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Microsoft___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Microsoft___2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Microsoft___3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Microsoft___4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3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media/audio1.bin" ContentType="audio/unknown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Microsoft___5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Microsoft___6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Microsoft___7.bin" ContentType="application/vnd.openxmlformats-officedocument.oleObject"/>
  <Override PartName="/ppt/embeddings/Microsoft___8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notesSlides/notesSlide4.xml" ContentType="application/vnd.openxmlformats-officedocument.presentationml.notesSlide+xml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media/audio2.bin" ContentType="audio/unknown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Microsoft___9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Microsoft___10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Microsoft___11.bin" ContentType="application/vnd.openxmlformats-officedocument.oleObject"/>
  <Override PartName="/ppt/embeddings/Microsoft___12.bin" ContentType="application/vnd.openxmlformats-officedocument.oleObject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embeddings/oleObject163.bin" ContentType="application/vnd.openxmlformats-officedocument.oleObject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embeddings/oleObject166.bin" ContentType="application/vnd.openxmlformats-officedocument.oleObject"/>
  <Override PartName="/ppt/embeddings/oleObject167.bin" ContentType="application/vnd.openxmlformats-officedocument.oleObject"/>
  <Override PartName="/ppt/embeddings/oleObject168.bin" ContentType="application/vnd.openxmlformats-officedocument.oleObject"/>
  <Override PartName="/ppt/embeddings/oleObject169.bin" ContentType="application/vnd.openxmlformats-officedocument.oleObject"/>
  <Override PartName="/ppt/embeddings/oleObject170.bin" ContentType="application/vnd.openxmlformats-officedocument.oleObject"/>
  <Override PartName="/ppt/embeddings/oleObject171.bin" ContentType="application/vnd.openxmlformats-officedocument.oleObject"/>
  <Override PartName="/ppt/media/audio3.bin" ContentType="audio/unknown"/>
  <Override PartName="/ppt/embeddings/oleObject172.bin" ContentType="application/vnd.openxmlformats-officedocument.oleObject"/>
  <Override PartName="/ppt/embeddings/oleObject173.bin" ContentType="application/vnd.openxmlformats-officedocument.oleObject"/>
  <Override PartName="/ppt/embeddings/oleObject174.bin" ContentType="application/vnd.openxmlformats-officedocument.oleObject"/>
  <Override PartName="/ppt/embeddings/oleObject175.bin" ContentType="application/vnd.openxmlformats-officedocument.oleObject"/>
  <Override PartName="/ppt/embeddings/oleObject176.bin" ContentType="application/vnd.openxmlformats-officedocument.oleObject"/>
  <Override PartName="/ppt/embeddings/oleObject177.bin" ContentType="application/vnd.openxmlformats-officedocument.oleObject"/>
  <Override PartName="/ppt/embeddings/oleObject178.bin" ContentType="application/vnd.openxmlformats-officedocument.oleObject"/>
  <Override PartName="/ppt/embeddings/oleObject179.bin" ContentType="application/vnd.openxmlformats-officedocument.oleObject"/>
  <Override PartName="/ppt/embeddings/oleObject180.bin" ContentType="application/vnd.openxmlformats-officedocument.oleObject"/>
  <Override PartName="/ppt/embeddings/oleObject181.bin" ContentType="application/vnd.openxmlformats-officedocument.oleObject"/>
  <Override PartName="/ppt/embeddings/oleObject182.bin" ContentType="application/vnd.openxmlformats-officedocument.oleObject"/>
  <Override PartName="/ppt/embeddings/oleObject183.bin" ContentType="application/vnd.openxmlformats-officedocument.oleObject"/>
  <Override PartName="/ppt/embeddings/oleObject184.bin" ContentType="application/vnd.openxmlformats-officedocument.oleObject"/>
  <Override PartName="/ppt/embeddings/oleObject185.bin" ContentType="application/vnd.openxmlformats-officedocument.oleObject"/>
  <Override PartName="/ppt/embeddings/oleObject186.bin" ContentType="application/vnd.openxmlformats-officedocument.oleObject"/>
  <Override PartName="/ppt/embeddings/oleObject187.bin" ContentType="application/vnd.openxmlformats-officedocument.oleObject"/>
  <Override PartName="/ppt/embeddings/oleObject188.bin" ContentType="application/vnd.openxmlformats-officedocument.oleObject"/>
  <Override PartName="/ppt/embeddings/oleObject189.bin" ContentType="application/vnd.openxmlformats-officedocument.oleObject"/>
  <Override PartName="/ppt/embeddings/oleObject190.bin" ContentType="application/vnd.openxmlformats-officedocument.oleObject"/>
  <Override PartName="/ppt/embeddings/oleObject191.bin" ContentType="application/vnd.openxmlformats-officedocument.oleObject"/>
  <Override PartName="/ppt/embeddings/oleObject192.bin" ContentType="application/vnd.openxmlformats-officedocument.oleObject"/>
  <Override PartName="/ppt/embeddings/oleObject193.bin" ContentType="application/vnd.openxmlformats-officedocument.oleObject"/>
  <Override PartName="/ppt/embeddings/oleObject194.bin" ContentType="application/vnd.openxmlformats-officedocument.oleObject"/>
  <Override PartName="/ppt/embeddings/oleObject195.bin" ContentType="application/vnd.openxmlformats-officedocument.oleObject"/>
  <Override PartName="/ppt/embeddings/oleObject196.bin" ContentType="application/vnd.openxmlformats-officedocument.oleObject"/>
  <Override PartName="/ppt/embeddings/oleObject197.bin" ContentType="application/vnd.openxmlformats-officedocument.oleObject"/>
  <Override PartName="/ppt/embeddings/oleObject198.bin" ContentType="application/vnd.openxmlformats-officedocument.oleObject"/>
  <Override PartName="/ppt/embeddings/oleObject199.bin" ContentType="application/vnd.openxmlformats-officedocument.oleObject"/>
  <Override PartName="/ppt/embeddings/oleObject200.bin" ContentType="application/vnd.openxmlformats-officedocument.oleObject"/>
  <Override PartName="/ppt/embeddings/oleObject201.bin" ContentType="application/vnd.openxmlformats-officedocument.oleObject"/>
  <Override PartName="/ppt/notesSlides/notesSlide5.xml" ContentType="application/vnd.openxmlformats-officedocument.presentationml.notesSlide+xml"/>
  <Override PartName="/ppt/media/audio4.bin" ContentType="audio/unknown"/>
  <Override PartName="/ppt/embeddings/oleObject202.bin" ContentType="application/vnd.openxmlformats-officedocument.oleObject"/>
  <Override PartName="/ppt/embeddings/oleObject203.bin" ContentType="application/vnd.openxmlformats-officedocument.oleObject"/>
  <Override PartName="/ppt/embeddings/oleObject204.bin" ContentType="application/vnd.openxmlformats-officedocument.oleObject"/>
  <Override PartName="/ppt/embeddings/oleObject205.bin" ContentType="application/vnd.openxmlformats-officedocument.oleObject"/>
  <Override PartName="/ppt/embeddings/oleObject206.bin" ContentType="application/vnd.openxmlformats-officedocument.oleObject"/>
  <Override PartName="/ppt/embeddings/oleObject207.bin" ContentType="application/vnd.openxmlformats-officedocument.oleObject"/>
  <Override PartName="/ppt/embeddings/oleObject208.bin" ContentType="application/vnd.openxmlformats-officedocument.oleObject"/>
  <Override PartName="/ppt/embeddings/oleObject209.bin" ContentType="application/vnd.openxmlformats-officedocument.oleObject"/>
  <Override PartName="/ppt/embeddings/oleObject210.bin" ContentType="application/vnd.openxmlformats-officedocument.oleObject"/>
  <Override PartName="/ppt/media/audio5.bin" ContentType="audio/unknown"/>
  <Override PartName="/ppt/embeddings/oleObject211.bin" ContentType="application/vnd.openxmlformats-officedocument.oleObject"/>
  <Override PartName="/ppt/embeddings/oleObject212.bin" ContentType="application/vnd.openxmlformats-officedocument.oleObject"/>
  <Override PartName="/ppt/embeddings/oleObject213.bin" ContentType="application/vnd.openxmlformats-officedocument.oleObject"/>
  <Override PartName="/ppt/embeddings/oleObject214.bin" ContentType="application/vnd.openxmlformats-officedocument.oleObject"/>
  <Override PartName="/ppt/embeddings/oleObject215.bin" ContentType="application/vnd.openxmlformats-officedocument.oleObject"/>
  <Override PartName="/ppt/embeddings/oleObject216.bin" ContentType="application/vnd.openxmlformats-officedocument.oleObject"/>
  <Override PartName="/ppt/embeddings/oleObject217.bin" ContentType="application/vnd.openxmlformats-officedocument.oleObject"/>
  <Override PartName="/ppt/embeddings/oleObject218.bin" ContentType="application/vnd.openxmlformats-officedocument.oleObject"/>
  <Override PartName="/ppt/embeddings/oleObject219.bin" ContentType="application/vnd.openxmlformats-officedocument.oleObject"/>
  <Override PartName="/ppt/embeddings/oleObject220.bin" ContentType="application/vnd.openxmlformats-officedocument.oleObject"/>
  <Override PartName="/ppt/embeddings/oleObject221.bin" ContentType="application/vnd.openxmlformats-officedocument.oleObject"/>
  <Override PartName="/ppt/embeddings/oleObject222.bin" ContentType="application/vnd.openxmlformats-officedocument.oleObject"/>
  <Override PartName="/ppt/embeddings/oleObject223.bin" ContentType="application/vnd.openxmlformats-officedocument.oleObject"/>
  <Override PartName="/ppt/embeddings/oleObject224.bin" ContentType="application/vnd.openxmlformats-officedocument.oleObject"/>
  <Override PartName="/ppt/embeddings/oleObject225.bin" ContentType="application/vnd.openxmlformats-officedocument.oleObject"/>
  <Override PartName="/ppt/embeddings/oleObject226.bin" ContentType="application/vnd.openxmlformats-officedocument.oleObject"/>
  <Override PartName="/ppt/embeddings/oleObject227.bin" ContentType="application/vnd.openxmlformats-officedocument.oleObject"/>
  <Override PartName="/ppt/embeddings/oleObject228.bin" ContentType="application/vnd.openxmlformats-officedocument.oleObject"/>
  <Override PartName="/ppt/embeddings/oleObject229.bin" ContentType="application/vnd.openxmlformats-officedocument.oleObject"/>
  <Override PartName="/ppt/embeddings/oleObject230.bin" ContentType="application/vnd.openxmlformats-officedocument.oleObject"/>
  <Override PartName="/ppt/embeddings/oleObject231.bin" ContentType="application/vnd.openxmlformats-officedocument.oleObject"/>
  <Override PartName="/ppt/embeddings/oleObject232.bin" ContentType="application/vnd.openxmlformats-officedocument.oleObject"/>
  <Override PartName="/ppt/notesSlides/notesSlide6.xml" ContentType="application/vnd.openxmlformats-officedocument.presentationml.notesSlide+xml"/>
  <Override PartName="/ppt/embeddings/oleObject233.bin" ContentType="application/vnd.openxmlformats-officedocument.oleObject"/>
  <Override PartName="/ppt/embeddings/oleObject234.bin" ContentType="application/vnd.openxmlformats-officedocument.oleObject"/>
  <Override PartName="/ppt/embeddings/oleObject235.bin" ContentType="application/vnd.openxmlformats-officedocument.oleObject"/>
  <Override PartName="/ppt/embeddings/oleObject236.bin" ContentType="application/vnd.openxmlformats-officedocument.oleObject"/>
  <Override PartName="/ppt/embeddings/oleObject237.bin" ContentType="application/vnd.openxmlformats-officedocument.oleObject"/>
  <Override PartName="/ppt/embeddings/oleObject238.bin" ContentType="application/vnd.openxmlformats-officedocument.oleObject"/>
  <Override PartName="/ppt/embeddings/oleObject239.bin" ContentType="application/vnd.openxmlformats-officedocument.oleObject"/>
  <Override PartName="/ppt/embeddings/oleObject240.bin" ContentType="application/vnd.openxmlformats-officedocument.oleObject"/>
  <Override PartName="/ppt/embeddings/oleObject241.bin" ContentType="application/vnd.openxmlformats-officedocument.oleObject"/>
  <Override PartName="/ppt/embeddings/Microsoft___13.bin" ContentType="application/vnd.openxmlformats-officedocument.oleObject"/>
  <Override PartName="/ppt/embeddings/oleObject242.bin" ContentType="application/vnd.openxmlformats-officedocument.oleObject"/>
  <Override PartName="/ppt/embeddings/oleObject243.bin" ContentType="application/vnd.openxmlformats-officedocument.oleObject"/>
  <Override PartName="/ppt/embeddings/oleObject244.bin" ContentType="application/vnd.openxmlformats-officedocument.oleObject"/>
  <Override PartName="/ppt/embeddings/oleObject245.bin" ContentType="application/vnd.openxmlformats-officedocument.oleObject"/>
  <Override PartName="/ppt/embeddings/oleObject246.bin" ContentType="application/vnd.openxmlformats-officedocument.oleObject"/>
  <Override PartName="/ppt/embeddings/oleObject24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13"/>
  </p:notesMasterIdLst>
  <p:sldIdLst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436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92" r:id="rId71"/>
    <p:sldId id="393" r:id="rId72"/>
    <p:sldId id="394" r:id="rId73"/>
    <p:sldId id="395" r:id="rId74"/>
    <p:sldId id="396" r:id="rId75"/>
    <p:sldId id="397" r:id="rId76"/>
    <p:sldId id="398" r:id="rId77"/>
    <p:sldId id="399" r:id="rId78"/>
    <p:sldId id="400" r:id="rId79"/>
    <p:sldId id="401" r:id="rId80"/>
    <p:sldId id="402" r:id="rId81"/>
    <p:sldId id="403" r:id="rId82"/>
    <p:sldId id="404" r:id="rId83"/>
    <p:sldId id="405" r:id="rId84"/>
    <p:sldId id="406" r:id="rId85"/>
    <p:sldId id="407" r:id="rId86"/>
    <p:sldId id="408" r:id="rId87"/>
    <p:sldId id="409" r:id="rId88"/>
    <p:sldId id="410" r:id="rId89"/>
    <p:sldId id="411" r:id="rId90"/>
    <p:sldId id="412" r:id="rId91"/>
    <p:sldId id="413" r:id="rId92"/>
    <p:sldId id="414" r:id="rId93"/>
    <p:sldId id="415" r:id="rId94"/>
    <p:sldId id="416" r:id="rId95"/>
    <p:sldId id="417" r:id="rId96"/>
    <p:sldId id="418" r:id="rId97"/>
    <p:sldId id="419" r:id="rId98"/>
    <p:sldId id="420" r:id="rId99"/>
    <p:sldId id="421" r:id="rId100"/>
    <p:sldId id="422" r:id="rId101"/>
    <p:sldId id="423" r:id="rId102"/>
    <p:sldId id="424" r:id="rId103"/>
    <p:sldId id="425" r:id="rId104"/>
    <p:sldId id="426" r:id="rId105"/>
    <p:sldId id="427" r:id="rId106"/>
    <p:sldId id="428" r:id="rId107"/>
    <p:sldId id="429" r:id="rId108"/>
    <p:sldId id="430" r:id="rId109"/>
    <p:sldId id="431" r:id="rId110"/>
    <p:sldId id="432" r:id="rId111"/>
    <p:sldId id="437" r:id="rId1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176" y="-184"/>
      </p:cViewPr>
      <p:guideLst>
        <p:guide orient="horz" pos="21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110" Type="http://schemas.openxmlformats.org/officeDocument/2006/relationships/slide" Target="slides/slide108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notesMaster" Target="notesMasters/notesMaster1.xml"/><Relationship Id="rId114" Type="http://schemas.openxmlformats.org/officeDocument/2006/relationships/printerSettings" Target="printerSettings/printerSettings1.bin"/><Relationship Id="rId115" Type="http://schemas.openxmlformats.org/officeDocument/2006/relationships/presProps" Target="presProps.xml"/><Relationship Id="rId116" Type="http://schemas.openxmlformats.org/officeDocument/2006/relationships/viewProps" Target="viewProps.xml"/><Relationship Id="rId117" Type="http://schemas.openxmlformats.org/officeDocument/2006/relationships/theme" Target="theme/theme1.xml"/><Relationship Id="rId11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slide" Target="slides/slide98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png"/><Relationship Id="rId3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42.wmf"/><Relationship Id="rId5" Type="http://schemas.openxmlformats.org/officeDocument/2006/relationships/image" Target="../media/image43.wmf"/><Relationship Id="rId6" Type="http://schemas.openxmlformats.org/officeDocument/2006/relationships/image" Target="../media/image44.wmf"/><Relationship Id="rId7" Type="http://schemas.openxmlformats.org/officeDocument/2006/relationships/image" Target="../media/image45.wmf"/><Relationship Id="rId8" Type="http://schemas.openxmlformats.org/officeDocument/2006/relationships/image" Target="../media/image46.wmf"/><Relationship Id="rId9" Type="http://schemas.openxmlformats.org/officeDocument/2006/relationships/image" Target="../media/image47.wmf"/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4" Type="http://schemas.openxmlformats.org/officeDocument/2006/relationships/image" Target="../media/image41.wmf"/><Relationship Id="rId5" Type="http://schemas.openxmlformats.org/officeDocument/2006/relationships/image" Target="../media/image42.wmf"/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wmf"/><Relationship Id="rId3" Type="http://schemas.openxmlformats.org/officeDocument/2006/relationships/image" Target="../media/image5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2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Relationship Id="rId3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Relationship Id="rId2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4" Type="http://schemas.openxmlformats.org/officeDocument/2006/relationships/image" Target="../media/image42.wmf"/><Relationship Id="rId5" Type="http://schemas.openxmlformats.org/officeDocument/2006/relationships/image" Target="../media/image66.wmf"/><Relationship Id="rId6" Type="http://schemas.openxmlformats.org/officeDocument/2006/relationships/image" Target="../media/image67.wmf"/><Relationship Id="rId7" Type="http://schemas.openxmlformats.org/officeDocument/2006/relationships/image" Target="../media/image68.wmf"/><Relationship Id="rId8" Type="http://schemas.openxmlformats.org/officeDocument/2006/relationships/image" Target="../media/image69.wmf"/><Relationship Id="rId1" Type="http://schemas.openxmlformats.org/officeDocument/2006/relationships/image" Target="../media/image63.wmf"/><Relationship Id="rId2" Type="http://schemas.openxmlformats.org/officeDocument/2006/relationships/image" Target="../media/image6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Relationship Id="rId2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4" Type="http://schemas.openxmlformats.org/officeDocument/2006/relationships/image" Target="../media/image69.wmf"/><Relationship Id="rId5" Type="http://schemas.openxmlformats.org/officeDocument/2006/relationships/image" Target="../media/image42.wmf"/><Relationship Id="rId6" Type="http://schemas.openxmlformats.org/officeDocument/2006/relationships/image" Target="../media/image74.wmf"/><Relationship Id="rId1" Type="http://schemas.openxmlformats.org/officeDocument/2006/relationships/image" Target="../media/image72.wmf"/><Relationship Id="rId2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Relationship Id="rId2" Type="http://schemas.openxmlformats.org/officeDocument/2006/relationships/image" Target="../media/image76.wmf"/><Relationship Id="rId3" Type="http://schemas.openxmlformats.org/officeDocument/2006/relationships/image" Target="../media/image7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4" Type="http://schemas.openxmlformats.org/officeDocument/2006/relationships/image" Target="../media/image81.wmf"/><Relationship Id="rId5" Type="http://schemas.openxmlformats.org/officeDocument/2006/relationships/image" Target="../media/image82.wmf"/><Relationship Id="rId6" Type="http://schemas.openxmlformats.org/officeDocument/2006/relationships/image" Target="../media/image83.wmf"/><Relationship Id="rId7" Type="http://schemas.openxmlformats.org/officeDocument/2006/relationships/image" Target="../media/image84.wmf"/><Relationship Id="rId1" Type="http://schemas.openxmlformats.org/officeDocument/2006/relationships/image" Target="../media/image78.wmf"/><Relationship Id="rId2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4" Type="http://schemas.openxmlformats.org/officeDocument/2006/relationships/image" Target="../media/image88.emf"/><Relationship Id="rId1" Type="http://schemas.openxmlformats.org/officeDocument/2006/relationships/image" Target="../media/image85.emf"/><Relationship Id="rId2" Type="http://schemas.openxmlformats.org/officeDocument/2006/relationships/image" Target="../media/image86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Relationship Id="rId2" Type="http://schemas.openxmlformats.org/officeDocument/2006/relationships/image" Target="../media/image90.wmf"/><Relationship Id="rId3" Type="http://schemas.openxmlformats.org/officeDocument/2006/relationships/image" Target="../media/image86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Relationship Id="rId2" Type="http://schemas.openxmlformats.org/officeDocument/2006/relationships/image" Target="../media/image9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Relationship Id="rId2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Relationship Id="rId2" Type="http://schemas.openxmlformats.org/officeDocument/2006/relationships/image" Target="../media/image99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Relationship Id="rId2" Type="http://schemas.openxmlformats.org/officeDocument/2006/relationships/image" Target="../media/image101.wmf"/><Relationship Id="rId3" Type="http://schemas.openxmlformats.org/officeDocument/2006/relationships/image" Target="../media/image10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Relationship Id="rId2" Type="http://schemas.openxmlformats.org/officeDocument/2006/relationships/image" Target="../media/image10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4" Type="http://schemas.openxmlformats.org/officeDocument/2006/relationships/image" Target="../media/image108.wmf"/><Relationship Id="rId5" Type="http://schemas.openxmlformats.org/officeDocument/2006/relationships/image" Target="../media/image109.wmf"/><Relationship Id="rId6" Type="http://schemas.openxmlformats.org/officeDocument/2006/relationships/image" Target="../media/image110.png"/><Relationship Id="rId7" Type="http://schemas.openxmlformats.org/officeDocument/2006/relationships/image" Target="../media/image111.wmf"/><Relationship Id="rId8" Type="http://schemas.openxmlformats.org/officeDocument/2006/relationships/image" Target="../media/image112.wmf"/><Relationship Id="rId1" Type="http://schemas.openxmlformats.org/officeDocument/2006/relationships/image" Target="../media/image105.wmf"/><Relationship Id="rId2" Type="http://schemas.openxmlformats.org/officeDocument/2006/relationships/image" Target="../media/image10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4" Type="http://schemas.openxmlformats.org/officeDocument/2006/relationships/image" Target="../media/image118.wmf"/><Relationship Id="rId1" Type="http://schemas.openxmlformats.org/officeDocument/2006/relationships/image" Target="../media/image115.wmf"/><Relationship Id="rId2" Type="http://schemas.openxmlformats.org/officeDocument/2006/relationships/image" Target="../media/image11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4" Type="http://schemas.openxmlformats.org/officeDocument/2006/relationships/image" Target="../media/image122.wmf"/><Relationship Id="rId1" Type="http://schemas.openxmlformats.org/officeDocument/2006/relationships/image" Target="../media/image119.wmf"/><Relationship Id="rId2" Type="http://schemas.openxmlformats.org/officeDocument/2006/relationships/image" Target="../media/image120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Relationship Id="rId2" Type="http://schemas.openxmlformats.org/officeDocument/2006/relationships/image" Target="../media/image126.wmf"/><Relationship Id="rId3" Type="http://schemas.openxmlformats.org/officeDocument/2006/relationships/image" Target="../media/image127.png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4" Type="http://schemas.openxmlformats.org/officeDocument/2006/relationships/image" Target="../media/image131.wmf"/><Relationship Id="rId1" Type="http://schemas.openxmlformats.org/officeDocument/2006/relationships/image" Target="../media/image128.wmf"/><Relationship Id="rId2" Type="http://schemas.openxmlformats.org/officeDocument/2006/relationships/image" Target="../media/image129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Relationship Id="rId2" Type="http://schemas.openxmlformats.org/officeDocument/2006/relationships/image" Target="../media/image1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image" Target="../media/image11.emf"/><Relationship Id="rId6" Type="http://schemas.openxmlformats.org/officeDocument/2006/relationships/image" Target="../media/image12.wmf"/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4" Type="http://schemas.openxmlformats.org/officeDocument/2006/relationships/image" Target="../media/image137.wmf"/><Relationship Id="rId5" Type="http://schemas.openxmlformats.org/officeDocument/2006/relationships/image" Target="../media/image138.wmf"/><Relationship Id="rId6" Type="http://schemas.openxmlformats.org/officeDocument/2006/relationships/image" Target="../media/image139.wmf"/><Relationship Id="rId1" Type="http://schemas.openxmlformats.org/officeDocument/2006/relationships/image" Target="../media/image134.wmf"/><Relationship Id="rId2" Type="http://schemas.openxmlformats.org/officeDocument/2006/relationships/image" Target="../media/image13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4" Type="http://schemas.openxmlformats.org/officeDocument/2006/relationships/image" Target="../media/image144.wmf"/><Relationship Id="rId5" Type="http://schemas.openxmlformats.org/officeDocument/2006/relationships/image" Target="../media/image145.wmf"/><Relationship Id="rId6" Type="http://schemas.openxmlformats.org/officeDocument/2006/relationships/image" Target="../media/image146.wmf"/><Relationship Id="rId7" Type="http://schemas.openxmlformats.org/officeDocument/2006/relationships/image" Target="../media/image147.wmf"/><Relationship Id="rId8" Type="http://schemas.openxmlformats.org/officeDocument/2006/relationships/image" Target="../media/image148.wmf"/><Relationship Id="rId1" Type="http://schemas.openxmlformats.org/officeDocument/2006/relationships/image" Target="../media/image141.wmf"/><Relationship Id="rId2" Type="http://schemas.openxmlformats.org/officeDocument/2006/relationships/image" Target="../media/image142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Relationship Id="rId2" Type="http://schemas.openxmlformats.org/officeDocument/2006/relationships/image" Target="../media/image15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Relationship Id="rId2" Type="http://schemas.openxmlformats.org/officeDocument/2006/relationships/image" Target="../media/image153.wmf"/><Relationship Id="rId3" Type="http://schemas.openxmlformats.org/officeDocument/2006/relationships/image" Target="../media/image154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4" Type="http://schemas.openxmlformats.org/officeDocument/2006/relationships/image" Target="../media/image158.emf"/><Relationship Id="rId1" Type="http://schemas.openxmlformats.org/officeDocument/2006/relationships/image" Target="../media/image155.wmf"/><Relationship Id="rId2" Type="http://schemas.openxmlformats.org/officeDocument/2006/relationships/image" Target="../media/image156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4" Type="http://schemas.openxmlformats.org/officeDocument/2006/relationships/image" Target="../media/image162.wmf"/><Relationship Id="rId1" Type="http://schemas.openxmlformats.org/officeDocument/2006/relationships/image" Target="../media/image159.png"/><Relationship Id="rId2" Type="http://schemas.openxmlformats.org/officeDocument/2006/relationships/image" Target="../media/image160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Relationship Id="rId2" Type="http://schemas.openxmlformats.org/officeDocument/2006/relationships/image" Target="../media/image164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4" Type="http://schemas.openxmlformats.org/officeDocument/2006/relationships/image" Target="../media/image168.wmf"/><Relationship Id="rId5" Type="http://schemas.openxmlformats.org/officeDocument/2006/relationships/image" Target="../media/image169.wmf"/><Relationship Id="rId6" Type="http://schemas.openxmlformats.org/officeDocument/2006/relationships/image" Target="../media/image170.wmf"/><Relationship Id="rId1" Type="http://schemas.openxmlformats.org/officeDocument/2006/relationships/image" Target="../media/image165.png"/><Relationship Id="rId2" Type="http://schemas.openxmlformats.org/officeDocument/2006/relationships/image" Target="../media/image166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image" Target="../media/image18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Relationship Id="rId2" Type="http://schemas.openxmlformats.org/officeDocument/2006/relationships/image" Target="../media/image172.png"/><Relationship Id="rId3" Type="http://schemas.openxmlformats.org/officeDocument/2006/relationships/image" Target="../media/image173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Relationship Id="rId2" Type="http://schemas.openxmlformats.org/officeDocument/2006/relationships/image" Target="../media/image175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Relationship Id="rId2" Type="http://schemas.openxmlformats.org/officeDocument/2006/relationships/image" Target="../media/image177.wmf"/><Relationship Id="rId3" Type="http://schemas.openxmlformats.org/officeDocument/2006/relationships/image" Target="../media/image178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wmf"/><Relationship Id="rId2" Type="http://schemas.openxmlformats.org/officeDocument/2006/relationships/image" Target="../media/image180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Relationship Id="rId2" Type="http://schemas.openxmlformats.org/officeDocument/2006/relationships/image" Target="../media/image182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wmf"/><Relationship Id="rId2" Type="http://schemas.openxmlformats.org/officeDocument/2006/relationships/image" Target="../media/image184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png"/><Relationship Id="rId2" Type="http://schemas.openxmlformats.org/officeDocument/2006/relationships/image" Target="../media/image186.png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7.wmf"/><Relationship Id="rId2" Type="http://schemas.openxmlformats.org/officeDocument/2006/relationships/image" Target="../media/image188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4" Type="http://schemas.openxmlformats.org/officeDocument/2006/relationships/image" Target="../media/image192.wmf"/><Relationship Id="rId5" Type="http://schemas.openxmlformats.org/officeDocument/2006/relationships/image" Target="../media/image193.wmf"/><Relationship Id="rId6" Type="http://schemas.openxmlformats.org/officeDocument/2006/relationships/image" Target="../media/image194.wmf"/><Relationship Id="rId7" Type="http://schemas.openxmlformats.org/officeDocument/2006/relationships/image" Target="../media/image195.wmf"/><Relationship Id="rId1" Type="http://schemas.openxmlformats.org/officeDocument/2006/relationships/image" Target="../media/image189.wmf"/><Relationship Id="rId2" Type="http://schemas.openxmlformats.org/officeDocument/2006/relationships/image" Target="../media/image190.png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png"/><Relationship Id="rId2" Type="http://schemas.openxmlformats.org/officeDocument/2006/relationships/image" Target="../media/image196.wmf"/><Relationship Id="rId3" Type="http://schemas.openxmlformats.org/officeDocument/2006/relationships/image" Target="../media/image19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8.wmf"/><Relationship Id="rId2" Type="http://schemas.openxmlformats.org/officeDocument/2006/relationships/image" Target="../media/image199.png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wmf"/><Relationship Id="rId2" Type="http://schemas.openxmlformats.org/officeDocument/2006/relationships/image" Target="../media/image202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wmf"/><Relationship Id="rId2" Type="http://schemas.openxmlformats.org/officeDocument/2006/relationships/image" Target="../media/image204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5.wmf"/><Relationship Id="rId2" Type="http://schemas.openxmlformats.org/officeDocument/2006/relationships/image" Target="../media/image206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4" Type="http://schemas.openxmlformats.org/officeDocument/2006/relationships/image" Target="../media/image211.wmf"/><Relationship Id="rId1" Type="http://schemas.openxmlformats.org/officeDocument/2006/relationships/image" Target="../media/image208.wmf"/><Relationship Id="rId2" Type="http://schemas.openxmlformats.org/officeDocument/2006/relationships/image" Target="../media/image209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4" Type="http://schemas.openxmlformats.org/officeDocument/2006/relationships/image" Target="../media/image215.wmf"/><Relationship Id="rId5" Type="http://schemas.openxmlformats.org/officeDocument/2006/relationships/image" Target="../media/image216.wmf"/><Relationship Id="rId1" Type="http://schemas.openxmlformats.org/officeDocument/2006/relationships/image" Target="../media/image212.wmf"/><Relationship Id="rId2" Type="http://schemas.openxmlformats.org/officeDocument/2006/relationships/image" Target="../media/image213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4" Type="http://schemas.openxmlformats.org/officeDocument/2006/relationships/image" Target="../media/image220.wmf"/><Relationship Id="rId5" Type="http://schemas.openxmlformats.org/officeDocument/2006/relationships/image" Target="../media/image221.wmf"/><Relationship Id="rId1" Type="http://schemas.openxmlformats.org/officeDocument/2006/relationships/image" Target="../media/image217.wmf"/><Relationship Id="rId2" Type="http://schemas.openxmlformats.org/officeDocument/2006/relationships/image" Target="../media/image218.w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2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3.wmf"/><Relationship Id="rId2" Type="http://schemas.openxmlformats.org/officeDocument/2006/relationships/image" Target="../media/image224.wmf"/><Relationship Id="rId3" Type="http://schemas.openxmlformats.org/officeDocument/2006/relationships/image" Target="../media/image2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6.wmf"/><Relationship Id="rId2" Type="http://schemas.openxmlformats.org/officeDocument/2006/relationships/image" Target="../media/image227.wmf"/><Relationship Id="rId3" Type="http://schemas.openxmlformats.org/officeDocument/2006/relationships/image" Target="../media/image228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9.wmf"/><Relationship Id="rId2" Type="http://schemas.openxmlformats.org/officeDocument/2006/relationships/image" Target="../media/image230.w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1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4" Type="http://schemas.openxmlformats.org/officeDocument/2006/relationships/image" Target="../media/image235.wmf"/><Relationship Id="rId5" Type="http://schemas.openxmlformats.org/officeDocument/2006/relationships/image" Target="../media/image236.wmf"/><Relationship Id="rId6" Type="http://schemas.openxmlformats.org/officeDocument/2006/relationships/image" Target="../media/image237.wmf"/><Relationship Id="rId1" Type="http://schemas.openxmlformats.org/officeDocument/2006/relationships/image" Target="../media/image232.wmf"/><Relationship Id="rId2" Type="http://schemas.openxmlformats.org/officeDocument/2006/relationships/image" Target="../media/image233.w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8.emf"/><Relationship Id="rId2" Type="http://schemas.openxmlformats.org/officeDocument/2006/relationships/image" Target="../media/image239.wmf"/><Relationship Id="rId3" Type="http://schemas.openxmlformats.org/officeDocument/2006/relationships/image" Target="../media/image240.w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1.w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2.wmf"/><Relationship Id="rId2" Type="http://schemas.openxmlformats.org/officeDocument/2006/relationships/image" Target="../media/image243.wmf"/><Relationship Id="rId3" Type="http://schemas.openxmlformats.org/officeDocument/2006/relationships/image" Target="../media/image24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B755AA-8881-8342-82EB-E89CF94A5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141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i="1" dirty="0">
                <a:latin typeface="Times New Roman" charset="0"/>
                <a:ea typeface="楷体_GB2312" charset="0"/>
                <a:cs typeface="楷体_GB2312" charset="0"/>
              </a:rPr>
              <a:t>也可以说：随机事件是从静态的观点来研究随机现象，而随机变量则是一种动态的观点，一如数学分析中的常量与变量的区分那样．变量概念是高等数学有别于初等数学的基础概念．同样，概率论能从计算一些孤立事件的概念发展为一个更高的理论体系，</a:t>
            </a:r>
            <a:r>
              <a:rPr lang="zh-CN" altLang="en-US" b="1" i="1" dirty="0" smtClean="0">
                <a:latin typeface="Times New Roman" charset="0"/>
                <a:ea typeface="楷体_GB2312" charset="0"/>
                <a:cs typeface="楷体_GB2312" charset="0"/>
              </a:rPr>
              <a:t>其基础概念是随机变量</a:t>
            </a:r>
            <a:endParaRPr lang="zh-CN" altLang="en-US" b="1" i="1" dirty="0">
              <a:latin typeface="Times New Roman" charset="0"/>
              <a:ea typeface="楷体_GB2312" charset="0"/>
              <a:cs typeface="楷体_GB2312" charset="0"/>
            </a:endParaRPr>
          </a:p>
          <a:p>
            <a:endParaRPr kumimoji="0"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6A7F649-2055-954A-AEF6-60D5092F898C}" type="slidenum">
              <a:rPr kumimoji="0" lang="en-US" altLang="zh-CN" sz="1200"/>
              <a:pPr/>
              <a:t>2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2D04A91-D6AC-6840-9CD2-B0EA34441125}" type="slidenum">
              <a:rPr kumimoji="0" lang="en-US" altLang="zh-CN" sz="1200"/>
              <a:pPr/>
              <a:t>3</a:t>
            </a:fld>
            <a:endParaRPr kumimoji="0" lang="en-US" altLang="zh-CN" sz="1200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kumimoji="0" lang="zh-CN" altLang="en-US" sz="900" dirty="0">
                <a:latin typeface="Arial" charset="0"/>
                <a:ea typeface="宋体" charset="0"/>
              </a:rPr>
              <a:t>顾名思义，随机变量就是“</a:t>
            </a:r>
            <a:r>
              <a:rPr kumimoji="0" lang="zh-CN" altLang="en-US" sz="900" dirty="0" smtClean="0">
                <a:latin typeface="Arial" charset="0"/>
                <a:ea typeface="宋体" charset="0"/>
              </a:rPr>
              <a:t>其</a:t>
            </a:r>
            <a:r>
              <a:rPr kumimoji="0" lang="zh-CN" altLang="en-US" sz="900" dirty="0" smtClean="0">
                <a:latin typeface="Arial" charset="0"/>
                <a:ea typeface="宋体" charset="0"/>
              </a:rPr>
              <a:t>取</a:t>
            </a:r>
            <a:r>
              <a:rPr kumimoji="0" lang="zh-CN" altLang="en-US" sz="900" dirty="0" smtClean="0">
                <a:latin typeface="Arial" charset="0"/>
                <a:ea typeface="宋体" charset="0"/>
              </a:rPr>
              <a:t>值随</a:t>
            </a:r>
            <a:r>
              <a:rPr kumimoji="0" lang="zh-CN" altLang="en-US" sz="900" dirty="0" smtClean="0">
                <a:latin typeface="Arial" charset="0"/>
                <a:ea typeface="宋体" charset="0"/>
              </a:rPr>
              <a:t>着</a:t>
            </a:r>
            <a:r>
              <a:rPr kumimoji="0" lang="zh-CN" altLang="en-US" sz="900" dirty="0" smtClean="0">
                <a:latin typeface="Arial" charset="0"/>
                <a:ea typeface="宋体" charset="0"/>
              </a:rPr>
              <a:t>机会而</a:t>
            </a:r>
            <a:r>
              <a:rPr kumimoji="0" lang="zh-CN" altLang="en-US" sz="900" dirty="0">
                <a:latin typeface="Arial" charset="0"/>
                <a:ea typeface="宋体" charset="0"/>
              </a:rPr>
              <a:t>定”的变量，正如随机事件是“</a:t>
            </a:r>
            <a:r>
              <a:rPr kumimoji="0" lang="zh-CN" altLang="en-US" sz="900" dirty="0" smtClean="0">
                <a:latin typeface="Arial" charset="0"/>
                <a:ea typeface="宋体" charset="0"/>
              </a:rPr>
              <a:t>其发生与否随</a:t>
            </a:r>
            <a:r>
              <a:rPr kumimoji="0" lang="zh-CN" altLang="en-US" sz="900" dirty="0" smtClean="0">
                <a:latin typeface="Arial" charset="0"/>
                <a:ea typeface="宋体" charset="0"/>
              </a:rPr>
              <a:t>着</a:t>
            </a:r>
            <a:r>
              <a:rPr kumimoji="0" lang="zh-CN" altLang="en-US" sz="900" dirty="0" smtClean="0">
                <a:latin typeface="Arial" charset="0"/>
                <a:ea typeface="宋体" charset="0"/>
              </a:rPr>
              <a:t>机会而</a:t>
            </a:r>
            <a:r>
              <a:rPr kumimoji="0" lang="zh-CN" altLang="en-US" sz="900" dirty="0">
                <a:latin typeface="Arial" charset="0"/>
                <a:ea typeface="宋体" charset="0"/>
              </a:rPr>
              <a:t>定”的事件．机会表现为试验结果，一个随机试验有许多可能的结果，到底出现哪一个要看机会，即有</a:t>
            </a:r>
            <a:r>
              <a:rPr kumimoji="0" lang="zh-CN" altLang="en-US" sz="900" dirty="0" smtClean="0">
                <a:latin typeface="Arial" charset="0"/>
                <a:ea typeface="宋体" charset="0"/>
              </a:rPr>
              <a:t>一定的</a:t>
            </a:r>
            <a:r>
              <a:rPr kumimoji="0" lang="zh-CN" altLang="en-US" sz="900" dirty="0">
                <a:latin typeface="Arial" charset="0"/>
                <a:ea typeface="宋体" charset="0"/>
              </a:rPr>
              <a:t>概率．最简单的例子如掷骰子，掷出的点数</a:t>
            </a:r>
            <a:r>
              <a:rPr kumimoji="0" lang="en-US" altLang="zh-CN" sz="900" dirty="0">
                <a:latin typeface="Arial" charset="0"/>
                <a:ea typeface="宋体" charset="0"/>
              </a:rPr>
              <a:t>X</a:t>
            </a:r>
            <a:r>
              <a:rPr kumimoji="0" lang="zh-CN" altLang="en-US" sz="900" dirty="0">
                <a:latin typeface="Arial" charset="0"/>
                <a:ea typeface="宋体" charset="0"/>
              </a:rPr>
              <a:t>是一个随机变量，它可以取</a:t>
            </a:r>
            <a:r>
              <a:rPr kumimoji="0" lang="en-US" altLang="zh-CN" sz="900" dirty="0">
                <a:latin typeface="Arial" charset="0"/>
                <a:ea typeface="宋体" charset="0"/>
              </a:rPr>
              <a:t>1</a:t>
            </a:r>
            <a:r>
              <a:rPr kumimoji="0" lang="zh-CN" altLang="en-US" sz="900" dirty="0">
                <a:latin typeface="Arial" charset="0"/>
                <a:ea typeface="宋体" charset="0"/>
              </a:rPr>
              <a:t>，</a:t>
            </a:r>
            <a:r>
              <a:rPr kumimoji="0" lang="en-US" altLang="zh-CN" sz="900" dirty="0">
                <a:latin typeface="Arial" charset="0"/>
                <a:ea typeface="宋体" charset="0"/>
              </a:rPr>
              <a:t>…</a:t>
            </a:r>
            <a:r>
              <a:rPr kumimoji="0" lang="zh-CN" altLang="en-US" sz="900" dirty="0">
                <a:latin typeface="Arial" charset="0"/>
                <a:ea typeface="宋体" charset="0"/>
              </a:rPr>
              <a:t>，</a:t>
            </a:r>
            <a:r>
              <a:rPr kumimoji="0" lang="en-US" altLang="zh-CN" sz="900" dirty="0">
                <a:latin typeface="Arial" charset="0"/>
                <a:ea typeface="宋体" charset="0"/>
              </a:rPr>
              <a:t>6</a:t>
            </a:r>
            <a:r>
              <a:rPr kumimoji="0" lang="zh-CN" altLang="en-US" sz="900" dirty="0">
                <a:latin typeface="Arial" charset="0"/>
                <a:ea typeface="宋体" charset="0"/>
              </a:rPr>
              <a:t>等</a:t>
            </a:r>
            <a:r>
              <a:rPr kumimoji="0" lang="en-US" altLang="zh-CN" sz="900" dirty="0">
                <a:latin typeface="Arial" charset="0"/>
                <a:ea typeface="宋体" charset="0"/>
              </a:rPr>
              <a:t>6</a:t>
            </a:r>
            <a:r>
              <a:rPr kumimoji="0" lang="zh-CN" altLang="en-US" sz="900" dirty="0">
                <a:latin typeface="Arial" charset="0"/>
                <a:ea typeface="宋体" charset="0"/>
              </a:rPr>
              <a:t>个值．到底是哪一个，要等掷了骰子以后才知道．因此又可以说，随机变量就是试验结果的函数．从这一点看，它与通常的函数概念又没有什么不同．把握这个概念的关键之点在于试验前后之分：在试验前我们不能预知它将取何值，这要凭机会，“随机”的意思就在这里，一旦试验后，取值就确定了．比如你在星期一买了</a:t>
            </a:r>
            <a:r>
              <a:rPr kumimoji="0" lang="en-US" altLang="zh-CN" sz="900" dirty="0">
                <a:latin typeface="Arial" charset="0"/>
                <a:ea typeface="宋体" charset="0"/>
              </a:rPr>
              <a:t>—</a:t>
            </a:r>
            <a:r>
              <a:rPr kumimoji="0" lang="zh-CN" altLang="en-US" sz="900" dirty="0">
                <a:latin typeface="Arial" charset="0"/>
                <a:ea typeface="宋体" charset="0"/>
              </a:rPr>
              <a:t>张奖券，到星期五开奖．在开奖之前，你这张奖券中奖的金额</a:t>
            </a:r>
            <a:r>
              <a:rPr kumimoji="0" lang="en-US" altLang="zh-CN" sz="900" dirty="0">
                <a:latin typeface="Arial" charset="0"/>
                <a:ea typeface="宋体" charset="0"/>
              </a:rPr>
              <a:t>X</a:t>
            </a:r>
            <a:r>
              <a:rPr kumimoji="0" lang="zh-CN" altLang="en-US" sz="900" dirty="0">
                <a:latin typeface="Arial" charset="0"/>
                <a:ea typeface="宋体" charset="0"/>
              </a:rPr>
              <a:t>是一个随机变量，其值耍到星期五的“抽奖试验”做过以后才能知道．</a:t>
            </a:r>
          </a:p>
          <a:p>
            <a:pPr algn="just" eaLnBrk="1" hangingPunct="1"/>
            <a:r>
              <a:rPr kumimoji="0" lang="zh-CN" altLang="en-US" sz="900" dirty="0">
                <a:latin typeface="Arial" charset="0"/>
                <a:ea typeface="宋体" charset="0"/>
              </a:rPr>
              <a:t>    明白了这一点就不难举出一大堆随机变量的例子．比如，你在某厂大批产品中随机地抽出</a:t>
            </a:r>
            <a:r>
              <a:rPr kumimoji="0" lang="en-US" altLang="zh-CN" sz="900" dirty="0">
                <a:latin typeface="Arial" charset="0"/>
                <a:ea typeface="宋体" charset="0"/>
              </a:rPr>
              <a:t>100</a:t>
            </a:r>
            <a:r>
              <a:rPr kumimoji="0" lang="zh-CN" altLang="en-US" sz="900" dirty="0">
                <a:latin typeface="Arial" charset="0"/>
                <a:ea typeface="宋体" charset="0"/>
              </a:rPr>
              <a:t>个，其中所含废品数</a:t>
            </a:r>
            <a:r>
              <a:rPr kumimoji="0" lang="en-US" altLang="zh-CN" sz="900" dirty="0">
                <a:latin typeface="Arial" charset="0"/>
                <a:ea typeface="宋体" charset="0"/>
              </a:rPr>
              <a:t>X</a:t>
            </a:r>
            <a:r>
              <a:rPr kumimoji="0" lang="zh-CN" altLang="en-US" sz="900" dirty="0">
                <a:latin typeface="Arial" charset="0"/>
                <a:ea typeface="宋体" charset="0"/>
              </a:rPr>
              <a:t>；一月内某交通路口的事故数</a:t>
            </a:r>
            <a:r>
              <a:rPr kumimoji="0" lang="en-US" altLang="zh-CN" sz="900" dirty="0">
                <a:latin typeface="Arial" charset="0"/>
                <a:ea typeface="宋体" charset="0"/>
              </a:rPr>
              <a:t>X</a:t>
            </a:r>
            <a:r>
              <a:rPr kumimoji="0" lang="zh-CN" altLang="en-US" sz="900" dirty="0">
                <a:latin typeface="Arial" charset="0"/>
                <a:ea typeface="宋体" charset="0"/>
              </a:rPr>
              <a:t>；用天平秤量某物体的重量的误差</a:t>
            </a:r>
            <a:r>
              <a:rPr kumimoji="0" lang="en-US" altLang="zh-CN" sz="900" dirty="0">
                <a:latin typeface="Arial" charset="0"/>
                <a:ea typeface="宋体" charset="0"/>
              </a:rPr>
              <a:t>X</a:t>
            </a:r>
            <a:r>
              <a:rPr kumimoji="0" lang="zh-CN" altLang="en-US" sz="900" dirty="0">
                <a:latin typeface="Arial" charset="0"/>
                <a:ea typeface="宋体" charset="0"/>
              </a:rPr>
              <a:t>；随意在市场上买来一架电视机，其使用寿命</a:t>
            </a:r>
            <a:r>
              <a:rPr kumimoji="0" lang="en-US" altLang="zh-CN" sz="900" dirty="0">
                <a:latin typeface="Arial" charset="0"/>
                <a:ea typeface="宋体" charset="0"/>
              </a:rPr>
              <a:t>X</a:t>
            </a:r>
            <a:r>
              <a:rPr kumimoji="0" lang="zh-CN" altLang="en-US" sz="900" dirty="0">
                <a:latin typeface="Arial" charset="0"/>
                <a:ea typeface="宋体" charset="0"/>
              </a:rPr>
              <a:t>等等，都是随机变量．</a:t>
            </a:r>
          </a:p>
          <a:p>
            <a:pPr algn="just" eaLnBrk="1" hangingPunct="1"/>
            <a:r>
              <a:rPr kumimoji="0" lang="zh-CN" altLang="en-US" sz="900" dirty="0">
                <a:latin typeface="Arial" charset="0"/>
                <a:ea typeface="宋体" charset="0"/>
              </a:rPr>
              <a:t>若把随机变量</a:t>
            </a:r>
            <a:r>
              <a:rPr kumimoji="0" lang="en-US" altLang="zh-CN" sz="900" dirty="0">
                <a:latin typeface="Arial" charset="0"/>
                <a:ea typeface="宋体" charset="0"/>
              </a:rPr>
              <a:t>X</a:t>
            </a:r>
            <a:r>
              <a:rPr kumimoji="0" lang="zh-CN" altLang="en-US" sz="900" dirty="0">
                <a:latin typeface="Arial" charset="0"/>
                <a:ea typeface="宋体" charset="0"/>
              </a:rPr>
              <a:t>取所有可能值的概率计算出来，列成一个表格，则很容易算出任何一个由</a:t>
            </a:r>
            <a:r>
              <a:rPr kumimoji="0" lang="en-US" altLang="zh-CN" sz="900" dirty="0">
                <a:latin typeface="Arial" charset="0"/>
                <a:ea typeface="宋体" charset="0"/>
              </a:rPr>
              <a:t>X</a:t>
            </a:r>
            <a:r>
              <a:rPr kumimoji="0" lang="zh-CN" altLang="en-US" sz="900" dirty="0">
                <a:latin typeface="Arial" charset="0"/>
                <a:ea typeface="宋体" charset="0"/>
              </a:rPr>
              <a:t>取值落在某一区域表示的事件，如掷骰子，至少掷出</a:t>
            </a:r>
            <a:r>
              <a:rPr kumimoji="0" lang="en-US" altLang="zh-CN" sz="900" dirty="0">
                <a:latin typeface="Arial" charset="0"/>
                <a:ea typeface="宋体" charset="0"/>
              </a:rPr>
              <a:t>1</a:t>
            </a:r>
            <a:r>
              <a:rPr kumimoji="0" lang="zh-CN" altLang="en-US" sz="900" dirty="0">
                <a:latin typeface="Arial" charset="0"/>
                <a:ea typeface="宋体" charset="0"/>
              </a:rPr>
              <a:t>点的概率。</a:t>
            </a:r>
          </a:p>
          <a:p>
            <a:pPr algn="just" eaLnBrk="1" hangingPunct="1"/>
            <a:r>
              <a:rPr kumimoji="0" lang="zh-CN" altLang="en-US" sz="900" dirty="0">
                <a:latin typeface="Arial" charset="0"/>
                <a:ea typeface="宋体" charset="0"/>
              </a:rPr>
              <a:t>关于随机变量</a:t>
            </a:r>
            <a:r>
              <a:rPr kumimoji="0" lang="en-US" altLang="zh-CN" sz="900" dirty="0">
                <a:latin typeface="Arial" charset="0"/>
                <a:ea typeface="宋体" charset="0"/>
              </a:rPr>
              <a:t>(</a:t>
            </a:r>
            <a:r>
              <a:rPr kumimoji="0" lang="zh-CN" altLang="en-US" sz="900" dirty="0">
                <a:latin typeface="Arial" charset="0"/>
                <a:ea typeface="宋体" charset="0"/>
              </a:rPr>
              <a:t>及向量</a:t>
            </a:r>
            <a:r>
              <a:rPr kumimoji="0" lang="en-US" altLang="zh-CN" sz="900" dirty="0">
                <a:latin typeface="Arial" charset="0"/>
                <a:ea typeface="宋体" charset="0"/>
              </a:rPr>
              <a:t>)</a:t>
            </a:r>
            <a:r>
              <a:rPr kumimoji="0" lang="zh-CN" altLang="en-US" sz="900" dirty="0">
                <a:latin typeface="Arial" charset="0"/>
                <a:ea typeface="宋体" charset="0"/>
              </a:rPr>
              <a:t>的研究，是概率论的中心内容．这是因为，对于一个随机试验，我们所关心的往往是与所研究的特定问题有关的某个或某些量，而这些量就是随机变量．当然，有时我们所关心的是某个或某些特定的随机事件．例如，在特定一群人中，年收入十万元以上的高收入者，及年收入在</a:t>
            </a:r>
            <a:r>
              <a:rPr kumimoji="0" lang="en-US" altLang="zh-CN" sz="900" dirty="0">
                <a:latin typeface="Arial" charset="0"/>
                <a:ea typeface="宋体" charset="0"/>
              </a:rPr>
              <a:t>8000</a:t>
            </a:r>
            <a:r>
              <a:rPr kumimoji="0" lang="zh-CN" altLang="en-US" sz="900" dirty="0">
                <a:latin typeface="Arial" charset="0"/>
                <a:ea typeface="宋体" charset="0"/>
              </a:rPr>
              <a:t>元以下的低收入者，各自的比率如何，这看上去像是两个孤立的事件．可是，若我们引进一个随机变量的</a:t>
            </a:r>
            <a:r>
              <a:rPr kumimoji="0" lang="en-US" altLang="zh-CN" sz="900" dirty="0">
                <a:latin typeface="Arial" charset="0"/>
                <a:ea typeface="宋体" charset="0"/>
              </a:rPr>
              <a:t>X</a:t>
            </a:r>
            <a:r>
              <a:rPr kumimoji="0" lang="zh-CN" altLang="en-US" sz="900" dirty="0">
                <a:latin typeface="Arial" charset="0"/>
                <a:ea typeface="宋体" charset="0"/>
              </a:rPr>
              <a:t>： </a:t>
            </a:r>
            <a:r>
              <a:rPr kumimoji="0" lang="en-US" altLang="zh-CN" sz="900" dirty="0">
                <a:latin typeface="Arial" charset="0"/>
                <a:ea typeface="宋体" charset="0"/>
              </a:rPr>
              <a:t>X</a:t>
            </a:r>
            <a:r>
              <a:rPr kumimoji="0" lang="zh-CN" altLang="en-US" sz="900" dirty="0">
                <a:latin typeface="Arial" charset="0"/>
                <a:ea typeface="宋体" charset="0"/>
              </a:rPr>
              <a:t>＝随机抽出一个人其年收入，则</a:t>
            </a:r>
            <a:r>
              <a:rPr kumimoji="0" lang="en-US" altLang="zh-CN" sz="900" dirty="0">
                <a:latin typeface="Arial" charset="0"/>
                <a:ea typeface="宋体" charset="0"/>
              </a:rPr>
              <a:t>X</a:t>
            </a:r>
            <a:r>
              <a:rPr kumimoji="0" lang="zh-CN" altLang="en-US" sz="900" dirty="0">
                <a:latin typeface="Arial" charset="0"/>
                <a:ea typeface="宋体" charset="0"/>
              </a:rPr>
              <a:t>是我们关心的随机变量．上述两个事件可分别表为</a:t>
            </a:r>
            <a:r>
              <a:rPr kumimoji="0" lang="en-US" altLang="zh-CN" sz="900" dirty="0">
                <a:latin typeface="Arial" charset="0"/>
                <a:ea typeface="宋体" charset="0"/>
              </a:rPr>
              <a:t>X</a:t>
            </a:r>
            <a:r>
              <a:rPr kumimoji="0" lang="zh-CN" altLang="en-US" sz="900" dirty="0">
                <a:latin typeface="Arial" charset="0"/>
                <a:ea typeface="宋体" charset="0"/>
              </a:rPr>
              <a:t>＞</a:t>
            </a:r>
            <a:r>
              <a:rPr kumimoji="0" lang="en-US" altLang="zh-CN" sz="900" dirty="0">
                <a:latin typeface="Arial" charset="0"/>
                <a:ea typeface="宋体" charset="0"/>
              </a:rPr>
              <a:t>10</a:t>
            </a:r>
            <a:r>
              <a:rPr kumimoji="0" lang="zh-CN" altLang="en-US" sz="900" dirty="0">
                <a:latin typeface="Arial" charset="0"/>
                <a:ea typeface="宋体" charset="0"/>
              </a:rPr>
              <a:t>万和</a:t>
            </a:r>
            <a:r>
              <a:rPr kumimoji="0" lang="en-US" altLang="zh-CN" sz="900" dirty="0">
                <a:latin typeface="Arial" charset="0"/>
                <a:ea typeface="宋体" charset="0"/>
              </a:rPr>
              <a:t>X</a:t>
            </a:r>
            <a:r>
              <a:rPr kumimoji="0" lang="zh-CN" altLang="en-US" sz="900" dirty="0">
                <a:latin typeface="Arial" charset="0"/>
                <a:ea typeface="宋体" charset="0"/>
              </a:rPr>
              <a:t>＜</a:t>
            </a:r>
            <a:r>
              <a:rPr kumimoji="0" lang="en-US" altLang="zh-CN" sz="900" dirty="0">
                <a:latin typeface="Arial" charset="0"/>
                <a:ea typeface="宋体" charset="0"/>
              </a:rPr>
              <a:t>0.8</a:t>
            </a:r>
            <a:r>
              <a:rPr kumimoji="0" lang="zh-CN" altLang="en-US" sz="900" dirty="0">
                <a:latin typeface="Arial" charset="0"/>
                <a:ea typeface="宋体" charset="0"/>
              </a:rPr>
              <a:t>万．这就看出：随机事件这个概念实际上是包容在随机变量这个更广的概念之内．也可以说：随机事件是从静态的观点来研究随机现象，而随机变量则是一种动态的观点，一如数学分析中的常量与变量的区分那样．变量概念是高等数学有别于初等数学的基础概念．同样，概率论能从计算一些孤立事件的概念发展为一个更高的理论体系，其基础概念是随机变量．</a:t>
            </a:r>
          </a:p>
          <a:p>
            <a:pPr algn="just" eaLnBrk="1" hangingPunct="1"/>
            <a:endParaRPr kumimoji="0" lang="zh-CN" altLang="en-US" sz="900" dirty="0">
              <a:latin typeface="Arial" charset="0"/>
              <a:ea typeface="宋体" charset="0"/>
            </a:endParaRPr>
          </a:p>
          <a:p>
            <a:pPr algn="just" eaLnBrk="1" hangingPunct="1"/>
            <a:endParaRPr kumimoji="0" lang="zh-CN" altLang="en-US" sz="900" dirty="0">
              <a:latin typeface="Arial" charset="0"/>
              <a:ea typeface="宋体" charset="0"/>
            </a:endParaRPr>
          </a:p>
          <a:p>
            <a:pPr eaLnBrk="1" hangingPunct="1"/>
            <a:endParaRPr kumimoji="0" lang="en-US" altLang="zh-CN" sz="9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经验来讲，</a:t>
            </a:r>
            <a:r>
              <a:rPr kumimoji="1" lang="en-US" altLang="zh-CN" dirty="0" smtClean="0"/>
              <a:t>n&gt;30</a:t>
            </a:r>
            <a:r>
              <a:rPr kumimoji="1" lang="zh-CN" altLang="en-US" dirty="0" smtClean="0"/>
              <a:t>即可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B755AA-8881-8342-82EB-E89CF94A556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58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FC0F816-C2E8-BD44-8A6D-A40E9698BB19}" type="slidenum">
              <a:rPr kumimoji="0" lang="en-US" altLang="zh-CN" sz="1200"/>
              <a:pPr/>
              <a:t>52</a:t>
            </a:fld>
            <a:endParaRPr kumimoji="0" lang="en-US" altLang="zh-CN" sz="1200"/>
          </a:p>
        </p:txBody>
      </p:sp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776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177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6FD033E-E476-1048-BA00-4D1D5E5EBCFC}" type="slidenum">
              <a:rPr kumimoji="0" lang="en-US" altLang="zh-CN" sz="1200"/>
              <a:pPr/>
              <a:t>86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9D8F109-92EE-CA4D-A7BF-70B2E15FD354}" type="slidenum">
              <a:rPr kumimoji="0" lang="en-US" altLang="zh-CN" sz="1200"/>
              <a:pPr/>
              <a:t>103</a:t>
            </a:fld>
            <a:endParaRPr kumimoji="0" lang="en-US" altLang="zh-CN" sz="1200"/>
          </a:p>
        </p:txBody>
      </p:sp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5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15876-DF3C-1044-BE27-523C18C773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17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C7798-4482-D343-A51E-26A172DFF0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19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36D8F-00A5-ED48-8BD7-BD0DDE4A69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771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DBC57-C373-4045-9BFA-46A9EAC10C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926546"/>
      </p:ext>
    </p:extLst>
  </p:cSld>
  <p:clrMapOvr>
    <a:masterClrMapping/>
  </p:clrMapOvr>
  <p:transition xmlns:p14="http://schemas.microsoft.com/office/powerpoint/2010/main"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9BEFD-2F71-4949-907D-47CB57A70C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797976"/>
      </p:ext>
    </p:extLst>
  </p:cSld>
  <p:clrMapOvr>
    <a:masterClrMapping/>
  </p:clrMapOvr>
  <p:transition xmlns:p14="http://schemas.microsoft.com/office/powerpoint/2010/main"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4ACFB-26A4-F344-A959-DCC615F2C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409378"/>
      </p:ext>
    </p:extLst>
  </p:cSld>
  <p:clrMapOvr>
    <a:masterClrMapping/>
  </p:clrMapOvr>
  <p:transition xmlns:p14="http://schemas.microsoft.com/office/powerpoint/2010/main"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5692E-3995-8A47-87BE-1BB2A0FDF8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697907"/>
      </p:ext>
    </p:extLst>
  </p:cSld>
  <p:clrMapOvr>
    <a:masterClrMapping/>
  </p:clrMapOvr>
  <p:transition xmlns:p14="http://schemas.microsoft.com/office/powerpoint/2010/main"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D8184-8802-0D40-8687-CC599C68C0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352563"/>
      </p:ext>
    </p:extLst>
  </p:cSld>
  <p:clrMapOvr>
    <a:masterClrMapping/>
  </p:clrMapOvr>
  <p:transition xmlns:p14="http://schemas.microsoft.com/office/powerpoint/2010/main"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01C1F-9FF4-5847-A5E0-45FBAB64C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764800"/>
      </p:ext>
    </p:extLst>
  </p:cSld>
  <p:clrMapOvr>
    <a:masterClrMapping/>
  </p:clrMapOvr>
  <p:transition xmlns:p14="http://schemas.microsoft.com/office/powerpoint/2010/main" spd="med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4951A-EE8B-5D45-9783-F9C7635155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195858"/>
      </p:ext>
    </p:extLst>
  </p:cSld>
  <p:clrMapOvr>
    <a:masterClrMapping/>
  </p:clrMapOvr>
  <p:transition xmlns:p14="http://schemas.microsoft.com/office/powerpoint/2010/main" spd="med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15AE3-8AC1-3F4E-9D96-E5278E59D9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905037"/>
      </p:ext>
    </p:extLst>
  </p:cSld>
  <p:clrMapOvr>
    <a:masterClrMapping/>
  </p:clrMapOvr>
  <p:transition xmlns:p14="http://schemas.microsoft.com/office/powerpoint/2010/main"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A99EC-82EC-E04C-8167-FA13CAEB4F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259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8D5B6-B9E4-F545-B914-AB3E633BF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827447"/>
      </p:ext>
    </p:extLst>
  </p:cSld>
  <p:clrMapOvr>
    <a:masterClrMapping/>
  </p:clrMapOvr>
  <p:transition xmlns:p14="http://schemas.microsoft.com/office/powerpoint/2010/main" spd="med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C91E-AC96-9247-9E59-D5DE24FD63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483865"/>
      </p:ext>
    </p:extLst>
  </p:cSld>
  <p:clrMapOvr>
    <a:masterClrMapping/>
  </p:clrMapOvr>
  <p:transition xmlns:p14="http://schemas.microsoft.com/office/powerpoint/2010/main" spd="med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1357D-1EBD-244B-88BC-807D67412D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813475"/>
      </p:ext>
    </p:extLst>
  </p:cSld>
  <p:clrMapOvr>
    <a:masterClrMapping/>
  </p:clrMapOvr>
  <p:transition xmlns:p14="http://schemas.microsoft.com/office/powerpoint/2010/main"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7C5AF-53F2-B645-BF33-D82BF58016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56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C513F-204C-F94E-9129-FA8EF7023A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47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1C307-C9A3-574C-B9C7-4E18C09C66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94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20B75-7428-0249-BADB-6165702DE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86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81591-4818-5643-953F-1A9DB8AAB0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8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BA968-919A-4F45-B740-ACD87F27E2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13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6CF60-9770-1D45-9DCD-1238E557C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08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3CD5EF2-54D0-7C47-8E0E-A4876ACF51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006556-A2F9-384B-9285-2B8FF8ECD1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 spd="med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4" Type="http://schemas.openxmlformats.org/officeDocument/2006/relationships/image" Target="../media/image223.wmf"/><Relationship Id="rId5" Type="http://schemas.openxmlformats.org/officeDocument/2006/relationships/oleObject" Target="../embeddings/oleObject227.bin"/><Relationship Id="rId6" Type="http://schemas.openxmlformats.org/officeDocument/2006/relationships/image" Target="../media/image224.wmf"/><Relationship Id="rId7" Type="http://schemas.openxmlformats.org/officeDocument/2006/relationships/oleObject" Target="../embeddings/oleObject228.bin"/><Relationship Id="rId8" Type="http://schemas.openxmlformats.org/officeDocument/2006/relationships/oleObject" Target="../embeddings/oleObject229.bin"/><Relationship Id="rId9" Type="http://schemas.openxmlformats.org/officeDocument/2006/relationships/image" Target="../media/image225.wmf"/><Relationship Id="rId1" Type="http://schemas.openxmlformats.org/officeDocument/2006/relationships/vmlDrawing" Target="../drawings/vmlDrawing79.vml"/><Relationship Id="rId2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4" Type="http://schemas.openxmlformats.org/officeDocument/2006/relationships/image" Target="../media/image226.wmf"/><Relationship Id="rId5" Type="http://schemas.openxmlformats.org/officeDocument/2006/relationships/oleObject" Target="../embeddings/oleObject231.bin"/><Relationship Id="rId6" Type="http://schemas.openxmlformats.org/officeDocument/2006/relationships/image" Target="../media/image227.wmf"/><Relationship Id="rId7" Type="http://schemas.openxmlformats.org/officeDocument/2006/relationships/oleObject" Target="../embeddings/oleObject232.bin"/><Relationship Id="rId8" Type="http://schemas.openxmlformats.org/officeDocument/2006/relationships/image" Target="../media/image228.wmf"/><Relationship Id="rId1" Type="http://schemas.openxmlformats.org/officeDocument/2006/relationships/vmlDrawing" Target="../drawings/vmlDrawing80.vml"/><Relationship Id="rId2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audio" Target="../media/audio3.bin"/><Relationship Id="rId5" Type="http://schemas.openxmlformats.org/officeDocument/2006/relationships/oleObject" Target="../embeddings/oleObject233.bin"/><Relationship Id="rId6" Type="http://schemas.openxmlformats.org/officeDocument/2006/relationships/image" Target="../media/image229.wmf"/><Relationship Id="rId7" Type="http://schemas.openxmlformats.org/officeDocument/2006/relationships/oleObject" Target="../embeddings/oleObject234.bin"/><Relationship Id="rId8" Type="http://schemas.openxmlformats.org/officeDocument/2006/relationships/image" Target="../media/image230.wmf"/><Relationship Id="rId1" Type="http://schemas.openxmlformats.org/officeDocument/2006/relationships/vmlDrawing" Target="../drawings/vmlDrawing81.vml"/><Relationship Id="rId2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4" Type="http://schemas.openxmlformats.org/officeDocument/2006/relationships/oleObject" Target="../embeddings/oleObject235.bin"/><Relationship Id="rId5" Type="http://schemas.openxmlformats.org/officeDocument/2006/relationships/image" Target="../media/image231.wmf"/><Relationship Id="rId1" Type="http://schemas.openxmlformats.org/officeDocument/2006/relationships/vmlDrawing" Target="../drawings/vmlDrawing82.vml"/><Relationship Id="rId2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5.wmf"/><Relationship Id="rId12" Type="http://schemas.openxmlformats.org/officeDocument/2006/relationships/oleObject" Target="../embeddings/oleObject240.bin"/><Relationship Id="rId13" Type="http://schemas.openxmlformats.org/officeDocument/2006/relationships/image" Target="../media/image236.wmf"/><Relationship Id="rId14" Type="http://schemas.openxmlformats.org/officeDocument/2006/relationships/oleObject" Target="../embeddings/oleObject241.bin"/><Relationship Id="rId15" Type="http://schemas.openxmlformats.org/officeDocument/2006/relationships/image" Target="../media/image237.wmf"/><Relationship Id="rId1" Type="http://schemas.openxmlformats.org/officeDocument/2006/relationships/vmlDrawing" Target="../drawings/vmlDrawing83.vml"/><Relationship Id="rId2" Type="http://schemas.openxmlformats.org/officeDocument/2006/relationships/slideLayout" Target="../slideLayouts/slideLayout18.xml"/><Relationship Id="rId3" Type="http://schemas.openxmlformats.org/officeDocument/2006/relationships/audio" Target="../media/audio4.bin"/><Relationship Id="rId4" Type="http://schemas.openxmlformats.org/officeDocument/2006/relationships/oleObject" Target="../embeddings/oleObject236.bin"/><Relationship Id="rId5" Type="http://schemas.openxmlformats.org/officeDocument/2006/relationships/image" Target="../media/image232.wmf"/><Relationship Id="rId6" Type="http://schemas.openxmlformats.org/officeDocument/2006/relationships/oleObject" Target="../embeddings/oleObject237.bin"/><Relationship Id="rId7" Type="http://schemas.openxmlformats.org/officeDocument/2006/relationships/image" Target="../media/image233.wmf"/><Relationship Id="rId8" Type="http://schemas.openxmlformats.org/officeDocument/2006/relationships/oleObject" Target="../embeddings/oleObject238.bin"/><Relationship Id="rId9" Type="http://schemas.openxmlformats.org/officeDocument/2006/relationships/image" Target="../media/image234.wmf"/><Relationship Id="rId10" Type="http://schemas.openxmlformats.org/officeDocument/2006/relationships/oleObject" Target="../embeddings/oleObject239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13.bin"/><Relationship Id="rId4" Type="http://schemas.openxmlformats.org/officeDocument/2006/relationships/image" Target="../media/image238.emf"/><Relationship Id="rId5" Type="http://schemas.openxmlformats.org/officeDocument/2006/relationships/oleObject" Target="../embeddings/oleObject242.bin"/><Relationship Id="rId6" Type="http://schemas.openxmlformats.org/officeDocument/2006/relationships/image" Target="../media/image239.wmf"/><Relationship Id="rId7" Type="http://schemas.openxmlformats.org/officeDocument/2006/relationships/oleObject" Target="../embeddings/oleObject243.bin"/><Relationship Id="rId8" Type="http://schemas.openxmlformats.org/officeDocument/2006/relationships/image" Target="../media/image240.wmf"/><Relationship Id="rId1" Type="http://schemas.openxmlformats.org/officeDocument/2006/relationships/vmlDrawing" Target="../drawings/vmlDrawing84.vml"/><Relationship Id="rId2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4.bin"/><Relationship Id="rId4" Type="http://schemas.openxmlformats.org/officeDocument/2006/relationships/image" Target="../media/image241.wmf"/><Relationship Id="rId1" Type="http://schemas.openxmlformats.org/officeDocument/2006/relationships/vmlDrawing" Target="../drawings/vmlDrawing85.vml"/><Relationship Id="rId2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5.bin"/><Relationship Id="rId4" Type="http://schemas.openxmlformats.org/officeDocument/2006/relationships/image" Target="../media/image242.wmf"/><Relationship Id="rId5" Type="http://schemas.openxmlformats.org/officeDocument/2006/relationships/oleObject" Target="../embeddings/oleObject246.bin"/><Relationship Id="rId6" Type="http://schemas.openxmlformats.org/officeDocument/2006/relationships/image" Target="../media/image243.wmf"/><Relationship Id="rId7" Type="http://schemas.openxmlformats.org/officeDocument/2006/relationships/oleObject" Target="../embeddings/oleObject247.bin"/><Relationship Id="rId8" Type="http://schemas.openxmlformats.org/officeDocument/2006/relationships/image" Target="../media/image244.png"/><Relationship Id="rId1" Type="http://schemas.openxmlformats.org/officeDocument/2006/relationships/vmlDrawing" Target="../drawings/vmlDrawing86.vml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4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4" Type="http://schemas.openxmlformats.org/officeDocument/2006/relationships/slide" Target="slide55.xml"/><Relationship Id="rId5" Type="http://schemas.openxmlformats.org/officeDocument/2006/relationships/slide" Target="slide74.xml"/><Relationship Id="rId6" Type="http://schemas.openxmlformats.org/officeDocument/2006/relationships/slide" Target="slide31.xml"/><Relationship Id="rId7" Type="http://schemas.openxmlformats.org/officeDocument/2006/relationships/slide" Target="slide99.xml"/><Relationship Id="rId8" Type="http://schemas.openxmlformats.org/officeDocument/2006/relationships/slide" Target="slide37.xml"/><Relationship Id="rId1" Type="http://schemas.openxmlformats.org/officeDocument/2006/relationships/slideLayout" Target="../slideLayouts/slideLayout18.xml"/><Relationship Id="rId2" Type="http://schemas.openxmlformats.org/officeDocument/2006/relationships/slide" Target="slide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5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32.wmf"/><Relationship Id="rId9" Type="http://schemas.openxmlformats.org/officeDocument/2006/relationships/oleObject" Target="../embeddings/oleObject29.bin"/><Relationship Id="rId10" Type="http://schemas.openxmlformats.org/officeDocument/2006/relationships/image" Target="../media/image33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audio" Target="../media/audio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5.png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8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20" Type="http://schemas.openxmlformats.org/officeDocument/2006/relationships/image" Target="../media/image47.wmf"/><Relationship Id="rId10" Type="http://schemas.openxmlformats.org/officeDocument/2006/relationships/image" Target="../media/image42.wmf"/><Relationship Id="rId11" Type="http://schemas.openxmlformats.org/officeDocument/2006/relationships/oleObject" Target="../embeddings/oleObject39.bin"/><Relationship Id="rId12" Type="http://schemas.openxmlformats.org/officeDocument/2006/relationships/image" Target="../media/image43.wmf"/><Relationship Id="rId13" Type="http://schemas.openxmlformats.org/officeDocument/2006/relationships/oleObject" Target="../embeddings/oleObject40.bin"/><Relationship Id="rId14" Type="http://schemas.openxmlformats.org/officeDocument/2006/relationships/image" Target="../media/image44.wmf"/><Relationship Id="rId15" Type="http://schemas.openxmlformats.org/officeDocument/2006/relationships/oleObject" Target="../embeddings/oleObject41.bin"/><Relationship Id="rId16" Type="http://schemas.openxmlformats.org/officeDocument/2006/relationships/image" Target="../media/image45.wmf"/><Relationship Id="rId17" Type="http://schemas.openxmlformats.org/officeDocument/2006/relationships/oleObject" Target="../embeddings/oleObject42.bin"/><Relationship Id="rId18" Type="http://schemas.openxmlformats.org/officeDocument/2006/relationships/image" Target="../media/image46.wmf"/><Relationship Id="rId19" Type="http://schemas.openxmlformats.org/officeDocument/2006/relationships/oleObject" Target="../embeddings/oleObject43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35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40.w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8.bin"/><Relationship Id="rId12" Type="http://schemas.openxmlformats.org/officeDocument/2006/relationships/image" Target="../media/image4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44.bin"/><Relationship Id="rId4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49.w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40.wmf"/><Relationship Id="rId9" Type="http://schemas.openxmlformats.org/officeDocument/2006/relationships/oleObject" Target="../embeddings/oleObject47.bin"/><Relationship Id="rId10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50.png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1.w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52.pn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53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52.png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6.w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57.wmf"/><Relationship Id="rId9" Type="http://schemas.openxmlformats.org/officeDocument/2006/relationships/slide" Target="slide27.xml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58.w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59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4" Type="http://schemas.openxmlformats.org/officeDocument/2006/relationships/image" Target="../media/image60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62.png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wmf"/><Relationship Id="rId12" Type="http://schemas.openxmlformats.org/officeDocument/2006/relationships/oleObject" Target="../embeddings/oleObject68.bin"/><Relationship Id="rId13" Type="http://schemas.openxmlformats.org/officeDocument/2006/relationships/image" Target="../media/image66.wmf"/><Relationship Id="rId14" Type="http://schemas.openxmlformats.org/officeDocument/2006/relationships/oleObject" Target="../embeddings/oleObject69.bin"/><Relationship Id="rId15" Type="http://schemas.openxmlformats.org/officeDocument/2006/relationships/image" Target="../media/image67.wmf"/><Relationship Id="rId16" Type="http://schemas.openxmlformats.org/officeDocument/2006/relationships/oleObject" Target="../embeddings/oleObject70.bin"/><Relationship Id="rId17" Type="http://schemas.openxmlformats.org/officeDocument/2006/relationships/image" Target="../media/image68.wmf"/><Relationship Id="rId18" Type="http://schemas.openxmlformats.org/officeDocument/2006/relationships/oleObject" Target="../embeddings/oleObject71.bin"/><Relationship Id="rId19" Type="http://schemas.openxmlformats.org/officeDocument/2006/relationships/image" Target="../media/image69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63.bin"/><Relationship Id="rId4" Type="http://schemas.openxmlformats.org/officeDocument/2006/relationships/image" Target="../media/image63.wmf"/><Relationship Id="rId5" Type="http://schemas.openxmlformats.org/officeDocument/2006/relationships/oleObject" Target="../embeddings/oleObject64.bin"/><Relationship Id="rId6" Type="http://schemas.openxmlformats.org/officeDocument/2006/relationships/image" Target="../media/image64.wmf"/><Relationship Id="rId7" Type="http://schemas.openxmlformats.org/officeDocument/2006/relationships/oleObject" Target="../embeddings/oleObject65.bin"/><Relationship Id="rId8" Type="http://schemas.openxmlformats.org/officeDocument/2006/relationships/image" Target="../media/image65.wmf"/><Relationship Id="rId9" Type="http://schemas.openxmlformats.org/officeDocument/2006/relationships/oleObject" Target="../embeddings/oleObject66.bin"/><Relationship Id="rId10" Type="http://schemas.openxmlformats.org/officeDocument/2006/relationships/oleObject" Target="../embeddings/oleObject6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4" Type="http://schemas.openxmlformats.org/officeDocument/2006/relationships/image" Target="../media/image70.wmf"/><Relationship Id="rId5" Type="http://schemas.openxmlformats.org/officeDocument/2006/relationships/oleObject" Target="../embeddings/oleObject73.bin"/><Relationship Id="rId6" Type="http://schemas.openxmlformats.org/officeDocument/2006/relationships/image" Target="../media/image71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8.bin"/><Relationship Id="rId12" Type="http://schemas.openxmlformats.org/officeDocument/2006/relationships/image" Target="../media/image42.wmf"/><Relationship Id="rId13" Type="http://schemas.openxmlformats.org/officeDocument/2006/relationships/oleObject" Target="../embeddings/oleObject79.bin"/><Relationship Id="rId14" Type="http://schemas.openxmlformats.org/officeDocument/2006/relationships/image" Target="../media/image74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74.bin"/><Relationship Id="rId4" Type="http://schemas.openxmlformats.org/officeDocument/2006/relationships/image" Target="../media/image72.wmf"/><Relationship Id="rId5" Type="http://schemas.openxmlformats.org/officeDocument/2006/relationships/oleObject" Target="../embeddings/oleObject75.bin"/><Relationship Id="rId6" Type="http://schemas.openxmlformats.org/officeDocument/2006/relationships/image" Target="../media/image73.wmf"/><Relationship Id="rId7" Type="http://schemas.openxmlformats.org/officeDocument/2006/relationships/oleObject" Target="../embeddings/oleObject76.bin"/><Relationship Id="rId8" Type="http://schemas.openxmlformats.org/officeDocument/2006/relationships/image" Target="../media/image68.wmf"/><Relationship Id="rId9" Type="http://schemas.openxmlformats.org/officeDocument/2006/relationships/oleObject" Target="../embeddings/oleObject77.bin"/><Relationship Id="rId10" Type="http://schemas.openxmlformats.org/officeDocument/2006/relationships/image" Target="../media/image6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5.bin"/><Relationship Id="rId4" Type="http://schemas.openxmlformats.org/officeDocument/2006/relationships/image" Target="../media/image75.emf"/><Relationship Id="rId5" Type="http://schemas.openxmlformats.org/officeDocument/2006/relationships/oleObject" Target="../embeddings/oleObject80.bin"/><Relationship Id="rId6" Type="http://schemas.openxmlformats.org/officeDocument/2006/relationships/image" Target="../media/image76.wmf"/><Relationship Id="rId7" Type="http://schemas.openxmlformats.org/officeDocument/2006/relationships/oleObject" Target="../embeddings/oleObject81.bin"/><Relationship Id="rId8" Type="http://schemas.openxmlformats.org/officeDocument/2006/relationships/image" Target="../media/image77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6.bin"/><Relationship Id="rId12" Type="http://schemas.openxmlformats.org/officeDocument/2006/relationships/image" Target="../media/image82.wmf"/><Relationship Id="rId13" Type="http://schemas.openxmlformats.org/officeDocument/2006/relationships/oleObject" Target="../embeddings/oleObject87.bin"/><Relationship Id="rId14" Type="http://schemas.openxmlformats.org/officeDocument/2006/relationships/image" Target="../media/image83.wmf"/><Relationship Id="rId15" Type="http://schemas.openxmlformats.org/officeDocument/2006/relationships/oleObject" Target="../embeddings/oleObject88.bin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82.bin"/><Relationship Id="rId4" Type="http://schemas.openxmlformats.org/officeDocument/2006/relationships/image" Target="../media/image78.wmf"/><Relationship Id="rId5" Type="http://schemas.openxmlformats.org/officeDocument/2006/relationships/oleObject" Target="../embeddings/oleObject83.bin"/><Relationship Id="rId6" Type="http://schemas.openxmlformats.org/officeDocument/2006/relationships/image" Target="../media/image79.wmf"/><Relationship Id="rId7" Type="http://schemas.openxmlformats.org/officeDocument/2006/relationships/oleObject" Target="../embeddings/oleObject84.bin"/><Relationship Id="rId8" Type="http://schemas.openxmlformats.org/officeDocument/2006/relationships/image" Target="../media/image80.wmf"/><Relationship Id="rId9" Type="http://schemas.openxmlformats.org/officeDocument/2006/relationships/oleObject" Target="../embeddings/oleObject85.bin"/><Relationship Id="rId10" Type="http://schemas.openxmlformats.org/officeDocument/2006/relationships/image" Target="../media/image8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6.bin"/><Relationship Id="rId4" Type="http://schemas.openxmlformats.org/officeDocument/2006/relationships/image" Target="../media/image85.emf"/><Relationship Id="rId5" Type="http://schemas.openxmlformats.org/officeDocument/2006/relationships/oleObject" Target="../embeddings/oleObject89.bin"/><Relationship Id="rId6" Type="http://schemas.openxmlformats.org/officeDocument/2006/relationships/image" Target="../media/image86.png"/><Relationship Id="rId7" Type="http://schemas.openxmlformats.org/officeDocument/2006/relationships/oleObject" Target="../embeddings/oleObject90.bin"/><Relationship Id="rId8" Type="http://schemas.openxmlformats.org/officeDocument/2006/relationships/image" Target="../media/image87.wmf"/><Relationship Id="rId9" Type="http://schemas.openxmlformats.org/officeDocument/2006/relationships/oleObject" Target="../embeddings/Microsoft___7.bin"/><Relationship Id="rId10" Type="http://schemas.openxmlformats.org/officeDocument/2006/relationships/image" Target="../media/image88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8.bin"/><Relationship Id="rId4" Type="http://schemas.openxmlformats.org/officeDocument/2006/relationships/image" Target="../media/image89.emf"/><Relationship Id="rId5" Type="http://schemas.openxmlformats.org/officeDocument/2006/relationships/oleObject" Target="../embeddings/oleObject91.bin"/><Relationship Id="rId6" Type="http://schemas.openxmlformats.org/officeDocument/2006/relationships/image" Target="../media/image90.wmf"/><Relationship Id="rId7" Type="http://schemas.openxmlformats.org/officeDocument/2006/relationships/oleObject" Target="../embeddings/oleObject92.bin"/><Relationship Id="rId8" Type="http://schemas.openxmlformats.org/officeDocument/2006/relationships/image" Target="../media/image86.png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4" Type="http://schemas.openxmlformats.org/officeDocument/2006/relationships/image" Target="../media/image91.png"/><Relationship Id="rId5" Type="http://schemas.openxmlformats.org/officeDocument/2006/relationships/oleObject" Target="../embeddings/oleObject94.bin"/><Relationship Id="rId6" Type="http://schemas.openxmlformats.org/officeDocument/2006/relationships/image" Target="../media/image90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4" Type="http://schemas.openxmlformats.org/officeDocument/2006/relationships/image" Target="../media/image92.png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4" Type="http://schemas.openxmlformats.org/officeDocument/2006/relationships/image" Target="../media/image93.wmf"/><Relationship Id="rId5" Type="http://schemas.openxmlformats.org/officeDocument/2006/relationships/oleObject" Target="../embeddings/oleObject97.bin"/><Relationship Id="rId6" Type="http://schemas.openxmlformats.org/officeDocument/2006/relationships/image" Target="../media/image94.w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4" Type="http://schemas.openxmlformats.org/officeDocument/2006/relationships/image" Target="../media/image95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4" Type="http://schemas.openxmlformats.org/officeDocument/2006/relationships/image" Target="../media/image96.wmf"/><Relationship Id="rId5" Type="http://schemas.openxmlformats.org/officeDocument/2006/relationships/oleObject" Target="../embeddings/oleObject100.bin"/><Relationship Id="rId6" Type="http://schemas.openxmlformats.org/officeDocument/2006/relationships/image" Target="../media/image97.w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4" Type="http://schemas.openxmlformats.org/officeDocument/2006/relationships/image" Target="../media/image98.wmf"/><Relationship Id="rId5" Type="http://schemas.openxmlformats.org/officeDocument/2006/relationships/oleObject" Target="../embeddings/oleObject102.bin"/><Relationship Id="rId6" Type="http://schemas.openxmlformats.org/officeDocument/2006/relationships/image" Target="../media/image99.w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4" Type="http://schemas.openxmlformats.org/officeDocument/2006/relationships/image" Target="../media/image100.wmf"/><Relationship Id="rId5" Type="http://schemas.openxmlformats.org/officeDocument/2006/relationships/oleObject" Target="../embeddings/oleObject104.bin"/><Relationship Id="rId6" Type="http://schemas.openxmlformats.org/officeDocument/2006/relationships/image" Target="../media/image101.wmf"/><Relationship Id="rId7" Type="http://schemas.openxmlformats.org/officeDocument/2006/relationships/oleObject" Target="../embeddings/oleObject105.bin"/><Relationship Id="rId8" Type="http://schemas.openxmlformats.org/officeDocument/2006/relationships/image" Target="../media/image102.w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4" Type="http://schemas.openxmlformats.org/officeDocument/2006/relationships/image" Target="../media/image103.wmf"/><Relationship Id="rId5" Type="http://schemas.openxmlformats.org/officeDocument/2006/relationships/oleObject" Target="../embeddings/oleObject107.bin"/><Relationship Id="rId6" Type="http://schemas.openxmlformats.org/officeDocument/2006/relationships/image" Target="../media/image104.w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2.bin"/><Relationship Id="rId12" Type="http://schemas.openxmlformats.org/officeDocument/2006/relationships/image" Target="../media/image109.wmf"/><Relationship Id="rId13" Type="http://schemas.openxmlformats.org/officeDocument/2006/relationships/oleObject" Target="../embeddings/oleObject113.bin"/><Relationship Id="rId14" Type="http://schemas.openxmlformats.org/officeDocument/2006/relationships/image" Target="../media/image110.png"/><Relationship Id="rId15" Type="http://schemas.openxmlformats.org/officeDocument/2006/relationships/oleObject" Target="../embeddings/oleObject114.bin"/><Relationship Id="rId16" Type="http://schemas.openxmlformats.org/officeDocument/2006/relationships/image" Target="../media/image111.wmf"/><Relationship Id="rId17" Type="http://schemas.openxmlformats.org/officeDocument/2006/relationships/oleObject" Target="../embeddings/oleObject115.bin"/><Relationship Id="rId18" Type="http://schemas.openxmlformats.org/officeDocument/2006/relationships/image" Target="../media/image112.w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108.bin"/><Relationship Id="rId4" Type="http://schemas.openxmlformats.org/officeDocument/2006/relationships/image" Target="../media/image105.wmf"/><Relationship Id="rId5" Type="http://schemas.openxmlformats.org/officeDocument/2006/relationships/oleObject" Target="../embeddings/oleObject109.bin"/><Relationship Id="rId6" Type="http://schemas.openxmlformats.org/officeDocument/2006/relationships/image" Target="../media/image106.wmf"/><Relationship Id="rId7" Type="http://schemas.openxmlformats.org/officeDocument/2006/relationships/oleObject" Target="../embeddings/oleObject110.bin"/><Relationship Id="rId8" Type="http://schemas.openxmlformats.org/officeDocument/2006/relationships/image" Target="../media/image107.wmf"/><Relationship Id="rId9" Type="http://schemas.openxmlformats.org/officeDocument/2006/relationships/oleObject" Target="../embeddings/oleObject111.bin"/><Relationship Id="rId10" Type="http://schemas.openxmlformats.org/officeDocument/2006/relationships/image" Target="../media/image10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4" Type="http://schemas.openxmlformats.org/officeDocument/2006/relationships/image" Target="../media/image113.w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4" Type="http://schemas.openxmlformats.org/officeDocument/2006/relationships/image" Target="../media/image114.wmf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4" Type="http://schemas.openxmlformats.org/officeDocument/2006/relationships/image" Target="../media/image115.wmf"/><Relationship Id="rId5" Type="http://schemas.openxmlformats.org/officeDocument/2006/relationships/oleObject" Target="../embeddings/oleObject119.bin"/><Relationship Id="rId6" Type="http://schemas.openxmlformats.org/officeDocument/2006/relationships/image" Target="../media/image116.wmf"/><Relationship Id="rId7" Type="http://schemas.openxmlformats.org/officeDocument/2006/relationships/oleObject" Target="../embeddings/oleObject120.bin"/><Relationship Id="rId8" Type="http://schemas.openxmlformats.org/officeDocument/2006/relationships/oleObject" Target="../embeddings/oleObject121.bin"/><Relationship Id="rId9" Type="http://schemas.openxmlformats.org/officeDocument/2006/relationships/image" Target="../media/image117.wmf"/><Relationship Id="rId10" Type="http://schemas.openxmlformats.org/officeDocument/2006/relationships/oleObject" Target="../embeddings/oleObject122.bin"/><Relationship Id="rId11" Type="http://schemas.openxmlformats.org/officeDocument/2006/relationships/image" Target="../media/image118.wmf"/><Relationship Id="rId1" Type="http://schemas.openxmlformats.org/officeDocument/2006/relationships/vmlDrawing" Target="../drawings/vmlDrawing43.vml"/><Relationship Id="rId2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4" Type="http://schemas.openxmlformats.org/officeDocument/2006/relationships/image" Target="../media/image119.wmf"/><Relationship Id="rId5" Type="http://schemas.openxmlformats.org/officeDocument/2006/relationships/oleObject" Target="../embeddings/oleObject124.bin"/><Relationship Id="rId6" Type="http://schemas.openxmlformats.org/officeDocument/2006/relationships/image" Target="../media/image120.wmf"/><Relationship Id="rId7" Type="http://schemas.openxmlformats.org/officeDocument/2006/relationships/oleObject" Target="../embeddings/oleObject125.bin"/><Relationship Id="rId8" Type="http://schemas.openxmlformats.org/officeDocument/2006/relationships/image" Target="../media/image121.wmf"/><Relationship Id="rId9" Type="http://schemas.openxmlformats.org/officeDocument/2006/relationships/oleObject" Target="../embeddings/oleObject126.bin"/><Relationship Id="rId10" Type="http://schemas.openxmlformats.org/officeDocument/2006/relationships/image" Target="../media/image122.wmf"/><Relationship Id="rId1" Type="http://schemas.openxmlformats.org/officeDocument/2006/relationships/vmlDrawing" Target="../drawings/vmlDrawing44.vml"/><Relationship Id="rId2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slide" Target="slide65.xml"/><Relationship Id="rId12" Type="http://schemas.openxmlformats.org/officeDocument/2006/relationships/slide" Target="slide26.xml"/><Relationship Id="rId1" Type="http://schemas.openxmlformats.org/officeDocument/2006/relationships/slideLayout" Target="../slideLayouts/slideLayout17.xml"/><Relationship Id="rId2" Type="http://schemas.openxmlformats.org/officeDocument/2006/relationships/slide" Target="slide35.xml"/><Relationship Id="rId3" Type="http://schemas.openxmlformats.org/officeDocument/2006/relationships/slide" Target="slide44.xml"/><Relationship Id="rId4" Type="http://schemas.openxmlformats.org/officeDocument/2006/relationships/slide" Target="slide87.xml"/><Relationship Id="rId5" Type="http://schemas.openxmlformats.org/officeDocument/2006/relationships/slide" Target="slide79.xml"/><Relationship Id="rId6" Type="http://schemas.openxmlformats.org/officeDocument/2006/relationships/slide" Target="slide102.xml"/><Relationship Id="rId7" Type="http://schemas.openxmlformats.org/officeDocument/2006/relationships/slide" Target="slide109.xml"/><Relationship Id="rId8" Type="http://schemas.openxmlformats.org/officeDocument/2006/relationships/slide" Target="slide110.xml"/><Relationship Id="rId9" Type="http://schemas.openxmlformats.org/officeDocument/2006/relationships/slide" Target="slide49.xml"/><Relationship Id="rId10" Type="http://schemas.openxmlformats.org/officeDocument/2006/relationships/slide" Target="slide5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27.bin"/><Relationship Id="rId5" Type="http://schemas.openxmlformats.org/officeDocument/2006/relationships/image" Target="../media/image123.wmf"/><Relationship Id="rId1" Type="http://schemas.openxmlformats.org/officeDocument/2006/relationships/vmlDrawing" Target="../drawings/vmlDrawing45.vml"/><Relationship Id="rId2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4" Type="http://schemas.openxmlformats.org/officeDocument/2006/relationships/image" Target="../media/image124.wmf"/><Relationship Id="rId1" Type="http://schemas.openxmlformats.org/officeDocument/2006/relationships/vmlDrawing" Target="../drawings/vmlDrawing46.vml"/><Relationship Id="rId2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audio" Target="../media/audio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4" Type="http://schemas.openxmlformats.org/officeDocument/2006/relationships/image" Target="../media/image125.wmf"/><Relationship Id="rId5" Type="http://schemas.openxmlformats.org/officeDocument/2006/relationships/oleObject" Target="../embeddings/oleObject130.bin"/><Relationship Id="rId6" Type="http://schemas.openxmlformats.org/officeDocument/2006/relationships/image" Target="../media/image126.wmf"/><Relationship Id="rId7" Type="http://schemas.openxmlformats.org/officeDocument/2006/relationships/oleObject" Target="../embeddings/oleObject131.bin"/><Relationship Id="rId8" Type="http://schemas.openxmlformats.org/officeDocument/2006/relationships/image" Target="../media/image127.png"/><Relationship Id="rId1" Type="http://schemas.openxmlformats.org/officeDocument/2006/relationships/vmlDrawing" Target="../drawings/vmlDrawing47.vml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4" Type="http://schemas.openxmlformats.org/officeDocument/2006/relationships/image" Target="../media/image128.wmf"/><Relationship Id="rId5" Type="http://schemas.openxmlformats.org/officeDocument/2006/relationships/oleObject" Target="../embeddings/oleObject133.bin"/><Relationship Id="rId6" Type="http://schemas.openxmlformats.org/officeDocument/2006/relationships/image" Target="../media/image129.wmf"/><Relationship Id="rId7" Type="http://schemas.openxmlformats.org/officeDocument/2006/relationships/oleObject" Target="../embeddings/oleObject134.bin"/><Relationship Id="rId8" Type="http://schemas.openxmlformats.org/officeDocument/2006/relationships/image" Target="../media/image130.wmf"/><Relationship Id="rId9" Type="http://schemas.openxmlformats.org/officeDocument/2006/relationships/oleObject" Target="../embeddings/oleObject135.bin"/><Relationship Id="rId10" Type="http://schemas.openxmlformats.org/officeDocument/2006/relationships/image" Target="../media/image131.wmf"/><Relationship Id="rId1" Type="http://schemas.openxmlformats.org/officeDocument/2006/relationships/vmlDrawing" Target="../drawings/vmlDrawing48.vml"/><Relationship Id="rId2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4" Type="http://schemas.openxmlformats.org/officeDocument/2006/relationships/image" Target="../media/image132.wmf"/><Relationship Id="rId5" Type="http://schemas.openxmlformats.org/officeDocument/2006/relationships/oleObject" Target="../embeddings/oleObject137.bin"/><Relationship Id="rId6" Type="http://schemas.openxmlformats.org/officeDocument/2006/relationships/image" Target="../media/image133.wmf"/><Relationship Id="rId1" Type="http://schemas.openxmlformats.org/officeDocument/2006/relationships/vmlDrawing" Target="../drawings/vmlDrawing49.vml"/><Relationship Id="rId2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1.bin"/><Relationship Id="rId12" Type="http://schemas.openxmlformats.org/officeDocument/2006/relationships/image" Target="../media/image138.wmf"/><Relationship Id="rId13" Type="http://schemas.openxmlformats.org/officeDocument/2006/relationships/oleObject" Target="../embeddings/oleObject142.bin"/><Relationship Id="rId14" Type="http://schemas.openxmlformats.org/officeDocument/2006/relationships/image" Target="../media/image139.wmf"/><Relationship Id="rId1" Type="http://schemas.openxmlformats.org/officeDocument/2006/relationships/vmlDrawing" Target="../drawings/vmlDrawing50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138.bin"/><Relationship Id="rId4" Type="http://schemas.openxmlformats.org/officeDocument/2006/relationships/image" Target="../media/image134.wmf"/><Relationship Id="rId5" Type="http://schemas.openxmlformats.org/officeDocument/2006/relationships/oleObject" Target="../embeddings/Microsoft___9.bin"/><Relationship Id="rId6" Type="http://schemas.openxmlformats.org/officeDocument/2006/relationships/image" Target="../media/image135.emf"/><Relationship Id="rId7" Type="http://schemas.openxmlformats.org/officeDocument/2006/relationships/oleObject" Target="../embeddings/oleObject139.bin"/><Relationship Id="rId8" Type="http://schemas.openxmlformats.org/officeDocument/2006/relationships/image" Target="../media/image136.wmf"/><Relationship Id="rId9" Type="http://schemas.openxmlformats.org/officeDocument/2006/relationships/oleObject" Target="../embeddings/oleObject140.bin"/><Relationship Id="rId10" Type="http://schemas.openxmlformats.org/officeDocument/2006/relationships/image" Target="../media/image137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4" Type="http://schemas.openxmlformats.org/officeDocument/2006/relationships/image" Target="../media/image140.wmf"/><Relationship Id="rId1" Type="http://schemas.openxmlformats.org/officeDocument/2006/relationships/vmlDrawing" Target="../drawings/vmlDrawing51.vml"/><Relationship Id="rId2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8.bin"/><Relationship Id="rId12" Type="http://schemas.openxmlformats.org/officeDocument/2006/relationships/oleObject" Target="../embeddings/oleObject149.bin"/><Relationship Id="rId13" Type="http://schemas.openxmlformats.org/officeDocument/2006/relationships/image" Target="../media/image145.wmf"/><Relationship Id="rId14" Type="http://schemas.openxmlformats.org/officeDocument/2006/relationships/oleObject" Target="../embeddings/oleObject150.bin"/><Relationship Id="rId15" Type="http://schemas.openxmlformats.org/officeDocument/2006/relationships/image" Target="../media/image146.wmf"/><Relationship Id="rId16" Type="http://schemas.openxmlformats.org/officeDocument/2006/relationships/oleObject" Target="../embeddings/oleObject151.bin"/><Relationship Id="rId17" Type="http://schemas.openxmlformats.org/officeDocument/2006/relationships/image" Target="../media/image147.wmf"/><Relationship Id="rId18" Type="http://schemas.openxmlformats.org/officeDocument/2006/relationships/oleObject" Target="../embeddings/oleObject152.bin"/><Relationship Id="rId19" Type="http://schemas.openxmlformats.org/officeDocument/2006/relationships/image" Target="../media/image148.wmf"/><Relationship Id="rId1" Type="http://schemas.openxmlformats.org/officeDocument/2006/relationships/vmlDrawing" Target="../drawings/vmlDrawing52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144.bin"/><Relationship Id="rId4" Type="http://schemas.openxmlformats.org/officeDocument/2006/relationships/image" Target="../media/image141.wmf"/><Relationship Id="rId5" Type="http://schemas.openxmlformats.org/officeDocument/2006/relationships/oleObject" Target="../embeddings/oleObject145.bin"/><Relationship Id="rId6" Type="http://schemas.openxmlformats.org/officeDocument/2006/relationships/image" Target="../media/image142.wmf"/><Relationship Id="rId7" Type="http://schemas.openxmlformats.org/officeDocument/2006/relationships/oleObject" Target="../embeddings/oleObject146.bin"/><Relationship Id="rId8" Type="http://schemas.openxmlformats.org/officeDocument/2006/relationships/image" Target="../media/image143.wmf"/><Relationship Id="rId9" Type="http://schemas.openxmlformats.org/officeDocument/2006/relationships/oleObject" Target="../embeddings/oleObject147.bin"/><Relationship Id="rId10" Type="http://schemas.openxmlformats.org/officeDocument/2006/relationships/image" Target="../media/image144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4" Type="http://schemas.openxmlformats.org/officeDocument/2006/relationships/image" Target="../media/image149.wmf"/><Relationship Id="rId1" Type="http://schemas.openxmlformats.org/officeDocument/2006/relationships/vmlDrawing" Target="../drawings/vmlDrawing53.vml"/><Relationship Id="rId2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4" Type="http://schemas.openxmlformats.org/officeDocument/2006/relationships/image" Target="../media/image150.wmf"/><Relationship Id="rId5" Type="http://schemas.openxmlformats.org/officeDocument/2006/relationships/oleObject" Target="../embeddings/Microsoft___10.bin"/><Relationship Id="rId6" Type="http://schemas.openxmlformats.org/officeDocument/2006/relationships/image" Target="../media/image151.emf"/><Relationship Id="rId1" Type="http://schemas.openxmlformats.org/officeDocument/2006/relationships/vmlDrawing" Target="../drawings/vmlDrawing54.vml"/><Relationship Id="rId2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4" Type="http://schemas.openxmlformats.org/officeDocument/2006/relationships/image" Target="../media/image152.wmf"/><Relationship Id="rId5" Type="http://schemas.openxmlformats.org/officeDocument/2006/relationships/oleObject" Target="../embeddings/oleObject156.bin"/><Relationship Id="rId6" Type="http://schemas.openxmlformats.org/officeDocument/2006/relationships/image" Target="../media/image153.wmf"/><Relationship Id="rId7" Type="http://schemas.openxmlformats.org/officeDocument/2006/relationships/oleObject" Target="../embeddings/oleObject157.bin"/><Relationship Id="rId8" Type="http://schemas.openxmlformats.org/officeDocument/2006/relationships/image" Target="../media/image154.wmf"/><Relationship Id="rId1" Type="http://schemas.openxmlformats.org/officeDocument/2006/relationships/vmlDrawing" Target="../drawings/vmlDrawing55.vml"/><Relationship Id="rId2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4" Type="http://schemas.openxmlformats.org/officeDocument/2006/relationships/image" Target="../media/image155.wmf"/><Relationship Id="rId5" Type="http://schemas.openxmlformats.org/officeDocument/2006/relationships/oleObject" Target="../embeddings/oleObject159.bin"/><Relationship Id="rId6" Type="http://schemas.openxmlformats.org/officeDocument/2006/relationships/image" Target="../media/image156.wmf"/><Relationship Id="rId7" Type="http://schemas.openxmlformats.org/officeDocument/2006/relationships/oleObject" Target="../embeddings/Microsoft___11.bin"/><Relationship Id="rId8" Type="http://schemas.openxmlformats.org/officeDocument/2006/relationships/image" Target="../media/image157.emf"/><Relationship Id="rId9" Type="http://schemas.openxmlformats.org/officeDocument/2006/relationships/oleObject" Target="../embeddings/Microsoft___12.bin"/><Relationship Id="rId10" Type="http://schemas.openxmlformats.org/officeDocument/2006/relationships/image" Target="../media/image158.emf"/><Relationship Id="rId1" Type="http://schemas.openxmlformats.org/officeDocument/2006/relationships/vmlDrawing" Target="../drawings/vmlDrawing56.vml"/><Relationship Id="rId2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4" Type="http://schemas.openxmlformats.org/officeDocument/2006/relationships/image" Target="../media/image159.png"/><Relationship Id="rId5" Type="http://schemas.openxmlformats.org/officeDocument/2006/relationships/oleObject" Target="../embeddings/oleObject161.bin"/><Relationship Id="rId6" Type="http://schemas.openxmlformats.org/officeDocument/2006/relationships/image" Target="../media/image160.wmf"/><Relationship Id="rId7" Type="http://schemas.openxmlformats.org/officeDocument/2006/relationships/oleObject" Target="../embeddings/oleObject162.bin"/><Relationship Id="rId8" Type="http://schemas.openxmlformats.org/officeDocument/2006/relationships/image" Target="../media/image161.wmf"/><Relationship Id="rId9" Type="http://schemas.openxmlformats.org/officeDocument/2006/relationships/oleObject" Target="../embeddings/oleObject163.bin"/><Relationship Id="rId10" Type="http://schemas.openxmlformats.org/officeDocument/2006/relationships/image" Target="../media/image162.wmf"/><Relationship Id="rId1" Type="http://schemas.openxmlformats.org/officeDocument/2006/relationships/vmlDrawing" Target="../drawings/vmlDrawing57.vml"/><Relationship Id="rId2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4" Type="http://schemas.openxmlformats.org/officeDocument/2006/relationships/image" Target="../media/image163.wmf"/><Relationship Id="rId5" Type="http://schemas.openxmlformats.org/officeDocument/2006/relationships/oleObject" Target="../embeddings/oleObject165.bin"/><Relationship Id="rId6" Type="http://schemas.openxmlformats.org/officeDocument/2006/relationships/image" Target="../media/image164.wmf"/><Relationship Id="rId1" Type="http://schemas.openxmlformats.org/officeDocument/2006/relationships/vmlDrawing" Target="../drawings/vmlDrawing58.vml"/><Relationship Id="rId2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0.bin"/><Relationship Id="rId12" Type="http://schemas.openxmlformats.org/officeDocument/2006/relationships/image" Target="../media/image169.wmf"/><Relationship Id="rId13" Type="http://schemas.openxmlformats.org/officeDocument/2006/relationships/oleObject" Target="../embeddings/oleObject171.bin"/><Relationship Id="rId14" Type="http://schemas.openxmlformats.org/officeDocument/2006/relationships/image" Target="../media/image170.wmf"/><Relationship Id="rId1" Type="http://schemas.openxmlformats.org/officeDocument/2006/relationships/vmlDrawing" Target="../drawings/vmlDrawing59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166.bin"/><Relationship Id="rId4" Type="http://schemas.openxmlformats.org/officeDocument/2006/relationships/image" Target="../media/image165.png"/><Relationship Id="rId5" Type="http://schemas.openxmlformats.org/officeDocument/2006/relationships/oleObject" Target="../embeddings/oleObject167.bin"/><Relationship Id="rId6" Type="http://schemas.openxmlformats.org/officeDocument/2006/relationships/image" Target="../media/image166.png"/><Relationship Id="rId7" Type="http://schemas.openxmlformats.org/officeDocument/2006/relationships/oleObject" Target="../embeddings/oleObject168.bin"/><Relationship Id="rId8" Type="http://schemas.openxmlformats.org/officeDocument/2006/relationships/image" Target="../media/image167.png"/><Relationship Id="rId9" Type="http://schemas.openxmlformats.org/officeDocument/2006/relationships/oleObject" Target="../embeddings/oleObject169.bin"/><Relationship Id="rId10" Type="http://schemas.openxmlformats.org/officeDocument/2006/relationships/image" Target="../media/image168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4" Type="http://schemas.openxmlformats.org/officeDocument/2006/relationships/oleObject" Target="../embeddings/oleObject172.bin"/><Relationship Id="rId5" Type="http://schemas.openxmlformats.org/officeDocument/2006/relationships/image" Target="../media/image171.wmf"/><Relationship Id="rId6" Type="http://schemas.openxmlformats.org/officeDocument/2006/relationships/oleObject" Target="../embeddings/oleObject173.bin"/><Relationship Id="rId7" Type="http://schemas.openxmlformats.org/officeDocument/2006/relationships/image" Target="../media/image172.png"/><Relationship Id="rId8" Type="http://schemas.openxmlformats.org/officeDocument/2006/relationships/oleObject" Target="../embeddings/oleObject174.bin"/><Relationship Id="rId9" Type="http://schemas.openxmlformats.org/officeDocument/2006/relationships/image" Target="../media/image173.wmf"/><Relationship Id="rId1" Type="http://schemas.openxmlformats.org/officeDocument/2006/relationships/vmlDrawing" Target="../drawings/vmlDrawing60.vml"/><Relationship Id="rId2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4" Type="http://schemas.openxmlformats.org/officeDocument/2006/relationships/image" Target="../media/image174.wmf"/><Relationship Id="rId5" Type="http://schemas.openxmlformats.org/officeDocument/2006/relationships/oleObject" Target="../embeddings/oleObject176.bin"/><Relationship Id="rId6" Type="http://schemas.openxmlformats.org/officeDocument/2006/relationships/image" Target="../media/image175.wmf"/><Relationship Id="rId1" Type="http://schemas.openxmlformats.org/officeDocument/2006/relationships/vmlDrawing" Target="../drawings/vmlDrawing61.vml"/><Relationship Id="rId2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4" Type="http://schemas.openxmlformats.org/officeDocument/2006/relationships/image" Target="../media/image176.wmf"/><Relationship Id="rId5" Type="http://schemas.openxmlformats.org/officeDocument/2006/relationships/oleObject" Target="../embeddings/oleObject178.bin"/><Relationship Id="rId6" Type="http://schemas.openxmlformats.org/officeDocument/2006/relationships/image" Target="../media/image177.wmf"/><Relationship Id="rId7" Type="http://schemas.openxmlformats.org/officeDocument/2006/relationships/oleObject" Target="../embeddings/oleObject179.bin"/><Relationship Id="rId8" Type="http://schemas.openxmlformats.org/officeDocument/2006/relationships/image" Target="../media/image178.wmf"/><Relationship Id="rId1" Type="http://schemas.openxmlformats.org/officeDocument/2006/relationships/vmlDrawing" Target="../drawings/vmlDrawing62.vml"/><Relationship Id="rId2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4" Type="http://schemas.openxmlformats.org/officeDocument/2006/relationships/image" Target="../media/image179.wmf"/><Relationship Id="rId5" Type="http://schemas.openxmlformats.org/officeDocument/2006/relationships/oleObject" Target="../embeddings/oleObject181.bin"/><Relationship Id="rId6" Type="http://schemas.openxmlformats.org/officeDocument/2006/relationships/image" Target="../media/image180.wmf"/><Relationship Id="rId1" Type="http://schemas.openxmlformats.org/officeDocument/2006/relationships/vmlDrawing" Target="../drawings/vmlDrawing63.vml"/><Relationship Id="rId2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__3.bin"/><Relationship Id="rId12" Type="http://schemas.openxmlformats.org/officeDocument/2006/relationships/image" Target="../media/image11.emf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5" Type="http://schemas.openxmlformats.org/officeDocument/2006/relationships/oleObject" Target="../embeddings/Microsoft___2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w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0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4" Type="http://schemas.openxmlformats.org/officeDocument/2006/relationships/image" Target="../media/image181.wmf"/><Relationship Id="rId5" Type="http://schemas.openxmlformats.org/officeDocument/2006/relationships/oleObject" Target="../embeddings/oleObject183.bin"/><Relationship Id="rId6" Type="http://schemas.openxmlformats.org/officeDocument/2006/relationships/image" Target="../media/image182.wmf"/><Relationship Id="rId7" Type="http://schemas.openxmlformats.org/officeDocument/2006/relationships/slide" Target="slide88.xml"/><Relationship Id="rId1" Type="http://schemas.openxmlformats.org/officeDocument/2006/relationships/vmlDrawing" Target="../drawings/vmlDrawing64.vml"/><Relationship Id="rId2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4" Type="http://schemas.openxmlformats.org/officeDocument/2006/relationships/image" Target="../media/image183.wmf"/><Relationship Id="rId5" Type="http://schemas.openxmlformats.org/officeDocument/2006/relationships/oleObject" Target="../embeddings/oleObject185.bin"/><Relationship Id="rId6" Type="http://schemas.openxmlformats.org/officeDocument/2006/relationships/image" Target="../media/image184.wmf"/><Relationship Id="rId1" Type="http://schemas.openxmlformats.org/officeDocument/2006/relationships/vmlDrawing" Target="../drawings/vmlDrawing65.vml"/><Relationship Id="rId2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4" Type="http://schemas.openxmlformats.org/officeDocument/2006/relationships/image" Target="../media/image185.png"/><Relationship Id="rId5" Type="http://schemas.openxmlformats.org/officeDocument/2006/relationships/oleObject" Target="../embeddings/oleObject187.bin"/><Relationship Id="rId6" Type="http://schemas.openxmlformats.org/officeDocument/2006/relationships/oleObject" Target="../embeddings/oleObject188.bin"/><Relationship Id="rId7" Type="http://schemas.openxmlformats.org/officeDocument/2006/relationships/image" Target="../media/image186.png"/><Relationship Id="rId8" Type="http://schemas.openxmlformats.org/officeDocument/2006/relationships/oleObject" Target="../embeddings/oleObject189.bin"/><Relationship Id="rId9" Type="http://schemas.openxmlformats.org/officeDocument/2006/relationships/slide" Target="slide88.xml"/><Relationship Id="rId1" Type="http://schemas.openxmlformats.org/officeDocument/2006/relationships/vmlDrawing" Target="../drawings/vmlDrawing66.vml"/><Relationship Id="rId2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4" Type="http://schemas.openxmlformats.org/officeDocument/2006/relationships/image" Target="../media/image187.wmf"/><Relationship Id="rId5" Type="http://schemas.openxmlformats.org/officeDocument/2006/relationships/oleObject" Target="../embeddings/oleObject191.bin"/><Relationship Id="rId6" Type="http://schemas.openxmlformats.org/officeDocument/2006/relationships/image" Target="../media/image188.wmf"/><Relationship Id="rId1" Type="http://schemas.openxmlformats.org/officeDocument/2006/relationships/vmlDrawing" Target="../drawings/vmlDrawing67.vml"/><Relationship Id="rId2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6.bin"/><Relationship Id="rId12" Type="http://schemas.openxmlformats.org/officeDocument/2006/relationships/image" Target="../media/image193.wmf"/><Relationship Id="rId13" Type="http://schemas.openxmlformats.org/officeDocument/2006/relationships/oleObject" Target="../embeddings/oleObject197.bin"/><Relationship Id="rId14" Type="http://schemas.openxmlformats.org/officeDocument/2006/relationships/image" Target="../media/image194.wmf"/><Relationship Id="rId15" Type="http://schemas.openxmlformats.org/officeDocument/2006/relationships/oleObject" Target="../embeddings/oleObject198.bin"/><Relationship Id="rId16" Type="http://schemas.openxmlformats.org/officeDocument/2006/relationships/image" Target="../media/image195.wmf"/><Relationship Id="rId17" Type="http://schemas.openxmlformats.org/officeDocument/2006/relationships/slide" Target="slide88.xml"/><Relationship Id="rId1" Type="http://schemas.openxmlformats.org/officeDocument/2006/relationships/vmlDrawing" Target="../drawings/vmlDrawing68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192.bin"/><Relationship Id="rId4" Type="http://schemas.openxmlformats.org/officeDocument/2006/relationships/image" Target="../media/image189.wmf"/><Relationship Id="rId5" Type="http://schemas.openxmlformats.org/officeDocument/2006/relationships/oleObject" Target="../embeddings/oleObject193.bin"/><Relationship Id="rId6" Type="http://schemas.openxmlformats.org/officeDocument/2006/relationships/image" Target="../media/image190.png"/><Relationship Id="rId7" Type="http://schemas.openxmlformats.org/officeDocument/2006/relationships/oleObject" Target="../embeddings/oleObject194.bin"/><Relationship Id="rId8" Type="http://schemas.openxmlformats.org/officeDocument/2006/relationships/image" Target="../media/image191.wmf"/><Relationship Id="rId9" Type="http://schemas.openxmlformats.org/officeDocument/2006/relationships/oleObject" Target="../embeddings/oleObject195.bin"/><Relationship Id="rId10" Type="http://schemas.openxmlformats.org/officeDocument/2006/relationships/image" Target="../media/image192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4" Type="http://schemas.openxmlformats.org/officeDocument/2006/relationships/image" Target="../media/image165.png"/><Relationship Id="rId5" Type="http://schemas.openxmlformats.org/officeDocument/2006/relationships/oleObject" Target="../embeddings/oleObject200.bin"/><Relationship Id="rId6" Type="http://schemas.openxmlformats.org/officeDocument/2006/relationships/image" Target="../media/image196.wmf"/><Relationship Id="rId7" Type="http://schemas.openxmlformats.org/officeDocument/2006/relationships/oleObject" Target="../embeddings/oleObject201.bin"/><Relationship Id="rId8" Type="http://schemas.openxmlformats.org/officeDocument/2006/relationships/image" Target="../media/image197.wmf"/><Relationship Id="rId1" Type="http://schemas.openxmlformats.org/officeDocument/2006/relationships/vmlDrawing" Target="../drawings/vmlDrawing69.vml"/><Relationship Id="rId2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4" Type="http://schemas.openxmlformats.org/officeDocument/2006/relationships/oleObject" Target="../embeddings/oleObject202.bin"/><Relationship Id="rId5" Type="http://schemas.openxmlformats.org/officeDocument/2006/relationships/image" Target="../media/image198.wmf"/><Relationship Id="rId6" Type="http://schemas.openxmlformats.org/officeDocument/2006/relationships/oleObject" Target="../embeddings/oleObject203.bin"/><Relationship Id="rId7" Type="http://schemas.openxmlformats.org/officeDocument/2006/relationships/image" Target="../media/image199.png"/><Relationship Id="rId1" Type="http://schemas.openxmlformats.org/officeDocument/2006/relationships/vmlDrawing" Target="../drawings/vmlDrawing70.vml"/><Relationship Id="rId2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4" Type="http://schemas.openxmlformats.org/officeDocument/2006/relationships/image" Target="../media/image200.wmf"/><Relationship Id="rId1" Type="http://schemas.openxmlformats.org/officeDocument/2006/relationships/vmlDrawing" Target="../drawings/vmlDrawing71.vml"/><Relationship Id="rId2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14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6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4" Type="http://schemas.openxmlformats.org/officeDocument/2006/relationships/image" Target="../media/image201.wmf"/><Relationship Id="rId5" Type="http://schemas.openxmlformats.org/officeDocument/2006/relationships/oleObject" Target="../embeddings/oleObject206.bin"/><Relationship Id="rId6" Type="http://schemas.openxmlformats.org/officeDocument/2006/relationships/image" Target="../media/image202.wmf"/><Relationship Id="rId1" Type="http://schemas.openxmlformats.org/officeDocument/2006/relationships/vmlDrawing" Target="../drawings/vmlDrawing72.vml"/><Relationship Id="rId2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7.bin"/><Relationship Id="rId4" Type="http://schemas.openxmlformats.org/officeDocument/2006/relationships/image" Target="../media/image203.wmf"/><Relationship Id="rId5" Type="http://schemas.openxmlformats.org/officeDocument/2006/relationships/oleObject" Target="../embeddings/oleObject208.bin"/><Relationship Id="rId6" Type="http://schemas.openxmlformats.org/officeDocument/2006/relationships/image" Target="../media/image204.wmf"/><Relationship Id="rId1" Type="http://schemas.openxmlformats.org/officeDocument/2006/relationships/vmlDrawing" Target="../drawings/vmlDrawing73.vml"/><Relationship Id="rId2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9.bin"/><Relationship Id="rId4" Type="http://schemas.openxmlformats.org/officeDocument/2006/relationships/image" Target="../media/image205.wmf"/><Relationship Id="rId5" Type="http://schemas.openxmlformats.org/officeDocument/2006/relationships/oleObject" Target="../embeddings/oleObject210.bin"/><Relationship Id="rId6" Type="http://schemas.openxmlformats.org/officeDocument/2006/relationships/image" Target="../media/image206.wmf"/><Relationship Id="rId1" Type="http://schemas.openxmlformats.org/officeDocument/2006/relationships/vmlDrawing" Target="../drawings/vmlDrawing74.vml"/><Relationship Id="rId2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audio" Target="../media/audio5.bin"/><Relationship Id="rId3" Type="http://schemas.openxmlformats.org/officeDocument/2006/relationships/image" Target="../media/image207.gi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1.bin"/><Relationship Id="rId4" Type="http://schemas.openxmlformats.org/officeDocument/2006/relationships/image" Target="../media/image208.wmf"/><Relationship Id="rId5" Type="http://schemas.openxmlformats.org/officeDocument/2006/relationships/oleObject" Target="../embeddings/oleObject212.bin"/><Relationship Id="rId6" Type="http://schemas.openxmlformats.org/officeDocument/2006/relationships/image" Target="../media/image209.wmf"/><Relationship Id="rId7" Type="http://schemas.openxmlformats.org/officeDocument/2006/relationships/oleObject" Target="../embeddings/oleObject213.bin"/><Relationship Id="rId8" Type="http://schemas.openxmlformats.org/officeDocument/2006/relationships/image" Target="../media/image210.wmf"/><Relationship Id="rId9" Type="http://schemas.openxmlformats.org/officeDocument/2006/relationships/oleObject" Target="../embeddings/oleObject214.bin"/><Relationship Id="rId10" Type="http://schemas.openxmlformats.org/officeDocument/2006/relationships/image" Target="../media/image211.wmf"/><Relationship Id="rId1" Type="http://schemas.openxmlformats.org/officeDocument/2006/relationships/vmlDrawing" Target="../drawings/vmlDrawing75.vml"/><Relationship Id="rId2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9.bin"/><Relationship Id="rId12" Type="http://schemas.openxmlformats.org/officeDocument/2006/relationships/image" Target="../media/image216.wmf"/><Relationship Id="rId1" Type="http://schemas.openxmlformats.org/officeDocument/2006/relationships/vmlDrawing" Target="../drawings/vmlDrawing76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215.bin"/><Relationship Id="rId4" Type="http://schemas.openxmlformats.org/officeDocument/2006/relationships/image" Target="../media/image212.wmf"/><Relationship Id="rId5" Type="http://schemas.openxmlformats.org/officeDocument/2006/relationships/oleObject" Target="../embeddings/oleObject216.bin"/><Relationship Id="rId6" Type="http://schemas.openxmlformats.org/officeDocument/2006/relationships/image" Target="../media/image213.wmf"/><Relationship Id="rId7" Type="http://schemas.openxmlformats.org/officeDocument/2006/relationships/oleObject" Target="../embeddings/oleObject217.bin"/><Relationship Id="rId8" Type="http://schemas.openxmlformats.org/officeDocument/2006/relationships/image" Target="../media/image214.wmf"/><Relationship Id="rId9" Type="http://schemas.openxmlformats.org/officeDocument/2006/relationships/oleObject" Target="../embeddings/oleObject218.bin"/><Relationship Id="rId10" Type="http://schemas.openxmlformats.org/officeDocument/2006/relationships/image" Target="../media/image215.wmf"/></Relationships>
</file>

<file path=ppt/slides/_rels/slide9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24.bin"/><Relationship Id="rId12" Type="http://schemas.openxmlformats.org/officeDocument/2006/relationships/image" Target="../media/image221.wmf"/><Relationship Id="rId1" Type="http://schemas.openxmlformats.org/officeDocument/2006/relationships/vmlDrawing" Target="../drawings/vmlDrawing77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220.bin"/><Relationship Id="rId4" Type="http://schemas.openxmlformats.org/officeDocument/2006/relationships/image" Target="../media/image217.wmf"/><Relationship Id="rId5" Type="http://schemas.openxmlformats.org/officeDocument/2006/relationships/oleObject" Target="../embeddings/oleObject221.bin"/><Relationship Id="rId6" Type="http://schemas.openxmlformats.org/officeDocument/2006/relationships/image" Target="../media/image218.wmf"/><Relationship Id="rId7" Type="http://schemas.openxmlformats.org/officeDocument/2006/relationships/oleObject" Target="../embeddings/oleObject222.bin"/><Relationship Id="rId8" Type="http://schemas.openxmlformats.org/officeDocument/2006/relationships/image" Target="../media/image219.wmf"/><Relationship Id="rId9" Type="http://schemas.openxmlformats.org/officeDocument/2006/relationships/oleObject" Target="../embeddings/oleObject223.bin"/><Relationship Id="rId10" Type="http://schemas.openxmlformats.org/officeDocument/2006/relationships/image" Target="../media/image220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5.bin"/><Relationship Id="rId4" Type="http://schemas.openxmlformats.org/officeDocument/2006/relationships/image" Target="../media/image222.wmf"/><Relationship Id="rId1" Type="http://schemas.openxmlformats.org/officeDocument/2006/relationships/vmlDrawing" Target="../drawings/vmlDrawing78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kumimoji="0" lang="zh-CN" altLang="en-US" b="1">
                <a:latin typeface="仿宋_GB2312" charset="0"/>
                <a:ea typeface="华文仿宋" charset="0"/>
                <a:cs typeface="华文仿宋" charset="0"/>
              </a:rPr>
              <a:t>第二章随机变量</a:t>
            </a:r>
            <a:endParaRPr kumimoji="0" lang="zh-CN" altLang="en-US" b="1">
              <a:latin typeface="宋体" charset="0"/>
              <a:ea typeface="华文仿宋" charset="0"/>
              <a:cs typeface="华文仿宋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4572000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latin typeface="System" charset="0"/>
                <a:ea typeface="华文仿宋" charset="0"/>
                <a:cs typeface="华文仿宋" charset="0"/>
              </a:rPr>
              <a:t>离散型随机变量</a:t>
            </a:r>
          </a:p>
          <a:p>
            <a:pPr eaLnBrk="1" hangingPunct="1"/>
            <a:r>
              <a:rPr kumimoji="0" lang="zh-CN" altLang="en-US" sz="2800" b="1">
                <a:latin typeface="宋体" charset="0"/>
                <a:ea typeface="华文仿宋" charset="0"/>
                <a:cs typeface="华文仿宋" charset="0"/>
              </a:rPr>
              <a:t>随机变量的分布函数</a:t>
            </a:r>
          </a:p>
          <a:p>
            <a:pPr eaLnBrk="1" hangingPunct="1"/>
            <a:r>
              <a:rPr kumimoji="0" lang="zh-CN" altLang="en-US" sz="2800" b="1">
                <a:latin typeface="System" charset="0"/>
                <a:ea typeface="华文仿宋" charset="0"/>
                <a:cs typeface="华文仿宋" charset="0"/>
              </a:rPr>
              <a:t>连续型随机变量</a:t>
            </a:r>
          </a:p>
          <a:p>
            <a:pPr eaLnBrk="1" hangingPunct="1"/>
            <a:r>
              <a:rPr kumimoji="0" lang="zh-CN" altLang="en-US" sz="2800" b="1">
                <a:latin typeface="System" charset="0"/>
                <a:ea typeface="华文仿宋" charset="0"/>
                <a:cs typeface="华文仿宋" charset="0"/>
              </a:rPr>
              <a:t>一维</a:t>
            </a:r>
            <a:r>
              <a:rPr kumimoji="0" lang="zh-CN" altLang="en-US" sz="2800" b="1">
                <a:latin typeface="宋体" charset="0"/>
                <a:ea typeface="华文仿宋" charset="0"/>
                <a:cs typeface="华文仿宋" charset="0"/>
              </a:rPr>
              <a:t>随机变量函数的分布</a:t>
            </a:r>
          </a:p>
          <a:p>
            <a:pPr eaLnBrk="1" hangingPunct="1"/>
            <a:r>
              <a:rPr kumimoji="0" lang="zh-CN" altLang="en-US" sz="2800" b="1">
                <a:latin typeface="宋体" charset="0"/>
                <a:ea typeface="华文仿宋" charset="0"/>
                <a:cs typeface="华文仿宋" charset="0"/>
              </a:rPr>
              <a:t>二维随机变量的联合分布</a:t>
            </a:r>
          </a:p>
          <a:p>
            <a:pPr eaLnBrk="1" hangingPunct="1"/>
            <a:r>
              <a:rPr kumimoji="0" lang="zh-CN" altLang="en-US" sz="2800" b="1">
                <a:latin typeface="宋体" charset="0"/>
                <a:ea typeface="华文仿宋" charset="0"/>
                <a:cs typeface="华文仿宋" charset="0"/>
              </a:rPr>
              <a:t>多维随机变量的边缘分布与独立性</a:t>
            </a:r>
          </a:p>
          <a:p>
            <a:pPr eaLnBrk="1" hangingPunct="1"/>
            <a:r>
              <a:rPr kumimoji="0" lang="zh-CN" altLang="en-US" sz="2800" b="1">
                <a:latin typeface="宋体" charset="0"/>
                <a:ea typeface="华文仿宋" charset="0"/>
                <a:cs typeface="华文仿宋" charset="0"/>
              </a:rPr>
              <a:t>条件分布</a:t>
            </a:r>
            <a:endParaRPr kumimoji="0" lang="zh-CN" altLang="en-US" sz="2800" b="1">
              <a:latin typeface="System" charset="0"/>
              <a:ea typeface="华文仿宋" charset="0"/>
              <a:cs typeface="华文仿宋" charset="0"/>
            </a:endParaRPr>
          </a:p>
          <a:p>
            <a:pPr eaLnBrk="1" hangingPunct="1"/>
            <a:r>
              <a:rPr kumimoji="0" lang="zh-CN" altLang="en-US" sz="2800" b="1">
                <a:latin typeface="Calibri" charset="0"/>
                <a:ea typeface="华文仿宋" charset="0"/>
                <a:cs typeface="华文仿宋" charset="0"/>
              </a:rPr>
              <a:t>多维随机变量函数的分布</a:t>
            </a:r>
            <a:endParaRPr kumimoji="0" lang="zh-CN" altLang="en-US" sz="2800" b="1">
              <a:latin typeface="System" charset="0"/>
              <a:ea typeface="华文仿宋" charset="0"/>
              <a:cs typeface="华文仿宋" charset="0"/>
            </a:endParaRPr>
          </a:p>
          <a:p>
            <a:pPr eaLnBrk="1" hangingPunct="1">
              <a:buFontTx/>
              <a:buNone/>
            </a:pPr>
            <a:endParaRPr kumimoji="0" lang="en-US" altLang="zh-CN" sz="2800" b="1">
              <a:latin typeface="System" charset="0"/>
              <a:ea typeface="华文仿宋" charset="0"/>
              <a:cs typeface="华文仿宋" charset="0"/>
            </a:endParaRPr>
          </a:p>
        </p:txBody>
      </p:sp>
      <p:sp useBgFill="1">
        <p:nvSpPr>
          <p:cNvPr id="26627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6628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6629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6630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 autoUpdateAnimBg="0"/>
      <p:bldP spid="9523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19400"/>
            <a:ext cx="7847013" cy="1600200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latin typeface="华文楷体" charset="0"/>
                <a:ea typeface="华文楷体" charset="0"/>
                <a:cs typeface="华文楷体" charset="0"/>
              </a:rPr>
              <a:t>若以</a:t>
            </a:r>
            <a:r>
              <a:rPr kumimoji="0"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kumimoji="0" lang="zh-CN" altLang="en-US" sz="2800" b="1">
                <a:latin typeface="华文楷体" charset="0"/>
                <a:ea typeface="华文楷体" charset="0"/>
                <a:cs typeface="华文楷体" charset="0"/>
              </a:rPr>
              <a:t>表示</a:t>
            </a:r>
            <a:r>
              <a:rPr kumimoji="0" lang="en-US" altLang="zh-CN" sz="2800" b="1">
                <a:latin typeface="华文楷体" charset="0"/>
                <a:ea typeface="华文楷体" charset="0"/>
                <a:cs typeface="华文楷体" charset="0"/>
              </a:rPr>
              <a:t>n</a:t>
            </a:r>
            <a:r>
              <a:rPr kumimoji="0" lang="zh-CN" altLang="en-US" sz="2800" b="1">
                <a:latin typeface="华文楷体" charset="0"/>
                <a:ea typeface="华文楷体" charset="0"/>
                <a:cs typeface="华文楷体" charset="0"/>
              </a:rPr>
              <a:t>重贝努里试验事件</a:t>
            </a:r>
            <a:r>
              <a:rPr kumimoji="0" lang="en-US" altLang="zh-CN" sz="2800" b="1">
                <a:latin typeface="华文楷体" charset="0"/>
                <a:ea typeface="华文楷体" charset="0"/>
                <a:cs typeface="华文楷体" charset="0"/>
              </a:rPr>
              <a:t>A</a:t>
            </a:r>
            <a:r>
              <a:rPr kumimoji="0" lang="zh-CN" altLang="en-US" sz="2800" b="1">
                <a:latin typeface="华文楷体" charset="0"/>
                <a:ea typeface="华文楷体" charset="0"/>
                <a:cs typeface="华文楷体" charset="0"/>
              </a:rPr>
              <a:t>发生的次数，则称</a:t>
            </a:r>
            <a:r>
              <a:rPr kumimoji="0"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kumimoji="0" lang="zh-CN" altLang="en-US" sz="2800" b="1">
                <a:latin typeface="华文楷体" charset="0"/>
                <a:ea typeface="华文楷体" charset="0"/>
                <a:cs typeface="华文楷体" charset="0"/>
              </a:rPr>
              <a:t>服从参数为</a:t>
            </a:r>
            <a:r>
              <a:rPr kumimoji="0" lang="en-US" altLang="zh-CN" sz="2800" b="1">
                <a:latin typeface="华文楷体" charset="0"/>
                <a:ea typeface="华文楷体" charset="0"/>
                <a:cs typeface="华文楷体" charset="0"/>
              </a:rPr>
              <a:t>n,p</a:t>
            </a:r>
            <a:r>
              <a:rPr kumimoji="0" lang="zh-CN" altLang="en-US" sz="2800" b="1">
                <a:latin typeface="华文楷体" charset="0"/>
                <a:ea typeface="华文楷体" charset="0"/>
                <a:cs typeface="华文楷体" charset="0"/>
              </a:rPr>
              <a:t>的二项分布。</a:t>
            </a:r>
            <a:br>
              <a:rPr kumimoji="0" lang="zh-CN" altLang="en-US" sz="2800" b="1">
                <a:latin typeface="华文楷体" charset="0"/>
                <a:ea typeface="华文楷体" charset="0"/>
                <a:cs typeface="华文楷体" charset="0"/>
              </a:rPr>
            </a:br>
            <a:r>
              <a:rPr kumimoji="0" lang="zh-CN" altLang="en-US" sz="2800" b="1">
                <a:latin typeface="华文楷体" charset="0"/>
                <a:ea typeface="华文楷体" charset="0"/>
                <a:cs typeface="华文楷体" charset="0"/>
              </a:rPr>
              <a:t>记作</a:t>
            </a:r>
            <a:r>
              <a:rPr kumimoji="0" lang="en-US" altLang="zh-CN" sz="2800" b="1">
                <a:solidFill>
                  <a:srgbClr val="FF0000"/>
                </a:solidFill>
                <a:latin typeface="华文楷体" charset="0"/>
                <a:ea typeface="华文楷体" charset="0"/>
                <a:cs typeface="华文楷体" charset="0"/>
              </a:rPr>
              <a:t>X~B</a:t>
            </a:r>
            <a:r>
              <a:rPr kumimoji="0" lang="zh-CN" altLang="en-US" sz="2800" b="1">
                <a:solidFill>
                  <a:srgbClr val="FF0000"/>
                </a:solidFill>
                <a:latin typeface="华文楷体" charset="0"/>
                <a:ea typeface="华文楷体" charset="0"/>
                <a:cs typeface="华文楷体" charset="0"/>
              </a:rPr>
              <a:t>（</a:t>
            </a:r>
            <a:r>
              <a:rPr kumimoji="0" lang="en-US" altLang="zh-CN" sz="2800" b="1">
                <a:solidFill>
                  <a:srgbClr val="FF0000"/>
                </a:solidFill>
                <a:latin typeface="华文楷体" charset="0"/>
                <a:ea typeface="华文楷体" charset="0"/>
                <a:cs typeface="华文楷体" charset="0"/>
              </a:rPr>
              <a:t>n,p),</a:t>
            </a:r>
            <a:r>
              <a:rPr kumimoji="0" lang="zh-CN" altLang="en-US" sz="2800" b="1">
                <a:solidFill>
                  <a:srgbClr val="FF0000"/>
                </a:solidFill>
                <a:latin typeface="华文楷体" charset="0"/>
                <a:ea typeface="华文楷体" charset="0"/>
                <a:cs typeface="华文楷体" charset="0"/>
              </a:rPr>
              <a:t>其分布律为：</a:t>
            </a:r>
            <a:endParaRPr kumimoji="0" lang="zh-CN" altLang="en-US" sz="2800" b="1">
              <a:latin typeface="华文楷体" charset="0"/>
              <a:ea typeface="华文楷体" charset="0"/>
              <a:cs typeface="华文楷体" charset="0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76962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125000"/>
              </a:lnSpc>
            </a:pPr>
            <a:r>
              <a:rPr lang="en-US" altLang="zh-CN" sz="2800" b="1">
                <a:ea typeface="楷体_GB2312" charset="0"/>
                <a:cs typeface="楷体_GB2312" charset="0"/>
              </a:rPr>
              <a:t>2.</a:t>
            </a:r>
            <a:r>
              <a:rPr lang="en-US" altLang="zh-CN" sz="2800" i="1">
                <a:ea typeface="楷体_GB2312" charset="0"/>
                <a:cs typeface="楷体_GB2312" charset="0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华文楷体" charset="0"/>
                <a:ea typeface="华文楷体" charset="0"/>
                <a:cs typeface="华文楷体" charset="0"/>
              </a:rPr>
              <a:t>定义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设将试验独立重复进行</a:t>
            </a:r>
            <a:r>
              <a:rPr lang="en-US" altLang="zh-CN" sz="2800" b="1" i="1">
                <a:latin typeface="华文楷体" charset="0"/>
                <a:ea typeface="华文楷体" charset="0"/>
                <a:cs typeface="华文楷体" charset="0"/>
              </a:rPr>
              <a:t>n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次，每次试验中，事件</a:t>
            </a:r>
            <a:r>
              <a:rPr lang="en-US" altLang="zh-CN" sz="2800" b="1" i="1">
                <a:latin typeface="华文楷体" charset="0"/>
                <a:ea typeface="华文楷体" charset="0"/>
                <a:cs typeface="华文楷体" charset="0"/>
              </a:rPr>
              <a:t>A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发生的概率均为</a:t>
            </a:r>
            <a:r>
              <a:rPr lang="en-US" altLang="zh-CN" sz="2800" b="1" i="1">
                <a:latin typeface="华文楷体" charset="0"/>
                <a:ea typeface="华文楷体" charset="0"/>
                <a:cs typeface="华文楷体" charset="0"/>
              </a:rPr>
              <a:t>p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，则称这</a:t>
            </a:r>
            <a:r>
              <a:rPr lang="en-US" altLang="zh-CN" sz="2800" b="1" i="1">
                <a:latin typeface="华文楷体" charset="0"/>
                <a:ea typeface="华文楷体" charset="0"/>
                <a:cs typeface="华文楷体" charset="0"/>
              </a:rPr>
              <a:t>n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次试验为</a:t>
            </a:r>
            <a:r>
              <a:rPr lang="en-US" altLang="zh-CN" sz="2800" b="1" i="1">
                <a:solidFill>
                  <a:srgbClr val="FF3300"/>
                </a:solidFill>
                <a:latin typeface="华文楷体" charset="0"/>
                <a:ea typeface="华文楷体" charset="0"/>
                <a:cs typeface="华文楷体" charset="0"/>
              </a:rPr>
              <a:t>n</a:t>
            </a:r>
            <a:r>
              <a:rPr lang="zh-CN" altLang="en-US" sz="2800" b="1">
                <a:solidFill>
                  <a:srgbClr val="FF3300"/>
                </a:solidFill>
                <a:latin typeface="华文楷体" charset="0"/>
                <a:ea typeface="华文楷体" charset="0"/>
                <a:cs typeface="华文楷体" charset="0"/>
              </a:rPr>
              <a:t>重贝努里试验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.</a:t>
            </a: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219200" y="4724400"/>
          <a:ext cx="64325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3" imgW="2578100" imgH="279400" progId="Equation.3">
                  <p:embed/>
                </p:oleObj>
              </mc:Choice>
              <mc:Fallback>
                <p:oleObj name="Equation" r:id="rId3" imgW="25781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64325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37892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7893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7894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7895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 autoUpdateAnimBg="0"/>
      <p:bldP spid="105475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ext Box 2"/>
          <p:cNvSpPr txBox="1">
            <a:spLocks noChangeArrowheads="1"/>
          </p:cNvSpPr>
          <p:nvPr/>
        </p:nvSpPr>
        <p:spPr bwMode="auto">
          <a:xfrm>
            <a:off x="838200" y="1592263"/>
            <a:ext cx="541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132098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>
                <a:latin typeface="Times New Roman" charset="0"/>
              </a:rPr>
              <a:t>         </a:t>
            </a:r>
            <a:endParaRPr lang="en-US" altLang="zh-CN" b="1" baseline="-25000">
              <a:latin typeface="Times New Roman" charset="0"/>
            </a:endParaRPr>
          </a:p>
        </p:txBody>
      </p:sp>
      <p:sp>
        <p:nvSpPr>
          <p:cNvPr id="132099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8001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latin typeface="华文彩云" charset="0"/>
                <a:ea typeface="华文彩云" charset="0"/>
                <a:cs typeface="华文彩云" charset="0"/>
              </a:rPr>
              <a:t>EX</a:t>
            </a:r>
            <a:r>
              <a:rPr lang="en-US" altLang="zh-CN" sz="3200">
                <a:latin typeface="华文彩云" charset="0"/>
                <a:ea typeface="华文彩云" charset="0"/>
                <a:cs typeface="华文彩云" charset="0"/>
              </a:rPr>
              <a:t> </a:t>
            </a:r>
            <a:r>
              <a:rPr lang="en-US" altLang="zh-CN" sz="2800"/>
              <a:t> 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设随机变量</a:t>
            </a:r>
            <a:r>
              <a:rPr lang="en-US" altLang="zh-CN" sz="3200">
                <a:latin typeface="华文新魏" charset="0"/>
                <a:ea typeface="华文新魏" charset="0"/>
                <a:cs typeface="华文新魏" charset="0"/>
              </a:rPr>
              <a:t>X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与</a:t>
            </a:r>
            <a:r>
              <a:rPr lang="en-US" altLang="zh-CN" sz="3200">
                <a:latin typeface="华文新魏" charset="0"/>
                <a:ea typeface="华文新魏" charset="0"/>
                <a:cs typeface="华文新魏" charset="0"/>
              </a:rPr>
              <a:t>Y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独立，且均服从</a:t>
            </a:r>
            <a:r>
              <a:rPr lang="en-US" altLang="zh-CN" sz="3200">
                <a:latin typeface="华文新魏" charset="0"/>
                <a:ea typeface="华文新魏" charset="0"/>
                <a:cs typeface="华文新魏" charset="0"/>
              </a:rPr>
              <a:t>0-1 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分布，其分布律均为</a:t>
            </a:r>
            <a:endParaRPr lang="zh-CN" sz="3200">
              <a:latin typeface="华文新魏" charset="0"/>
              <a:ea typeface="华文新魏" charset="0"/>
              <a:cs typeface="华文新魏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sz="2800"/>
              <a:t>  </a:t>
            </a:r>
            <a:r>
              <a:rPr lang="en-US" altLang="zh-CN" sz="2800"/>
              <a:t>X</a:t>
            </a:r>
            <a:r>
              <a:rPr lang="en-US" altLang="zh-CN" sz="2800" baseline="30000"/>
              <a:t>        </a:t>
            </a:r>
            <a:r>
              <a:rPr lang="en-US" altLang="zh-CN" sz="2800"/>
              <a:t>0</a:t>
            </a:r>
            <a:r>
              <a:rPr lang="en-US" altLang="zh-CN" sz="2800" baseline="10000"/>
              <a:t>             </a:t>
            </a:r>
            <a:r>
              <a:rPr lang="en-US" altLang="zh-CN" sz="2800"/>
              <a:t>1</a:t>
            </a:r>
            <a:r>
              <a:rPr lang="en-US" altLang="zh-CN" sz="2800" baseline="10000"/>
              <a:t>             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/>
              <a:t> P      q         p     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sz="2800"/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>
                <a:latin typeface="华文新魏" charset="0"/>
                <a:ea typeface="华文新魏" charset="0"/>
                <a:cs typeface="华文新魏" charset="0"/>
              </a:rPr>
              <a:t>(1) 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求</a:t>
            </a:r>
            <a:r>
              <a:rPr lang="en-US" altLang="zh-CN" sz="3200">
                <a:latin typeface="华文新魏" charset="0"/>
                <a:ea typeface="华文新魏" charset="0"/>
                <a:cs typeface="华文新魏" charset="0"/>
              </a:rPr>
              <a:t>W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＝</a:t>
            </a:r>
            <a:r>
              <a:rPr lang="en-US" altLang="zh-CN" sz="3200">
                <a:latin typeface="华文新魏" charset="0"/>
                <a:ea typeface="华文新魏" charset="0"/>
                <a:cs typeface="华文新魏" charset="0"/>
              </a:rPr>
              <a:t>X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＋</a:t>
            </a:r>
            <a:r>
              <a:rPr lang="en-US" altLang="zh-CN" sz="3200">
                <a:latin typeface="华文新魏" charset="0"/>
                <a:ea typeface="华文新魏" charset="0"/>
                <a:cs typeface="华文新魏" charset="0"/>
              </a:rPr>
              <a:t>Y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的分布律</a:t>
            </a:r>
            <a:r>
              <a:rPr lang="zh-CN" sz="3200">
                <a:latin typeface="华文新魏" charset="0"/>
                <a:ea typeface="华文新魏" charset="0"/>
                <a:cs typeface="华文新魏" charset="0"/>
              </a:rPr>
              <a:t>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sz="3200">
                <a:latin typeface="华文新魏" charset="0"/>
                <a:ea typeface="华文新魏" charset="0"/>
                <a:cs typeface="华文新魏" charset="0"/>
              </a:rPr>
              <a:t>(2) 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求</a:t>
            </a:r>
            <a:r>
              <a:rPr lang="en-US" altLang="zh-CN" sz="3200">
                <a:latin typeface="华文新魏" charset="0"/>
                <a:ea typeface="华文新魏" charset="0"/>
                <a:cs typeface="华文新魏" charset="0"/>
              </a:rPr>
              <a:t>V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＝</a:t>
            </a:r>
            <a:r>
              <a:rPr lang="en-US" altLang="zh-CN" sz="3200">
                <a:latin typeface="华文新魏" charset="0"/>
                <a:ea typeface="华文新魏" charset="0"/>
                <a:cs typeface="华文新魏" charset="0"/>
              </a:rPr>
              <a:t>max(X, Y)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的分布律；</a:t>
            </a:r>
            <a:endParaRPr lang="zh-CN" sz="3200">
              <a:latin typeface="华文新魏" charset="0"/>
              <a:ea typeface="华文新魏" charset="0"/>
              <a:cs typeface="华文新魏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sz="3200">
                <a:latin typeface="华文新魏" charset="0"/>
                <a:ea typeface="华文新魏" charset="0"/>
                <a:cs typeface="华文新魏" charset="0"/>
              </a:rPr>
              <a:t>(3) 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求</a:t>
            </a:r>
            <a:r>
              <a:rPr lang="en-US" altLang="zh-CN" sz="3200">
                <a:latin typeface="华文新魏" charset="0"/>
                <a:ea typeface="华文新魏" charset="0"/>
                <a:cs typeface="华文新魏" charset="0"/>
              </a:rPr>
              <a:t>U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＝</a:t>
            </a:r>
            <a:r>
              <a:rPr lang="en-US" altLang="zh-CN" sz="3200">
                <a:latin typeface="华文新魏" charset="0"/>
                <a:ea typeface="华文新魏" charset="0"/>
                <a:cs typeface="华文新魏" charset="0"/>
              </a:rPr>
              <a:t>min(X, Y)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的分布律。</a:t>
            </a:r>
            <a:endParaRPr lang="zh-CN" sz="3200">
              <a:latin typeface="华文新魏" charset="0"/>
              <a:ea typeface="华文新魏" charset="0"/>
              <a:cs typeface="华文新魏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sz="3200">
                <a:latin typeface="华文新魏" charset="0"/>
                <a:ea typeface="华文新魏" charset="0"/>
                <a:cs typeface="华文新魏" charset="0"/>
              </a:rPr>
              <a:t>(4)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求</a:t>
            </a:r>
            <a:r>
              <a:rPr lang="en-US" altLang="zh-CN" sz="3200">
                <a:latin typeface="华文新魏" charset="0"/>
                <a:ea typeface="华文新魏" charset="0"/>
                <a:cs typeface="华文新魏" charset="0"/>
              </a:rPr>
              <a:t>w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与</a:t>
            </a:r>
            <a:r>
              <a:rPr lang="zh-CN" sz="3200">
                <a:latin typeface="华文新魏" charset="0"/>
                <a:ea typeface="华文新魏" charset="0"/>
                <a:cs typeface="华文新魏" charset="0"/>
              </a:rPr>
              <a:t>V</a:t>
            </a:r>
            <a:r>
              <a:rPr lang="zh-CN" altLang="en-US" sz="3200">
                <a:latin typeface="华文新魏" charset="0"/>
                <a:ea typeface="华文新魏" charset="0"/>
                <a:cs typeface="华文新魏" charset="0"/>
              </a:rPr>
              <a:t>的联合分布律。</a:t>
            </a:r>
            <a:endParaRPr lang="zh-CN" sz="3200">
              <a:latin typeface="华文新魏" charset="0"/>
              <a:ea typeface="华文新魏" charset="0"/>
              <a:cs typeface="华文新魏" charset="0"/>
            </a:endParaRPr>
          </a:p>
        </p:txBody>
      </p:sp>
      <p:sp>
        <p:nvSpPr>
          <p:cNvPr id="132100" name="Line 5"/>
          <p:cNvSpPr>
            <a:spLocks noChangeShapeType="1"/>
          </p:cNvSpPr>
          <p:nvPr/>
        </p:nvSpPr>
        <p:spPr bwMode="auto">
          <a:xfrm>
            <a:off x="3429000" y="2514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1" name="Line 6"/>
          <p:cNvSpPr>
            <a:spLocks noChangeShapeType="1"/>
          </p:cNvSpPr>
          <p:nvPr/>
        </p:nvSpPr>
        <p:spPr bwMode="auto">
          <a:xfrm>
            <a:off x="4267200" y="1828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 useBgFill="1">
        <p:nvSpPr>
          <p:cNvPr id="132102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2103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2104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2105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Group 2"/>
          <p:cNvGraphicFramePr>
            <a:graphicFrameLocks noGrp="1"/>
          </p:cNvGraphicFramePr>
          <p:nvPr/>
        </p:nvGraphicFramePr>
        <p:xfrm>
          <a:off x="228600" y="260350"/>
          <a:ext cx="8520111" cy="3243264"/>
        </p:xfrm>
        <a:graphic>
          <a:graphicData uri="http://schemas.openxmlformats.org/drawingml/2006/table">
            <a:tbl>
              <a:tblPr/>
              <a:tblGrid>
                <a:gridCol w="1791717"/>
                <a:gridCol w="1791716"/>
                <a:gridCol w="1793384"/>
                <a:gridCol w="1791717"/>
                <a:gridCol w="1351577"/>
              </a:tblGrid>
              <a:tr h="558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(X,Y)</a:t>
                      </a:r>
                    </a:p>
                  </a:txBody>
                  <a:tcPr marL="91443" marR="91443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(0,0)</a:t>
                      </a: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(0,1)</a:t>
                      </a: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(1,0)</a:t>
                      </a: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(1,1)</a:t>
                      </a: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p</a:t>
                      </a:r>
                      <a:r>
                        <a:rPr kumimoji="0" lang="en-US" altLang="zh-CN" sz="29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ij</a:t>
                      </a:r>
                      <a:endParaRPr kumimoji="0" lang="en-US" alt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W</a:t>
                      </a:r>
                      <a:r>
                        <a:rPr kumimoji="0" lang="zh-CN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＝</a:t>
                      </a: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X</a:t>
                      </a:r>
                      <a:r>
                        <a:rPr kumimoji="0" lang="zh-CN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＋</a:t>
                      </a: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Y</a:t>
                      </a:r>
                    </a:p>
                  </a:txBody>
                  <a:tcPr marL="91443" marR="91443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7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V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＝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max(X, Y)</a:t>
                      </a:r>
                    </a:p>
                  </a:txBody>
                  <a:tcPr marL="91443" marR="91443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7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U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＝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charset="0"/>
                          <a:ea typeface="华文新魏" charset="0"/>
                          <a:cs typeface="华文新魏" charset="0"/>
                        </a:rPr>
                        <a:t>min(X, Y)</a:t>
                      </a:r>
                    </a:p>
                  </a:txBody>
                  <a:tcPr marL="91443" marR="91443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1443" marR="91443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9720" name="Object 40"/>
          <p:cNvGraphicFramePr>
            <a:graphicFrameLocks noChangeAspect="1"/>
          </p:cNvGraphicFramePr>
          <p:nvPr/>
        </p:nvGraphicFramePr>
        <p:xfrm>
          <a:off x="2644775" y="836613"/>
          <a:ext cx="414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7" name="Equation" r:id="rId3" imgW="177646" imgH="228402" progId="Equation.3">
                  <p:embed/>
                </p:oleObj>
              </mc:Choice>
              <mc:Fallback>
                <p:oleObj name="Equation" r:id="rId3" imgW="177646" imgH="22840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836613"/>
                        <a:ext cx="414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21" name="Object 41"/>
          <p:cNvGraphicFramePr>
            <a:graphicFrameLocks noChangeAspect="1"/>
          </p:cNvGraphicFramePr>
          <p:nvPr/>
        </p:nvGraphicFramePr>
        <p:xfrm>
          <a:off x="4183063" y="908050"/>
          <a:ext cx="533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8" name="Equation" r:id="rId5" imgW="228501" imgH="165028" progId="Equation.3">
                  <p:embed/>
                </p:oleObj>
              </mc:Choice>
              <mc:Fallback>
                <p:oleObj name="Equation" r:id="rId5" imgW="228501" imgH="165028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908050"/>
                        <a:ext cx="5334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22" name="Object 42"/>
          <p:cNvGraphicFramePr>
            <a:graphicFrameLocks noChangeAspect="1"/>
          </p:cNvGraphicFramePr>
          <p:nvPr/>
        </p:nvGraphicFramePr>
        <p:xfrm>
          <a:off x="6126163" y="908050"/>
          <a:ext cx="533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9" name="Equation" r:id="rId7" imgW="228501" imgH="165028" progId="Equation.3">
                  <p:embed/>
                </p:oleObj>
              </mc:Choice>
              <mc:Fallback>
                <p:oleObj name="Equation" r:id="rId7" imgW="228501" imgH="165028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908050"/>
                        <a:ext cx="5334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23" name="Object 43"/>
          <p:cNvGraphicFramePr>
            <a:graphicFrameLocks noChangeAspect="1"/>
          </p:cNvGraphicFramePr>
          <p:nvPr/>
        </p:nvGraphicFramePr>
        <p:xfrm>
          <a:off x="7697788" y="765175"/>
          <a:ext cx="4746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0" name="Equation" r:id="rId8" imgW="203112" imgH="228501" progId="Equation.3">
                  <p:embed/>
                </p:oleObj>
              </mc:Choice>
              <mc:Fallback>
                <p:oleObj name="Equation" r:id="rId8" imgW="203112" imgH="228501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88" y="765175"/>
                        <a:ext cx="4746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24" name="Text Box 44"/>
          <p:cNvSpPr txBox="1">
            <a:spLocks noChangeArrowheads="1"/>
          </p:cNvSpPr>
          <p:nvPr/>
        </p:nvSpPr>
        <p:spPr bwMode="auto">
          <a:xfrm>
            <a:off x="2674938" y="1489075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0</a:t>
            </a:r>
          </a:p>
        </p:txBody>
      </p:sp>
      <p:sp>
        <p:nvSpPr>
          <p:cNvPr id="199725" name="Text Box 45"/>
          <p:cNvSpPr txBox="1">
            <a:spLocks noChangeArrowheads="1"/>
          </p:cNvSpPr>
          <p:nvPr/>
        </p:nvSpPr>
        <p:spPr bwMode="auto">
          <a:xfrm>
            <a:off x="4356100" y="1489075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1</a:t>
            </a:r>
          </a:p>
        </p:txBody>
      </p:sp>
      <p:sp>
        <p:nvSpPr>
          <p:cNvPr id="199726" name="Text Box 46"/>
          <p:cNvSpPr txBox="1">
            <a:spLocks noChangeArrowheads="1"/>
          </p:cNvSpPr>
          <p:nvPr/>
        </p:nvSpPr>
        <p:spPr bwMode="auto">
          <a:xfrm>
            <a:off x="6161088" y="1489075"/>
            <a:ext cx="282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1</a:t>
            </a:r>
          </a:p>
        </p:txBody>
      </p:sp>
      <p:sp>
        <p:nvSpPr>
          <p:cNvPr id="199727" name="Text Box 47"/>
          <p:cNvSpPr txBox="1">
            <a:spLocks noChangeArrowheads="1"/>
          </p:cNvSpPr>
          <p:nvPr/>
        </p:nvSpPr>
        <p:spPr bwMode="auto">
          <a:xfrm>
            <a:off x="7737475" y="1412875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2</a:t>
            </a:r>
          </a:p>
        </p:txBody>
      </p:sp>
      <p:sp>
        <p:nvSpPr>
          <p:cNvPr id="199728" name="Text Box 48"/>
          <p:cNvSpPr txBox="1">
            <a:spLocks noChangeArrowheads="1"/>
          </p:cNvSpPr>
          <p:nvPr/>
        </p:nvSpPr>
        <p:spPr bwMode="auto">
          <a:xfrm>
            <a:off x="2681288" y="2047875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0</a:t>
            </a:r>
          </a:p>
        </p:txBody>
      </p:sp>
      <p:sp>
        <p:nvSpPr>
          <p:cNvPr id="199729" name="Text Box 49"/>
          <p:cNvSpPr txBox="1">
            <a:spLocks noChangeArrowheads="1"/>
          </p:cNvSpPr>
          <p:nvPr/>
        </p:nvSpPr>
        <p:spPr bwMode="auto">
          <a:xfrm>
            <a:off x="4357688" y="2047875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1</a:t>
            </a:r>
          </a:p>
        </p:txBody>
      </p:sp>
      <p:sp>
        <p:nvSpPr>
          <p:cNvPr id="199730" name="Text Box 50"/>
          <p:cNvSpPr txBox="1">
            <a:spLocks noChangeArrowheads="1"/>
          </p:cNvSpPr>
          <p:nvPr/>
        </p:nvSpPr>
        <p:spPr bwMode="auto">
          <a:xfrm>
            <a:off x="6186488" y="2047875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1</a:t>
            </a:r>
          </a:p>
        </p:txBody>
      </p:sp>
      <p:sp>
        <p:nvSpPr>
          <p:cNvPr id="199731" name="Text Box 51"/>
          <p:cNvSpPr txBox="1">
            <a:spLocks noChangeArrowheads="1"/>
          </p:cNvSpPr>
          <p:nvPr/>
        </p:nvSpPr>
        <p:spPr bwMode="auto">
          <a:xfrm>
            <a:off x="7786688" y="2047875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1</a:t>
            </a:r>
          </a:p>
        </p:txBody>
      </p:sp>
      <p:sp>
        <p:nvSpPr>
          <p:cNvPr id="199732" name="Text Box 52"/>
          <p:cNvSpPr txBox="1">
            <a:spLocks noChangeArrowheads="1"/>
          </p:cNvSpPr>
          <p:nvPr/>
        </p:nvSpPr>
        <p:spPr bwMode="auto">
          <a:xfrm>
            <a:off x="2681288" y="2833688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0</a:t>
            </a:r>
          </a:p>
        </p:txBody>
      </p:sp>
      <p:sp>
        <p:nvSpPr>
          <p:cNvPr id="199733" name="Text Box 53"/>
          <p:cNvSpPr txBox="1">
            <a:spLocks noChangeArrowheads="1"/>
          </p:cNvSpPr>
          <p:nvPr/>
        </p:nvSpPr>
        <p:spPr bwMode="auto">
          <a:xfrm>
            <a:off x="4357688" y="2757488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0</a:t>
            </a:r>
          </a:p>
        </p:txBody>
      </p:sp>
      <p:sp>
        <p:nvSpPr>
          <p:cNvPr id="199734" name="Text Box 54"/>
          <p:cNvSpPr txBox="1">
            <a:spLocks noChangeArrowheads="1"/>
          </p:cNvSpPr>
          <p:nvPr/>
        </p:nvSpPr>
        <p:spPr bwMode="auto">
          <a:xfrm>
            <a:off x="6186488" y="2833688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0</a:t>
            </a:r>
          </a:p>
        </p:txBody>
      </p:sp>
      <p:sp>
        <p:nvSpPr>
          <p:cNvPr id="199735" name="Text Box 55"/>
          <p:cNvSpPr txBox="1">
            <a:spLocks noChangeArrowheads="1"/>
          </p:cNvSpPr>
          <p:nvPr/>
        </p:nvSpPr>
        <p:spPr bwMode="auto">
          <a:xfrm>
            <a:off x="7786688" y="2833688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24" grpId="0" autoUpdateAnimBg="0"/>
      <p:bldP spid="199725" grpId="0" autoUpdateAnimBg="0"/>
      <p:bldP spid="199726" grpId="0" autoUpdateAnimBg="0"/>
      <p:bldP spid="199727" grpId="0" autoUpdateAnimBg="0"/>
      <p:bldP spid="199728" grpId="0" autoUpdateAnimBg="0"/>
      <p:bldP spid="199729" grpId="0" autoUpdateAnimBg="0"/>
      <p:bldP spid="199730" grpId="0" autoUpdateAnimBg="0"/>
      <p:bldP spid="199731" grpId="0" autoUpdateAnimBg="0"/>
      <p:bldP spid="199732" grpId="0" autoUpdateAnimBg="0"/>
      <p:bldP spid="199733" grpId="0" autoUpdateAnimBg="0"/>
      <p:bldP spid="199734" grpId="0" autoUpdateAnimBg="0"/>
      <p:bldP spid="199735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990600"/>
          </a:xfrm>
        </p:spPr>
        <p:txBody>
          <a:bodyPr/>
          <a:lstStyle/>
          <a:p>
            <a:pPr algn="l" eaLnBrk="1" hangingPunct="1"/>
            <a:r>
              <a:rPr kumimoji="0" lang="zh-CN" altLang="en-US" sz="3200" b="1">
                <a:latin typeface="Calibri" charset="0"/>
                <a:ea typeface="宋体" charset="0"/>
              </a:rPr>
              <a:t>二、多个随机变量函数的密度函数</a:t>
            </a:r>
            <a:endParaRPr kumimoji="0" lang="zh-CN" altLang="en-US">
              <a:latin typeface="Calibri" charset="0"/>
              <a:ea typeface="宋体" charset="0"/>
            </a:endParaRP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8001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、一般的方法：</a:t>
            </a:r>
            <a:r>
              <a:rPr lang="zh-CN" altLang="en-US" sz="2800" b="1">
                <a:solidFill>
                  <a:srgbClr val="FF0000"/>
                </a:solidFill>
              </a:rPr>
              <a:t>分布函数法</a:t>
            </a:r>
            <a:r>
              <a:rPr lang="en-US" altLang="zh-CN" sz="2800">
                <a:latin typeface="宋体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 sz="2800"/>
              <a:t>若</a:t>
            </a:r>
            <a:r>
              <a:rPr lang="en-US" altLang="zh-CN" sz="2800"/>
              <a:t>(X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…, X</a:t>
            </a:r>
            <a:r>
              <a:rPr lang="en-US" altLang="zh-CN" sz="2800" baseline="-25000"/>
              <a:t>n</a:t>
            </a:r>
            <a:r>
              <a:rPr lang="en-US" altLang="zh-CN" sz="2800"/>
              <a:t>)~f (x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…, x</a:t>
            </a:r>
            <a:r>
              <a:rPr lang="en-US" altLang="zh-CN" sz="2800" baseline="-25000"/>
              <a:t>n</a:t>
            </a:r>
            <a:r>
              <a:rPr lang="en-US" altLang="zh-CN" sz="2800"/>
              <a:t>),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/>
              <a:t>(x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…, x</a:t>
            </a:r>
            <a:r>
              <a:rPr lang="en-US" altLang="zh-CN" sz="2800" baseline="-25000"/>
              <a:t>n</a:t>
            </a:r>
            <a:r>
              <a:rPr lang="en-US" altLang="zh-CN" sz="2800"/>
              <a:t>)</a:t>
            </a:r>
            <a:r>
              <a:rPr lang="en-US" altLang="zh-CN" sz="2800">
                <a:sym typeface="Symbol" charset="0"/>
              </a:rPr>
              <a:t>R</a:t>
            </a:r>
            <a:r>
              <a:rPr lang="en-US" altLang="zh-CN" sz="2800" baseline="40000">
                <a:sym typeface="Symbol" charset="0"/>
              </a:rPr>
              <a:t>n</a:t>
            </a:r>
            <a:r>
              <a:rPr lang="en-US" altLang="zh-CN" sz="2800">
                <a:sym typeface="Symbol" charset="0"/>
              </a:rPr>
              <a:t>, Y=g</a:t>
            </a:r>
            <a:r>
              <a:rPr lang="en-US" altLang="zh-CN" sz="2800"/>
              <a:t>(X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…, X</a:t>
            </a:r>
            <a:r>
              <a:rPr lang="en-US" altLang="zh-CN" sz="2800" baseline="-25000"/>
              <a:t>n</a:t>
            </a:r>
            <a:r>
              <a:rPr lang="en-US" altLang="zh-CN" sz="2800"/>
              <a:t>), 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sym typeface="Symbol" charset="0"/>
              </a:rPr>
              <a:t>则可先求</a:t>
            </a:r>
            <a:r>
              <a:rPr lang="en-US" altLang="zh-CN" sz="2800">
                <a:sym typeface="Symbol" charset="0"/>
              </a:rPr>
              <a:t>Y</a:t>
            </a:r>
            <a:r>
              <a:rPr lang="zh-CN" altLang="en-US" sz="2800">
                <a:sym typeface="Symbol" charset="0"/>
              </a:rPr>
              <a:t>的分布函数</a:t>
            </a:r>
            <a:r>
              <a:rPr lang="zh-CN" sz="2800">
                <a:sym typeface="Symbol" charset="0"/>
              </a:rPr>
              <a:t>:     </a:t>
            </a:r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1066800" y="3886200"/>
          <a:ext cx="4978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9" name="公式" r:id="rId3" imgW="2489200" imgH="215900" progId="Equation.3">
                  <p:embed/>
                </p:oleObj>
              </mc:Choice>
              <mc:Fallback>
                <p:oleObj name="公式" r:id="rId3" imgW="24892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86200"/>
                        <a:ext cx="4978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2651125" y="4391025"/>
          <a:ext cx="55181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0" name="公式" r:id="rId5" imgW="2146300" imgH="431800" progId="Equation.3">
                  <p:embed/>
                </p:oleObj>
              </mc:Choice>
              <mc:Fallback>
                <p:oleObj name="公式" r:id="rId5" imgW="2146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4391025"/>
                        <a:ext cx="55181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3429000" y="5562600"/>
          <a:ext cx="3505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1" name="公式" r:id="rId7" imgW="1612900" imgH="419100" progId="Equation.3">
                  <p:embed/>
                </p:oleObj>
              </mc:Choice>
              <mc:Fallback>
                <p:oleObj name="公式" r:id="rId7" imgW="16129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62600"/>
                        <a:ext cx="3505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587375" y="5026025"/>
            <a:ext cx="411321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800">
                <a:sym typeface="Symbol" charset="0"/>
              </a:rPr>
              <a:t>然后再求出</a:t>
            </a:r>
            <a:r>
              <a:rPr kumimoji="1" lang="en-US" altLang="zh-CN" sz="2800">
                <a:sym typeface="Symbol" charset="0"/>
              </a:rPr>
              <a:t>Y</a:t>
            </a:r>
            <a:r>
              <a:rPr kumimoji="1" lang="zh-CN" altLang="en-US" sz="2800">
                <a:sym typeface="Symbol" charset="0"/>
              </a:rPr>
              <a:t>的密度函数</a:t>
            </a:r>
            <a:r>
              <a:rPr kumimoji="1" lang="zh-CN" sz="2800">
                <a:sym typeface="Symbol" charset="0"/>
              </a:rPr>
              <a:t>:</a:t>
            </a:r>
          </a:p>
        </p:txBody>
      </p:sp>
      <p:sp useBgFill="1">
        <p:nvSpPr>
          <p:cNvPr id="134151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4152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4153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4154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autoUpdateAnimBg="0"/>
      <p:bldP spid="200707" grpId="0" autoUpdateAnimBg="0"/>
      <p:bldP spid="200711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762000" y="754063"/>
            <a:ext cx="76962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/>
              <a:t>2</a:t>
            </a:r>
            <a:r>
              <a:rPr lang="zh-CN" altLang="en-US" sz="2800"/>
              <a:t>、几个常用函数的密度函数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/>
              <a:t>     </a:t>
            </a:r>
            <a:r>
              <a:rPr lang="en-US" altLang="zh-CN" sz="2800"/>
              <a:t>(1)</a:t>
            </a:r>
            <a:r>
              <a:rPr lang="zh-CN" altLang="en-US" sz="2800"/>
              <a:t>和的分布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/>
              <a:t>      已知</a:t>
            </a:r>
            <a:r>
              <a:rPr lang="en-US" altLang="zh-CN" sz="2800"/>
              <a:t>(X, Y)</a:t>
            </a:r>
            <a:r>
              <a:rPr lang="zh-CN" altLang="en-US" sz="2800"/>
              <a:t>～</a:t>
            </a:r>
            <a:r>
              <a:rPr lang="en-US" altLang="zh-CN" sz="2800"/>
              <a:t>f(x, y),  (x, y)</a:t>
            </a:r>
            <a:r>
              <a:rPr lang="en-US" altLang="zh-CN" sz="2800">
                <a:sym typeface="Symbol" charset="0"/>
              </a:rPr>
              <a:t></a:t>
            </a:r>
            <a:r>
              <a:rPr lang="en-US" altLang="zh-CN" sz="2800"/>
              <a:t>R</a:t>
            </a:r>
            <a:r>
              <a:rPr lang="en-US" altLang="zh-CN" sz="2800" baseline="40000"/>
              <a:t>2</a:t>
            </a:r>
            <a:r>
              <a:rPr lang="en-US" altLang="zh-CN" sz="2800"/>
              <a:t>,  </a:t>
            </a:r>
            <a:r>
              <a:rPr lang="zh-CN" altLang="en-US" sz="2800"/>
              <a:t>求</a:t>
            </a:r>
            <a:r>
              <a:rPr lang="en-US" altLang="zh-CN" sz="2800"/>
              <a:t>Z</a:t>
            </a:r>
            <a:r>
              <a:rPr lang="zh-CN" altLang="en-US" sz="2800"/>
              <a:t>＝</a:t>
            </a:r>
            <a:r>
              <a:rPr lang="en-US" altLang="zh-CN" sz="2800"/>
              <a:t>X</a:t>
            </a:r>
            <a:r>
              <a:rPr lang="zh-CN" altLang="en-US" sz="2800"/>
              <a:t>＋</a:t>
            </a:r>
            <a:r>
              <a:rPr lang="en-US" altLang="zh-CN" sz="2800"/>
              <a:t>Y</a:t>
            </a:r>
            <a:r>
              <a:rPr lang="zh-CN" altLang="en-US" sz="2800"/>
              <a:t>的密度。</a:t>
            </a:r>
            <a:r>
              <a:rPr lang="zh-CN" altLang="en-US"/>
              <a:t>                                                                       </a:t>
            </a:r>
          </a:p>
        </p:txBody>
      </p:sp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533400" y="3048000"/>
          <a:ext cx="58499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0" name="公式" r:id="rId5" imgW="2578100" imgH="508000" progId="Equation.3">
                  <p:embed/>
                </p:oleObj>
              </mc:Choice>
              <mc:Fallback>
                <p:oleObj name="公式" r:id="rId5" imgW="25781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584993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1" name="Line 4"/>
          <p:cNvSpPr>
            <a:spLocks noChangeShapeType="1"/>
          </p:cNvSpPr>
          <p:nvPr/>
        </p:nvSpPr>
        <p:spPr bwMode="auto">
          <a:xfrm flipV="1">
            <a:off x="7086600" y="3124200"/>
            <a:ext cx="0" cy="1676400"/>
          </a:xfrm>
          <a:prstGeom prst="line">
            <a:avLst/>
          </a:prstGeom>
          <a:noFill/>
          <a:ln w="12700">
            <a:solidFill>
              <a:srgbClr val="9966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72" name="Line 5"/>
          <p:cNvSpPr>
            <a:spLocks noChangeShapeType="1"/>
          </p:cNvSpPr>
          <p:nvPr/>
        </p:nvSpPr>
        <p:spPr bwMode="auto">
          <a:xfrm flipV="1">
            <a:off x="6629400" y="4495800"/>
            <a:ext cx="2133600" cy="0"/>
          </a:xfrm>
          <a:prstGeom prst="line">
            <a:avLst/>
          </a:prstGeom>
          <a:noFill/>
          <a:ln w="12700">
            <a:solidFill>
              <a:srgbClr val="9966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73" name="Line 6"/>
          <p:cNvSpPr>
            <a:spLocks noChangeShapeType="1"/>
          </p:cNvSpPr>
          <p:nvPr/>
        </p:nvSpPr>
        <p:spPr bwMode="auto">
          <a:xfrm>
            <a:off x="6934200" y="3657600"/>
            <a:ext cx="1219200" cy="1066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5174" name="Line 7"/>
          <p:cNvSpPr>
            <a:spLocks noChangeShapeType="1"/>
          </p:cNvSpPr>
          <p:nvPr/>
        </p:nvSpPr>
        <p:spPr bwMode="auto">
          <a:xfrm flipV="1">
            <a:off x="6477000" y="3810000"/>
            <a:ext cx="533400" cy="609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75" name="Line 8"/>
          <p:cNvSpPr>
            <a:spLocks noChangeShapeType="1"/>
          </p:cNvSpPr>
          <p:nvPr/>
        </p:nvSpPr>
        <p:spPr bwMode="auto">
          <a:xfrm flipV="1">
            <a:off x="6477000" y="3886200"/>
            <a:ext cx="609600" cy="6858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76" name="Line 9"/>
          <p:cNvSpPr>
            <a:spLocks noChangeShapeType="1"/>
          </p:cNvSpPr>
          <p:nvPr/>
        </p:nvSpPr>
        <p:spPr bwMode="auto">
          <a:xfrm flipV="1">
            <a:off x="6553200" y="3886200"/>
            <a:ext cx="685800" cy="7620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77" name="Line 10"/>
          <p:cNvSpPr>
            <a:spLocks noChangeShapeType="1"/>
          </p:cNvSpPr>
          <p:nvPr/>
        </p:nvSpPr>
        <p:spPr bwMode="auto">
          <a:xfrm flipV="1">
            <a:off x="6629400" y="3962400"/>
            <a:ext cx="685800" cy="7620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78" name="Line 11"/>
          <p:cNvSpPr>
            <a:spLocks noChangeShapeType="1"/>
          </p:cNvSpPr>
          <p:nvPr/>
        </p:nvSpPr>
        <p:spPr bwMode="auto">
          <a:xfrm flipV="1">
            <a:off x="6705600" y="4038600"/>
            <a:ext cx="685800" cy="7620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79" name="Line 12"/>
          <p:cNvSpPr>
            <a:spLocks noChangeShapeType="1"/>
          </p:cNvSpPr>
          <p:nvPr/>
        </p:nvSpPr>
        <p:spPr bwMode="auto">
          <a:xfrm flipV="1">
            <a:off x="6781800" y="4114800"/>
            <a:ext cx="685800" cy="7620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80" name="Line 13"/>
          <p:cNvSpPr>
            <a:spLocks noChangeShapeType="1"/>
          </p:cNvSpPr>
          <p:nvPr/>
        </p:nvSpPr>
        <p:spPr bwMode="auto">
          <a:xfrm flipV="1">
            <a:off x="6934200" y="4191000"/>
            <a:ext cx="609600" cy="6858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81" name="Line 14"/>
          <p:cNvSpPr>
            <a:spLocks noChangeShapeType="1"/>
          </p:cNvSpPr>
          <p:nvPr/>
        </p:nvSpPr>
        <p:spPr bwMode="auto">
          <a:xfrm flipV="1">
            <a:off x="7010400" y="4267200"/>
            <a:ext cx="609600" cy="6858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82" name="Line 15"/>
          <p:cNvSpPr>
            <a:spLocks noChangeShapeType="1"/>
          </p:cNvSpPr>
          <p:nvPr/>
        </p:nvSpPr>
        <p:spPr bwMode="auto">
          <a:xfrm flipV="1">
            <a:off x="7086600" y="4343400"/>
            <a:ext cx="609600" cy="6858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83" name="Line 16"/>
          <p:cNvSpPr>
            <a:spLocks noChangeShapeType="1"/>
          </p:cNvSpPr>
          <p:nvPr/>
        </p:nvSpPr>
        <p:spPr bwMode="auto">
          <a:xfrm flipV="1">
            <a:off x="7239000" y="4419600"/>
            <a:ext cx="533400" cy="609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84" name="Line 17"/>
          <p:cNvSpPr>
            <a:spLocks noChangeShapeType="1"/>
          </p:cNvSpPr>
          <p:nvPr/>
        </p:nvSpPr>
        <p:spPr bwMode="auto">
          <a:xfrm flipV="1">
            <a:off x="7315200" y="4495800"/>
            <a:ext cx="533400" cy="609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85" name="Line 18"/>
          <p:cNvSpPr>
            <a:spLocks noChangeShapeType="1"/>
          </p:cNvSpPr>
          <p:nvPr/>
        </p:nvSpPr>
        <p:spPr bwMode="auto">
          <a:xfrm flipV="1">
            <a:off x="7391400" y="4572000"/>
            <a:ext cx="533400" cy="609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86" name="Line 19"/>
          <p:cNvSpPr>
            <a:spLocks noChangeShapeType="1"/>
          </p:cNvSpPr>
          <p:nvPr/>
        </p:nvSpPr>
        <p:spPr bwMode="auto">
          <a:xfrm flipV="1">
            <a:off x="7543800" y="4648200"/>
            <a:ext cx="457200" cy="5334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187" name="Rectangle 20"/>
          <p:cNvSpPr>
            <a:spLocks noChangeArrowheads="1"/>
          </p:cNvSpPr>
          <p:nvPr/>
        </p:nvSpPr>
        <p:spPr bwMode="auto">
          <a:xfrm>
            <a:off x="6781800" y="2971800"/>
            <a:ext cx="213360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</a:rPr>
              <a:t>z     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endParaRPr kumimoji="1" lang="en-US" altLang="zh-CN" sz="2000">
              <a:solidFill>
                <a:srgbClr val="FF0000"/>
              </a:solidFill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</a:rPr>
              <a:t>             x+y=z</a:t>
            </a:r>
            <a:r>
              <a:rPr kumimoji="1" lang="en-US" altLang="zh-CN" sz="2000"/>
              <a:t>                                                                             </a:t>
            </a:r>
            <a:r>
              <a:rPr kumimoji="1" lang="en-US" altLang="zh-CN" sz="2000" b="1">
                <a:solidFill>
                  <a:srgbClr val="FF0000"/>
                </a:solidFill>
              </a:rPr>
              <a:t>x+y</a:t>
            </a:r>
            <a:r>
              <a:rPr kumimoji="1" lang="en-US" altLang="zh-CN" sz="2000" b="1">
                <a:solidFill>
                  <a:srgbClr val="FF0000"/>
                </a:solidFill>
                <a:sym typeface="Symbol" charset="0"/>
              </a:rPr>
              <a:t> z</a:t>
            </a:r>
            <a:r>
              <a:rPr kumimoji="1" lang="en-US" altLang="zh-CN" sz="2400"/>
              <a:t>                                                                       </a:t>
            </a:r>
            <a:r>
              <a:rPr kumimoji="1" lang="en-US" altLang="zh-CN" sz="2400">
                <a:solidFill>
                  <a:srgbClr val="FF0000"/>
                </a:solidFill>
              </a:rPr>
              <a:t>        </a:t>
            </a:r>
            <a:endParaRPr kumimoji="1" lang="en-US" altLang="zh-CN" sz="2000">
              <a:solidFill>
                <a:srgbClr val="FF0000"/>
              </a:solidFill>
            </a:endParaRPr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457200" y="4419600"/>
            <a:ext cx="5410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/>
              <a:t>若</a:t>
            </a:r>
            <a:r>
              <a:rPr lang="en-US" altLang="zh-CN" sz="2800"/>
              <a:t>X</a:t>
            </a:r>
            <a:r>
              <a:rPr lang="zh-CN" altLang="en-US" sz="2800"/>
              <a:t>与</a:t>
            </a:r>
            <a:r>
              <a:rPr lang="en-US" altLang="zh-CN" sz="2800"/>
              <a:t>Y</a:t>
            </a:r>
            <a:r>
              <a:rPr lang="zh-CN" altLang="en-US" sz="2800"/>
              <a:t>相互独立，则</a:t>
            </a:r>
            <a:r>
              <a:rPr lang="en-US" altLang="zh-CN" sz="2800"/>
              <a:t>Z</a:t>
            </a:r>
            <a:r>
              <a:rPr lang="zh-CN" altLang="en-US" sz="2800"/>
              <a:t>＝</a:t>
            </a:r>
            <a:r>
              <a:rPr lang="en-US" altLang="zh-CN" sz="2800"/>
              <a:t>X</a:t>
            </a:r>
            <a:r>
              <a:rPr lang="zh-CN" altLang="en-US" sz="2800"/>
              <a:t>＋</a:t>
            </a:r>
            <a:r>
              <a:rPr lang="en-US" altLang="zh-CN" sz="2800"/>
              <a:t>Y</a:t>
            </a:r>
            <a:r>
              <a:rPr lang="zh-CN" altLang="en-US" sz="2800"/>
              <a:t>的密度函数</a:t>
            </a:r>
            <a:r>
              <a:rPr lang="zh-CN"/>
              <a:t> </a:t>
            </a:r>
            <a:endParaRPr lang="zh-CN" altLang="en-US"/>
          </a:p>
        </p:txBody>
      </p:sp>
      <p:graphicFrame>
        <p:nvGraphicFramePr>
          <p:cNvPr id="201750" name="Object 22"/>
          <p:cNvGraphicFramePr>
            <a:graphicFrameLocks noChangeAspect="1"/>
          </p:cNvGraphicFramePr>
          <p:nvPr/>
        </p:nvGraphicFramePr>
        <p:xfrm>
          <a:off x="381000" y="5181600"/>
          <a:ext cx="769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1" name="公式" r:id="rId7" imgW="3022600" imgH="482600" progId="Equation.3">
                  <p:embed/>
                </p:oleObj>
              </mc:Choice>
              <mc:Fallback>
                <p:oleObj name="公式" r:id="rId7" imgW="3022600" imgH="482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7696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5190" name="AutoShape 2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5191" name="AutoShape 2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5192" name="AutoShape 2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5193" name="AutoShape 2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build="p" autoUpdateAnimBg="0"/>
      <p:bldP spid="201749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304800" y="609600"/>
            <a:ext cx="8458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例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1. 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设随机变量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X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与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Y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独立且均服从标准正态分布，求证：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Z=X+Y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服从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N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（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0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，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2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）分布。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533400" y="2514600"/>
            <a:ext cx="80772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一般地，设随机变量</a:t>
            </a:r>
            <a:r>
              <a:rPr lang="en-US" altLang="zh-CN" sz="32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X</a:t>
            </a:r>
            <a:r>
              <a:rPr lang="en-US" altLang="zh-CN" sz="3200" baseline="-250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1</a:t>
            </a:r>
            <a:r>
              <a:rPr lang="en-US" altLang="zh-CN" sz="32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, X</a:t>
            </a:r>
            <a:r>
              <a:rPr lang="en-US" altLang="zh-CN" sz="3200" baseline="-250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2</a:t>
            </a:r>
            <a:r>
              <a:rPr lang="zh-CN" altLang="en-US" sz="32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，</a:t>
            </a:r>
            <a:r>
              <a:rPr lang="en-US" altLang="zh-CN" sz="32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..., X</a:t>
            </a:r>
            <a:r>
              <a:rPr lang="en-US" altLang="zh-CN" sz="3200" baseline="-250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n</a:t>
            </a:r>
            <a:r>
              <a:rPr lang="zh-CN" altLang="en-US" sz="32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独立且</a:t>
            </a:r>
            <a:r>
              <a:rPr lang="en-US" altLang="zh-CN" sz="32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X</a:t>
            </a:r>
            <a:r>
              <a:rPr lang="en-US" altLang="zh-CN" sz="3200" baseline="-250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i</a:t>
            </a:r>
            <a:r>
              <a:rPr lang="zh-CN" altLang="en-US" sz="32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服从正态分布</a:t>
            </a:r>
            <a:r>
              <a:rPr lang="en-US" altLang="zh-CN" sz="32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</a:rPr>
              <a:t>N(</a:t>
            </a:r>
            <a:r>
              <a:rPr lang="en-US" altLang="zh-CN" sz="32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  <a:sym typeface="Symbol" charset="0"/>
              </a:rPr>
              <a:t></a:t>
            </a:r>
            <a:r>
              <a:rPr lang="en-US" altLang="zh-CN" sz="3200" baseline="-250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  <a:sym typeface="Symbol" charset="0"/>
              </a:rPr>
              <a:t>i</a:t>
            </a:r>
            <a:r>
              <a:rPr lang="en-US" altLang="zh-CN" sz="32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  <a:sym typeface="Symbol" charset="0"/>
              </a:rPr>
              <a:t> ,</a:t>
            </a:r>
            <a:r>
              <a:rPr lang="en-US" altLang="zh-CN" sz="3200" baseline="-250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  <a:sym typeface="Symbol" charset="0"/>
              </a:rPr>
              <a:t>i</a:t>
            </a:r>
            <a:r>
              <a:rPr lang="en-US" altLang="zh-CN" sz="3200" baseline="300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  <a:sym typeface="Symbol" charset="0"/>
              </a:rPr>
              <a:t>2</a:t>
            </a:r>
            <a:r>
              <a:rPr lang="en-US" altLang="zh-CN" sz="32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  <a:sym typeface="Symbol" charset="0"/>
              </a:rPr>
              <a:t>),i=1,...,n, </a:t>
            </a:r>
            <a:r>
              <a:rPr lang="zh-CN" altLang="en-US" sz="3200">
                <a:solidFill>
                  <a:schemeClr val="hlink"/>
                </a:solidFill>
                <a:latin typeface="华文新魏" charset="0"/>
                <a:ea typeface="华文新魏" charset="0"/>
                <a:cs typeface="华文新魏" charset="0"/>
                <a:sym typeface="Symbol" charset="0"/>
              </a:rPr>
              <a:t>则</a:t>
            </a:r>
            <a:endParaRPr lang="zh-CN" altLang="en-US" sz="3200">
              <a:solidFill>
                <a:schemeClr val="hlink"/>
              </a:solidFill>
              <a:latin typeface="华文新魏" charset="0"/>
              <a:ea typeface="华文新魏" charset="0"/>
              <a:cs typeface="华文新魏" charset="0"/>
            </a:endParaRPr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1981200" y="3886200"/>
          <a:ext cx="51054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2" name="Equation" r:id="rId4" imgW="1879600" imgH="431800" progId="Equation.3">
                  <p:embed/>
                </p:oleObj>
              </mc:Choice>
              <mc:Fallback>
                <p:oleObj name="Equation" r:id="rId4" imgW="1879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5105400" cy="1173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7220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7221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7222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7223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utoUpdateAnimBg="0"/>
      <p:bldP spid="203779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533400" y="685800"/>
            <a:ext cx="8077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例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2.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卡车装运水泥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,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设每袋水泥的重量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X(kg)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服从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N(50,2.5</a:t>
            </a:r>
            <a:r>
              <a:rPr kumimoji="1" lang="en-US" altLang="zh-CN" sz="3200" baseline="30000">
                <a:latin typeface="华文新魏" charset="0"/>
                <a:ea typeface="华文新魏" charset="0"/>
                <a:cs typeface="华文新魏" charset="0"/>
              </a:rPr>
              <a:t>2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)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分布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,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该卡车的额定载重量为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2000kg,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问最多装多少袋水泥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,</a:t>
            </a:r>
            <a:r>
              <a:rPr kumimoji="1" lang="zh-CN" altLang="en-US" sz="3200">
                <a:latin typeface="华文新魏" charset="0"/>
                <a:ea typeface="华文新魏" charset="0"/>
                <a:cs typeface="华文新魏" charset="0"/>
              </a:rPr>
              <a:t>可使卡车超载的概率不超过</a:t>
            </a:r>
            <a:r>
              <a:rPr kumimoji="1" lang="en-US" altLang="zh-CN" sz="3200">
                <a:latin typeface="华文新魏" charset="0"/>
                <a:ea typeface="华文新魏" charset="0"/>
                <a:cs typeface="华文新魏" charset="0"/>
              </a:rPr>
              <a:t>0.05.</a:t>
            </a:r>
            <a:endParaRPr kumimoji="1" lang="en-US" altLang="zh-CN" sz="3200">
              <a:latin typeface="Times New Roman" charset="0"/>
              <a:ea typeface="仿宋_GB2312" charset="0"/>
              <a:cs typeface="仿宋_GB2312" charset="0"/>
            </a:endParaRP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762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解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:</a:t>
            </a: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设最多装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n</a:t>
            </a: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袋水泥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,X</a:t>
            </a:r>
            <a:r>
              <a:rPr lang="en-US" altLang="zh-CN" sz="2800" baseline="-25000">
                <a:latin typeface="Times New Roman" charset="0"/>
                <a:ea typeface="华文楷体" charset="0"/>
                <a:cs typeface="华文楷体" charset="0"/>
              </a:rPr>
              <a:t>i</a:t>
            </a: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为第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i</a:t>
            </a: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袋水泥的重量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.</a:t>
            </a: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则</a:t>
            </a:r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2133600" y="3276600"/>
          <a:ext cx="325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3" name="Equation" r:id="rId4" imgW="1473200" imgH="431800" progId="Equation.3">
                  <p:embed/>
                </p:oleObj>
              </mc:Choice>
              <mc:Fallback>
                <p:oleObj name="Equation" r:id="rId4" imgW="1473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325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304800" y="3429000"/>
            <a:ext cx="1711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charset="0"/>
                <a:ea typeface="华文楷体" charset="0"/>
                <a:cs typeface="华文楷体" charset="0"/>
              </a:rPr>
              <a:t>由题意</a:t>
            </a:r>
            <a:r>
              <a:rPr kumimoji="1" lang="en-US" altLang="zh-CN" sz="2800">
                <a:latin typeface="Times New Roman" charset="0"/>
                <a:ea typeface="华文楷体" charset="0"/>
                <a:cs typeface="华文楷体" charset="0"/>
              </a:rPr>
              <a:t>,</a:t>
            </a:r>
            <a:r>
              <a:rPr kumimoji="1" lang="zh-CN" altLang="en-US" sz="2800">
                <a:latin typeface="Times New Roman" charset="0"/>
                <a:ea typeface="华文楷体" charset="0"/>
                <a:cs typeface="华文楷体" charset="0"/>
              </a:rPr>
              <a:t>令</a:t>
            </a:r>
          </a:p>
        </p:txBody>
      </p:sp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5715000" y="3200400"/>
          <a:ext cx="30480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4" name="Equation" r:id="rId6" imgW="1384300" imgH="431800" progId="Equation.3">
                  <p:embed/>
                </p:oleObj>
              </mc:Choice>
              <mc:Fallback>
                <p:oleObj name="Equation" r:id="rId6" imgW="13843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00400"/>
                        <a:ext cx="30480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1143000" y="4267200"/>
          <a:ext cx="6473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5" name="Equation" r:id="rId8" imgW="2933700" imgH="431800" progId="Equation.3">
                  <p:embed/>
                </p:oleObj>
              </mc:Choice>
              <mc:Fallback>
                <p:oleObj name="Equation" r:id="rId8" imgW="29337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64738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/>
        </p:nvGraphicFramePr>
        <p:xfrm>
          <a:off x="762000" y="5181600"/>
          <a:ext cx="302736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6" name="Equation" r:id="rId10" imgW="1371600" imgH="419100" progId="Equation.3">
                  <p:embed/>
                </p:oleObj>
              </mc:Choice>
              <mc:Fallback>
                <p:oleObj name="Equation" r:id="rId10" imgW="13716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1600"/>
                        <a:ext cx="302736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2990850" y="5181600"/>
            <a:ext cx="1292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charset="0"/>
                <a:ea typeface="华文楷体" charset="0"/>
                <a:cs typeface="华文楷体" charset="0"/>
              </a:rPr>
              <a:t>查表得</a:t>
            </a:r>
          </a:p>
        </p:txBody>
      </p:sp>
      <p:graphicFrame>
        <p:nvGraphicFramePr>
          <p:cNvPr id="204810" name="Object 10"/>
          <p:cNvGraphicFramePr>
            <a:graphicFrameLocks noChangeAspect="1"/>
          </p:cNvGraphicFramePr>
          <p:nvPr/>
        </p:nvGraphicFramePr>
        <p:xfrm>
          <a:off x="4267200" y="5257800"/>
          <a:ext cx="26908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7" name="Equation" r:id="rId12" imgW="1219200" imgH="419100" progId="Equation.3">
                  <p:embed/>
                </p:oleObj>
              </mc:Choice>
              <mc:Fallback>
                <p:oleObj name="Equation" r:id="rId12" imgW="12192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257800"/>
                        <a:ext cx="269081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1" name="Object 11"/>
          <p:cNvGraphicFramePr>
            <a:graphicFrameLocks noChangeAspect="1"/>
          </p:cNvGraphicFramePr>
          <p:nvPr/>
        </p:nvGraphicFramePr>
        <p:xfrm>
          <a:off x="6934200" y="5410200"/>
          <a:ext cx="17414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8" name="Equation" r:id="rId14" imgW="609336" imgH="177723" progId="Equation.3">
                  <p:embed/>
                </p:oleObj>
              </mc:Choice>
              <mc:Fallback>
                <p:oleObj name="Equation" r:id="rId14" imgW="609336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410200"/>
                        <a:ext cx="17414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8251" name="AutoShape 12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8252" name="AutoShape 13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8253" name="AutoShape 14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8254" name="AutoShape 15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autoUpdateAnimBg="0"/>
      <p:bldP spid="204803" grpId="0" autoUpdateAnimBg="0"/>
      <p:bldP spid="204805" grpId="0" autoUpdateAnimBg="0"/>
      <p:bldP spid="204809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6732588" y="1412875"/>
          <a:ext cx="97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75" name="公式" r:id="rId3" imgW="431800" imgH="393700" progId="Equation.3">
                  <p:embed/>
                </p:oleObj>
              </mc:Choice>
              <mc:Fallback>
                <p:oleObj name="公式" r:id="rId3" imgW="4318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412875"/>
                        <a:ext cx="971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79388" y="922338"/>
            <a:ext cx="91455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sz="2800"/>
              <a:t>       (2)</a:t>
            </a:r>
            <a:r>
              <a:rPr kumimoji="1" lang="zh-CN" altLang="en-US" sz="2800"/>
              <a:t>商的分布</a:t>
            </a:r>
            <a:endParaRPr kumimoji="1" lang="zh-CN" sz="2800"/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/>
              <a:t>       已知</a:t>
            </a:r>
            <a:r>
              <a:rPr kumimoji="1" lang="en-US" altLang="zh-CN" sz="2800"/>
              <a:t>(X, Y)</a:t>
            </a:r>
            <a:r>
              <a:rPr kumimoji="1" lang="zh-CN" altLang="en-US" sz="2800"/>
              <a:t>～</a:t>
            </a:r>
            <a:r>
              <a:rPr kumimoji="1" lang="en-US" altLang="zh-CN" sz="2800"/>
              <a:t>f(x, y),  (x, y)</a:t>
            </a:r>
            <a:r>
              <a:rPr kumimoji="1" lang="en-US" altLang="zh-CN" sz="2800">
                <a:sym typeface="Symbol" charset="0"/>
              </a:rPr>
              <a:t></a:t>
            </a:r>
            <a:r>
              <a:rPr kumimoji="1" lang="en-US" altLang="zh-CN" sz="2800"/>
              <a:t>R</a:t>
            </a:r>
            <a:r>
              <a:rPr kumimoji="1" lang="en-US" altLang="zh-CN" sz="2800" baseline="40000"/>
              <a:t>2</a:t>
            </a:r>
            <a:r>
              <a:rPr kumimoji="1" lang="en-US" altLang="zh-CN" sz="2800"/>
              <a:t>,  </a:t>
            </a:r>
            <a:r>
              <a:rPr kumimoji="1" lang="zh-CN" altLang="en-US" sz="2800"/>
              <a:t>求</a:t>
            </a:r>
            <a:r>
              <a:rPr kumimoji="1" lang="en-US" altLang="zh-CN" sz="2800"/>
              <a:t>      </a:t>
            </a:r>
            <a:r>
              <a:rPr kumimoji="1" lang="zh-CN" altLang="en-US" sz="2800"/>
              <a:t>的密度</a:t>
            </a:r>
            <a:endParaRPr kumimoji="1" lang="zh-CN" sz="2800"/>
          </a:p>
        </p:txBody>
      </p:sp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1524000" y="2438400"/>
          <a:ext cx="37353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76" name="公式" r:id="rId5" imgW="1701800" imgH="330200" progId="Equation.3">
                  <p:embed/>
                </p:oleObj>
              </mc:Choice>
              <mc:Fallback>
                <p:oleObj name="公式" r:id="rId5" imgW="17018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8400"/>
                        <a:ext cx="37353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Line 5"/>
          <p:cNvSpPr>
            <a:spLocks noChangeShapeType="1"/>
          </p:cNvSpPr>
          <p:nvPr/>
        </p:nvSpPr>
        <p:spPr bwMode="auto">
          <a:xfrm>
            <a:off x="5715000" y="4724400"/>
            <a:ext cx="2514600" cy="0"/>
          </a:xfrm>
          <a:prstGeom prst="line">
            <a:avLst/>
          </a:prstGeom>
          <a:noFill/>
          <a:ln w="12700">
            <a:solidFill>
              <a:srgbClr val="FF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9269" name="Line 6"/>
          <p:cNvSpPr>
            <a:spLocks noChangeShapeType="1"/>
          </p:cNvSpPr>
          <p:nvPr/>
        </p:nvSpPr>
        <p:spPr bwMode="auto">
          <a:xfrm flipV="1">
            <a:off x="7010400" y="3429000"/>
            <a:ext cx="0" cy="2209800"/>
          </a:xfrm>
          <a:prstGeom prst="line">
            <a:avLst/>
          </a:prstGeom>
          <a:noFill/>
          <a:ln w="12700">
            <a:solidFill>
              <a:srgbClr val="FF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9270" name="Line 7"/>
          <p:cNvSpPr>
            <a:spLocks noChangeShapeType="1"/>
          </p:cNvSpPr>
          <p:nvPr/>
        </p:nvSpPr>
        <p:spPr bwMode="auto">
          <a:xfrm flipH="1">
            <a:off x="6400800" y="3505200"/>
            <a:ext cx="144780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71" name="Line 8"/>
          <p:cNvSpPr>
            <a:spLocks noChangeShapeType="1"/>
          </p:cNvSpPr>
          <p:nvPr/>
        </p:nvSpPr>
        <p:spPr bwMode="auto">
          <a:xfrm>
            <a:off x="6324600" y="3657600"/>
            <a:ext cx="13716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72" name="Line 9"/>
          <p:cNvSpPr>
            <a:spLocks noChangeShapeType="1"/>
          </p:cNvSpPr>
          <p:nvPr/>
        </p:nvSpPr>
        <p:spPr bwMode="auto">
          <a:xfrm>
            <a:off x="6172200" y="3810000"/>
            <a:ext cx="14478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73" name="Line 10"/>
          <p:cNvSpPr>
            <a:spLocks noChangeShapeType="1"/>
          </p:cNvSpPr>
          <p:nvPr/>
        </p:nvSpPr>
        <p:spPr bwMode="auto">
          <a:xfrm>
            <a:off x="6096000" y="3962400"/>
            <a:ext cx="14478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74" name="Line 11"/>
          <p:cNvSpPr>
            <a:spLocks noChangeShapeType="1"/>
          </p:cNvSpPr>
          <p:nvPr/>
        </p:nvSpPr>
        <p:spPr bwMode="auto">
          <a:xfrm>
            <a:off x="6019800" y="4114800"/>
            <a:ext cx="13716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75" name="Line 12"/>
          <p:cNvSpPr>
            <a:spLocks noChangeShapeType="1"/>
          </p:cNvSpPr>
          <p:nvPr/>
        </p:nvSpPr>
        <p:spPr bwMode="auto">
          <a:xfrm>
            <a:off x="5943600" y="4267200"/>
            <a:ext cx="13716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76" name="Line 13"/>
          <p:cNvSpPr>
            <a:spLocks noChangeShapeType="1"/>
          </p:cNvSpPr>
          <p:nvPr/>
        </p:nvSpPr>
        <p:spPr bwMode="auto">
          <a:xfrm>
            <a:off x="5867400" y="4419600"/>
            <a:ext cx="13716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77" name="Line 14"/>
          <p:cNvSpPr>
            <a:spLocks noChangeShapeType="1"/>
          </p:cNvSpPr>
          <p:nvPr/>
        </p:nvSpPr>
        <p:spPr bwMode="auto">
          <a:xfrm>
            <a:off x="5791200" y="4572000"/>
            <a:ext cx="12954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78" name="Line 15"/>
          <p:cNvSpPr>
            <a:spLocks noChangeShapeType="1"/>
          </p:cNvSpPr>
          <p:nvPr/>
        </p:nvSpPr>
        <p:spPr bwMode="auto">
          <a:xfrm>
            <a:off x="6934200" y="4876800"/>
            <a:ext cx="1143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79" name="Line 16"/>
          <p:cNvSpPr>
            <a:spLocks noChangeShapeType="1"/>
          </p:cNvSpPr>
          <p:nvPr/>
        </p:nvSpPr>
        <p:spPr bwMode="auto">
          <a:xfrm>
            <a:off x="6781800" y="5029200"/>
            <a:ext cx="1143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80" name="Line 17"/>
          <p:cNvSpPr>
            <a:spLocks noChangeShapeType="1"/>
          </p:cNvSpPr>
          <p:nvPr/>
        </p:nvSpPr>
        <p:spPr bwMode="auto">
          <a:xfrm>
            <a:off x="6705600" y="5181600"/>
            <a:ext cx="1143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81" name="Line 18"/>
          <p:cNvSpPr>
            <a:spLocks noChangeShapeType="1"/>
          </p:cNvSpPr>
          <p:nvPr/>
        </p:nvSpPr>
        <p:spPr bwMode="auto">
          <a:xfrm>
            <a:off x="6553200" y="5334000"/>
            <a:ext cx="1143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82" name="Line 19"/>
          <p:cNvSpPr>
            <a:spLocks noChangeShapeType="1"/>
          </p:cNvSpPr>
          <p:nvPr/>
        </p:nvSpPr>
        <p:spPr bwMode="auto">
          <a:xfrm>
            <a:off x="6477000" y="5486400"/>
            <a:ext cx="1143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5562600" y="3276600"/>
            <a:ext cx="2819400" cy="273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240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</a:t>
            </a:r>
            <a:r>
              <a:rPr kumimoji="1" lang="en-US" altLang="zh-CN" sz="2000" b="1" smtClean="0">
                <a:solidFill>
                  <a:srgbClr val="FF0000"/>
                </a:solidFill>
              </a:rPr>
              <a:t>y</a:t>
            </a:r>
            <a:endParaRPr kumimoji="1" lang="en-US" altLang="zh-CN" sz="200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000" smtClean="0"/>
              <a:t>          </a:t>
            </a:r>
            <a:r>
              <a:rPr kumimoji="1" lang="en-US" altLang="zh-CN" sz="2000" smtClean="0">
                <a:solidFill>
                  <a:srgbClr val="FF0000"/>
                </a:solidFill>
              </a:rPr>
              <a:t>G</a:t>
            </a:r>
            <a:r>
              <a:rPr kumimoji="1" lang="en-US" altLang="zh-CN" sz="2000" baseline="-25000" smtClean="0">
                <a:solidFill>
                  <a:srgbClr val="FF0000"/>
                </a:solidFill>
              </a:rPr>
              <a:t>1</a:t>
            </a:r>
          </a:p>
          <a:p>
            <a:pPr>
              <a:spcBef>
                <a:spcPct val="50000"/>
              </a:spcBef>
              <a:defRPr/>
            </a:pPr>
            <a:endParaRPr kumimoji="1" lang="en-US" altLang="zh-CN" sz="2000" baseline="-250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000" baseline="-25000" smtClean="0">
                <a:solidFill>
                  <a:srgbClr val="FF0000"/>
                </a:solidFill>
              </a:rPr>
              <a:t>                       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0                       x</a:t>
            </a:r>
            <a:endParaRPr kumimoji="1" lang="en-US" altLang="zh-CN" sz="2000" baseline="-2500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000" baseline="-25000" smtClean="0"/>
              <a:t>                                      </a:t>
            </a:r>
            <a:r>
              <a:rPr kumimoji="1" lang="en-US" altLang="zh-CN" sz="2000" smtClean="0">
                <a:solidFill>
                  <a:srgbClr val="FF0000"/>
                </a:solidFill>
              </a:rPr>
              <a:t>G</a:t>
            </a:r>
            <a:r>
              <a:rPr kumimoji="1" lang="en-US" altLang="zh-CN" sz="2000" baseline="-25000" smtClean="0">
                <a:solidFill>
                  <a:srgbClr val="FF0000"/>
                </a:solidFill>
              </a:rPr>
              <a:t>2</a:t>
            </a:r>
            <a:endParaRPr kumimoji="1" lang="en-US" altLang="zh-CN" sz="2000" smtClean="0"/>
          </a:p>
          <a:p>
            <a:pPr>
              <a:spcBef>
                <a:spcPct val="50000"/>
              </a:spcBef>
              <a:defRPr/>
            </a:pPr>
            <a:endParaRPr kumimoji="1" lang="en-US" altLang="zh-CN" sz="240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381000" y="3886200"/>
            <a:ext cx="533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/>
              <a:t>特别，当</a:t>
            </a:r>
            <a:r>
              <a:rPr kumimoji="1" lang="en-US" altLang="zh-CN" sz="2800"/>
              <a:t>X</a:t>
            </a:r>
            <a:r>
              <a:rPr kumimoji="1" lang="zh-CN" altLang="en-US" sz="2800"/>
              <a:t>，</a:t>
            </a:r>
            <a:r>
              <a:rPr kumimoji="1" lang="en-US" altLang="zh-CN" sz="2800"/>
              <a:t>Y</a:t>
            </a:r>
            <a:r>
              <a:rPr kumimoji="1" lang="zh-CN" altLang="en-US" sz="2800"/>
              <a:t>相互独立时，上式可化为</a:t>
            </a:r>
            <a:endParaRPr kumimoji="1" lang="zh-CN" sz="2800"/>
          </a:p>
        </p:txBody>
      </p:sp>
      <p:graphicFrame>
        <p:nvGraphicFramePr>
          <p:cNvPr id="205846" name="Object 22"/>
          <p:cNvGraphicFramePr>
            <a:graphicFrameLocks noChangeAspect="1"/>
          </p:cNvGraphicFramePr>
          <p:nvPr/>
        </p:nvGraphicFramePr>
        <p:xfrm>
          <a:off x="1295400" y="4876800"/>
          <a:ext cx="41275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77" name="公式" r:id="rId7" imgW="1879600" imgH="330200" progId="Equation.3">
                  <p:embed/>
                </p:oleObj>
              </mc:Choice>
              <mc:Fallback>
                <p:oleObj name="公式" r:id="rId7" imgW="1879600" imgH="330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76800"/>
                        <a:ext cx="41275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609600" y="5638800"/>
            <a:ext cx="79248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240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  </a:t>
            </a:r>
            <a:r>
              <a:rPr kumimoji="1" lang="zh-CN" sz="2800" smtClean="0"/>
              <a:t>其中</a:t>
            </a:r>
            <a:r>
              <a:rPr kumimoji="1" lang="en-US" altLang="zh-CN" sz="2800" smtClean="0"/>
              <a:t>f</a:t>
            </a:r>
            <a:r>
              <a:rPr kumimoji="1" lang="en-US" altLang="zh-CN" sz="2800" baseline="-25000" smtClean="0"/>
              <a:t>X</a:t>
            </a:r>
            <a:r>
              <a:rPr kumimoji="1" lang="en-US" altLang="zh-CN" sz="2800" smtClean="0"/>
              <a:t>(x),  f</a:t>
            </a:r>
            <a:r>
              <a:rPr kumimoji="1" lang="en-US" altLang="zh-CN" sz="2800" baseline="-25000" smtClean="0"/>
              <a:t>Y</a:t>
            </a:r>
            <a:r>
              <a:rPr kumimoji="1" lang="en-US" altLang="zh-CN" sz="2800" smtClean="0"/>
              <a:t>(y)</a:t>
            </a:r>
            <a:r>
              <a:rPr kumimoji="1" lang="zh-CN" sz="2800" smtClean="0"/>
              <a:t>分别为</a:t>
            </a:r>
            <a:r>
              <a:rPr kumimoji="1" lang="en-US" altLang="zh-CN" sz="2800" smtClean="0"/>
              <a:t>X</a:t>
            </a:r>
            <a:r>
              <a:rPr kumimoji="1" lang="zh-CN" sz="2800" smtClean="0"/>
              <a:t>和</a:t>
            </a:r>
            <a:r>
              <a:rPr kumimoji="1" lang="en-US" altLang="zh-CN" sz="2800" smtClean="0"/>
              <a:t>Y</a:t>
            </a:r>
            <a:r>
              <a:rPr kumimoji="1" lang="zh-CN" sz="2800" smtClean="0"/>
              <a:t>的密度函数。</a:t>
            </a:r>
            <a:r>
              <a:rPr kumimoji="1" lang="zh-CN" altLang="en-US" sz="240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  <p:sp useBgFill="1">
        <p:nvSpPr>
          <p:cNvPr id="139287" name="AutoShape 2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9288" name="AutoShape 2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9289" name="AutoShape 2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9290" name="AutoShape 2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205844" grpId="0" autoUpdateAnimBg="0"/>
      <p:bldP spid="205845" grpId="0" autoUpdateAnimBg="0"/>
      <p:bldP spid="205847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8229600" cy="3540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2400" b="1" smtClean="0">
                <a:solidFill>
                  <a:srgbClr val="996633"/>
                </a:solidFill>
              </a:rPr>
              <a:t>     </a:t>
            </a:r>
            <a:r>
              <a:rPr kumimoji="1" lang="en-US" altLang="zh-CN" sz="2800" b="1" smtClean="0">
                <a:solidFill>
                  <a:srgbClr val="996633"/>
                </a:solidFill>
              </a:rPr>
              <a:t>3</a:t>
            </a:r>
            <a:r>
              <a:rPr kumimoji="1" lang="zh-CN" altLang="en-US" sz="2800" b="1" smtClean="0">
                <a:solidFill>
                  <a:srgbClr val="996633"/>
                </a:solidFill>
              </a:rPr>
              <a:t>、极大</a:t>
            </a:r>
            <a:r>
              <a:rPr kumimoji="1" lang="en-US" altLang="zh-CN" sz="2800" b="1" smtClean="0">
                <a:solidFill>
                  <a:srgbClr val="996633"/>
                </a:solidFill>
              </a:rPr>
              <a:t>(</a:t>
            </a:r>
            <a:r>
              <a:rPr kumimoji="1" lang="zh-CN" altLang="en-US" sz="2800" b="1" smtClean="0">
                <a:solidFill>
                  <a:srgbClr val="996633"/>
                </a:solidFill>
              </a:rPr>
              <a:t>小</a:t>
            </a:r>
            <a:r>
              <a:rPr kumimoji="1" lang="en-US" altLang="zh-CN" sz="2800" b="1" smtClean="0">
                <a:solidFill>
                  <a:srgbClr val="996633"/>
                </a:solidFill>
              </a:rPr>
              <a:t>)</a:t>
            </a:r>
            <a:r>
              <a:rPr kumimoji="1" lang="zh-CN" altLang="en-US" sz="2800" b="1" smtClean="0">
                <a:solidFill>
                  <a:srgbClr val="996633"/>
                </a:solidFill>
              </a:rPr>
              <a:t>值的分布</a:t>
            </a:r>
            <a:endParaRPr kumimoji="1" lang="zh-CN" altLang="en-US" sz="2800" b="1" smtClean="0"/>
          </a:p>
          <a:p>
            <a:pPr>
              <a:spcBef>
                <a:spcPct val="50000"/>
              </a:spcBef>
              <a:defRPr/>
            </a:pPr>
            <a:r>
              <a:rPr kumimoji="1" lang="zh-CN" altLang="en-US" sz="2800" smtClean="0"/>
              <a:t>         设</a:t>
            </a:r>
            <a:r>
              <a:rPr kumimoji="1" lang="en-US" altLang="zh-CN" sz="2800" smtClean="0"/>
              <a:t>X</a:t>
            </a:r>
            <a:r>
              <a:rPr kumimoji="1" lang="en-US" altLang="zh-CN" sz="2800" baseline="-25000" smtClean="0"/>
              <a:t>1</a:t>
            </a:r>
            <a:r>
              <a:rPr kumimoji="1" lang="en-US" altLang="zh-CN" sz="2800" smtClean="0"/>
              <a:t>, X</a:t>
            </a:r>
            <a:r>
              <a:rPr kumimoji="1" lang="en-US" altLang="zh-CN" sz="2800" baseline="-25000" smtClean="0"/>
              <a:t>2</a:t>
            </a:r>
            <a:r>
              <a:rPr kumimoji="1" lang="en-US" altLang="zh-CN" sz="2800" smtClean="0"/>
              <a:t>, …, X</a:t>
            </a:r>
            <a:r>
              <a:rPr kumimoji="1" lang="en-US" altLang="zh-CN" sz="2800" baseline="-25000" smtClean="0"/>
              <a:t>n</a:t>
            </a:r>
            <a:r>
              <a:rPr kumimoji="1" lang="zh-CN" sz="2800" smtClean="0"/>
              <a:t>相互独立，其分布函数分别为</a:t>
            </a:r>
            <a:r>
              <a:rPr kumimoji="1" lang="en-US" altLang="zh-CN" sz="2800" smtClean="0"/>
              <a:t>F</a:t>
            </a:r>
            <a:r>
              <a:rPr kumimoji="1" lang="en-US" altLang="zh-CN" sz="2800" baseline="-25000" smtClean="0"/>
              <a:t>1</a:t>
            </a:r>
            <a:r>
              <a:rPr kumimoji="1" lang="en-US" altLang="zh-CN" sz="2800" smtClean="0"/>
              <a:t>(x</a:t>
            </a:r>
            <a:r>
              <a:rPr kumimoji="1" lang="en-US" altLang="zh-CN" sz="2800" baseline="-25000" smtClean="0"/>
              <a:t>1</a:t>
            </a:r>
            <a:r>
              <a:rPr kumimoji="1" lang="en-US" altLang="zh-CN" sz="2800" smtClean="0"/>
              <a:t>),F</a:t>
            </a:r>
            <a:r>
              <a:rPr kumimoji="1" lang="en-US" altLang="zh-CN" sz="2800" baseline="-25000" smtClean="0"/>
              <a:t>2</a:t>
            </a:r>
            <a:r>
              <a:rPr kumimoji="1" lang="en-US" altLang="zh-CN" sz="2800" smtClean="0"/>
              <a:t>(x</a:t>
            </a:r>
            <a:r>
              <a:rPr kumimoji="1" lang="en-US" altLang="zh-CN" sz="2800" baseline="-25000" smtClean="0"/>
              <a:t>2</a:t>
            </a:r>
            <a:r>
              <a:rPr kumimoji="1" lang="en-US" altLang="zh-CN" sz="2800" smtClean="0"/>
              <a:t>), …, F</a:t>
            </a:r>
            <a:r>
              <a:rPr kumimoji="1" lang="en-US" altLang="zh-CN" sz="2800" baseline="-25000" smtClean="0"/>
              <a:t>n</a:t>
            </a:r>
            <a:r>
              <a:rPr kumimoji="1" lang="en-US" altLang="zh-CN" sz="2800" smtClean="0"/>
              <a:t>(x</a:t>
            </a:r>
            <a:r>
              <a:rPr kumimoji="1" lang="en-US" altLang="zh-CN" sz="2800" baseline="-25000" smtClean="0"/>
              <a:t>n</a:t>
            </a:r>
            <a:r>
              <a:rPr kumimoji="1" lang="en-US" altLang="zh-CN" sz="2800" smtClean="0"/>
              <a:t>)</a:t>
            </a:r>
            <a:r>
              <a:rPr kumimoji="1" lang="zh-CN" altLang="en-US" sz="2800" smtClean="0"/>
              <a:t>，记</a:t>
            </a:r>
            <a:endParaRPr kumimoji="1" lang="zh-CN" sz="2800" smtClean="0"/>
          </a:p>
          <a:p>
            <a:pPr algn="ctr">
              <a:spcBef>
                <a:spcPct val="50000"/>
              </a:spcBef>
              <a:defRPr/>
            </a:pPr>
            <a:r>
              <a:rPr kumimoji="1" lang="en-US" altLang="zh-CN" sz="2800" smtClean="0"/>
              <a:t>M</a:t>
            </a:r>
            <a:r>
              <a:rPr kumimoji="1" lang="zh-CN" altLang="en-US" sz="2800" smtClean="0"/>
              <a:t>＝</a:t>
            </a:r>
            <a:r>
              <a:rPr kumimoji="1" lang="en-US" altLang="zh-CN" sz="2800" smtClean="0"/>
              <a:t>max{X</a:t>
            </a:r>
            <a:r>
              <a:rPr kumimoji="1" lang="en-US" altLang="zh-CN" sz="2800" baseline="-25000" smtClean="0"/>
              <a:t>1</a:t>
            </a:r>
            <a:r>
              <a:rPr kumimoji="1" lang="en-US" altLang="zh-CN" sz="2800" smtClean="0"/>
              <a:t>, X</a:t>
            </a:r>
            <a:r>
              <a:rPr kumimoji="1" lang="en-US" altLang="zh-CN" sz="2800" baseline="-25000" smtClean="0"/>
              <a:t>2</a:t>
            </a:r>
            <a:r>
              <a:rPr kumimoji="1" lang="en-US" altLang="zh-CN" sz="2800" smtClean="0"/>
              <a:t>, …, X</a:t>
            </a:r>
            <a:r>
              <a:rPr kumimoji="1" lang="en-US" altLang="zh-CN" sz="2800" baseline="-25000" smtClean="0"/>
              <a:t>n</a:t>
            </a:r>
            <a:r>
              <a:rPr kumimoji="1" lang="en-US" altLang="zh-CN" sz="2800" smtClean="0"/>
              <a:t> },  </a:t>
            </a:r>
          </a:p>
          <a:p>
            <a:pPr algn="ctr">
              <a:spcBef>
                <a:spcPct val="50000"/>
              </a:spcBef>
              <a:defRPr/>
            </a:pPr>
            <a:r>
              <a:rPr kumimoji="1" lang="en-US" altLang="zh-CN" sz="2800" smtClean="0"/>
              <a:t>N</a:t>
            </a:r>
            <a:r>
              <a:rPr kumimoji="1" lang="zh-CN" altLang="en-US" sz="2800" smtClean="0"/>
              <a:t>＝</a:t>
            </a:r>
            <a:r>
              <a:rPr kumimoji="1" lang="en-US" altLang="zh-CN" sz="2800" smtClean="0"/>
              <a:t>min{X</a:t>
            </a:r>
            <a:r>
              <a:rPr kumimoji="1" lang="en-US" altLang="zh-CN" sz="2800" baseline="-25000" smtClean="0"/>
              <a:t>1</a:t>
            </a:r>
            <a:r>
              <a:rPr kumimoji="1" lang="en-US" altLang="zh-CN" sz="2800" smtClean="0"/>
              <a:t>, X</a:t>
            </a:r>
            <a:r>
              <a:rPr kumimoji="1" lang="en-US" altLang="zh-CN" sz="2800" baseline="-25000" smtClean="0"/>
              <a:t>2</a:t>
            </a:r>
            <a:r>
              <a:rPr kumimoji="1" lang="en-US" altLang="zh-CN" sz="2800" smtClean="0"/>
              <a:t>, …, X</a:t>
            </a:r>
            <a:r>
              <a:rPr kumimoji="1" lang="en-US" altLang="zh-CN" sz="2800" baseline="-25000" smtClean="0"/>
              <a:t>n</a:t>
            </a:r>
            <a:r>
              <a:rPr kumimoji="1" lang="en-US" altLang="zh-CN" sz="2800" smtClean="0"/>
              <a:t> }</a:t>
            </a:r>
          </a:p>
          <a:p>
            <a:pPr algn="ctr">
              <a:spcBef>
                <a:spcPct val="50000"/>
              </a:spcBef>
              <a:defRPr/>
            </a:pPr>
            <a:r>
              <a:rPr kumimoji="1" lang="zh-CN" altLang="en-US" sz="2800" smtClean="0"/>
              <a:t>则，</a:t>
            </a:r>
            <a:r>
              <a:rPr kumimoji="1" lang="en-US" altLang="zh-CN" sz="2800" smtClean="0"/>
              <a:t>M</a:t>
            </a:r>
            <a:r>
              <a:rPr kumimoji="1" lang="zh-CN" sz="2800" smtClean="0"/>
              <a:t>和</a:t>
            </a:r>
            <a:r>
              <a:rPr kumimoji="1" lang="en-US" altLang="zh-CN" sz="2800" smtClean="0"/>
              <a:t>N</a:t>
            </a:r>
            <a:r>
              <a:rPr kumimoji="1" lang="zh-CN" sz="2800" smtClean="0"/>
              <a:t>的分布函数分别为：</a:t>
            </a:r>
            <a:r>
              <a:rPr kumimoji="1" lang="zh-CN" altLang="en-US" sz="2800" smtClean="0"/>
              <a:t>    </a:t>
            </a:r>
            <a:endParaRPr kumimoji="1" lang="zh-CN" altLang="en-US" sz="280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2057400" y="4343400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/>
              <a:t>F</a:t>
            </a:r>
            <a:r>
              <a:rPr lang="en-US" altLang="zh-CN" sz="2800" baseline="-25000"/>
              <a:t>M</a:t>
            </a:r>
            <a:r>
              <a:rPr lang="en-US" altLang="zh-CN" sz="2800"/>
              <a:t>(z)</a:t>
            </a:r>
            <a:r>
              <a:rPr lang="zh-CN" altLang="en-US" sz="2800"/>
              <a:t>＝</a:t>
            </a:r>
            <a:r>
              <a:rPr lang="en-US" altLang="zh-CN" sz="2800"/>
              <a:t>F</a:t>
            </a:r>
            <a:r>
              <a:rPr lang="en-US" altLang="zh-CN" sz="2800" baseline="-25000"/>
              <a:t>1</a:t>
            </a:r>
            <a:r>
              <a:rPr lang="en-US" altLang="zh-CN" sz="2800"/>
              <a:t>(z) … F</a:t>
            </a:r>
            <a:r>
              <a:rPr lang="en-US" altLang="zh-CN" sz="2800" baseline="-25000"/>
              <a:t>n</a:t>
            </a:r>
            <a:r>
              <a:rPr lang="en-US" altLang="zh-CN" sz="2800"/>
              <a:t>(z)</a:t>
            </a:r>
          </a:p>
        </p:txBody>
      </p:sp>
      <p:graphicFrame>
        <p:nvGraphicFramePr>
          <p:cNvPr id="206852" name="Object 4"/>
          <p:cNvGraphicFramePr>
            <a:graphicFrameLocks noChangeAspect="1"/>
          </p:cNvGraphicFramePr>
          <p:nvPr/>
        </p:nvGraphicFramePr>
        <p:xfrm>
          <a:off x="2133600" y="4953000"/>
          <a:ext cx="34877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4" name="公式" r:id="rId3" imgW="1638300" imgH="457200" progId="Equation.3">
                  <p:embed/>
                </p:oleObj>
              </mc:Choice>
              <mc:Fallback>
                <p:oleObj name="公式" r:id="rId3" imgW="1638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953000"/>
                        <a:ext cx="348773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40292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40293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40294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40295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0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0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20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build="p" autoUpdateAnimBg="0"/>
      <p:bldP spid="206851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990600" y="838200"/>
            <a:ext cx="74676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/>
              <a:t>       </a:t>
            </a:r>
            <a:r>
              <a:rPr lang="zh-CN" altLang="en-US" sz="2800"/>
              <a:t>特别，当</a:t>
            </a:r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…, X</a:t>
            </a:r>
            <a:r>
              <a:rPr lang="en-US" altLang="zh-CN" sz="2800" baseline="-25000"/>
              <a:t>n</a:t>
            </a:r>
            <a:r>
              <a:rPr lang="zh-CN" altLang="en-US" sz="2800"/>
              <a:t>独立同分布</a:t>
            </a:r>
            <a:r>
              <a:rPr lang="zh-CN" sz="2800"/>
              <a:t>(</a:t>
            </a:r>
            <a:r>
              <a:rPr lang="zh-CN" altLang="en-US" sz="2800"/>
              <a:t>分布函数相同</a:t>
            </a:r>
            <a:r>
              <a:rPr lang="zh-CN" sz="2800"/>
              <a:t>)</a:t>
            </a:r>
            <a:r>
              <a:rPr lang="zh-CN" altLang="en-US" sz="2800"/>
              <a:t>时，则有</a:t>
            </a:r>
            <a:endParaRPr lang="zh-CN" sz="2800"/>
          </a:p>
          <a:p>
            <a:pPr eaLnBrk="0" hangingPunct="0">
              <a:spcBef>
                <a:spcPct val="50000"/>
              </a:spcBef>
            </a:pPr>
            <a:r>
              <a:rPr lang="zh-CN" sz="2800"/>
              <a:t>                   </a:t>
            </a:r>
            <a:r>
              <a:rPr lang="en-US" altLang="zh-CN" sz="2800">
                <a:solidFill>
                  <a:srgbClr val="996633"/>
                </a:solidFill>
              </a:rPr>
              <a:t>F</a:t>
            </a:r>
            <a:r>
              <a:rPr lang="en-US" altLang="zh-CN" sz="2800" baseline="-25000">
                <a:solidFill>
                  <a:srgbClr val="996633"/>
                </a:solidFill>
              </a:rPr>
              <a:t>M</a:t>
            </a:r>
            <a:r>
              <a:rPr lang="en-US" altLang="zh-CN" sz="2800">
                <a:solidFill>
                  <a:srgbClr val="996633"/>
                </a:solidFill>
              </a:rPr>
              <a:t>(z)</a:t>
            </a:r>
            <a:r>
              <a:rPr lang="zh-CN" altLang="en-US" sz="2800">
                <a:solidFill>
                  <a:srgbClr val="996633"/>
                </a:solidFill>
              </a:rPr>
              <a:t>＝</a:t>
            </a:r>
            <a:r>
              <a:rPr lang="en-US" altLang="zh-CN" sz="2800">
                <a:solidFill>
                  <a:srgbClr val="996633"/>
                </a:solidFill>
              </a:rPr>
              <a:t>[F(z)]</a:t>
            </a:r>
            <a:r>
              <a:rPr lang="en-US" altLang="zh-CN" sz="2800" b="1" baseline="50000">
                <a:solidFill>
                  <a:srgbClr val="996633"/>
                </a:solidFill>
              </a:rPr>
              <a:t>n</a:t>
            </a:r>
            <a:r>
              <a:rPr lang="en-US" altLang="zh-CN" sz="2800">
                <a:solidFill>
                  <a:srgbClr val="996633"/>
                </a:solidFill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996633"/>
                </a:solidFill>
              </a:rPr>
              <a:t>                   F</a:t>
            </a:r>
            <a:r>
              <a:rPr lang="en-US" altLang="zh-CN" sz="2800" baseline="-25000">
                <a:solidFill>
                  <a:srgbClr val="996633"/>
                </a:solidFill>
              </a:rPr>
              <a:t>N</a:t>
            </a:r>
            <a:r>
              <a:rPr lang="en-US" altLang="zh-CN" sz="2800">
                <a:solidFill>
                  <a:srgbClr val="996633"/>
                </a:solidFill>
              </a:rPr>
              <a:t>(z)</a:t>
            </a:r>
            <a:r>
              <a:rPr lang="zh-CN" altLang="en-US" sz="2800">
                <a:solidFill>
                  <a:srgbClr val="996633"/>
                </a:solidFill>
              </a:rPr>
              <a:t>＝</a:t>
            </a:r>
            <a:r>
              <a:rPr lang="en-US" altLang="zh-CN" sz="2800">
                <a:solidFill>
                  <a:srgbClr val="996633"/>
                </a:solidFill>
              </a:rPr>
              <a:t>1</a:t>
            </a:r>
            <a:r>
              <a:rPr lang="zh-CN" altLang="en-US" sz="2800">
                <a:solidFill>
                  <a:srgbClr val="996633"/>
                </a:solidFill>
              </a:rPr>
              <a:t>－</a:t>
            </a:r>
            <a:r>
              <a:rPr lang="en-US" altLang="zh-CN" sz="2800">
                <a:solidFill>
                  <a:srgbClr val="996633"/>
                </a:solidFill>
              </a:rPr>
              <a:t>[1</a:t>
            </a:r>
            <a:r>
              <a:rPr lang="zh-CN" altLang="en-US" sz="2800">
                <a:solidFill>
                  <a:srgbClr val="996633"/>
                </a:solidFill>
              </a:rPr>
              <a:t>－</a:t>
            </a:r>
            <a:r>
              <a:rPr lang="en-US" altLang="zh-CN" sz="2800">
                <a:solidFill>
                  <a:srgbClr val="996633"/>
                </a:solidFill>
              </a:rPr>
              <a:t>F(z)]</a:t>
            </a:r>
            <a:r>
              <a:rPr lang="en-US" altLang="zh-CN" sz="2800" b="1" baseline="50000">
                <a:solidFill>
                  <a:srgbClr val="996633"/>
                </a:solidFill>
              </a:rPr>
              <a:t>n</a:t>
            </a:r>
            <a:r>
              <a:rPr lang="en-US" altLang="zh-CN" sz="2800">
                <a:solidFill>
                  <a:srgbClr val="996633"/>
                </a:solidFill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 sz="2800"/>
              <a:t>进一步地，若</a:t>
            </a:r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…, X</a:t>
            </a:r>
            <a:r>
              <a:rPr lang="en-US" altLang="zh-CN" sz="2800" baseline="-25000"/>
              <a:t>n</a:t>
            </a:r>
            <a:r>
              <a:rPr lang="zh-CN" altLang="en-US" sz="2800"/>
              <a:t>独立且具相同的密度函数</a:t>
            </a:r>
            <a:r>
              <a:rPr lang="en-US" altLang="zh-CN" sz="2800"/>
              <a:t>f (x)</a:t>
            </a:r>
            <a:r>
              <a:rPr lang="zh-CN" altLang="en-US" sz="2800"/>
              <a:t>，则</a:t>
            </a:r>
            <a:r>
              <a:rPr lang="en-US" altLang="zh-CN" sz="2800"/>
              <a:t>M</a:t>
            </a:r>
            <a:r>
              <a:rPr lang="zh-CN" altLang="en-US" sz="2800"/>
              <a:t>和</a:t>
            </a:r>
            <a:r>
              <a:rPr lang="en-US" altLang="zh-CN" sz="2800"/>
              <a:t>N</a:t>
            </a:r>
            <a:r>
              <a:rPr lang="zh-CN" altLang="en-US" sz="2800"/>
              <a:t>的密度函数分别由以下二式表出</a:t>
            </a:r>
            <a:endParaRPr lang="zh-CN" sz="2800"/>
          </a:p>
          <a:p>
            <a:pPr eaLnBrk="0" hangingPunct="0">
              <a:spcBef>
                <a:spcPct val="50000"/>
              </a:spcBef>
            </a:pPr>
            <a:r>
              <a:rPr lang="zh-CN" sz="2800"/>
              <a:t>                   </a:t>
            </a:r>
            <a:r>
              <a:rPr lang="en-US" altLang="zh-CN" sz="2800">
                <a:solidFill>
                  <a:srgbClr val="FF0000"/>
                </a:solidFill>
              </a:rPr>
              <a:t>f</a:t>
            </a:r>
            <a:r>
              <a:rPr lang="en-US" altLang="zh-CN" sz="2800" baseline="-25000">
                <a:solidFill>
                  <a:srgbClr val="FF0000"/>
                </a:solidFill>
              </a:rPr>
              <a:t>M</a:t>
            </a:r>
            <a:r>
              <a:rPr lang="en-US" altLang="zh-CN" sz="2800">
                <a:solidFill>
                  <a:srgbClr val="FF0000"/>
                </a:solidFill>
              </a:rPr>
              <a:t>(z)</a:t>
            </a:r>
            <a:r>
              <a:rPr lang="zh-CN" altLang="en-US" sz="2800">
                <a:solidFill>
                  <a:srgbClr val="FF0000"/>
                </a:solidFill>
              </a:rPr>
              <a:t>＝</a:t>
            </a:r>
            <a:r>
              <a:rPr lang="en-US" altLang="zh-CN" sz="2800">
                <a:solidFill>
                  <a:srgbClr val="FF0000"/>
                </a:solidFill>
              </a:rPr>
              <a:t>n[F(z)]</a:t>
            </a:r>
            <a:r>
              <a:rPr lang="en-US" altLang="zh-CN" sz="2800" b="1" baseline="50000">
                <a:solidFill>
                  <a:srgbClr val="FF0000"/>
                </a:solidFill>
              </a:rPr>
              <a:t>n</a:t>
            </a:r>
            <a:r>
              <a:rPr lang="zh-CN" altLang="en-US" sz="2800" b="1" baseline="50000">
                <a:solidFill>
                  <a:srgbClr val="FF0000"/>
                </a:solidFill>
              </a:rPr>
              <a:t>－</a:t>
            </a:r>
            <a:r>
              <a:rPr lang="en-US" altLang="zh-CN" sz="2800" b="1" baseline="50000">
                <a:solidFill>
                  <a:srgbClr val="FF0000"/>
                </a:solidFill>
              </a:rPr>
              <a:t>1</a:t>
            </a:r>
            <a:r>
              <a:rPr lang="en-US" altLang="zh-CN" sz="2800">
                <a:solidFill>
                  <a:srgbClr val="FF0000"/>
                </a:solidFill>
              </a:rPr>
              <a:t>f (z)</a:t>
            </a:r>
            <a:r>
              <a:rPr lang="zh-CN" altLang="en-US" sz="2800">
                <a:solidFill>
                  <a:srgbClr val="FF0000"/>
                </a:solidFill>
              </a:rPr>
              <a:t>；</a:t>
            </a:r>
            <a:endParaRPr lang="zh-CN" altLang="en-US" sz="2800"/>
          </a:p>
          <a:p>
            <a:pPr eaLnBrk="0" hangingPunct="0">
              <a:spcBef>
                <a:spcPct val="50000"/>
              </a:spcBef>
            </a:pPr>
            <a:r>
              <a:rPr lang="zh-CN" altLang="en-US" sz="2800"/>
              <a:t>                   </a:t>
            </a:r>
            <a:r>
              <a:rPr lang="en-US" altLang="zh-CN" sz="2800">
                <a:solidFill>
                  <a:srgbClr val="FF0000"/>
                </a:solidFill>
              </a:rPr>
              <a:t>f</a:t>
            </a:r>
            <a:r>
              <a:rPr lang="en-US" altLang="zh-CN" sz="2800" baseline="-25000">
                <a:solidFill>
                  <a:srgbClr val="FF0000"/>
                </a:solidFill>
              </a:rPr>
              <a:t>N</a:t>
            </a:r>
            <a:r>
              <a:rPr lang="en-US" altLang="zh-CN" sz="2800">
                <a:solidFill>
                  <a:srgbClr val="FF0000"/>
                </a:solidFill>
              </a:rPr>
              <a:t>(z)</a:t>
            </a:r>
            <a:r>
              <a:rPr lang="zh-CN" altLang="en-US" sz="2800">
                <a:solidFill>
                  <a:srgbClr val="FF0000"/>
                </a:solidFill>
              </a:rPr>
              <a:t>＝</a:t>
            </a:r>
            <a:r>
              <a:rPr lang="en-US" altLang="zh-CN" sz="2800">
                <a:solidFill>
                  <a:srgbClr val="FF0000"/>
                </a:solidFill>
              </a:rPr>
              <a:t>n[1</a:t>
            </a:r>
            <a:r>
              <a:rPr lang="zh-CN" altLang="en-US" sz="2800">
                <a:solidFill>
                  <a:srgbClr val="FF0000"/>
                </a:solidFill>
              </a:rPr>
              <a:t>－</a:t>
            </a:r>
            <a:r>
              <a:rPr lang="en-US" altLang="zh-CN" sz="2800">
                <a:solidFill>
                  <a:srgbClr val="FF0000"/>
                </a:solidFill>
              </a:rPr>
              <a:t>F(z)]</a:t>
            </a:r>
            <a:r>
              <a:rPr lang="en-US" altLang="zh-CN" sz="2800" b="1" baseline="50000">
                <a:solidFill>
                  <a:srgbClr val="FF0000"/>
                </a:solidFill>
              </a:rPr>
              <a:t>n</a:t>
            </a:r>
            <a:r>
              <a:rPr lang="zh-CN" altLang="en-US" sz="2800" b="1" baseline="50000">
                <a:solidFill>
                  <a:srgbClr val="FF0000"/>
                </a:solidFill>
              </a:rPr>
              <a:t>－</a:t>
            </a:r>
            <a:r>
              <a:rPr lang="en-US" altLang="zh-CN" sz="2800" b="1" baseline="50000">
                <a:solidFill>
                  <a:srgbClr val="FF0000"/>
                </a:solidFill>
              </a:rPr>
              <a:t>1</a:t>
            </a:r>
            <a:r>
              <a:rPr lang="en-US" altLang="zh-CN" sz="2800">
                <a:solidFill>
                  <a:srgbClr val="FF0000"/>
                </a:solidFill>
              </a:rPr>
              <a:t>f (z).</a:t>
            </a:r>
            <a:r>
              <a:rPr lang="en-US" altLang="zh-CN"/>
              <a:t> </a:t>
            </a:r>
          </a:p>
        </p:txBody>
      </p:sp>
      <p:sp useBgFill="1">
        <p:nvSpPr>
          <p:cNvPr id="141314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41315" name="AutoShape 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41316" name="AutoShape 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41317" name="AutoShape 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07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07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207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207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ChangeArrowheads="1"/>
          </p:cNvSpPr>
          <p:nvPr/>
        </p:nvSpPr>
        <p:spPr bwMode="auto">
          <a:xfrm>
            <a:off x="304800" y="609600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</a:rPr>
              <a:t>例</a:t>
            </a:r>
            <a:r>
              <a:rPr kumimoji="1" lang="en-US" altLang="zh-CN" sz="2800">
                <a:latin typeface="Times New Roman" charset="0"/>
                <a:ea typeface="仿宋_GB2312" charset="0"/>
                <a:cs typeface="仿宋_GB2312" charset="0"/>
              </a:rPr>
              <a:t>3. </a:t>
            </a:r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</a:rPr>
              <a:t>设系统</a:t>
            </a:r>
            <a:r>
              <a:rPr kumimoji="1" lang="en-US" altLang="zh-CN" sz="2800">
                <a:latin typeface="Times New Roman" charset="0"/>
                <a:ea typeface="仿宋_GB2312" charset="0"/>
                <a:cs typeface="仿宋_GB2312" charset="0"/>
              </a:rPr>
              <a:t>L</a:t>
            </a:r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</a:rPr>
              <a:t>由两个相互独立的子系统联接而成，联接的方式分别为</a:t>
            </a:r>
            <a:r>
              <a:rPr kumimoji="1" lang="en-US" altLang="zh-CN" sz="2800">
                <a:latin typeface="Times New Roman" charset="0"/>
                <a:ea typeface="仿宋_GB2312" charset="0"/>
                <a:cs typeface="仿宋_GB2312" charset="0"/>
              </a:rPr>
              <a:t>(i)</a:t>
            </a:r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</a:rPr>
              <a:t>串联，</a:t>
            </a:r>
            <a:r>
              <a:rPr kumimoji="1" lang="en-US" altLang="zh-CN" sz="2800">
                <a:latin typeface="Times New Roman" charset="0"/>
                <a:ea typeface="仿宋_GB2312" charset="0"/>
                <a:cs typeface="仿宋_GB2312" charset="0"/>
              </a:rPr>
              <a:t>(ii)</a:t>
            </a:r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</a:rPr>
              <a:t>并联，如图所示设</a:t>
            </a:r>
            <a:r>
              <a:rPr kumimoji="1" lang="en-US" altLang="zh-CN" sz="2800">
                <a:latin typeface="Times New Roman" charset="0"/>
                <a:ea typeface="仿宋_GB2312" charset="0"/>
                <a:cs typeface="仿宋_GB2312" charset="0"/>
              </a:rPr>
              <a:t>L</a:t>
            </a:r>
            <a:r>
              <a:rPr kumimoji="1" lang="en-US" altLang="zh-CN" sz="2800" baseline="-25000">
                <a:latin typeface="Times New Roman" charset="0"/>
                <a:ea typeface="仿宋_GB2312" charset="0"/>
                <a:cs typeface="仿宋_GB2312" charset="0"/>
              </a:rPr>
              <a:t>1</a:t>
            </a:r>
            <a:r>
              <a:rPr kumimoji="1" lang="en-US" altLang="zh-CN" sz="2800">
                <a:latin typeface="Times New Roman" charset="0"/>
                <a:ea typeface="仿宋_GB2312" charset="0"/>
                <a:cs typeface="仿宋_GB2312" charset="0"/>
              </a:rPr>
              <a:t>,L</a:t>
            </a:r>
            <a:r>
              <a:rPr kumimoji="1" lang="en-US" altLang="zh-CN" sz="2800" baseline="-25000">
                <a:latin typeface="Times New Roman" charset="0"/>
                <a:ea typeface="仿宋_GB2312" charset="0"/>
                <a:cs typeface="仿宋_GB2312" charset="0"/>
              </a:rPr>
              <a:t>2</a:t>
            </a:r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</a:rPr>
              <a:t>的寿命分别为</a:t>
            </a:r>
            <a:r>
              <a:rPr kumimoji="1" lang="en-US" altLang="zh-CN" sz="2800">
                <a:latin typeface="Times New Roman" charset="0"/>
                <a:ea typeface="仿宋_GB2312" charset="0"/>
                <a:cs typeface="仿宋_GB2312" charset="0"/>
              </a:rPr>
              <a:t>X</a:t>
            </a:r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</a:rPr>
              <a:t>与</a:t>
            </a:r>
            <a:r>
              <a:rPr kumimoji="1" lang="en-US" altLang="zh-CN" sz="2800">
                <a:latin typeface="Times New Roman" charset="0"/>
                <a:ea typeface="仿宋_GB2312" charset="0"/>
                <a:cs typeface="仿宋_GB2312" charset="0"/>
              </a:rPr>
              <a:t>Y</a:t>
            </a:r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</a:rPr>
              <a:t>，已知它们的概率密度分别为</a:t>
            </a:r>
          </a:p>
        </p:txBody>
      </p:sp>
      <p:graphicFrame>
        <p:nvGraphicFramePr>
          <p:cNvPr id="142338" name="Object 3"/>
          <p:cNvGraphicFramePr>
            <a:graphicFrameLocks noChangeAspect="1"/>
          </p:cNvGraphicFramePr>
          <p:nvPr/>
        </p:nvGraphicFramePr>
        <p:xfrm>
          <a:off x="762000" y="2209800"/>
          <a:ext cx="34036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30" name="公式" r:id="rId3" imgW="1473200" imgH="508000" progId="Equation.3">
                  <p:embed/>
                </p:oleObj>
              </mc:Choice>
              <mc:Fallback>
                <p:oleObj name="公式" r:id="rId3" imgW="14732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4036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9" name="Object 4"/>
          <p:cNvGraphicFramePr>
            <a:graphicFrameLocks noChangeAspect="1"/>
          </p:cNvGraphicFramePr>
          <p:nvPr/>
        </p:nvGraphicFramePr>
        <p:xfrm>
          <a:off x="685800" y="3276600"/>
          <a:ext cx="36449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31" name="公式" r:id="rId5" imgW="1651000" imgH="508000" progId="Equation.3">
                  <p:embed/>
                </p:oleObj>
              </mc:Choice>
              <mc:Fallback>
                <p:oleObj name="公式" r:id="rId5" imgW="16510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36449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0" name="Rectangle 5"/>
          <p:cNvSpPr>
            <a:spLocks noChangeArrowheads="1"/>
          </p:cNvSpPr>
          <p:nvPr/>
        </p:nvSpPr>
        <p:spPr bwMode="auto">
          <a:xfrm>
            <a:off x="457200" y="4419600"/>
            <a:ext cx="5257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</a:rPr>
              <a:t>其中</a:t>
            </a:r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  <a:sym typeface="Symbol" charset="0"/>
              </a:rPr>
              <a:t></a:t>
            </a:r>
            <a:r>
              <a:rPr kumimoji="1" lang="en-US" altLang="zh-CN" sz="2800">
                <a:latin typeface="Times New Roman" charset="0"/>
                <a:ea typeface="仿宋_GB2312" charset="0"/>
                <a:cs typeface="仿宋_GB2312" charset="0"/>
              </a:rPr>
              <a:t>&gt;0</a:t>
            </a:r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</a:rPr>
              <a:t>，</a:t>
            </a:r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  <a:sym typeface="Symbol" charset="0"/>
              </a:rPr>
              <a:t></a:t>
            </a:r>
            <a:r>
              <a:rPr kumimoji="1" lang="en-US" altLang="zh-CN" sz="2800">
                <a:latin typeface="Times New Roman" charset="0"/>
                <a:ea typeface="仿宋_GB2312" charset="0"/>
                <a:cs typeface="仿宋_GB2312" charset="0"/>
              </a:rPr>
              <a:t>&gt;0,</a:t>
            </a:r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</a:rPr>
              <a:t>试分别就以上两种联结方式写出</a:t>
            </a:r>
            <a:r>
              <a:rPr kumimoji="1" lang="en-US" altLang="zh-CN" sz="2800">
                <a:latin typeface="Times New Roman" charset="0"/>
                <a:ea typeface="仿宋_GB2312" charset="0"/>
                <a:cs typeface="仿宋_GB2312" charset="0"/>
              </a:rPr>
              <a:t>L</a:t>
            </a:r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</a:rPr>
              <a:t>的寿命</a:t>
            </a:r>
            <a:r>
              <a:rPr kumimoji="1" lang="en-US" altLang="zh-CN" sz="2800">
                <a:latin typeface="Times New Roman" charset="0"/>
                <a:ea typeface="仿宋_GB2312" charset="0"/>
                <a:cs typeface="仿宋_GB2312" charset="0"/>
              </a:rPr>
              <a:t>Z</a:t>
            </a:r>
            <a:r>
              <a:rPr kumimoji="1" lang="zh-CN" altLang="en-US" sz="2800">
                <a:latin typeface="Times New Roman" charset="0"/>
                <a:ea typeface="仿宋_GB2312" charset="0"/>
                <a:cs typeface="仿宋_GB2312" charset="0"/>
              </a:rPr>
              <a:t>的概率密度．</a:t>
            </a:r>
          </a:p>
        </p:txBody>
      </p:sp>
      <p:graphicFrame>
        <p:nvGraphicFramePr>
          <p:cNvPr id="142341" name="Object 6"/>
          <p:cNvGraphicFramePr>
            <a:graphicFrameLocks noChangeAspect="1"/>
          </p:cNvGraphicFramePr>
          <p:nvPr/>
        </p:nvGraphicFramePr>
        <p:xfrm>
          <a:off x="5867400" y="2057400"/>
          <a:ext cx="22923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32" name="BMP 图象" r:id="rId7" imgW="1276190" imgH="2247619" progId="Paint.Picture">
                  <p:embed/>
                </p:oleObj>
              </mc:Choice>
              <mc:Fallback>
                <p:oleObj name="BMP 图象" r:id="rId7" imgW="1276190" imgH="2247619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057400"/>
                        <a:ext cx="2292350" cy="403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42342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42343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42344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42345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8382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例</a:t>
            </a:r>
            <a:r>
              <a:rPr lang="en-US" altLang="zh-CN" sz="2800">
                <a:latin typeface="楷体_GB2312" charset="0"/>
                <a:ea typeface="楷体_GB2312" charset="0"/>
                <a:cs typeface="楷体_GB2312" charset="0"/>
              </a:rPr>
              <a:t>3.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从某大学到火车站途中有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6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个交通岗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,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假设在各个交通岗是否遇到红灯相互独立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,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并且遇到红灯的概率都是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1/3.</a:t>
            </a:r>
          </a:p>
          <a:p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(1)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设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为汽车行驶途中遇到的红灯数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,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求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的分布律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.</a:t>
            </a:r>
          </a:p>
          <a:p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(2)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求汽车行驶途中至少遇到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5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次红灯的概率</a:t>
            </a:r>
            <a:r>
              <a:rPr lang="en-US" altLang="zh-CN" sz="2800">
                <a:latin typeface="楷体_GB2312" charset="0"/>
                <a:ea typeface="楷体_GB2312" charset="0"/>
                <a:cs typeface="楷体_GB2312" charset="0"/>
              </a:rPr>
              <a:t>.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62000" y="3048000"/>
            <a:ext cx="693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解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: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Wingdings" charset="0"/>
              </a:rPr>
              <a:t>(1)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由题意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,X~B(6,1/3),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于是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,X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的分布律为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: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838724"/>
              </p:ext>
            </p:extLst>
          </p:nvPr>
        </p:nvGraphicFramePr>
        <p:xfrm>
          <a:off x="1590675" y="3671888"/>
          <a:ext cx="596423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公式" r:id="rId3" imgW="2641600" imgH="457200" progId="Equation.3">
                  <p:embed/>
                </p:oleObj>
              </mc:Choice>
              <mc:Fallback>
                <p:oleObj name="公式" r:id="rId3" imgW="2641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671888"/>
                        <a:ext cx="596423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1371600" y="4800600"/>
          <a:ext cx="5715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Equation" r:id="rId5" imgW="2323092" imgH="215806" progId="Equation.3">
                  <p:embed/>
                </p:oleObj>
              </mc:Choice>
              <mc:Fallback>
                <p:oleObj name="Equation" r:id="rId5" imgW="2323092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5715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2209800" y="5181600"/>
          <a:ext cx="40386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Equation" r:id="rId7" imgW="1727200" imgH="469900" progId="Equation.3">
                  <p:embed/>
                </p:oleObj>
              </mc:Choice>
              <mc:Fallback>
                <p:oleObj name="Equation" r:id="rId7" imgW="17272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81600"/>
                        <a:ext cx="40386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38918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8919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8920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8921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413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400" b="1" smtClean="0">
                <a:solidFill>
                  <a:srgbClr val="FF0000"/>
                </a:solidFill>
                <a:ea typeface="黑体" charset="0"/>
                <a:cs typeface="黑体" charset="0"/>
              </a:rPr>
              <a:t>小结</a:t>
            </a:r>
            <a:endParaRPr lang="en-US" altLang="zh-CN" sz="4400" b="1" dirty="0">
              <a:solidFill>
                <a:srgbClr val="FF0000"/>
              </a:solidFill>
              <a:ea typeface="黑体" charset="0"/>
              <a:cs typeface="黑体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 flipH="1">
            <a:off x="1723231" y="2883694"/>
            <a:ext cx="144463" cy="803275"/>
          </a:xfrm>
          <a:prstGeom prst="downArrow">
            <a:avLst>
              <a:gd name="adj1" fmla="val 50000"/>
              <a:gd name="adj2" fmla="val 139011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" name="Rectangle 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152650" y="2822575"/>
            <a:ext cx="1752600" cy="974725"/>
          </a:xfrm>
          <a:prstGeom prst="rect">
            <a:avLst/>
          </a:prstGeom>
          <a:solidFill>
            <a:srgbClr val="66CCFF"/>
          </a:solidFill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b="1" dirty="0">
                <a:latin typeface="隶书" charset="0"/>
                <a:ea typeface="隶书" charset="0"/>
                <a:cs typeface="隶书" charset="0"/>
              </a:rPr>
              <a:t>联 合 分 布 函 数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16200000" flipH="1">
            <a:off x="4205287" y="2522538"/>
            <a:ext cx="168275" cy="685800"/>
          </a:xfrm>
          <a:prstGeom prst="downArrow">
            <a:avLst>
              <a:gd name="adj1" fmla="val 50000"/>
              <a:gd name="adj2" fmla="val 101887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16200000" flipH="1">
            <a:off x="4217987" y="3362326"/>
            <a:ext cx="168275" cy="685800"/>
          </a:xfrm>
          <a:prstGeom prst="downArrow">
            <a:avLst>
              <a:gd name="adj1" fmla="val 50000"/>
              <a:gd name="adj2" fmla="val 101887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" name="Rectangle 1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667250" y="2593975"/>
            <a:ext cx="3567113" cy="547688"/>
          </a:xfrm>
          <a:prstGeom prst="rect">
            <a:avLst/>
          </a:prstGeom>
          <a:solidFill>
            <a:srgbClr val="FF00FF"/>
          </a:solidFill>
          <a:ln w="2857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b="1">
                <a:latin typeface="隶书" charset="0"/>
                <a:ea typeface="隶书" charset="0"/>
                <a:cs typeface="隶书" charset="0"/>
              </a:rPr>
              <a:t> 联 合 分 布 律</a:t>
            </a:r>
          </a:p>
        </p:txBody>
      </p:sp>
      <p:sp>
        <p:nvSpPr>
          <p:cNvPr id="10" name="Rectangle 1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672013" y="3429000"/>
            <a:ext cx="3562350" cy="5048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 联 合 概 率 密 度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 rot="5400000" flipH="1" flipV="1">
            <a:off x="1690688" y="5111750"/>
            <a:ext cx="146050" cy="720725"/>
          </a:xfrm>
          <a:prstGeom prst="downArrow">
            <a:avLst>
              <a:gd name="adj1" fmla="val 50000"/>
              <a:gd name="adj2" fmla="val 12337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" name="Rectangle 1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63713" y="4465638"/>
            <a:ext cx="2736850" cy="547687"/>
          </a:xfrm>
          <a:prstGeom prst="rect">
            <a:avLst/>
          </a:prstGeom>
          <a:solidFill>
            <a:srgbClr val="CC3300"/>
          </a:solidFill>
          <a:ln w="28575">
            <a:solidFill>
              <a:srgbClr val="66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隶书" charset="0"/>
                <a:ea typeface="隶书" charset="0"/>
                <a:cs typeface="隶书" charset="0"/>
              </a:rPr>
              <a:t>边  缘  分  布</a:t>
            </a:r>
          </a:p>
        </p:txBody>
      </p:sp>
      <p:sp>
        <p:nvSpPr>
          <p:cNvPr id="13" name="Rectangle 1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97100" y="5257800"/>
            <a:ext cx="6551613" cy="547688"/>
          </a:xfrm>
          <a:prstGeom prst="rect">
            <a:avLst/>
          </a:prstGeom>
          <a:solidFill>
            <a:srgbClr val="006600"/>
          </a:solidFill>
          <a:ln w="28575">
            <a:solidFill>
              <a:srgbClr val="66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两 个 随 机 变 量 的 函 数 的 分 布</a:t>
            </a:r>
          </a:p>
        </p:txBody>
      </p:sp>
      <p:sp>
        <p:nvSpPr>
          <p:cNvPr id="14" name="Rectangle 1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339975" y="1657350"/>
            <a:ext cx="6337300" cy="547688"/>
          </a:xfrm>
          <a:prstGeom prst="rect">
            <a:avLst/>
          </a:prstGeom>
          <a:solidFill>
            <a:srgbClr val="0000FF"/>
          </a:solidFill>
          <a:ln w="2857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FFFF66"/>
                </a:solidFill>
                <a:latin typeface="隶书" charset="0"/>
                <a:ea typeface="隶书" charset="0"/>
                <a:cs typeface="隶书" charset="0"/>
              </a:rPr>
              <a:t>随 机 变 量 的 相 互 独 立 性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 flipV="1">
            <a:off x="2916238" y="3889375"/>
            <a:ext cx="215900" cy="431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24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55650" y="1873250"/>
            <a:ext cx="541338" cy="3643313"/>
          </a:xfrm>
          <a:prstGeom prst="rect">
            <a:avLst/>
          </a:prstGeom>
          <a:solidFill>
            <a:srgbClr val="FF3300"/>
          </a:solidFill>
          <a:ln w="28575">
            <a:solidFill>
              <a:srgbClr val="66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45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隶书" charset="0"/>
                <a:ea typeface="隶书" charset="0"/>
                <a:cs typeface="隶书" charset="0"/>
              </a:rPr>
              <a:t>二</a:t>
            </a:r>
          </a:p>
          <a:p>
            <a:pPr eaLnBrk="0" hangingPunct="0">
              <a:spcBef>
                <a:spcPct val="45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隶书" charset="0"/>
                <a:ea typeface="隶书" charset="0"/>
                <a:cs typeface="隶书" charset="0"/>
              </a:rPr>
              <a:t>维</a:t>
            </a:r>
          </a:p>
          <a:p>
            <a:pPr eaLnBrk="0" hangingPunct="0">
              <a:spcBef>
                <a:spcPct val="45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隶书" charset="0"/>
                <a:ea typeface="隶书" charset="0"/>
                <a:cs typeface="隶书" charset="0"/>
              </a:rPr>
              <a:t>随</a:t>
            </a:r>
          </a:p>
          <a:p>
            <a:pPr eaLnBrk="0" hangingPunct="0">
              <a:spcBef>
                <a:spcPct val="45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隶书" charset="0"/>
                <a:ea typeface="隶书" charset="0"/>
                <a:cs typeface="隶书" charset="0"/>
              </a:rPr>
              <a:t>机</a:t>
            </a:r>
          </a:p>
          <a:p>
            <a:pPr eaLnBrk="0" hangingPunct="0">
              <a:spcBef>
                <a:spcPct val="45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隶书" charset="0"/>
                <a:ea typeface="隶书" charset="0"/>
                <a:cs typeface="隶书" charset="0"/>
              </a:rPr>
              <a:t>变</a:t>
            </a:r>
          </a:p>
          <a:p>
            <a:pPr eaLnBrk="0" hangingPunct="0">
              <a:spcBef>
                <a:spcPct val="45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隶书" charset="0"/>
                <a:ea typeface="隶书" charset="0"/>
                <a:cs typeface="隶书" charset="0"/>
              </a:rPr>
              <a:t>量</a:t>
            </a: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 rot="16200000" flipH="1">
            <a:off x="1754982" y="1472406"/>
            <a:ext cx="144462" cy="803275"/>
          </a:xfrm>
          <a:prstGeom prst="downArrow">
            <a:avLst>
              <a:gd name="adj1" fmla="val 50000"/>
              <a:gd name="adj2" fmla="val 139011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078913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99425" y="6165850"/>
            <a:ext cx="576263" cy="431800"/>
          </a:xfrm>
          <a:prstGeom prst="actionButtonForwardNex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307263" y="6165850"/>
            <a:ext cx="576262" cy="431800"/>
          </a:xfrm>
          <a:prstGeom prst="actionButtonBackPrevious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4270"/>
      </p:ext>
    </p:extLst>
  </p:cSld>
  <p:clrMapOvr>
    <a:masterClrMapping/>
  </p:clrMapOvr>
  <p:transition xmlns:p14="http://schemas.microsoft.com/office/powerpoint/2010/main" spd="med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 autoUpdateAnimBg="0"/>
      <p:bldP spid="7" grpId="0" animBg="1"/>
      <p:bldP spid="8" grpId="0" animBg="1"/>
      <p:bldP spid="9" grpId="0" animBg="1" autoUpdateAnimBg="0"/>
      <p:bldP spid="10" grpId="0" animBg="1" autoUpdateAnimBg="0"/>
      <p:bldP spid="11" grpId="0" animBg="1"/>
      <p:bldP spid="12" grpId="0" animBg="1" autoUpdateAnimBg="0"/>
      <p:bldP spid="13" grpId="0" animBg="1" autoUpdateAnimBg="0"/>
      <p:bldP spid="14" grpId="0" animBg="1" autoUpdateAnimBg="0"/>
      <p:bldP spid="15" grpId="0" animBg="1"/>
      <p:bldP spid="16" grpId="0" animBg="1" autoUpdateAnimBg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7924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ea typeface="楷体_GB2312" charset="0"/>
                <a:cs typeface="楷体_GB2312" charset="0"/>
                <a:sym typeface="Symbol" charset="0"/>
              </a:rPr>
              <a:t>例</a:t>
            </a:r>
            <a:r>
              <a:rPr lang="zh-CN" sz="2800" b="1" dirty="0">
                <a:ea typeface="楷体_GB2312" charset="0"/>
                <a:cs typeface="楷体_GB2312" charset="0"/>
                <a:sym typeface="Symbol" charset="0"/>
              </a:rPr>
              <a:t>4.</a:t>
            </a:r>
            <a:r>
              <a:rPr lang="zh-CN" sz="2800" dirty="0">
                <a:ea typeface="楷体_GB2312" charset="0"/>
                <a:cs typeface="楷体_GB2312" charset="0"/>
                <a:sym typeface="Symbol" charset="0"/>
              </a:rPr>
              <a:t>   </a:t>
            </a:r>
            <a:r>
              <a:rPr lang="zh-CN" altLang="en-US" sz="2800" b="1" dirty="0">
                <a:ea typeface="楷体_GB2312" charset="0"/>
                <a:cs typeface="楷体_GB2312" charset="0"/>
                <a:sym typeface="Symbol" charset="0"/>
              </a:rPr>
              <a:t>某人射击的命中率为</a:t>
            </a:r>
            <a:r>
              <a:rPr lang="zh-CN" sz="2800" b="1" dirty="0">
                <a:ea typeface="楷体_GB2312" charset="0"/>
                <a:cs typeface="楷体_GB2312" charset="0"/>
                <a:sym typeface="Symbol" charset="0"/>
              </a:rPr>
              <a:t>0.02</a:t>
            </a:r>
            <a:r>
              <a:rPr lang="zh-CN" altLang="en-US" sz="2800" b="1" dirty="0">
                <a:ea typeface="楷体_GB2312" charset="0"/>
                <a:cs typeface="楷体_GB2312" charset="0"/>
                <a:sym typeface="Symbol" charset="0"/>
              </a:rPr>
              <a:t>，他独立射击</a:t>
            </a:r>
            <a:r>
              <a:rPr lang="zh-CN" sz="2800" b="1" dirty="0">
                <a:ea typeface="楷体_GB2312" charset="0"/>
                <a:cs typeface="楷体_GB2312" charset="0"/>
                <a:sym typeface="Symbol" charset="0"/>
              </a:rPr>
              <a:t>400</a:t>
            </a:r>
            <a:r>
              <a:rPr lang="zh-CN" altLang="en-US" sz="2800" b="1" dirty="0">
                <a:ea typeface="楷体_GB2312" charset="0"/>
                <a:cs typeface="楷体_GB2312" charset="0"/>
                <a:sym typeface="Symbol" charset="0"/>
              </a:rPr>
              <a:t>次，试求其命中次数不少于</a:t>
            </a:r>
            <a:r>
              <a:rPr lang="zh-CN" sz="2800" b="1" dirty="0">
                <a:ea typeface="楷体_GB2312" charset="0"/>
                <a:cs typeface="楷体_GB2312" charset="0"/>
                <a:sym typeface="Symbol" charset="0"/>
              </a:rPr>
              <a:t>2</a:t>
            </a:r>
            <a:r>
              <a:rPr lang="zh-CN" altLang="en-US" sz="2800" b="1" dirty="0">
                <a:ea typeface="楷体_GB2312" charset="0"/>
                <a:cs typeface="楷体_GB2312" charset="0"/>
                <a:sym typeface="Symbol" charset="0"/>
              </a:rPr>
              <a:t>的概率。</a:t>
            </a:r>
            <a:endParaRPr lang="zh-CN" sz="2000" b="1" dirty="0">
              <a:ea typeface="楷体_GB2312" charset="0"/>
              <a:cs typeface="楷体_GB2312" charset="0"/>
              <a:sym typeface="Symbol" charset="0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685800" y="3810000"/>
            <a:ext cx="78486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115000"/>
              </a:lnSpc>
            </a:pPr>
            <a:r>
              <a:rPr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泊松</a:t>
            </a:r>
            <a:r>
              <a:rPr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定理</a:t>
            </a:r>
            <a:r>
              <a:rPr lang="en-US" altLang="zh-CN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:</a:t>
            </a:r>
            <a:r>
              <a:rPr lang="zh-CN" altLang="en-US" sz="2800" b="1">
                <a:ea typeface="楷体_GB2312" charset="0"/>
                <a:cs typeface="楷体_GB2312" charset="0"/>
              </a:rPr>
              <a:t>设随机变量</a:t>
            </a:r>
            <a:r>
              <a:rPr lang="en-US" altLang="zh-CN" sz="2800" b="1">
                <a:ea typeface="楷体_GB2312" charset="0"/>
                <a:cs typeface="楷体_GB2312" charset="0"/>
              </a:rPr>
              <a:t>X</a:t>
            </a:r>
            <a:r>
              <a:rPr lang="en-US" altLang="zh-CN" sz="2800" b="1" baseline="-25000">
                <a:ea typeface="楷体_GB2312" charset="0"/>
                <a:cs typeface="楷体_GB2312" charset="0"/>
              </a:rPr>
              <a:t>n</a:t>
            </a:r>
            <a:r>
              <a:rPr lang="en-US" altLang="zh-CN" sz="2800" b="1">
                <a:ea typeface="楷体_GB2312" charset="0"/>
                <a:cs typeface="楷体_GB2312" charset="0"/>
              </a:rPr>
              <a:t>~B(n, p), (n</a:t>
            </a:r>
            <a:r>
              <a:rPr lang="zh-CN" altLang="en-US" sz="2800" b="1">
                <a:ea typeface="楷体_GB2312" charset="0"/>
                <a:cs typeface="楷体_GB2312" charset="0"/>
              </a:rPr>
              <a:t>＝</a:t>
            </a:r>
            <a:r>
              <a:rPr lang="en-US" altLang="zh-CN" sz="2800" b="1">
                <a:ea typeface="楷体_GB2312" charset="0"/>
                <a:cs typeface="楷体_GB2312" charset="0"/>
              </a:rPr>
              <a:t>0, 1, 2,…), </a:t>
            </a:r>
            <a:r>
              <a:rPr lang="zh-CN" altLang="en-US" sz="2800" b="1">
                <a:ea typeface="楷体_GB2312" charset="0"/>
                <a:cs typeface="楷体_GB2312" charset="0"/>
              </a:rPr>
              <a:t>且</a:t>
            </a:r>
            <a:r>
              <a:rPr lang="en-US" altLang="zh-CN" sz="2800" b="1">
                <a:ea typeface="楷体_GB2312" charset="0"/>
                <a:cs typeface="楷体_GB2312" charset="0"/>
              </a:rPr>
              <a:t>n</a:t>
            </a:r>
            <a:r>
              <a:rPr lang="zh-CN" altLang="en-US" sz="2800" b="1">
                <a:ea typeface="楷体_GB2312" charset="0"/>
                <a:cs typeface="楷体_GB2312" charset="0"/>
              </a:rPr>
              <a:t>很大，</a:t>
            </a:r>
            <a:r>
              <a:rPr lang="en-US" altLang="zh-CN" sz="2800" b="1">
                <a:ea typeface="楷体_GB2312" charset="0"/>
                <a:cs typeface="楷体_GB2312" charset="0"/>
              </a:rPr>
              <a:t>p</a:t>
            </a:r>
            <a:r>
              <a:rPr lang="zh-CN" altLang="en-US" sz="2800" b="1">
                <a:ea typeface="楷体_GB2312" charset="0"/>
                <a:cs typeface="楷体_GB2312" charset="0"/>
              </a:rPr>
              <a:t>很小，记</a:t>
            </a:r>
            <a:r>
              <a:rPr lang="zh-CN" sz="2800" b="1">
                <a:ea typeface="楷体_GB2312" charset="0"/>
                <a:cs typeface="楷体_GB2312" charset="0"/>
                <a:sym typeface="Symbol" charset="0"/>
              </a:rPr>
              <a:t>=</a:t>
            </a:r>
            <a:r>
              <a:rPr lang="en-US" altLang="zh-CN" sz="2800" b="1">
                <a:ea typeface="楷体_GB2312" charset="0"/>
                <a:cs typeface="楷体_GB2312" charset="0"/>
                <a:sym typeface="Symbol" charset="0"/>
              </a:rPr>
              <a:t>np</a:t>
            </a:r>
            <a:r>
              <a:rPr lang="zh-CN" altLang="en-US" sz="2800" b="1">
                <a:ea typeface="楷体_GB2312" charset="0"/>
                <a:cs typeface="楷体_GB2312" charset="0"/>
                <a:sym typeface="Symbol" charset="0"/>
              </a:rPr>
              <a:t>，则</a:t>
            </a:r>
            <a:endParaRPr lang="zh-CN" sz="2800" b="1">
              <a:ea typeface="楷体_GB2312" charset="0"/>
              <a:cs typeface="楷体_GB2312" charset="0"/>
              <a:sym typeface="Symbol" charset="0"/>
            </a:endParaRPr>
          </a:p>
          <a:p>
            <a:pPr eaLnBrk="0" hangingPunct="0">
              <a:lnSpc>
                <a:spcPct val="115000"/>
              </a:lnSpc>
            </a:pPr>
            <a:r>
              <a:rPr lang="zh-CN" sz="2800">
                <a:ea typeface="楷体_GB2312" charset="0"/>
                <a:cs typeface="楷体_GB2312" charset="0"/>
                <a:sym typeface="Symbol" charset="0"/>
              </a:rPr>
              <a:t>                                                                                 </a:t>
            </a:r>
            <a:endParaRPr lang="zh-CN" altLang="en-US" sz="2800">
              <a:ea typeface="楷体_GB2312" charset="0"/>
              <a:cs typeface="楷体_GB2312" charset="0"/>
            </a:endParaRP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990600" y="4953000"/>
          <a:ext cx="63801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公式" r:id="rId4" imgW="1905000" imgH="368300" progId="Equation.3">
                  <p:embed/>
                </p:oleObj>
              </mc:Choice>
              <mc:Fallback>
                <p:oleObj name="公式" r:id="rId4" imgW="19050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53000"/>
                        <a:ext cx="63801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735013" y="1833563"/>
            <a:ext cx="72199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解 </a:t>
            </a:r>
            <a:r>
              <a:rPr lang="zh-CN" altLang="en-US" sz="2800">
                <a:solidFill>
                  <a:srgbClr val="000000"/>
                </a:solidFill>
                <a:latin typeface="宋体" charset="0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设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表示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400</a:t>
            </a:r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次独立射击中命中的次数，</a:t>
            </a:r>
            <a:endParaRPr lang="zh-CN" altLang="en-US" sz="2800" b="1">
              <a:solidFill>
                <a:srgbClr val="000000"/>
              </a:solidFill>
              <a:latin typeface="Times New Roman" charset="0"/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则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～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B(400, 0.02)</a:t>
            </a:r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，故</a:t>
            </a:r>
            <a:endParaRPr lang="zh-CN" altLang="en-US" sz="2800" b="1">
              <a:solidFill>
                <a:srgbClr val="000000"/>
              </a:solidFill>
              <a:latin typeface="Times New Roman" charset="0"/>
            </a:endParaRPr>
          </a:p>
          <a:p>
            <a:pPr algn="ctr"/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P{X</a:t>
            </a:r>
            <a:r>
              <a:rPr lang="en-US" altLang="zh-CN" sz="2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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2}</a:t>
            </a:r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－ 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P{X</a:t>
            </a:r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0}</a:t>
            </a:r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P {X</a:t>
            </a:r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1}</a:t>
            </a:r>
          </a:p>
          <a:p>
            <a:pPr algn="ctr"/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0.98</a:t>
            </a:r>
            <a:r>
              <a:rPr lang="en-US" altLang="zh-CN" sz="2800" b="1" baseline="30000">
                <a:solidFill>
                  <a:srgbClr val="000000"/>
                </a:solidFill>
                <a:latin typeface="宋体" charset="0"/>
              </a:rPr>
              <a:t>400</a:t>
            </a:r>
            <a:r>
              <a:rPr lang="zh-CN" altLang="en-US" sz="2800" b="1">
                <a:solidFill>
                  <a:srgbClr val="000000"/>
                </a:solidFill>
                <a:latin typeface="宋体" charset="0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(400)(0.02)(0.98</a:t>
            </a:r>
            <a:r>
              <a:rPr lang="en-US" altLang="zh-CN" sz="2800" b="1" baseline="30000">
                <a:solidFill>
                  <a:srgbClr val="000000"/>
                </a:solidFill>
                <a:latin typeface="宋体" charset="0"/>
              </a:rPr>
              <a:t>399</a:t>
            </a:r>
            <a:r>
              <a:rPr lang="en-US" altLang="zh-CN" sz="2800" b="1">
                <a:solidFill>
                  <a:srgbClr val="000000"/>
                </a:solidFill>
                <a:latin typeface="宋体" charset="0"/>
              </a:rPr>
              <a:t>)=</a:t>
            </a:r>
            <a:r>
              <a:rPr lang="en-US" altLang="zh-CN" sz="2800" b="1">
                <a:solidFill>
                  <a:srgbClr val="000000"/>
                </a:solidFill>
              </a:rPr>
              <a:t>…</a:t>
            </a:r>
            <a:endParaRPr lang="en-US" altLang="zh-CN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sp useBgFill="1">
        <p:nvSpPr>
          <p:cNvPr id="39941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9942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9943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9944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75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ChangeArrowheads="1"/>
          </p:cNvSpPr>
          <p:nvPr/>
        </p:nvSpPr>
        <p:spPr bwMode="auto">
          <a:xfrm>
            <a:off x="596900" y="757238"/>
            <a:ext cx="7523163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ea typeface="楷体_GB2312" charset="0"/>
                <a:cs typeface="楷体_GB2312" charset="0"/>
              </a:rPr>
              <a:t>上题用泊松定理  取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</a:t>
            </a:r>
            <a:r>
              <a:rPr kumimoji="1" lang="zh-CN" altLang="en-US" sz="2800">
                <a:ea typeface="楷体_GB2312" charset="0"/>
                <a:cs typeface="楷体_GB2312" charset="0"/>
              </a:rPr>
              <a:t> </a:t>
            </a:r>
            <a:r>
              <a:rPr kumimoji="1" lang="en-US" altLang="zh-CN" sz="2800">
                <a:ea typeface="楷体_GB2312" charset="0"/>
                <a:cs typeface="楷体_GB2312" charset="0"/>
              </a:rPr>
              <a:t>=</a:t>
            </a:r>
            <a:r>
              <a:rPr kumimoji="1" lang="en-US" altLang="zh-CN" sz="2800">
                <a:ea typeface="楷体_GB2312" charset="0"/>
                <a:cs typeface="楷体_GB2312" charset="0"/>
                <a:sym typeface="Symbol" charset="0"/>
              </a:rPr>
              <a:t>np</a:t>
            </a:r>
            <a:r>
              <a:rPr kumimoji="1" lang="zh-CN" altLang="en-US" sz="2800">
                <a:ea typeface="楷体_GB2312" charset="0"/>
                <a:cs typeface="楷体_GB2312" charset="0"/>
                <a:sym typeface="Symbol" charset="0"/>
              </a:rPr>
              <a:t>＝</a:t>
            </a:r>
            <a:r>
              <a:rPr kumimoji="1" lang="en-US" altLang="zh-CN" sz="2800">
                <a:ea typeface="楷体_GB2312" charset="0"/>
                <a:cs typeface="楷体_GB2312" charset="0"/>
                <a:sym typeface="Symbol" charset="0"/>
              </a:rPr>
              <a:t>(400)(0.02)</a:t>
            </a:r>
            <a:r>
              <a:rPr kumimoji="1" lang="zh-CN" altLang="en-US" sz="2800">
                <a:ea typeface="楷体_GB2312" charset="0"/>
                <a:cs typeface="楷体_GB2312" charset="0"/>
                <a:sym typeface="Symbol" charset="0"/>
              </a:rPr>
              <a:t>＝</a:t>
            </a:r>
            <a:r>
              <a:rPr kumimoji="1" lang="en-US" altLang="zh-CN" sz="2800">
                <a:ea typeface="楷体_GB2312" charset="0"/>
                <a:cs typeface="楷体_GB2312" charset="0"/>
                <a:sym typeface="Symbol" charset="0"/>
              </a:rPr>
              <a:t>8,  </a:t>
            </a:r>
            <a:r>
              <a:rPr kumimoji="1" lang="zh-CN" altLang="en-US" sz="2800">
                <a:ea typeface="楷体_GB2312" charset="0"/>
                <a:cs typeface="楷体_GB2312" charset="0"/>
                <a:sym typeface="Symbol" charset="0"/>
              </a:rPr>
              <a:t>故</a:t>
            </a:r>
            <a:endParaRPr kumimoji="1" lang="zh-CN" sz="2800">
              <a:ea typeface="楷体_GB2312" charset="0"/>
              <a:cs typeface="楷体_GB2312" charset="0"/>
              <a:sym typeface="Symbol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近似地有</a:t>
            </a:r>
            <a:r>
              <a:rPr kumimoji="1" lang="zh-CN" altLang="en-US" sz="2000">
                <a:ea typeface="楷体_GB2312" charset="0"/>
                <a:cs typeface="楷体_GB2312" charset="0"/>
                <a:sym typeface="Symbol" charset="0"/>
              </a:rPr>
              <a:t>                  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239000" cy="1169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en-US" altLang="zh-CN" sz="2800" smtClean="0">
                <a:ea typeface="楷体_GB2312" charset="0"/>
                <a:cs typeface="楷体_GB2312" charset="0"/>
                <a:sym typeface="Symbol" charset="0"/>
              </a:rPr>
              <a:t>P{</a:t>
            </a:r>
            <a:r>
              <a:rPr kumimoji="1" lang="en-US" altLang="zh-CN" sz="2800" b="1" smtClean="0">
                <a:ea typeface="楷体_GB2312" charset="0"/>
                <a:cs typeface="楷体_GB2312" charset="0"/>
                <a:sym typeface="Symbol" charset="0"/>
              </a:rPr>
              <a:t>X</a:t>
            </a:r>
            <a:r>
              <a:rPr kumimoji="1" lang="en-US" altLang="zh-CN" sz="2800" smtClean="0">
                <a:ea typeface="楷体_GB2312" charset="0"/>
                <a:cs typeface="楷体_GB2312" charset="0"/>
                <a:sym typeface="Symbol" charset="0"/>
              </a:rPr>
              <a:t>2}</a:t>
            </a:r>
            <a:r>
              <a:rPr kumimoji="1" lang="zh-CN" altLang="en-US" sz="2800" smtClean="0">
                <a:ea typeface="楷体_GB2312" charset="0"/>
                <a:cs typeface="楷体_GB2312" charset="0"/>
                <a:sym typeface="Symbol" charset="0"/>
              </a:rPr>
              <a:t>＝</a:t>
            </a:r>
            <a:r>
              <a:rPr kumimoji="1" lang="en-US" altLang="zh-CN" sz="2800" smtClean="0">
                <a:ea typeface="楷体_GB2312" charset="0"/>
                <a:cs typeface="楷体_GB2312" charset="0"/>
                <a:sym typeface="Symbol" charset="0"/>
              </a:rPr>
              <a:t>1</a:t>
            </a:r>
            <a:r>
              <a:rPr kumimoji="1" lang="zh-CN" altLang="en-US" sz="2800" smtClean="0">
                <a:ea typeface="楷体_GB2312" charset="0"/>
                <a:cs typeface="楷体_GB2312" charset="0"/>
                <a:sym typeface="Symbol" charset="0"/>
              </a:rPr>
              <a:t>－ </a:t>
            </a:r>
            <a:r>
              <a:rPr kumimoji="1" lang="en-US" altLang="zh-CN" sz="2800" smtClean="0">
                <a:ea typeface="楷体_GB2312" charset="0"/>
                <a:cs typeface="楷体_GB2312" charset="0"/>
                <a:sym typeface="Symbol" charset="0"/>
              </a:rPr>
              <a:t>P{</a:t>
            </a:r>
            <a:r>
              <a:rPr kumimoji="1" lang="en-US" altLang="zh-CN" sz="2800" b="1" smtClean="0">
                <a:ea typeface="楷体_GB2312" charset="0"/>
                <a:cs typeface="楷体_GB2312" charset="0"/>
                <a:sym typeface="Symbol" charset="0"/>
              </a:rPr>
              <a:t>X</a:t>
            </a:r>
            <a:r>
              <a:rPr kumimoji="1" lang="zh-CN" altLang="en-US" sz="2800" smtClean="0">
                <a:ea typeface="楷体_GB2312" charset="0"/>
                <a:cs typeface="楷体_GB2312" charset="0"/>
                <a:sym typeface="Symbol" charset="0"/>
              </a:rPr>
              <a:t>＝</a:t>
            </a:r>
            <a:r>
              <a:rPr kumimoji="1" lang="en-US" altLang="zh-CN" sz="2800" smtClean="0">
                <a:ea typeface="楷体_GB2312" charset="0"/>
                <a:cs typeface="楷体_GB2312" charset="0"/>
                <a:sym typeface="Symbol" charset="0"/>
              </a:rPr>
              <a:t>0}</a:t>
            </a:r>
            <a:r>
              <a:rPr kumimoji="1" lang="zh-CN" altLang="en-US" sz="2800" smtClean="0">
                <a:ea typeface="楷体_GB2312" charset="0"/>
                <a:cs typeface="楷体_GB2312" charset="0"/>
                <a:sym typeface="Symbol" charset="0"/>
              </a:rPr>
              <a:t>－</a:t>
            </a:r>
            <a:r>
              <a:rPr kumimoji="1" lang="en-US" altLang="zh-CN" sz="2800" smtClean="0">
                <a:ea typeface="楷体_GB2312" charset="0"/>
                <a:cs typeface="楷体_GB2312" charset="0"/>
                <a:sym typeface="Symbol" charset="0"/>
              </a:rPr>
              <a:t>P {</a:t>
            </a:r>
            <a:r>
              <a:rPr kumimoji="1" lang="en-US" altLang="zh-CN" sz="2800" b="1" smtClean="0">
                <a:ea typeface="楷体_GB2312" charset="0"/>
                <a:cs typeface="楷体_GB2312" charset="0"/>
                <a:sym typeface="Symbol" charset="0"/>
              </a:rPr>
              <a:t>X</a:t>
            </a:r>
            <a:r>
              <a:rPr kumimoji="1" lang="zh-CN" altLang="en-US" sz="2800" smtClean="0">
                <a:ea typeface="楷体_GB2312" charset="0"/>
                <a:cs typeface="楷体_GB2312" charset="0"/>
                <a:sym typeface="Symbol" charset="0"/>
              </a:rPr>
              <a:t>＝</a:t>
            </a:r>
            <a:r>
              <a:rPr kumimoji="1" lang="en-US" altLang="zh-CN" sz="2800" smtClean="0">
                <a:ea typeface="楷体_GB2312" charset="0"/>
                <a:cs typeface="楷体_GB2312" charset="0"/>
                <a:sym typeface="Symbol" charset="0"/>
              </a:rPr>
              <a:t>1}</a:t>
            </a:r>
          </a:p>
          <a:p>
            <a:pPr algn="ctr">
              <a:spcBef>
                <a:spcPct val="50000"/>
              </a:spcBef>
              <a:defRPr/>
            </a:pPr>
            <a:r>
              <a:rPr kumimoji="1" lang="zh-CN" altLang="en-US" sz="2800" smtClean="0">
                <a:ea typeface="楷体_GB2312" charset="0"/>
                <a:cs typeface="楷体_GB2312" charset="0"/>
                <a:sym typeface="Symbol" charset="0"/>
              </a:rPr>
              <a:t>＝</a:t>
            </a:r>
            <a:r>
              <a:rPr kumimoji="1" lang="en-US" altLang="zh-CN" sz="2800" smtClean="0">
                <a:ea typeface="楷体_GB2312" charset="0"/>
                <a:cs typeface="楷体_GB2312" charset="0"/>
                <a:sym typeface="Symbol" charset="0"/>
              </a:rPr>
              <a:t>1</a:t>
            </a:r>
            <a:r>
              <a:rPr kumimoji="1" lang="zh-CN" altLang="en-US" sz="2800" smtClean="0">
                <a:ea typeface="楷体_GB2312" charset="0"/>
                <a:cs typeface="楷体_GB2312" charset="0"/>
                <a:sym typeface="Symbol" charset="0"/>
              </a:rPr>
              <a:t>－</a:t>
            </a:r>
            <a:r>
              <a:rPr kumimoji="1" lang="en-US" altLang="zh-CN" sz="2800" smtClean="0">
                <a:ea typeface="楷体_GB2312" charset="0"/>
                <a:cs typeface="楷体_GB2312" charset="0"/>
                <a:sym typeface="Symbol" charset="0"/>
              </a:rPr>
              <a:t>(1</a:t>
            </a:r>
            <a:r>
              <a:rPr kumimoji="1" lang="zh-CN" altLang="en-US" sz="2800" smtClean="0">
                <a:ea typeface="楷体_GB2312" charset="0"/>
                <a:cs typeface="楷体_GB2312" charset="0"/>
                <a:sym typeface="Symbol" charset="0"/>
              </a:rPr>
              <a:t>＋</a:t>
            </a:r>
            <a:r>
              <a:rPr kumimoji="1" lang="en-US" altLang="zh-CN" sz="2800" smtClean="0">
                <a:ea typeface="楷体_GB2312" charset="0"/>
                <a:cs typeface="楷体_GB2312" charset="0"/>
                <a:sym typeface="Symbol" charset="0"/>
              </a:rPr>
              <a:t>8)e</a:t>
            </a:r>
            <a:r>
              <a:rPr kumimoji="1" lang="zh-CN" altLang="en-US" sz="2800" baseline="30000" smtClean="0">
                <a:ea typeface="楷体_GB2312" charset="0"/>
                <a:cs typeface="楷体_GB2312" charset="0"/>
                <a:sym typeface="Symbol" charset="0"/>
              </a:rPr>
              <a:t>－</a:t>
            </a:r>
            <a:r>
              <a:rPr kumimoji="1" lang="en-US" altLang="zh-CN" sz="2800" baseline="30000" smtClean="0">
                <a:ea typeface="楷体_GB2312" charset="0"/>
                <a:cs typeface="楷体_GB2312" charset="0"/>
                <a:sym typeface="Symbol" charset="0"/>
              </a:rPr>
              <a:t>8</a:t>
            </a:r>
            <a:r>
              <a:rPr kumimoji="1" lang="zh-CN" altLang="en-US" sz="2800" smtClean="0">
                <a:ea typeface="楷体_GB2312" charset="0"/>
                <a:cs typeface="楷体_GB2312" charset="0"/>
                <a:sym typeface="Symbol" charset="0"/>
              </a:rPr>
              <a:t>＝</a:t>
            </a:r>
            <a:r>
              <a:rPr kumimoji="1" lang="en-US" altLang="zh-CN" sz="2800" smtClean="0">
                <a:ea typeface="楷体_GB2312" charset="0"/>
                <a:cs typeface="楷体_GB2312" charset="0"/>
                <a:sym typeface="Symbol" charset="0"/>
              </a:rPr>
              <a:t>0.996981.</a:t>
            </a:r>
            <a:endParaRPr kumimoji="1" lang="en-US" altLang="zh-CN" sz="2800" b="1" smtClean="0">
              <a:effectLst>
                <a:outerShdw blurRad="38100" dist="38100" dir="2700000" algn="tl">
                  <a:srgbClr val="DDDDDD"/>
                </a:outerShdw>
              </a:effectLst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609600" y="3810000"/>
            <a:ext cx="73152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ea typeface="楷体_GB2312" charset="0"/>
                <a:cs typeface="楷体_GB2312" charset="0"/>
              </a:rPr>
              <a:t>（二</a:t>
            </a:r>
            <a:r>
              <a:rPr lang="zh-CN" sz="2800" b="1" dirty="0">
                <a:ea typeface="楷体_GB2312" charset="0"/>
                <a:cs typeface="楷体_GB2312" charset="0"/>
              </a:rPr>
              <a:t>. 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）</a:t>
            </a:r>
            <a:r>
              <a:rPr lang="zh-CN" sz="2800" b="1" dirty="0">
                <a:ea typeface="楷体_GB2312" charset="0"/>
                <a:cs typeface="楷体_GB2312" charset="0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泊松</a:t>
            </a:r>
            <a:r>
              <a:rPr lang="zh-CN" sz="2800" b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(</a:t>
            </a:r>
            <a:r>
              <a:rPr lang="en-US" altLang="zh-CN" sz="2800" b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Poisson)</a:t>
            </a:r>
            <a:r>
              <a:rPr lang="zh-CN" altLang="en-US" sz="2800" b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分布</a:t>
            </a:r>
            <a:r>
              <a:rPr lang="en-US" altLang="zh-CN" sz="2800" b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P(</a:t>
            </a:r>
            <a:r>
              <a:rPr lang="en-US" altLang="zh-CN" sz="2800" b="1" dirty="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</a:t>
            </a:r>
            <a:r>
              <a:rPr lang="en-US" altLang="zh-CN" sz="2800" b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)</a:t>
            </a:r>
            <a:endParaRPr lang="en-US" altLang="zh-CN" sz="2800" b="1" dirty="0">
              <a:ea typeface="楷体_GB2312" charset="0"/>
              <a:cs typeface="楷体_GB2312" charset="0"/>
            </a:endParaRPr>
          </a:p>
          <a:p>
            <a:pPr algn="r" eaLnBrk="0" hangingPunct="0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1" dirty="0">
                <a:ea typeface="楷体_GB2312" charset="0"/>
                <a:cs typeface="楷体_GB2312" charset="0"/>
              </a:rPr>
              <a:t>         X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～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P{X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＝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k}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＝            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,   k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＝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0, 1, 2, … (</a:t>
            </a:r>
            <a:r>
              <a:rPr lang="en-US" altLang="zh-CN" sz="2800" b="1" dirty="0">
                <a:ea typeface="楷体_GB2312" charset="0"/>
                <a:cs typeface="楷体_GB2312" charset="0"/>
                <a:sym typeface="Symbol" charset="0"/>
              </a:rPr>
              <a:t>0)</a:t>
            </a: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114800" y="4114800"/>
          <a:ext cx="12192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公式" r:id="rId3" imgW="406224" imgH="418918" progId="Equation.3">
                  <p:embed/>
                </p:oleObj>
              </mc:Choice>
              <mc:Fallback>
                <p:oleObj name="公式" r:id="rId3" imgW="406224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14800"/>
                        <a:ext cx="12192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0965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0966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0967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0968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4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95300" y="679450"/>
            <a:ext cx="808355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ea typeface="楷体_GB2312" charset="0"/>
                <a:cs typeface="楷体_GB2312" charset="0"/>
              </a:rPr>
              <a:t>泊松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定理表明，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泊松分布是二项分布的极限分布，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ea typeface="楷体_GB2312" charset="0"/>
                <a:cs typeface="楷体_GB2312" charset="0"/>
              </a:rPr>
              <a:t>当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n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很大，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p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很小时，二项分布就可近似地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ea typeface="楷体_GB2312" charset="0"/>
                <a:cs typeface="楷体_GB2312" charset="0"/>
              </a:rPr>
              <a:t>看成是参数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</a:t>
            </a:r>
            <a:r>
              <a:rPr kumimoji="1" lang="en-US" altLang="zh-CN" sz="2800" b="1">
                <a:ea typeface="楷体_GB2312" charset="0"/>
                <a:cs typeface="楷体_GB2312" charset="0"/>
                <a:sym typeface="Symbol" charset="0"/>
              </a:rPr>
              <a:t>=np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的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泊松分布</a:t>
            </a:r>
            <a:endParaRPr kumimoji="1" lang="zh-CN" altLang="en-US" sz="2000" b="1">
              <a:ea typeface="楷体_GB2312" charset="0"/>
              <a:cs typeface="楷体_GB2312" charset="0"/>
            </a:endParaRP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990600" y="2438400"/>
          <a:ext cx="7086600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BMP 图象" r:id="rId3" imgW="4419983" imgH="2659048" progId="Paint.Picture">
                  <p:embed/>
                </p:oleObj>
              </mc:Choice>
              <mc:Fallback>
                <p:oleObj name="BMP 图象" r:id="rId3" imgW="4419983" imgH="265904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086600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1987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1988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1989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1990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381000" y="755650"/>
            <a:ext cx="842645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800" b="1">
                <a:latin typeface="仿宋_GB2312" charset="0"/>
              </a:rPr>
              <a:t>例</a:t>
            </a:r>
            <a:r>
              <a:rPr lang="en-US" altLang="zh-CN" sz="2800" b="1">
                <a:latin typeface="仿宋_GB2312" charset="0"/>
              </a:rPr>
              <a:t>5.</a:t>
            </a:r>
            <a:r>
              <a:rPr lang="zh-CN" altLang="en-US" sz="2800" b="1">
                <a:latin typeface="仿宋_GB2312" charset="0"/>
              </a:rPr>
              <a:t>设某国每对夫妇的子女数</a:t>
            </a:r>
            <a:r>
              <a:rPr lang="en-US" altLang="zh-CN" sz="2800" b="1">
                <a:latin typeface="仿宋_GB2312" charset="0"/>
              </a:rPr>
              <a:t>X</a:t>
            </a:r>
            <a:r>
              <a:rPr lang="zh-CN" altLang="en-US" sz="2800" b="1">
                <a:latin typeface="仿宋_GB2312" charset="0"/>
              </a:rPr>
              <a:t>服从参数为</a:t>
            </a:r>
            <a:r>
              <a:rPr lang="zh-CN" altLang="en-US" sz="2800" b="1">
                <a:latin typeface="仿宋_GB2312" charset="0"/>
                <a:sym typeface="Symbol" charset="0"/>
              </a:rPr>
              <a:t></a:t>
            </a:r>
            <a:r>
              <a:rPr lang="zh-CN" altLang="en-US" sz="2800" b="1">
                <a:latin typeface="仿宋_GB2312" charset="0"/>
              </a:rPr>
              <a:t>的泊松分布</a:t>
            </a:r>
            <a:r>
              <a:rPr lang="en-US" altLang="zh-CN" sz="2800" b="1">
                <a:latin typeface="仿宋_GB2312" charset="0"/>
              </a:rPr>
              <a:t>,</a:t>
            </a:r>
            <a:r>
              <a:rPr lang="zh-CN" altLang="en-US" sz="2800" b="1">
                <a:latin typeface="仿宋_GB2312" charset="0"/>
              </a:rPr>
              <a:t>且知一对夫妇有不超过</a:t>
            </a:r>
            <a:r>
              <a:rPr lang="en-US" altLang="zh-CN" sz="2800" b="1">
                <a:latin typeface="仿宋_GB2312" charset="0"/>
              </a:rPr>
              <a:t>1</a:t>
            </a:r>
            <a:r>
              <a:rPr lang="zh-CN" altLang="en-US" sz="2800" b="1">
                <a:latin typeface="仿宋_GB2312" charset="0"/>
              </a:rPr>
              <a:t>个孩子的概率为</a:t>
            </a:r>
            <a:r>
              <a:rPr lang="en-US" altLang="zh-CN" sz="2800" b="1">
                <a:latin typeface="仿宋_GB2312" charset="0"/>
              </a:rPr>
              <a:t>3e</a:t>
            </a:r>
            <a:r>
              <a:rPr lang="en-US" altLang="zh-CN" sz="2800" b="1" baseline="30000">
                <a:latin typeface="仿宋_GB2312" charset="0"/>
              </a:rPr>
              <a:t>-2</a:t>
            </a:r>
            <a:r>
              <a:rPr lang="en-US" altLang="zh-CN" sz="2800" b="1">
                <a:latin typeface="仿宋_GB2312" charset="0"/>
              </a:rPr>
              <a:t>.</a:t>
            </a:r>
            <a:r>
              <a:rPr lang="zh-CN" altLang="en-US" sz="2800" b="1">
                <a:latin typeface="仿宋_GB2312" charset="0"/>
              </a:rPr>
              <a:t>求任选一对夫妇</a:t>
            </a:r>
            <a:r>
              <a:rPr lang="en-US" altLang="zh-CN" sz="2800" b="1">
                <a:latin typeface="仿宋_GB2312" charset="0"/>
              </a:rPr>
              <a:t>,</a:t>
            </a:r>
            <a:r>
              <a:rPr lang="zh-CN" altLang="en-US" sz="2800" b="1">
                <a:latin typeface="仿宋_GB2312" charset="0"/>
              </a:rPr>
              <a:t>至少有</a:t>
            </a:r>
            <a:r>
              <a:rPr lang="en-US" altLang="zh-CN" sz="2800" b="1">
                <a:latin typeface="仿宋_GB2312" charset="0"/>
              </a:rPr>
              <a:t>3</a:t>
            </a:r>
            <a:r>
              <a:rPr lang="zh-CN" altLang="en-US" sz="2800" b="1">
                <a:latin typeface="仿宋_GB2312" charset="0"/>
              </a:rPr>
              <a:t>个孩子的概率。</a:t>
            </a:r>
            <a:r>
              <a:rPr lang="zh-CN" altLang="en-US" sz="2800">
                <a:latin typeface="仿宋_GB2312" charset="0"/>
              </a:rPr>
              <a:t>		</a:t>
            </a:r>
            <a:r>
              <a:rPr lang="zh-CN" altLang="en-US">
                <a:latin typeface="仿宋_GB2312" charset="0"/>
              </a:rPr>
              <a:t>	</a:t>
            </a: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588963" y="2743200"/>
          <a:ext cx="71659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1" name="Equation" r:id="rId3" imgW="3263900" imgH="228600" progId="Equation.3">
                  <p:embed/>
                </p:oleObj>
              </mc:Choice>
              <mc:Fallback>
                <p:oleObj name="Equation" r:id="rId3" imgW="3263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2743200"/>
                        <a:ext cx="71659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533400" y="4114800"/>
          <a:ext cx="7543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2" name="Equation" r:id="rId5" imgW="3111500" imgH="215900" progId="Equation.3">
                  <p:embed/>
                </p:oleObj>
              </mc:Choice>
              <mc:Fallback>
                <p:oleObj name="Equation" r:id="rId5" imgW="31115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14800"/>
                        <a:ext cx="7543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1177925" y="4724400"/>
          <a:ext cx="58753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3" name="Equation" r:id="rId7" imgW="2616200" imgH="419100" progId="Equation.3">
                  <p:embed/>
                </p:oleObj>
              </mc:Choice>
              <mc:Fallback>
                <p:oleObj name="Equation" r:id="rId7" imgW="2616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4724400"/>
                        <a:ext cx="58753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457200" y="2286000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imes New Roman" charset="0"/>
              </a:rPr>
              <a:t>解</a:t>
            </a:r>
            <a:r>
              <a:rPr lang="en-US" altLang="zh-CN" b="1">
                <a:latin typeface="Times New Roman" charset="0"/>
              </a:rPr>
              <a:t>:</a:t>
            </a:r>
            <a:r>
              <a:rPr lang="zh-CN" altLang="en-US" b="1">
                <a:latin typeface="Times New Roman" charset="0"/>
              </a:rPr>
              <a:t>由题意</a:t>
            </a:r>
            <a:r>
              <a:rPr lang="en-US" altLang="zh-CN" b="1">
                <a:latin typeface="Times New Roman" charset="0"/>
              </a:rPr>
              <a:t>,</a:t>
            </a:r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2635250" y="3429000"/>
          <a:ext cx="4030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4" name="Equation" r:id="rId9" imgW="1600200" imgH="203200" progId="Equation.3">
                  <p:embed/>
                </p:oleObj>
              </mc:Choice>
              <mc:Fallback>
                <p:oleObj name="Equation" r:id="rId9" imgW="16002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429000"/>
                        <a:ext cx="40306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3015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3016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3017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3018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例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6. 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进行独立重复试验，每次成功的概率为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p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，</a:t>
            </a:r>
          </a:p>
          <a:p>
            <a:pPr algn="just"/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令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表示直到出现第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次成功为止所进行的试验次数，求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的分布律。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457200" y="22098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Times New Roman" charset="0"/>
              </a:rPr>
              <a:t>解</a:t>
            </a:r>
            <a:r>
              <a:rPr lang="en-US" altLang="zh-CN" b="1">
                <a:latin typeface="Times New Roman" charset="0"/>
                <a:sym typeface="Wingdings" charset="0"/>
              </a:rPr>
              <a:t>:m=1</a:t>
            </a:r>
            <a:r>
              <a:rPr lang="zh-CN" altLang="en-US" b="1">
                <a:latin typeface="Times New Roman" charset="0"/>
                <a:sym typeface="Wingdings" charset="0"/>
              </a:rPr>
              <a:t>时</a:t>
            </a:r>
            <a:r>
              <a:rPr lang="en-US" altLang="zh-CN" b="1">
                <a:latin typeface="Times New Roman" charset="0"/>
                <a:sym typeface="Wingdings" charset="0"/>
              </a:rPr>
              <a:t>,</a:t>
            </a:r>
            <a:endParaRPr lang="en-US" altLang="zh-CN" b="1">
              <a:latin typeface="Times New Roman" charset="0"/>
            </a:endParaRP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2133600" y="2209800"/>
          <a:ext cx="4724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1" name="Equation" r:id="rId3" imgW="2019300" imgH="228600" progId="Equation.3">
                  <p:embed/>
                </p:oleObj>
              </mc:Choice>
              <mc:Fallback>
                <p:oleObj name="Equation" r:id="rId3" imgW="2019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47244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838200" y="2743200"/>
            <a:ext cx="5303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  <a:sym typeface="Wingdings" charset="0"/>
              </a:rPr>
              <a:t>m&gt;1</a:t>
            </a:r>
            <a:r>
              <a:rPr kumimoji="1" lang="zh-CN" altLang="en-US" sz="2400" b="1">
                <a:latin typeface="Times New Roman" charset="0"/>
                <a:sym typeface="Wingdings" charset="0"/>
              </a:rPr>
              <a:t>时</a:t>
            </a:r>
            <a:r>
              <a:rPr kumimoji="1" lang="en-US" altLang="zh-CN" sz="2400" b="1">
                <a:latin typeface="Times New Roman" charset="0"/>
                <a:sym typeface="Wingdings" charset="0"/>
              </a:rPr>
              <a:t>,X</a:t>
            </a:r>
            <a:r>
              <a:rPr kumimoji="1" lang="zh-CN" altLang="en-US" sz="2400" b="1">
                <a:latin typeface="Times New Roman" charset="0"/>
                <a:sym typeface="Wingdings" charset="0"/>
              </a:rPr>
              <a:t>的全部取值为</a:t>
            </a:r>
            <a:r>
              <a:rPr kumimoji="1" lang="en-US" altLang="zh-CN" sz="2400" b="1">
                <a:latin typeface="Times New Roman" charset="0"/>
                <a:sym typeface="Wingdings" charset="0"/>
              </a:rPr>
              <a:t>:m,m+1,m+2,…</a:t>
            </a:r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2209800" y="3276600"/>
          <a:ext cx="22875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" name="Equation" r:id="rId5" imgW="977900" imgH="228600" progId="Equation.3">
                  <p:embed/>
                </p:oleObj>
              </mc:Choice>
              <mc:Fallback>
                <p:oleObj name="Equation" r:id="rId5" imgW="977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22875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1295400" y="3962400"/>
            <a:ext cx="6172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charset="0"/>
              </a:rPr>
              <a:t>P{X=m+1}=P{</a:t>
            </a:r>
            <a:r>
              <a:rPr lang="zh-CN" altLang="en-US" b="1" dirty="0">
                <a:latin typeface="Times New Roman" charset="0"/>
              </a:rPr>
              <a:t>第</a:t>
            </a:r>
            <a:r>
              <a:rPr lang="en-US" altLang="zh-CN" b="1" dirty="0">
                <a:latin typeface="Times New Roman" charset="0"/>
              </a:rPr>
              <a:t>m+1</a:t>
            </a:r>
            <a:r>
              <a:rPr lang="zh-CN" altLang="en-US" b="1" dirty="0">
                <a:latin typeface="Times New Roman" charset="0"/>
              </a:rPr>
              <a:t>次试验时成功并且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</a:rPr>
              <a:t> 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charset="0"/>
              </a:rPr>
              <a:t>在前</a:t>
            </a:r>
            <a:r>
              <a:rPr lang="en-US" altLang="zh-CN" b="1" dirty="0">
                <a:solidFill>
                  <a:srgbClr val="FF3300"/>
                </a:solidFill>
                <a:latin typeface="Times New Roman" charset="0"/>
              </a:rPr>
              <a:t>m</a:t>
            </a:r>
            <a:r>
              <a:rPr lang="zh-CN" altLang="en-US" b="1" dirty="0">
                <a:solidFill>
                  <a:srgbClr val="FF3300"/>
                </a:solidFill>
                <a:latin typeface="Times New Roman" charset="0"/>
              </a:rPr>
              <a:t>次试验中成功了</a:t>
            </a:r>
            <a:r>
              <a:rPr lang="en-US" altLang="zh-CN" b="1" dirty="0">
                <a:solidFill>
                  <a:srgbClr val="FF3300"/>
                </a:solidFill>
                <a:latin typeface="Times New Roman" charset="0"/>
              </a:rPr>
              <a:t>m-1</a:t>
            </a:r>
            <a:r>
              <a:rPr lang="zh-CN" altLang="en-US" b="1" dirty="0">
                <a:solidFill>
                  <a:srgbClr val="FF3300"/>
                </a:solidFill>
                <a:latin typeface="Times New Roman" charset="0"/>
              </a:rPr>
              <a:t>次</a:t>
            </a:r>
            <a:r>
              <a:rPr lang="en-US" altLang="zh-CN" b="1" dirty="0">
                <a:latin typeface="Times New Roman" charset="0"/>
              </a:rPr>
              <a:t>}</a:t>
            </a:r>
          </a:p>
        </p:txBody>
      </p:sp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735013" y="5638800"/>
          <a:ext cx="74898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" name="Equation" r:id="rId7" imgW="3454400" imgH="241300" progId="Equation.3">
                  <p:embed/>
                </p:oleObj>
              </mc:Choice>
              <mc:Fallback>
                <p:oleObj name="Equation" r:id="rId7" imgW="34544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5638800"/>
                        <a:ext cx="74898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2971800" y="5029200"/>
          <a:ext cx="2616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4" name="Equation" r:id="rId9" imgW="1206500" imgH="241300" progId="Equation.3">
                  <p:embed/>
                </p:oleObj>
              </mc:Choice>
              <mc:Fallback>
                <p:oleObj name="Equation" r:id="rId9" imgW="12065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29200"/>
                        <a:ext cx="2616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4041" name="AutoShape 10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4042" name="AutoShape 11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4043" name="AutoShape 12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4044" name="AutoShape 13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autoUpdateAnimBg="0"/>
      <p:bldP spid="111621" grpId="0" autoUpdateAnimBg="0"/>
      <p:bldP spid="11162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838200" y="1054100"/>
            <a:ext cx="731520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想一想：离散型随机变量的统计特征可以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用分布律描述，非离散型的该如何描述？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如：熊猫彩电的寿命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是一个随机变量，对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消费者来说，你是否在意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{X&gt;5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年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}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还是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{X&gt;5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年零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1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分钟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}</a:t>
            </a:r>
          </a:p>
        </p:txBody>
      </p:sp>
      <p:sp useBgFill="1">
        <p:nvSpPr>
          <p:cNvPr id="45058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5059" name="AutoShape 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5060" name="AutoShape 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5061" name="AutoShape 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9050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kumimoji="0" lang="en-US" altLang="zh-CN" sz="4000" b="1">
                <a:solidFill>
                  <a:schemeClr val="accent2"/>
                </a:solidFill>
                <a:latin typeface="Calibri" charset="0"/>
                <a:ea typeface="宋体" charset="0"/>
              </a:rPr>
              <a:t>2.3 </a:t>
            </a:r>
            <a:r>
              <a:rPr kumimoji="0" lang="zh-CN" altLang="en-US" sz="4000" b="1">
                <a:solidFill>
                  <a:schemeClr val="accent2"/>
                </a:solidFill>
                <a:latin typeface="Calibri" charset="0"/>
                <a:ea typeface="宋体" charset="0"/>
              </a:rPr>
              <a:t>随机变量的分布函数</a:t>
            </a:r>
            <a:br>
              <a:rPr kumimoji="0" lang="zh-CN" altLang="en-US" sz="4000" b="1">
                <a:solidFill>
                  <a:schemeClr val="accent2"/>
                </a:solidFill>
                <a:latin typeface="Calibri" charset="0"/>
                <a:ea typeface="宋体" charset="0"/>
              </a:rPr>
            </a:br>
            <a:r>
              <a:rPr kumimoji="0" lang="zh-CN" altLang="en-US" sz="2800" b="1">
                <a:solidFill>
                  <a:schemeClr val="accent2"/>
                </a:solidFill>
                <a:latin typeface="Calibri" charset="0"/>
                <a:ea typeface="宋体" charset="0"/>
              </a:rPr>
              <a:t>一、分布函数的概念</a:t>
            </a:r>
            <a:r>
              <a:rPr kumimoji="0" lang="en-US" altLang="zh-CN" sz="2800" b="1">
                <a:solidFill>
                  <a:schemeClr val="accent2"/>
                </a:solidFill>
                <a:latin typeface="Calibri" charset="0"/>
                <a:ea typeface="宋体" charset="0"/>
              </a:rPr>
              <a:t>.</a:t>
            </a:r>
            <a:endParaRPr kumimoji="0" lang="en-US" altLang="zh-CN" sz="3200" b="1">
              <a:latin typeface="Calibri" charset="0"/>
              <a:ea typeface="宋体" charset="0"/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57200" y="2133600"/>
            <a:ext cx="83058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120000"/>
              </a:lnSpc>
            </a:pPr>
            <a:r>
              <a:rPr lang="en-US" altLang="zh-CN" dirty="0">
                <a:ea typeface="楷体_GB2312" charset="0"/>
                <a:cs typeface="楷体_GB2312" charset="0"/>
              </a:rPr>
              <a:t>       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定义</a:t>
            </a:r>
            <a:r>
              <a:rPr lang="en-US" altLang="zh-CN" sz="2800" b="1" dirty="0">
                <a:latin typeface="仿宋_GB2312" charset="0"/>
                <a:ea typeface="仿宋_GB2312" charset="0"/>
                <a:cs typeface="仿宋_GB2312" charset="0"/>
              </a:rPr>
              <a:t> 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设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X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是随机变量，对任意实数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x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，事件</a:t>
            </a:r>
            <a:r>
              <a:rPr lang="zh-CN" sz="2800" b="1" dirty="0">
                <a:ea typeface="楷体_GB2312" charset="0"/>
                <a:cs typeface="楷体_GB2312" charset="0"/>
              </a:rPr>
              <a:t>{</a:t>
            </a:r>
            <a:r>
              <a:rPr lang="en-US" altLang="zh-CN" sz="2800" b="1" dirty="0" err="1">
                <a:ea typeface="楷体_GB2312" charset="0"/>
                <a:cs typeface="楷体_GB2312" charset="0"/>
              </a:rPr>
              <a:t>X</a:t>
            </a:r>
            <a:r>
              <a:rPr lang="en-US" altLang="zh-CN" sz="2800" b="1" dirty="0" err="1">
                <a:ea typeface="楷体_GB2312" charset="0"/>
                <a:cs typeface="楷体_GB2312" charset="0"/>
                <a:sym typeface="Symbol" charset="0"/>
              </a:rPr>
              <a:t></a:t>
            </a:r>
            <a:r>
              <a:rPr lang="en-US" altLang="zh-CN" sz="2800" b="1" dirty="0" err="1">
                <a:ea typeface="楷体_GB2312" charset="0"/>
                <a:cs typeface="楷体_GB2312" charset="0"/>
              </a:rPr>
              <a:t>x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}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的概率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P{</a:t>
            </a:r>
            <a:r>
              <a:rPr lang="en-US" altLang="zh-CN" sz="2800" b="1" dirty="0" err="1">
                <a:ea typeface="楷体_GB2312" charset="0"/>
                <a:cs typeface="楷体_GB2312" charset="0"/>
              </a:rPr>
              <a:t>X</a:t>
            </a:r>
            <a:r>
              <a:rPr lang="en-US" altLang="zh-CN" sz="2800" b="1" dirty="0" err="1">
                <a:ea typeface="楷体_GB2312" charset="0"/>
                <a:cs typeface="楷体_GB2312" charset="0"/>
                <a:sym typeface="Symbol" charset="0"/>
              </a:rPr>
              <a:t></a:t>
            </a:r>
            <a:r>
              <a:rPr lang="en-US" altLang="zh-CN" sz="2800" b="1" dirty="0" err="1">
                <a:ea typeface="楷体_GB2312" charset="0"/>
                <a:cs typeface="楷体_GB2312" charset="0"/>
              </a:rPr>
              <a:t>x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}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称为随机变量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X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分布函数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。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charset="0"/>
                <a:cs typeface="楷体_GB2312" charset="0"/>
              </a:rPr>
              <a:t>记为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F(x)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，即</a:t>
            </a:r>
            <a:endParaRPr lang="zh-CN" sz="2800" b="1" dirty="0">
              <a:ea typeface="楷体_GB2312" charset="0"/>
              <a:cs typeface="楷体_GB231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sz="2800" b="1" dirty="0">
                <a:ea typeface="楷体_GB2312" charset="0"/>
                <a:cs typeface="楷体_GB2312" charset="0"/>
              </a:rPr>
              <a:t>                       </a:t>
            </a:r>
            <a:r>
              <a:rPr lang="zh-CN" sz="2800" b="1" dirty="0" smtClean="0">
                <a:ea typeface="楷体_GB2312" charset="0"/>
                <a:cs typeface="楷体_GB2312" charset="0"/>
              </a:rPr>
              <a:t> 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F(x)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＝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P {</a:t>
            </a:r>
            <a:r>
              <a:rPr lang="en-US" altLang="zh-CN" sz="2800" b="1" dirty="0" err="1">
                <a:ea typeface="楷体_GB2312" charset="0"/>
                <a:cs typeface="楷体_GB2312" charset="0"/>
              </a:rPr>
              <a:t>X</a:t>
            </a:r>
            <a:r>
              <a:rPr lang="en-US" altLang="zh-CN" sz="2800" b="1" dirty="0" err="1">
                <a:ea typeface="楷体_GB2312" charset="0"/>
                <a:cs typeface="楷体_GB2312" charset="0"/>
                <a:sym typeface="Symbol" charset="0"/>
              </a:rPr>
              <a:t></a:t>
            </a:r>
            <a:r>
              <a:rPr lang="en-US" altLang="zh-CN" sz="2800" b="1" dirty="0" err="1">
                <a:ea typeface="楷体_GB2312" charset="0"/>
                <a:cs typeface="楷体_GB2312" charset="0"/>
              </a:rPr>
              <a:t>x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}.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charset="0"/>
                <a:cs typeface="楷体_GB2312" charset="0"/>
              </a:rPr>
              <a:t>       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易知，对任意实数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a, b (a&lt;b),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charset="0"/>
                <a:cs typeface="楷体_GB2312" charset="0"/>
              </a:rPr>
              <a:t>        P {a&lt;</a:t>
            </a:r>
            <a:r>
              <a:rPr lang="en-US" altLang="zh-CN" sz="2800" b="1" dirty="0" err="1">
                <a:ea typeface="楷体_GB2312" charset="0"/>
                <a:cs typeface="楷体_GB2312" charset="0"/>
              </a:rPr>
              <a:t>X</a:t>
            </a:r>
            <a:r>
              <a:rPr lang="en-US" altLang="zh-CN" sz="2800" b="1" dirty="0" err="1">
                <a:ea typeface="楷体_GB2312" charset="0"/>
                <a:cs typeface="楷体_GB2312" charset="0"/>
                <a:sym typeface="Symbol" charset="0"/>
              </a:rPr>
              <a:t>b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}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＝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P{</a:t>
            </a:r>
            <a:r>
              <a:rPr lang="en-US" altLang="zh-CN" sz="2800" b="1" dirty="0" err="1">
                <a:ea typeface="楷体_GB2312" charset="0"/>
                <a:cs typeface="楷体_GB2312" charset="0"/>
              </a:rPr>
              <a:t>X</a:t>
            </a:r>
            <a:r>
              <a:rPr lang="en-US" altLang="zh-CN" sz="2800" b="1" dirty="0" err="1">
                <a:ea typeface="楷体_GB2312" charset="0"/>
                <a:cs typeface="楷体_GB2312" charset="0"/>
                <a:sym typeface="Symbol" charset="0"/>
              </a:rPr>
              <a:t></a:t>
            </a:r>
            <a:r>
              <a:rPr lang="en-US" altLang="zh-CN" sz="2800" b="1" dirty="0" err="1">
                <a:ea typeface="楷体_GB2312" charset="0"/>
                <a:cs typeface="楷体_GB2312" charset="0"/>
              </a:rPr>
              <a:t>b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}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－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P{</a:t>
            </a:r>
            <a:r>
              <a:rPr lang="en-US" altLang="zh-CN" sz="2800" b="1" dirty="0" err="1">
                <a:ea typeface="楷体_GB2312" charset="0"/>
                <a:cs typeface="楷体_GB2312" charset="0"/>
              </a:rPr>
              <a:t>X</a:t>
            </a:r>
            <a:r>
              <a:rPr lang="en-US" altLang="zh-CN" sz="2800" b="1" dirty="0" err="1">
                <a:ea typeface="楷体_GB2312" charset="0"/>
                <a:cs typeface="楷体_GB2312" charset="0"/>
                <a:sym typeface="Symbol" charset="0"/>
              </a:rPr>
              <a:t></a:t>
            </a:r>
            <a:r>
              <a:rPr lang="en-US" altLang="zh-CN" sz="2800" b="1" dirty="0" err="1">
                <a:ea typeface="楷体_GB2312" charset="0"/>
                <a:cs typeface="楷体_GB2312" charset="0"/>
              </a:rPr>
              <a:t>a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}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＝ 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F(b)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－</a:t>
            </a:r>
            <a:r>
              <a:rPr lang="en-US" altLang="zh-CN" sz="2800" b="1" dirty="0">
                <a:ea typeface="楷体_GB2312" charset="0"/>
                <a:cs typeface="楷体_GB2312" charset="0"/>
              </a:rPr>
              <a:t>F(a).</a:t>
            </a: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1600200" y="57150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4724400" y="594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4495800" y="5867400"/>
          <a:ext cx="409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9" name="Equation" r:id="rId3" imgW="126835" imgH="139518" progId="Equation.3">
                  <p:embed/>
                </p:oleObj>
              </mc:Choice>
              <mc:Fallback>
                <p:oleObj name="Equation" r:id="rId3" imgW="126835" imgH="1395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867400"/>
                        <a:ext cx="4095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535825"/>
              </p:ext>
            </p:extLst>
          </p:nvPr>
        </p:nvGraphicFramePr>
        <p:xfrm>
          <a:off x="-655267" y="5494784"/>
          <a:ext cx="5455867" cy="3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0" name="BMP 图象" r:id="rId5" imgW="1752381" imgH="123842" progId="Paint.Picture">
                  <p:embed/>
                </p:oleObj>
              </mc:Choice>
              <mc:Fallback>
                <p:oleObj name="BMP 图象" r:id="rId5" imgW="1752381" imgH="12384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55267" y="5494784"/>
                        <a:ext cx="5455867" cy="38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2419350" y="5867400"/>
          <a:ext cx="4127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1" name="Equation" r:id="rId7" imgW="177492" imgH="164814" progId="Equation.3">
                  <p:embed/>
                </p:oleObj>
              </mc:Choice>
              <mc:Fallback>
                <p:oleObj name="Equation" r:id="rId7" imgW="177492" imgH="16481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5867400"/>
                        <a:ext cx="4127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6088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6089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6090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6091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  <p:bldP spid="113668" grpId="0" animBg="1"/>
      <p:bldP spid="1136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algn="l" eaLnBrk="1" hangingPunct="1"/>
            <a:r>
              <a:rPr kumimoji="0" lang="zh-CN" altLang="en-US" sz="2800" b="1">
                <a:latin typeface="Calibri" charset="0"/>
                <a:ea typeface="宋体" charset="0"/>
              </a:rPr>
              <a:t>二、分布函数的性质</a:t>
            </a:r>
            <a:r>
              <a:rPr kumimoji="0" lang="en-US" altLang="zh-CN" sz="2800">
                <a:latin typeface="仿宋_GB2312" charset="0"/>
                <a:ea typeface="仿宋_GB2312" charset="0"/>
                <a:cs typeface="仿宋_GB2312" charset="0"/>
              </a:rPr>
              <a:t> 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79248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>
                <a:ea typeface="楷体_GB2312" charset="0"/>
                <a:cs typeface="楷体_GB2312" charset="0"/>
              </a:rPr>
              <a:t>     </a:t>
            </a:r>
            <a:r>
              <a:rPr lang="en-US" altLang="zh-CN" sz="2800">
                <a:ea typeface="楷体_GB2312" charset="0"/>
                <a:cs typeface="楷体_GB2312" charset="0"/>
              </a:rPr>
              <a:t>1</a:t>
            </a:r>
            <a:r>
              <a:rPr lang="zh-CN" altLang="en-US" sz="2800">
                <a:ea typeface="楷体_GB2312" charset="0"/>
                <a:cs typeface="楷体_GB2312" charset="0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单调不减性</a:t>
            </a:r>
            <a:r>
              <a:rPr lang="zh-CN" altLang="en-US" sz="2800" b="1">
                <a:ea typeface="楷体_GB2312" charset="0"/>
                <a:cs typeface="楷体_GB2312" charset="0"/>
              </a:rPr>
              <a:t>：若</a:t>
            </a:r>
            <a:r>
              <a:rPr lang="en-US" altLang="zh-CN" sz="2800" b="1">
                <a:ea typeface="楷体_GB2312" charset="0"/>
                <a:cs typeface="楷体_GB2312" charset="0"/>
              </a:rPr>
              <a:t>x</a:t>
            </a:r>
            <a:r>
              <a:rPr lang="en-US" altLang="zh-CN" sz="2800" b="1" baseline="-25000">
                <a:ea typeface="楷体_GB2312" charset="0"/>
                <a:cs typeface="楷体_GB2312" charset="0"/>
              </a:rPr>
              <a:t>1</a:t>
            </a:r>
            <a:r>
              <a:rPr lang="en-US" altLang="zh-CN" sz="2800" b="1">
                <a:ea typeface="楷体_GB2312" charset="0"/>
                <a:cs typeface="楷体_GB2312" charset="0"/>
              </a:rPr>
              <a:t>&lt;x</a:t>
            </a:r>
            <a:r>
              <a:rPr lang="en-US" altLang="zh-CN" sz="2800" b="1" baseline="-25000">
                <a:ea typeface="楷体_GB2312" charset="0"/>
                <a:cs typeface="楷体_GB2312" charset="0"/>
              </a:rPr>
              <a:t>2</a:t>
            </a:r>
            <a:r>
              <a:rPr lang="en-US" altLang="zh-CN" sz="2800" b="1">
                <a:ea typeface="楷体_GB2312" charset="0"/>
                <a:cs typeface="楷体_GB2312" charset="0"/>
              </a:rPr>
              <a:t>,  </a:t>
            </a:r>
            <a:r>
              <a:rPr lang="zh-CN" altLang="en-US" sz="2800" b="1">
                <a:ea typeface="楷体_GB2312" charset="0"/>
                <a:cs typeface="楷体_GB2312" charset="0"/>
              </a:rPr>
              <a:t>则</a:t>
            </a:r>
            <a:r>
              <a:rPr lang="en-US" altLang="zh-CN" sz="2800" b="1">
                <a:ea typeface="楷体_GB2312" charset="0"/>
                <a:cs typeface="楷体_GB2312" charset="0"/>
              </a:rPr>
              <a:t>F(x</a:t>
            </a:r>
            <a:r>
              <a:rPr lang="en-US" altLang="zh-CN" sz="2800" b="1" baseline="-25000">
                <a:ea typeface="楷体_GB2312" charset="0"/>
                <a:cs typeface="楷体_GB2312" charset="0"/>
              </a:rPr>
              <a:t>1</a:t>
            </a:r>
            <a:r>
              <a:rPr lang="en-US" altLang="zh-CN" sz="2800" b="1">
                <a:ea typeface="楷体_GB2312" charset="0"/>
                <a:cs typeface="楷体_GB2312" charset="0"/>
              </a:rPr>
              <a:t>)</a:t>
            </a:r>
            <a:r>
              <a:rPr lang="en-US" altLang="zh-CN" sz="2800" b="1">
                <a:ea typeface="楷体_GB2312" charset="0"/>
                <a:cs typeface="楷体_GB2312" charset="0"/>
                <a:sym typeface="Symbol" charset="0"/>
              </a:rPr>
              <a:t></a:t>
            </a:r>
            <a:r>
              <a:rPr lang="en-US" altLang="zh-CN" sz="2800" b="1">
                <a:ea typeface="楷体_GB2312" charset="0"/>
                <a:cs typeface="楷体_GB2312" charset="0"/>
              </a:rPr>
              <a:t>F(x</a:t>
            </a:r>
            <a:r>
              <a:rPr lang="en-US" altLang="zh-CN" sz="2800" b="1" baseline="-25000">
                <a:ea typeface="楷体_GB2312" charset="0"/>
                <a:cs typeface="楷体_GB2312" charset="0"/>
              </a:rPr>
              <a:t>2</a:t>
            </a:r>
            <a:r>
              <a:rPr lang="en-US" altLang="zh-CN" sz="2800" b="1">
                <a:ea typeface="楷体_GB2312" charset="0"/>
                <a:cs typeface="楷体_GB2312" charset="0"/>
              </a:rPr>
              <a:t>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ea typeface="楷体_GB2312" charset="0"/>
                <a:cs typeface="楷体_GB2312" charset="0"/>
              </a:rPr>
              <a:t>     2</a:t>
            </a:r>
            <a:r>
              <a:rPr lang="zh-CN" altLang="en-US" sz="2800" b="1">
                <a:ea typeface="楷体_GB2312" charset="0"/>
                <a:cs typeface="楷体_GB2312" charset="0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归一 性</a:t>
            </a:r>
            <a:r>
              <a:rPr lang="zh-CN" altLang="en-US" sz="2800" b="1">
                <a:ea typeface="楷体_GB2312" charset="0"/>
                <a:cs typeface="楷体_GB2312" charset="0"/>
              </a:rPr>
              <a:t>：对任意实数</a:t>
            </a:r>
            <a:r>
              <a:rPr lang="en-US" altLang="zh-CN" sz="2800" b="1"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ea typeface="楷体_GB2312" charset="0"/>
                <a:cs typeface="楷体_GB2312" charset="0"/>
              </a:rPr>
              <a:t>，</a:t>
            </a:r>
            <a:r>
              <a:rPr lang="en-US" altLang="zh-CN" sz="2800" b="1">
                <a:ea typeface="楷体_GB2312" charset="0"/>
                <a:cs typeface="楷体_GB2312" charset="0"/>
              </a:rPr>
              <a:t>0</a:t>
            </a:r>
            <a:r>
              <a:rPr lang="en-US" altLang="zh-CN" sz="2800" b="1">
                <a:ea typeface="楷体_GB2312" charset="0"/>
                <a:cs typeface="楷体_GB2312" charset="0"/>
                <a:sym typeface="Symbol" charset="0"/>
              </a:rPr>
              <a:t></a:t>
            </a:r>
            <a:r>
              <a:rPr lang="en-US" altLang="zh-CN" sz="2800" b="1">
                <a:ea typeface="楷体_GB2312" charset="0"/>
                <a:cs typeface="楷体_GB2312" charset="0"/>
              </a:rPr>
              <a:t>F(x)</a:t>
            </a:r>
            <a:r>
              <a:rPr lang="en-US" altLang="zh-CN" sz="2800" b="1">
                <a:ea typeface="楷体_GB2312" charset="0"/>
                <a:cs typeface="楷体_GB2312" charset="0"/>
                <a:sym typeface="Symbol" charset="0"/>
              </a:rPr>
              <a:t></a:t>
            </a:r>
            <a:r>
              <a:rPr lang="en-US" altLang="zh-CN" sz="2800" b="1">
                <a:ea typeface="楷体_GB2312" charset="0"/>
                <a:cs typeface="楷体_GB2312" charset="0"/>
              </a:rPr>
              <a:t>1</a:t>
            </a:r>
            <a:r>
              <a:rPr lang="zh-CN" altLang="en-US" sz="2800" b="1">
                <a:ea typeface="楷体_GB2312" charset="0"/>
                <a:cs typeface="楷体_GB2312" charset="0"/>
              </a:rPr>
              <a:t>，且</a:t>
            </a:r>
            <a:r>
              <a:rPr lang="zh-CN">
                <a:ea typeface="楷体_GB2312" charset="0"/>
                <a:cs typeface="楷体_GB2312" charset="0"/>
              </a:rPr>
              <a:t>        </a:t>
            </a:r>
            <a:endParaRPr lang="zh-CN" altLang="en-US">
              <a:ea typeface="楷体_GB2312" charset="0"/>
              <a:cs typeface="楷体_GB2312" charset="0"/>
            </a:endParaRP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990600" y="2438400"/>
          <a:ext cx="7543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公式" r:id="rId3" imgW="2857500" imgH="279400" progId="Equation.3">
                  <p:embed/>
                </p:oleObj>
              </mc:Choice>
              <mc:Fallback>
                <p:oleObj name="公式" r:id="rId3" imgW="28575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5438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2438400" y="3886200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公式" r:id="rId5" imgW="1854200" imgH="304800" progId="Equation.3">
                  <p:embed/>
                </p:oleObj>
              </mc:Choice>
              <mc:Fallback>
                <p:oleObj name="公式" r:id="rId5" imgW="1854200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3581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838200" y="3124200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>
                <a:ea typeface="楷体_GB2312" charset="0"/>
                <a:cs typeface="楷体_GB2312" charset="0"/>
              </a:rPr>
              <a:t>3</a:t>
            </a:r>
            <a:r>
              <a:rPr kumimoji="1" lang="zh-CN" altLang="en-US" sz="2800">
                <a:ea typeface="楷体_GB2312" charset="0"/>
                <a:cs typeface="楷体_GB2312" charset="0"/>
              </a:rPr>
              <a:t>、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右连续性：对任意实数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x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，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685800" y="4495800"/>
            <a:ext cx="74676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25000"/>
              </a:lnSpc>
            </a:pPr>
            <a:r>
              <a:rPr kumimoji="1" lang="zh-CN" altLang="en-US" sz="2800" b="1">
                <a:solidFill>
                  <a:srgbClr val="800000"/>
                </a:solidFill>
                <a:ea typeface="楷体_GB2312" charset="0"/>
                <a:cs typeface="楷体_GB2312" charset="0"/>
              </a:rPr>
              <a:t>反之，具有上述三个性质的实函数，必是某个随机变量的分布函数。故该三个性质是</a:t>
            </a:r>
          </a:p>
          <a:p>
            <a:pPr algn="ctr" eaLnBrk="0" hangingPunct="0">
              <a:lnSpc>
                <a:spcPct val="125000"/>
              </a:lnSpc>
            </a:pPr>
            <a:r>
              <a:rPr kumimoji="1" lang="zh-CN" altLang="en-US" sz="2800" b="1">
                <a:solidFill>
                  <a:srgbClr val="800000"/>
                </a:solidFill>
                <a:ea typeface="楷体_GB2312" charset="0"/>
                <a:cs typeface="楷体_GB2312" charset="0"/>
              </a:rPr>
              <a:t>分布函数的充分必要性质</a:t>
            </a:r>
            <a:r>
              <a:rPr kumimoji="1" lang="zh-CN" altLang="en-US" sz="2800">
                <a:solidFill>
                  <a:schemeClr val="accent2"/>
                </a:solidFill>
                <a:ea typeface="楷体_GB2312" charset="0"/>
                <a:cs typeface="楷体_GB2312" charset="0"/>
              </a:rPr>
              <a:t>。</a:t>
            </a:r>
          </a:p>
        </p:txBody>
      </p:sp>
      <p:sp useBgFill="1">
        <p:nvSpPr>
          <p:cNvPr id="47111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7112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7113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7114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1" grpId="0" autoUpdateAnimBg="0"/>
      <p:bldP spid="114694" grpId="0" autoUpdateAnimBg="0"/>
      <p:bldP spid="11469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838200" y="1143000"/>
            <a:ext cx="7391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>
                <a:latin typeface="Times New Roman" charset="0"/>
              </a:rPr>
              <a:t>     </a:t>
            </a:r>
            <a:r>
              <a:rPr lang="zh-CN" altLang="en-US" sz="2800" b="1" i="1">
                <a:latin typeface="Times New Roman" charset="0"/>
                <a:ea typeface="楷体_GB2312" charset="0"/>
                <a:cs typeface="楷体_GB2312" charset="0"/>
              </a:rPr>
              <a:t>关于随机变量</a:t>
            </a:r>
            <a:r>
              <a:rPr lang="en-US" altLang="zh-CN" sz="2800" b="1" i="1">
                <a:latin typeface="Times New Roman" charset="0"/>
                <a:ea typeface="楷体_GB2312" charset="0"/>
                <a:cs typeface="楷体_GB2312" charset="0"/>
              </a:rPr>
              <a:t>(</a:t>
            </a:r>
            <a:r>
              <a:rPr lang="zh-CN" altLang="en-US" sz="2800" b="1" i="1">
                <a:latin typeface="Times New Roman" charset="0"/>
                <a:ea typeface="楷体_GB2312" charset="0"/>
                <a:cs typeface="楷体_GB2312" charset="0"/>
              </a:rPr>
              <a:t>及向量</a:t>
            </a:r>
            <a:r>
              <a:rPr lang="en-US" altLang="zh-CN" sz="2800" b="1" i="1">
                <a:latin typeface="Times New Roman" charset="0"/>
                <a:ea typeface="楷体_GB2312" charset="0"/>
                <a:cs typeface="楷体_GB2312" charset="0"/>
              </a:rPr>
              <a:t>)</a:t>
            </a:r>
            <a:r>
              <a:rPr lang="zh-CN" altLang="en-US" sz="2800" b="1" i="1">
                <a:latin typeface="Times New Roman" charset="0"/>
                <a:ea typeface="楷体_GB2312" charset="0"/>
                <a:cs typeface="楷体_GB2312" charset="0"/>
              </a:rPr>
              <a:t>的研究，是概率论的中心内容．这是因为，对于一个随机试验，我们所关心的往往是与所研究的特定问题有关的某个或某些量，而这些量就是随机变量．</a:t>
            </a:r>
          </a:p>
        </p:txBody>
      </p:sp>
      <p:sp useBgFill="1">
        <p:nvSpPr>
          <p:cNvPr id="27650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7651" name="AutoShape 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7652" name="AutoShape 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7653" name="AutoShape 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76200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</a:rPr>
              <a:t>一般地，对离散型随机变量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</a:rPr>
              <a:t>                   </a:t>
            </a:r>
            <a:r>
              <a:rPr lang="en-US" altLang="zh-CN" sz="2800" b="1"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ea typeface="楷体_GB2312" charset="0"/>
                <a:cs typeface="楷体_GB2312" charset="0"/>
              </a:rPr>
              <a:t>～</a:t>
            </a:r>
            <a:r>
              <a:rPr lang="en-US" altLang="zh-CN" sz="2800" b="1">
                <a:ea typeface="楷体_GB2312" charset="0"/>
                <a:cs typeface="楷体_GB2312" charset="0"/>
              </a:rPr>
              <a:t>P{X= x</a:t>
            </a:r>
            <a:r>
              <a:rPr lang="en-US" altLang="zh-CN" sz="2800" b="1" baseline="-25000">
                <a:ea typeface="楷体_GB2312" charset="0"/>
                <a:cs typeface="楷体_GB2312" charset="0"/>
              </a:rPr>
              <a:t>k</a:t>
            </a:r>
            <a:r>
              <a:rPr lang="en-US" altLang="zh-CN" sz="2800" b="1">
                <a:ea typeface="楷体_GB2312" charset="0"/>
                <a:cs typeface="楷体_GB2312" charset="0"/>
              </a:rPr>
              <a:t>}</a:t>
            </a:r>
            <a:r>
              <a:rPr lang="zh-CN" altLang="en-US" sz="2800" b="1">
                <a:ea typeface="楷体_GB2312" charset="0"/>
                <a:cs typeface="楷体_GB2312" charset="0"/>
              </a:rPr>
              <a:t>＝</a:t>
            </a:r>
            <a:r>
              <a:rPr lang="en-US" altLang="zh-CN" sz="2800" b="1">
                <a:ea typeface="楷体_GB2312" charset="0"/>
                <a:cs typeface="楷体_GB2312" charset="0"/>
              </a:rPr>
              <a:t>p</a:t>
            </a:r>
            <a:r>
              <a:rPr lang="en-US" altLang="zh-CN" sz="2800" b="1" baseline="-25000">
                <a:ea typeface="楷体_GB2312" charset="0"/>
                <a:cs typeface="楷体_GB2312" charset="0"/>
              </a:rPr>
              <a:t>k</a:t>
            </a:r>
            <a:r>
              <a:rPr lang="en-US" altLang="zh-CN" sz="2800" b="1">
                <a:ea typeface="楷体_GB2312" charset="0"/>
                <a:cs typeface="楷体_GB2312" charset="0"/>
              </a:rPr>
              <a:t>,   k</a:t>
            </a:r>
            <a:r>
              <a:rPr lang="zh-CN" altLang="en-US" sz="2800" b="1">
                <a:ea typeface="楷体_GB2312" charset="0"/>
                <a:cs typeface="楷体_GB2312" charset="0"/>
              </a:rPr>
              <a:t>＝</a:t>
            </a:r>
            <a:r>
              <a:rPr lang="en-US" altLang="zh-CN" sz="2800" b="1">
                <a:ea typeface="楷体_GB2312" charset="0"/>
                <a:cs typeface="楷体_GB2312" charset="0"/>
              </a:rPr>
              <a:t>1, 2, …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</a:rPr>
              <a:t>其分布函数为</a:t>
            </a:r>
            <a:r>
              <a:rPr lang="zh-CN" altLang="en-US" b="1">
                <a:ea typeface="楷体_GB2312" charset="0"/>
                <a:cs typeface="楷体_GB2312" charset="0"/>
              </a:rPr>
              <a:t>         </a:t>
            </a:r>
            <a:endParaRPr lang="zh-CN" b="1">
              <a:ea typeface="楷体_GB2312" charset="0"/>
              <a:cs typeface="楷体_GB2312" charset="0"/>
            </a:endParaRPr>
          </a:p>
          <a:p>
            <a:pPr eaLnBrk="0" hangingPunct="0">
              <a:spcBef>
                <a:spcPct val="50000"/>
              </a:spcBef>
            </a:pPr>
            <a:endParaRPr lang="en-US" altLang="zh-CN" b="1" baseline="-25000">
              <a:ea typeface="楷体_GB2312" charset="0"/>
              <a:cs typeface="楷体_GB2312" charset="0"/>
            </a:endParaRP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3265488" y="1752600"/>
          <a:ext cx="307181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3" name="Equation" r:id="rId3" imgW="1625600" imgH="368300" progId="Equation.3">
                  <p:embed/>
                </p:oleObj>
              </mc:Choice>
              <mc:Fallback>
                <p:oleObj name="Equation" r:id="rId3" imgW="16256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1752600"/>
                        <a:ext cx="3071812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80988" y="2513013"/>
            <a:ext cx="539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</a:rPr>
              <a:t>例</a:t>
            </a:r>
            <a:r>
              <a:rPr lang="en-US" altLang="zh-CN" sz="2800" b="1">
                <a:ea typeface="楷体_GB2312" charset="0"/>
                <a:cs typeface="楷体_GB2312" charset="0"/>
              </a:rPr>
              <a:t>1</a:t>
            </a:r>
            <a:r>
              <a:rPr lang="en-US" altLang="zh-CN" sz="2800">
                <a:ea typeface="楷体_GB2312" charset="0"/>
                <a:cs typeface="楷体_GB2312" charset="0"/>
              </a:rPr>
              <a:t> </a:t>
            </a:r>
            <a:r>
              <a:rPr lang="zh-CN" altLang="en-US" sz="2800" b="1">
                <a:ea typeface="楷体_GB2312" charset="0"/>
                <a:cs typeface="楷体_GB2312" charset="0"/>
              </a:rPr>
              <a:t>设随机变量</a:t>
            </a:r>
            <a:r>
              <a:rPr lang="en-US" altLang="zh-CN" sz="2800" b="1"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ea typeface="楷体_GB2312" charset="0"/>
                <a:cs typeface="楷体_GB2312" charset="0"/>
              </a:rPr>
              <a:t>具分布律如右表</a:t>
            </a:r>
            <a:endParaRPr lang="zh-CN" altLang="en-US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609600" y="3657600"/>
            <a:ext cx="38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="1">
                <a:ea typeface="楷体_GB2312" charset="0"/>
                <a:cs typeface="楷体_GB2312" charset="0"/>
              </a:rPr>
              <a:t>解</a:t>
            </a:r>
            <a:r>
              <a:rPr lang="zh-CN">
                <a:ea typeface="楷体_GB2312" charset="0"/>
                <a:cs typeface="楷体_GB2312" charset="0"/>
              </a:rPr>
              <a:t>           </a:t>
            </a:r>
            <a:endParaRPr lang="zh-CN" altLang="en-US">
              <a:ea typeface="楷体_GB2312" charset="0"/>
              <a:cs typeface="楷体_GB2312" charset="0"/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V="1">
            <a:off x="5867400" y="4191000"/>
            <a:ext cx="0" cy="16764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5257800" y="5715000"/>
            <a:ext cx="3200400" cy="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5867400" y="5029200"/>
            <a:ext cx="76200" cy="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 flipV="1">
            <a:off x="6705600" y="5638800"/>
            <a:ext cx="0" cy="762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 flipV="1">
            <a:off x="7543800" y="5638800"/>
            <a:ext cx="0" cy="762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 flipH="1">
            <a:off x="4953000" y="5715000"/>
            <a:ext cx="9144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5867400" y="5638800"/>
            <a:ext cx="838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6705600" y="5257800"/>
            <a:ext cx="838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7543800" y="5105400"/>
            <a:ext cx="9144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5859463" y="4114800"/>
          <a:ext cx="4746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4" name="Equation" r:id="rId5" imgW="342751" imgH="203112" progId="Equation.3">
                  <p:embed/>
                </p:oleObj>
              </mc:Choice>
              <mc:Fallback>
                <p:oleObj name="Equation" r:id="rId5" imgW="342751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114800"/>
                        <a:ext cx="4746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8" name="Object 16"/>
          <p:cNvGraphicFramePr>
            <a:graphicFrameLocks noChangeAspect="1"/>
          </p:cNvGraphicFramePr>
          <p:nvPr/>
        </p:nvGraphicFramePr>
        <p:xfrm>
          <a:off x="8229600" y="5776913"/>
          <a:ext cx="3048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5" name="Equation" r:id="rId7" imgW="126835" imgH="139518" progId="Equation.3">
                  <p:embed/>
                </p:oleObj>
              </mc:Choice>
              <mc:Fallback>
                <p:oleObj name="Equation" r:id="rId7" imgW="126835" imgH="13951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776913"/>
                        <a:ext cx="3048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5638800" y="5715000"/>
          <a:ext cx="387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" name="公式" r:id="rId9" imgW="126725" imgH="177415" progId="Equation.3">
                  <p:embed/>
                </p:oleObj>
              </mc:Choice>
              <mc:Fallback>
                <p:oleObj name="公式" r:id="rId9" imgW="126725" imgH="17741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715000"/>
                        <a:ext cx="3873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0" name="Object 18"/>
          <p:cNvGraphicFramePr>
            <a:graphicFrameLocks noChangeAspect="1"/>
          </p:cNvGraphicFramePr>
          <p:nvPr/>
        </p:nvGraphicFramePr>
        <p:xfrm>
          <a:off x="5638800" y="4876800"/>
          <a:ext cx="2143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" name="公式" r:id="rId11" imgW="114151" imgH="164885" progId="Equation.3">
                  <p:embed/>
                </p:oleObj>
              </mc:Choice>
              <mc:Fallback>
                <p:oleObj name="公式" r:id="rId11" imgW="114151" imgH="16488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2143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1" name="Object 19"/>
          <p:cNvGraphicFramePr>
            <a:graphicFrameLocks noChangeAspect="1"/>
          </p:cNvGraphicFramePr>
          <p:nvPr/>
        </p:nvGraphicFramePr>
        <p:xfrm>
          <a:off x="6629400" y="5791200"/>
          <a:ext cx="2095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" name="公式" r:id="rId13" imgW="114151" imgH="164885" progId="Equation.3">
                  <p:embed/>
                </p:oleObj>
              </mc:Choice>
              <mc:Fallback>
                <p:oleObj name="公式" r:id="rId13" imgW="114151" imgH="16488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791200"/>
                        <a:ext cx="2095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2" name="Object 20"/>
          <p:cNvGraphicFramePr>
            <a:graphicFrameLocks noChangeAspect="1"/>
          </p:cNvGraphicFramePr>
          <p:nvPr/>
        </p:nvGraphicFramePr>
        <p:xfrm>
          <a:off x="7467600" y="5791200"/>
          <a:ext cx="2381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9" name="公式" r:id="rId15" imgW="126780" imgH="164814" progId="Equation.3">
                  <p:embed/>
                </p:oleObj>
              </mc:Choice>
              <mc:Fallback>
                <p:oleObj name="公式" r:id="rId15" imgW="126780" imgH="16481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791200"/>
                        <a:ext cx="23812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3" name="Object 21"/>
          <p:cNvGraphicFramePr>
            <a:graphicFrameLocks noChangeAspect="1"/>
          </p:cNvGraphicFramePr>
          <p:nvPr/>
        </p:nvGraphicFramePr>
        <p:xfrm>
          <a:off x="1219200" y="3810000"/>
          <a:ext cx="2946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0" name="Equation" r:id="rId17" imgW="1054100" imgH="203200" progId="Equation.3">
                  <p:embed/>
                </p:oleObj>
              </mc:Choice>
              <mc:Fallback>
                <p:oleObj name="Equation" r:id="rId17" imgW="1054100" imgH="203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29464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4" name="Group 22"/>
          <p:cNvGraphicFramePr>
            <a:graphicFrameLocks noGrp="1"/>
          </p:cNvGraphicFramePr>
          <p:nvPr/>
        </p:nvGraphicFramePr>
        <p:xfrm>
          <a:off x="5715000" y="2895600"/>
          <a:ext cx="2743200" cy="10668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762000"/>
                <a:gridCol w="685800"/>
              </a:tblGrid>
              <a:tr h="533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X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5333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P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0.1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0.6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0.3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5751" name="Rectangle 39"/>
          <p:cNvSpPr>
            <a:spLocks noChangeArrowheads="1"/>
          </p:cNvSpPr>
          <p:nvPr/>
        </p:nvSpPr>
        <p:spPr bwMode="auto">
          <a:xfrm>
            <a:off x="1219200" y="3124200"/>
            <a:ext cx="3654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ea typeface="楷体_GB2312" charset="0"/>
                <a:cs typeface="楷体_GB2312" charset="0"/>
              </a:rPr>
              <a:t>试求出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X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的分布函数</a:t>
            </a:r>
            <a:r>
              <a:rPr kumimoji="1" lang="zh-CN" altLang="en-US" sz="2800">
                <a:ea typeface="楷体_GB2312" charset="0"/>
                <a:cs typeface="楷体_GB2312" charset="0"/>
              </a:rPr>
              <a:t>。</a:t>
            </a:r>
          </a:p>
        </p:txBody>
      </p:sp>
      <p:graphicFrame>
        <p:nvGraphicFramePr>
          <p:cNvPr id="1157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75919"/>
              </p:ext>
            </p:extLst>
          </p:nvPr>
        </p:nvGraphicFramePr>
        <p:xfrm>
          <a:off x="2126357" y="4391744"/>
          <a:ext cx="27336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1" name="Equation" r:id="rId19" imgW="977900" imgH="914400" progId="Equation.3">
                  <p:embed/>
                </p:oleObj>
              </mc:Choice>
              <mc:Fallback>
                <p:oleObj name="Equation" r:id="rId19" imgW="977900" imgH="914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357" y="4391744"/>
                        <a:ext cx="27336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8168" name="AutoShape 41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8169" name="AutoShape 4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8170" name="AutoShape 43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8171" name="AutoShape 44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16" grpId="0" autoUpdateAnimBg="0"/>
      <p:bldP spid="115717" grpId="0" autoUpdateAnimBg="0"/>
      <p:bldP spid="115718" grpId="0" animBg="1"/>
      <p:bldP spid="115719" grpId="0" animBg="1"/>
      <p:bldP spid="115720" grpId="0" animBg="1"/>
      <p:bldP spid="115721" grpId="0" animBg="1"/>
      <p:bldP spid="115722" grpId="0" animBg="1"/>
      <p:bldP spid="115723" grpId="0" animBg="1"/>
      <p:bldP spid="115724" grpId="0" animBg="1"/>
      <p:bldP spid="115725" grpId="0" animBg="1"/>
      <p:bldP spid="115726" grpId="0" animBg="1"/>
      <p:bldP spid="11575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762000" y="838200"/>
            <a:ext cx="7772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</a:rPr>
              <a:t>例</a:t>
            </a:r>
            <a:r>
              <a:rPr lang="en-US" altLang="zh-CN" sz="2800" b="1">
                <a:ea typeface="楷体_GB2312" charset="0"/>
                <a:cs typeface="楷体_GB2312" charset="0"/>
              </a:rPr>
              <a:t>2</a:t>
            </a:r>
            <a:r>
              <a:rPr lang="en-US" altLang="zh-CN" sz="2800">
                <a:ea typeface="楷体_GB2312" charset="0"/>
                <a:cs typeface="楷体_GB2312" charset="0"/>
              </a:rPr>
              <a:t>  </a:t>
            </a:r>
            <a:r>
              <a:rPr lang="zh-CN" altLang="en-US" sz="2800" b="1">
                <a:ea typeface="楷体_GB2312" charset="0"/>
                <a:cs typeface="楷体_GB2312" charset="0"/>
              </a:rPr>
              <a:t>向</a:t>
            </a:r>
            <a:r>
              <a:rPr lang="en-US" altLang="zh-CN" sz="2800" b="1">
                <a:ea typeface="楷体_GB2312" charset="0"/>
                <a:cs typeface="楷体_GB2312" charset="0"/>
              </a:rPr>
              <a:t>[0,1]</a:t>
            </a:r>
            <a:r>
              <a:rPr lang="zh-CN" altLang="en-US" sz="2800" b="1">
                <a:ea typeface="楷体_GB2312" charset="0"/>
                <a:cs typeface="楷体_GB2312" charset="0"/>
              </a:rPr>
              <a:t>区间随机抛一质点，以</a:t>
            </a:r>
            <a:r>
              <a:rPr lang="en-US" altLang="zh-CN" sz="2800" b="1"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ea typeface="楷体_GB2312" charset="0"/>
                <a:cs typeface="楷体_GB2312" charset="0"/>
              </a:rPr>
              <a:t>表示质点坐标</a:t>
            </a:r>
            <a:r>
              <a:rPr lang="en-US" altLang="zh-CN" sz="2800" b="1">
                <a:ea typeface="楷体_GB2312" charset="0"/>
                <a:cs typeface="楷体_GB2312" charset="0"/>
              </a:rPr>
              <a:t>.</a:t>
            </a:r>
            <a:r>
              <a:rPr lang="zh-CN" altLang="en-US" sz="2800" b="1">
                <a:ea typeface="楷体_GB2312" charset="0"/>
                <a:cs typeface="楷体_GB2312" charset="0"/>
              </a:rPr>
              <a:t>假定质点落在</a:t>
            </a:r>
            <a:r>
              <a:rPr lang="en-US" altLang="zh-CN" sz="2800" b="1">
                <a:ea typeface="楷体_GB2312" charset="0"/>
                <a:cs typeface="楷体_GB2312" charset="0"/>
              </a:rPr>
              <a:t>[0,1]</a:t>
            </a:r>
            <a:r>
              <a:rPr lang="zh-CN" altLang="en-US" sz="2800" b="1">
                <a:ea typeface="楷体_GB2312" charset="0"/>
                <a:cs typeface="楷体_GB2312" charset="0"/>
              </a:rPr>
              <a:t>区间内任一子区间内的概率与区间长成正比，求</a:t>
            </a:r>
            <a:r>
              <a:rPr lang="en-US" altLang="zh-CN" sz="2800" b="1"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ea typeface="楷体_GB2312" charset="0"/>
                <a:cs typeface="楷体_GB2312" charset="0"/>
              </a:rPr>
              <a:t>的分布函数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</a:rPr>
              <a:t>解：</a:t>
            </a:r>
            <a:r>
              <a:rPr lang="zh-CN" b="1">
                <a:ea typeface="楷体_GB2312" charset="0"/>
                <a:cs typeface="楷体_GB2312" charset="0"/>
              </a:rPr>
              <a:t>  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F(x)=P{X≤</a:t>
            </a:r>
            <a:r>
              <a:rPr lang="en-US" altLang="zh-CN" sz="2800" b="1" i="1">
                <a:latin typeface="Times New Roman" charset="0"/>
                <a:ea typeface="楷体_GB2312" charset="0"/>
                <a:cs typeface="楷体_GB2312" charset="0"/>
              </a:rPr>
              <a:t>x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}</a:t>
            </a:r>
            <a:r>
              <a:rPr lang="zh-CN">
                <a:ea typeface="楷体_GB2312" charset="0"/>
                <a:cs typeface="楷体_GB2312" charset="0"/>
              </a:rPr>
              <a:t>                                             </a:t>
            </a:r>
            <a:endParaRPr lang="en-US" altLang="zh-CN">
              <a:ea typeface="楷体_GB2312" charset="0"/>
              <a:cs typeface="楷体_GB2312" charset="0"/>
            </a:endParaRP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1101725" y="4648200"/>
          <a:ext cx="43910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9" name="Equation" r:id="rId3" imgW="2120900" imgH="711200" progId="Equation.3">
                  <p:embed/>
                </p:oleObj>
              </mc:Choice>
              <mc:Fallback>
                <p:oleObj name="Equation" r:id="rId3" imgW="21209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4648200"/>
                        <a:ext cx="43910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838200" y="2895600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当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&lt;0</a:t>
            </a:r>
            <a:r>
              <a:rPr lang="zh-CN" altLang="en-US" sz="2800">
                <a:latin typeface="Times New Roman" charset="0"/>
              </a:rPr>
              <a:t>时</a:t>
            </a:r>
            <a:r>
              <a:rPr lang="en-US" altLang="zh-CN" sz="2800">
                <a:latin typeface="Times New Roman" charset="0"/>
              </a:rPr>
              <a:t>,F(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)=0;</a:t>
            </a:r>
            <a:r>
              <a:rPr lang="zh-CN" altLang="en-US" sz="2800">
                <a:latin typeface="Times New Roman" charset="0"/>
              </a:rPr>
              <a:t>当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&gt;1</a:t>
            </a:r>
            <a:r>
              <a:rPr lang="zh-CN" altLang="en-US" sz="2800">
                <a:latin typeface="Times New Roman" charset="0"/>
              </a:rPr>
              <a:t>时</a:t>
            </a:r>
            <a:r>
              <a:rPr lang="en-US" altLang="zh-CN" sz="2800">
                <a:latin typeface="Times New Roman" charset="0"/>
              </a:rPr>
              <a:t>,F(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)=1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85800" y="3429000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charset="0"/>
              </a:rPr>
              <a:t>当</a:t>
            </a:r>
            <a:r>
              <a:rPr kumimoji="1" lang="en-US" altLang="zh-CN" sz="2800">
                <a:latin typeface="Times New Roman" charset="0"/>
              </a:rPr>
              <a:t>0≤</a:t>
            </a:r>
            <a:r>
              <a:rPr kumimoji="1" lang="en-US" altLang="zh-CN" sz="2800" i="1">
                <a:latin typeface="Times New Roman" charset="0"/>
              </a:rPr>
              <a:t>x</a:t>
            </a:r>
            <a:r>
              <a:rPr kumimoji="1" lang="en-US" altLang="zh-CN" sz="2800">
                <a:latin typeface="Times New Roman" charset="0"/>
              </a:rPr>
              <a:t>≤1</a:t>
            </a:r>
            <a:r>
              <a:rPr kumimoji="1" lang="zh-CN" altLang="en-US" sz="2800">
                <a:latin typeface="Times New Roman" charset="0"/>
              </a:rPr>
              <a:t>时</a:t>
            </a:r>
            <a:r>
              <a:rPr kumimoji="1" lang="en-US" altLang="zh-CN" sz="2800">
                <a:latin typeface="Times New Roman" charset="0"/>
              </a:rPr>
              <a:t>,</a:t>
            </a:r>
          </a:p>
        </p:txBody>
      </p:sp>
      <p:graphicFrame>
        <p:nvGraphicFramePr>
          <p:cNvPr id="116756" name="Object 20"/>
          <p:cNvGraphicFramePr>
            <a:graphicFrameLocks noChangeAspect="1"/>
          </p:cNvGraphicFramePr>
          <p:nvPr/>
        </p:nvGraphicFramePr>
        <p:xfrm>
          <a:off x="2971800" y="3505200"/>
          <a:ext cx="3429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0" name="Equation" r:id="rId5" imgW="1586811" imgH="203112" progId="Equation.3">
                  <p:embed/>
                </p:oleObj>
              </mc:Choice>
              <mc:Fallback>
                <p:oleObj name="Equation" r:id="rId5" imgW="1586811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34290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838200" y="4038600"/>
            <a:ext cx="495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特别</a:t>
            </a:r>
            <a:r>
              <a:rPr lang="en-US" altLang="zh-CN" sz="2800">
                <a:latin typeface="Times New Roman" charset="0"/>
              </a:rPr>
              <a:t>,F(1)=P{0≤x≤1}=k=1</a:t>
            </a:r>
          </a:p>
        </p:txBody>
      </p:sp>
      <p:sp useBgFill="1">
        <p:nvSpPr>
          <p:cNvPr id="49159" name="AutoShape 22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9160" name="AutoShape 23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9161" name="AutoShape 24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9162" name="AutoShape 25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 2"/>
          <p:cNvGrpSpPr>
            <a:grpSpLocks/>
          </p:cNvGrpSpPr>
          <p:nvPr/>
        </p:nvGrpSpPr>
        <p:grpSpPr bwMode="auto">
          <a:xfrm>
            <a:off x="6302375" y="2286000"/>
            <a:ext cx="2590800" cy="2372589"/>
            <a:chOff x="6301680" y="2286000"/>
            <a:chExt cx="2590800" cy="2373313"/>
          </a:xfrm>
        </p:grpSpPr>
        <p:sp>
          <p:nvSpPr>
            <p:cNvPr id="49164" name="Line 4"/>
            <p:cNvSpPr>
              <a:spLocks noChangeShapeType="1"/>
            </p:cNvSpPr>
            <p:nvPr/>
          </p:nvSpPr>
          <p:spPr bwMode="auto">
            <a:xfrm flipV="1">
              <a:off x="7063680" y="2743200"/>
              <a:ext cx="0" cy="1752600"/>
            </a:xfrm>
            <a:prstGeom prst="line">
              <a:avLst/>
            </a:prstGeom>
            <a:noFill/>
            <a:ln w="12700">
              <a:solidFill>
                <a:srgbClr val="FF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5" name="Line 5"/>
            <p:cNvSpPr>
              <a:spLocks noChangeShapeType="1"/>
            </p:cNvSpPr>
            <p:nvPr/>
          </p:nvSpPr>
          <p:spPr bwMode="auto">
            <a:xfrm>
              <a:off x="6530280" y="4343400"/>
              <a:ext cx="2362200" cy="0"/>
            </a:xfrm>
            <a:prstGeom prst="line">
              <a:avLst/>
            </a:prstGeom>
            <a:noFill/>
            <a:ln w="12700">
              <a:solidFill>
                <a:srgbClr val="FF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6" name="Line 6"/>
            <p:cNvSpPr>
              <a:spLocks noChangeShapeType="1"/>
            </p:cNvSpPr>
            <p:nvPr/>
          </p:nvSpPr>
          <p:spPr bwMode="auto">
            <a:xfrm>
              <a:off x="6301680" y="4343400"/>
              <a:ext cx="762000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7" name="Line 7"/>
            <p:cNvSpPr>
              <a:spLocks noChangeShapeType="1"/>
            </p:cNvSpPr>
            <p:nvPr/>
          </p:nvSpPr>
          <p:spPr bwMode="auto">
            <a:xfrm flipV="1">
              <a:off x="7063680" y="3657600"/>
              <a:ext cx="685800" cy="6858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8" name="Line 8"/>
            <p:cNvSpPr>
              <a:spLocks noChangeShapeType="1"/>
            </p:cNvSpPr>
            <p:nvPr/>
          </p:nvSpPr>
          <p:spPr bwMode="auto">
            <a:xfrm>
              <a:off x="7749480" y="3657600"/>
              <a:ext cx="1066800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9" name="Line 9"/>
            <p:cNvSpPr>
              <a:spLocks noChangeShapeType="1"/>
            </p:cNvSpPr>
            <p:nvPr/>
          </p:nvSpPr>
          <p:spPr bwMode="auto">
            <a:xfrm>
              <a:off x="7063680" y="3657600"/>
              <a:ext cx="0" cy="0"/>
            </a:xfrm>
            <a:prstGeom prst="line">
              <a:avLst/>
            </a:prstGeom>
            <a:noFill/>
            <a:ln w="127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0" name="Line 10"/>
            <p:cNvSpPr>
              <a:spLocks noChangeShapeType="1"/>
            </p:cNvSpPr>
            <p:nvPr/>
          </p:nvSpPr>
          <p:spPr bwMode="auto">
            <a:xfrm>
              <a:off x="7063680" y="3657600"/>
              <a:ext cx="76200" cy="0"/>
            </a:xfrm>
            <a:prstGeom prst="line">
              <a:avLst/>
            </a:prstGeom>
            <a:noFill/>
            <a:ln w="127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1" name="Line 11"/>
            <p:cNvSpPr>
              <a:spLocks noChangeShapeType="1"/>
            </p:cNvSpPr>
            <p:nvPr/>
          </p:nvSpPr>
          <p:spPr bwMode="auto">
            <a:xfrm>
              <a:off x="7749480" y="4343400"/>
              <a:ext cx="0" cy="0"/>
            </a:xfrm>
            <a:prstGeom prst="line">
              <a:avLst/>
            </a:prstGeom>
            <a:noFill/>
            <a:ln w="127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2" name="Line 12"/>
            <p:cNvSpPr>
              <a:spLocks noChangeShapeType="1"/>
            </p:cNvSpPr>
            <p:nvPr/>
          </p:nvSpPr>
          <p:spPr bwMode="auto">
            <a:xfrm flipV="1">
              <a:off x="7825680" y="4267200"/>
              <a:ext cx="0" cy="76200"/>
            </a:xfrm>
            <a:prstGeom prst="line">
              <a:avLst/>
            </a:prstGeom>
            <a:noFill/>
            <a:ln w="127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9173" name="Object 13"/>
            <p:cNvGraphicFramePr>
              <a:graphicFrameLocks noChangeAspect="1"/>
            </p:cNvGraphicFramePr>
            <p:nvPr/>
          </p:nvGraphicFramePr>
          <p:xfrm>
            <a:off x="6835080" y="2286000"/>
            <a:ext cx="4984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51" name="Equation" r:id="rId7" imgW="342751" imgH="203112" progId="Equation.3">
                    <p:embed/>
                  </p:oleObj>
                </mc:Choice>
                <mc:Fallback>
                  <p:oleObj name="Equation" r:id="rId7" imgW="342751" imgH="20311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080" y="2286000"/>
                          <a:ext cx="498475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4" name="Object 14"/>
            <p:cNvGraphicFramePr>
              <a:graphicFrameLocks noChangeAspect="1"/>
            </p:cNvGraphicFramePr>
            <p:nvPr/>
          </p:nvGraphicFramePr>
          <p:xfrm>
            <a:off x="8663880" y="3951288"/>
            <a:ext cx="228600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52" name="Equation" r:id="rId9" imgW="126835" imgH="139518" progId="Equation.3">
                    <p:embed/>
                  </p:oleObj>
                </mc:Choice>
                <mc:Fallback>
                  <p:oleObj name="Equation" r:id="rId9" imgW="126835" imgH="13951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3880" y="3951288"/>
                          <a:ext cx="228600" cy="250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6" name="Object 16"/>
            <p:cNvGraphicFramePr>
              <a:graphicFrameLocks noChangeAspect="1"/>
            </p:cNvGraphicFramePr>
            <p:nvPr/>
          </p:nvGraphicFramePr>
          <p:xfrm>
            <a:off x="6835080" y="4343400"/>
            <a:ext cx="223838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53" name="公式" r:id="rId11" imgW="126725" imgH="177415" progId="Equation.3">
                    <p:embed/>
                  </p:oleObj>
                </mc:Choice>
                <mc:Fallback>
                  <p:oleObj name="公式" r:id="rId11" imgW="126725" imgH="17741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080" y="4343400"/>
                          <a:ext cx="223838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6732240" y="3491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668344" y="43651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54" grpId="0" autoUpdateAnimBg="0"/>
      <p:bldP spid="116755" grpId="0" autoUpdateAnimBg="0"/>
      <p:bldP spid="116757" grpId="0" autoUpdateAnimBg="0"/>
      <p:bldP spid="2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15925" y="938213"/>
            <a:ext cx="808355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用分布函数描述随机变量不如分布律直观，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对非离散型随机变量，是否有更直观的描述方法</a:t>
            </a:r>
            <a:r>
              <a:rPr lang="zh-CN" altLang="en-US" sz="2800">
                <a:latin typeface="楷体_GB2312" charset="0"/>
                <a:ea typeface="楷体_GB2312" charset="0"/>
                <a:cs typeface="楷体_GB2312" charset="0"/>
              </a:rPr>
              <a:t>？</a:t>
            </a:r>
            <a:endParaRPr lang="zh-CN" altLang="en-US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17763" name="WordArt 3"/>
          <p:cNvSpPr>
            <a:spLocks noChangeArrowheads="1" noChangeShapeType="1" noTextEdit="1"/>
          </p:cNvSpPr>
          <p:nvPr/>
        </p:nvSpPr>
        <p:spPr bwMode="auto">
          <a:xfrm>
            <a:off x="457200" y="304800"/>
            <a:ext cx="990600" cy="1066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3600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  <a:cs typeface="宋体"/>
              </a:rPr>
              <a:t>?</a:t>
            </a:r>
            <a:endParaRPr lang="zh-CN" altLang="en-US" sz="3600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  <a:cs typeface="宋体"/>
            </a:endParaRP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762000" y="2438400"/>
          <a:ext cx="3760788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2" name="BMP 图象" r:id="rId3" imgW="2034716" imgH="1340952" progId="Paint.Picture">
                  <p:embed/>
                </p:oleObj>
              </mc:Choice>
              <mc:Fallback>
                <p:oleObj name="BMP 图象" r:id="rId3" imgW="2034716" imgH="134095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3760788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977900" y="4646613"/>
            <a:ext cx="390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a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2562225" y="4646613"/>
            <a:ext cx="422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b</a:t>
            </a:r>
          </a:p>
        </p:txBody>
      </p:sp>
      <p:graphicFrame>
        <p:nvGraphicFramePr>
          <p:cNvPr id="117767" name="Object 7"/>
          <p:cNvGraphicFramePr>
            <a:graphicFrameLocks noChangeAspect="1"/>
          </p:cNvGraphicFramePr>
          <p:nvPr/>
        </p:nvGraphicFramePr>
        <p:xfrm>
          <a:off x="1981200" y="5562600"/>
          <a:ext cx="2286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3" name="公式" r:id="rId5" imgW="1104900" imgH="203200" progId="Equation.3">
                  <p:embed/>
                </p:oleObj>
              </mc:Choice>
              <mc:Fallback>
                <p:oleObj name="公式" r:id="rId5" imgW="11049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62600"/>
                        <a:ext cx="2286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4648200" y="2590800"/>
          <a:ext cx="4038600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4" name="BMP 图象" r:id="rId7" imgW="1554615" imgH="1241905" progId="Paint.Picture">
                  <p:embed/>
                </p:oleObj>
              </mc:Choice>
              <mc:Fallback>
                <p:oleObj name="BMP 图象" r:id="rId7" imgW="1554615" imgH="1241905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90800"/>
                        <a:ext cx="4038600" cy="238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50184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0185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0186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0187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3" grpId="0" animBg="1"/>
      <p:bldP spid="117765" grpId="0" autoUpdateAnimBg="0"/>
      <p:bldP spid="11776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kumimoji="0" lang="en-US" altLang="zh-CN" sz="4000" b="1">
                <a:latin typeface="Calibri" charset="0"/>
                <a:ea typeface="宋体" charset="0"/>
              </a:rPr>
              <a:t>2.4</a:t>
            </a:r>
            <a:r>
              <a:rPr kumimoji="0" lang="en-US" altLang="zh-CN" sz="4000">
                <a:latin typeface="Calibri" charset="0"/>
                <a:ea typeface="宋体" charset="0"/>
              </a:rPr>
              <a:t>  </a:t>
            </a:r>
            <a:r>
              <a:rPr kumimoji="0" lang="zh-CN" altLang="en-US" sz="4000">
                <a:latin typeface="Calibri" charset="0"/>
                <a:ea typeface="宋体" charset="0"/>
              </a:rPr>
              <a:t>连续型随机变量</a:t>
            </a:r>
            <a:br>
              <a:rPr kumimoji="0" lang="zh-CN" altLang="en-US" sz="4000">
                <a:latin typeface="Calibri" charset="0"/>
                <a:ea typeface="宋体" charset="0"/>
              </a:rPr>
            </a:br>
            <a:r>
              <a:rPr kumimoji="0" lang="zh-CN" altLang="en-US" sz="2800" b="1">
                <a:latin typeface="Calibri" charset="0"/>
                <a:ea typeface="宋体" charset="0"/>
              </a:rPr>
              <a:t>一、概率密度</a:t>
            </a:r>
            <a:endParaRPr kumimoji="0" lang="zh-CN" altLang="en-US" sz="4000" b="1">
              <a:latin typeface="Calibri" charset="0"/>
              <a:ea typeface="宋体" charset="0"/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28600" y="1600200"/>
            <a:ext cx="8610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>
                <a:ea typeface="楷体_GB2312" charset="0"/>
                <a:cs typeface="楷体_GB2312" charset="0"/>
              </a:rPr>
              <a:t>    </a:t>
            </a:r>
            <a:r>
              <a:rPr lang="en-US" altLang="zh-CN" sz="3200">
                <a:ea typeface="楷体_GB2312" charset="0"/>
                <a:cs typeface="楷体_GB2312" charset="0"/>
              </a:rPr>
              <a:t>1.  </a:t>
            </a:r>
            <a:r>
              <a:rPr lang="zh-CN" altLang="en-US" sz="3200" b="1">
                <a:ea typeface="楷体_GB2312" charset="0"/>
                <a:cs typeface="楷体_GB2312" charset="0"/>
              </a:rPr>
              <a:t>定义</a:t>
            </a:r>
            <a:r>
              <a:rPr lang="en-US" altLang="zh-CN">
                <a:latin typeface="华文仿宋" charset="0"/>
                <a:ea typeface="华文仿宋" charset="0"/>
                <a:cs typeface="华文仿宋" charset="0"/>
              </a:rPr>
              <a:t>  </a:t>
            </a:r>
            <a:r>
              <a:rPr lang="zh-CN" altLang="en-US" sz="3200" b="1">
                <a:ea typeface="楷体_GB2312" charset="0"/>
                <a:cs typeface="楷体_GB2312" charset="0"/>
              </a:rPr>
              <a:t>对于随机变量</a:t>
            </a:r>
            <a:r>
              <a:rPr lang="en-US" altLang="zh-CN" sz="3200" b="1">
                <a:ea typeface="楷体_GB2312" charset="0"/>
                <a:cs typeface="楷体_GB2312" charset="0"/>
              </a:rPr>
              <a:t>X</a:t>
            </a:r>
            <a:r>
              <a:rPr lang="zh-CN" altLang="en-US" sz="3200" b="1">
                <a:ea typeface="楷体_GB2312" charset="0"/>
                <a:cs typeface="楷体_GB2312" charset="0"/>
              </a:rPr>
              <a:t>，若存在非负函数</a:t>
            </a:r>
            <a:r>
              <a:rPr lang="en-US" altLang="zh-CN" sz="3200" b="1">
                <a:ea typeface="楷体_GB2312" charset="0"/>
                <a:cs typeface="楷体_GB2312" charset="0"/>
              </a:rPr>
              <a:t>f(x)</a:t>
            </a:r>
            <a:r>
              <a:rPr lang="zh-CN" altLang="en-US" sz="3200" b="1">
                <a:ea typeface="楷体_GB2312" charset="0"/>
                <a:cs typeface="楷体_GB2312" charset="0"/>
              </a:rPr>
              <a:t>，</a:t>
            </a:r>
            <a:r>
              <a:rPr lang="en-US" altLang="zh-CN" sz="3200" b="1">
                <a:ea typeface="楷体_GB2312" charset="0"/>
                <a:cs typeface="楷体_GB2312" charset="0"/>
              </a:rPr>
              <a:t>(-</a:t>
            </a:r>
            <a:r>
              <a:rPr lang="en-US" altLang="zh-CN" sz="3200" b="1">
                <a:ea typeface="楷体_GB2312" charset="0"/>
                <a:cs typeface="楷体_GB2312" charset="0"/>
                <a:sym typeface="Symbol" charset="0"/>
              </a:rPr>
              <a:t></a:t>
            </a:r>
            <a:r>
              <a:rPr lang="en-US" altLang="zh-CN" sz="3200" b="1">
                <a:ea typeface="楷体_GB2312" charset="0"/>
                <a:cs typeface="楷体_GB2312" charset="0"/>
              </a:rPr>
              <a:t>&lt;x&lt;+</a:t>
            </a:r>
            <a:r>
              <a:rPr lang="en-US" altLang="zh-CN" sz="3200" b="1">
                <a:ea typeface="楷体_GB2312" charset="0"/>
                <a:cs typeface="楷体_GB2312" charset="0"/>
                <a:sym typeface="Symbol" charset="0"/>
              </a:rPr>
              <a:t></a:t>
            </a:r>
            <a:r>
              <a:rPr lang="en-US" altLang="zh-CN" sz="3200" b="1">
                <a:ea typeface="楷体_GB2312" charset="0"/>
                <a:cs typeface="楷体_GB2312" charset="0"/>
              </a:rPr>
              <a:t>)</a:t>
            </a:r>
            <a:r>
              <a:rPr lang="zh-CN" altLang="en-US" sz="3200" b="1">
                <a:ea typeface="楷体_GB2312" charset="0"/>
                <a:cs typeface="楷体_GB2312" charset="0"/>
              </a:rPr>
              <a:t>，使对任意实数</a:t>
            </a:r>
            <a:r>
              <a:rPr lang="en-US" altLang="zh-CN" sz="3200" b="1">
                <a:ea typeface="楷体_GB2312" charset="0"/>
                <a:cs typeface="楷体_GB2312" charset="0"/>
              </a:rPr>
              <a:t>x</a:t>
            </a:r>
            <a:r>
              <a:rPr lang="zh-CN" altLang="en-US" sz="3200" b="1">
                <a:ea typeface="楷体_GB2312" charset="0"/>
                <a:cs typeface="楷体_GB2312" charset="0"/>
              </a:rPr>
              <a:t>，都有</a:t>
            </a:r>
            <a:endParaRPr lang="zh-CN" sz="3200" b="1">
              <a:ea typeface="楷体_GB2312" charset="0"/>
              <a:cs typeface="楷体_GB2312" charset="0"/>
            </a:endParaRP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1787525" y="2743200"/>
          <a:ext cx="58737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3" imgW="1816100" imgH="330200" progId="Equation.3">
                  <p:embed/>
                </p:oleObj>
              </mc:Choice>
              <mc:Fallback>
                <p:oleObj name="Equation" r:id="rId3" imgW="18161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743200"/>
                        <a:ext cx="58737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381000" y="3657600"/>
            <a:ext cx="7772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ea typeface="楷体_GB2312" charset="0"/>
                <a:cs typeface="楷体_GB2312" charset="0"/>
              </a:rPr>
              <a:t>则称</a:t>
            </a:r>
            <a:r>
              <a:rPr kumimoji="1" lang="en-US" altLang="zh-CN" sz="3200" b="1">
                <a:ea typeface="楷体_GB2312" charset="0"/>
                <a:cs typeface="楷体_GB2312" charset="0"/>
              </a:rPr>
              <a:t>X</a:t>
            </a:r>
            <a:r>
              <a:rPr kumimoji="1" lang="zh-CN" altLang="en-US" sz="3200" b="1">
                <a:ea typeface="楷体_GB2312" charset="0"/>
                <a:cs typeface="楷体_GB2312" charset="0"/>
              </a:rPr>
              <a:t>为连续型随机变量，</a:t>
            </a:r>
            <a:r>
              <a:rPr kumimoji="1" lang="zh-CN" sz="3200" b="1">
                <a:ea typeface="楷体_GB2312" charset="0"/>
                <a:cs typeface="楷体_GB2312" charset="0"/>
              </a:rPr>
              <a:t> </a:t>
            </a:r>
            <a:r>
              <a:rPr kumimoji="1" lang="en-US" altLang="zh-CN" sz="3200" b="1">
                <a:ea typeface="楷体_GB2312" charset="0"/>
                <a:cs typeface="楷体_GB2312" charset="0"/>
              </a:rPr>
              <a:t>f(x)</a:t>
            </a:r>
            <a:r>
              <a:rPr kumimoji="1" lang="zh-CN" altLang="en-US" sz="3200" b="1">
                <a:ea typeface="楷体_GB2312" charset="0"/>
                <a:cs typeface="楷体_GB2312" charset="0"/>
              </a:rPr>
              <a:t>为</a:t>
            </a:r>
            <a:r>
              <a:rPr kumimoji="1" lang="en-US" altLang="zh-CN" sz="3200" b="1">
                <a:ea typeface="楷体_GB2312" charset="0"/>
                <a:cs typeface="楷体_GB2312" charset="0"/>
              </a:rPr>
              <a:t>X</a:t>
            </a:r>
            <a:r>
              <a:rPr kumimoji="1" lang="zh-CN" altLang="en-US" sz="3200" b="1">
                <a:ea typeface="楷体_GB2312" charset="0"/>
                <a:cs typeface="楷体_GB2312" charset="0"/>
              </a:rPr>
              <a:t>的</a:t>
            </a:r>
            <a:r>
              <a:rPr kumimoji="1" lang="zh-CN" altLang="en-US" sz="3200" b="1">
                <a:solidFill>
                  <a:srgbClr val="FF0000"/>
                </a:solidFill>
                <a:ea typeface="楷体_GB2312" charset="0"/>
                <a:cs typeface="楷体_GB2312" charset="0"/>
              </a:rPr>
              <a:t>概率密度函数</a:t>
            </a:r>
            <a:r>
              <a:rPr kumimoji="1" lang="zh-CN" altLang="en-US" sz="3200" b="1">
                <a:ea typeface="楷体_GB2312" charset="0"/>
                <a:cs typeface="楷体_GB2312" charset="0"/>
              </a:rPr>
              <a:t>，简称概率密度或密度函数</a:t>
            </a:r>
            <a:r>
              <a:rPr kumimoji="1" lang="zh-CN" sz="3200" b="1">
                <a:ea typeface="楷体_GB2312" charset="0"/>
                <a:cs typeface="楷体_GB2312" charset="0"/>
              </a:rPr>
              <a:t>.  </a:t>
            </a:r>
            <a:endParaRPr kumimoji="1" lang="en-US" altLang="zh-CN" sz="3200" b="1">
              <a:ea typeface="楷体_GB2312" charset="0"/>
              <a:cs typeface="楷体_GB2312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ea typeface="楷体_GB2312" charset="0"/>
                <a:cs typeface="楷体_GB2312" charset="0"/>
              </a:rPr>
              <a:t>常记为</a:t>
            </a:r>
            <a:endParaRPr kumimoji="1" lang="zh-CN" sz="3200" b="1">
              <a:ea typeface="楷体_GB2312" charset="0"/>
              <a:cs typeface="楷体_GB2312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1">
                <a:ea typeface="楷体_GB2312" charset="0"/>
                <a:cs typeface="楷体_GB2312" charset="0"/>
              </a:rPr>
              <a:t>X</a:t>
            </a:r>
            <a:r>
              <a:rPr kumimoji="1" lang="zh-CN" altLang="en-US" sz="3200" b="1">
                <a:ea typeface="楷体_GB2312" charset="0"/>
                <a:cs typeface="楷体_GB2312" charset="0"/>
              </a:rPr>
              <a:t>～ </a:t>
            </a:r>
            <a:r>
              <a:rPr kumimoji="1" lang="en-US" altLang="zh-CN" sz="3200" b="1">
                <a:ea typeface="楷体_GB2312" charset="0"/>
                <a:cs typeface="楷体_GB2312" charset="0"/>
              </a:rPr>
              <a:t>f(x) ,  (-</a:t>
            </a:r>
            <a:r>
              <a:rPr kumimoji="1" lang="en-US" altLang="zh-CN" sz="3200" b="1">
                <a:ea typeface="楷体_GB2312" charset="0"/>
                <a:cs typeface="楷体_GB2312" charset="0"/>
                <a:sym typeface="Symbol" charset="0"/>
              </a:rPr>
              <a:t></a:t>
            </a:r>
            <a:r>
              <a:rPr kumimoji="1" lang="en-US" altLang="zh-CN" sz="3200" b="1">
                <a:ea typeface="楷体_GB2312" charset="0"/>
                <a:cs typeface="楷体_GB2312" charset="0"/>
              </a:rPr>
              <a:t>&lt;x&lt;+</a:t>
            </a:r>
            <a:r>
              <a:rPr kumimoji="1" lang="en-US" altLang="zh-CN" sz="3200" b="1">
                <a:ea typeface="楷体_GB2312" charset="0"/>
                <a:cs typeface="楷体_GB2312" charset="0"/>
                <a:sym typeface="Symbol" charset="0"/>
              </a:rPr>
              <a:t></a:t>
            </a:r>
            <a:r>
              <a:rPr kumimoji="1" lang="en-US" altLang="zh-CN" sz="3200" b="1">
                <a:ea typeface="楷体_GB2312" charset="0"/>
                <a:cs typeface="楷体_GB2312" charset="0"/>
              </a:rPr>
              <a:t>)</a:t>
            </a:r>
          </a:p>
        </p:txBody>
      </p:sp>
      <p:sp useBgFill="1">
        <p:nvSpPr>
          <p:cNvPr id="51205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206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207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208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  <p:bldP spid="118787" grpId="0" autoUpdateAnimBg="0"/>
      <p:bldP spid="11878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ChangeArrowheads="1"/>
          </p:cNvSpPr>
          <p:nvPr/>
        </p:nvSpPr>
        <p:spPr bwMode="auto">
          <a:xfrm>
            <a:off x="414338" y="557213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ea typeface="楷体_GB2312" charset="0"/>
                <a:cs typeface="楷体_GB2312" charset="0"/>
              </a:rPr>
              <a:t>密度函数的</a:t>
            </a:r>
            <a:r>
              <a:rPr kumimoji="1" lang="zh-CN" altLang="en-US" sz="2800" b="1">
                <a:solidFill>
                  <a:srgbClr val="FF0000"/>
                </a:solidFill>
                <a:ea typeface="楷体_GB2312" charset="0"/>
                <a:cs typeface="楷体_GB2312" charset="0"/>
              </a:rPr>
              <a:t>几何意义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为</a:t>
            </a:r>
          </a:p>
        </p:txBody>
      </p:sp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1676400" y="5410200"/>
          <a:ext cx="44196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8" name="公式" r:id="rId3" imgW="1549400" imgH="330200" progId="Equation.3">
                  <p:embed/>
                </p:oleObj>
              </mc:Choice>
              <mc:Fallback>
                <p:oleObj name="公式" r:id="rId3" imgW="15494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10200"/>
                        <a:ext cx="44196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1524000" y="1098550"/>
          <a:ext cx="5181600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9" name="BMP 图象" r:id="rId5" imgW="1554615" imgH="1241905" progId="Paint.Picture">
                  <p:embed/>
                </p:oleObj>
              </mc:Choice>
              <mc:Fallback>
                <p:oleObj name="BMP 图象" r:id="rId5" imgW="1554615" imgH="124190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98550"/>
                        <a:ext cx="5181600" cy="413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52228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2229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2230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2231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5438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>
                <a:ea typeface="楷体_GB2312" charset="0"/>
                <a:cs typeface="楷体_GB2312" charset="0"/>
              </a:rPr>
              <a:t>2.  </a:t>
            </a:r>
            <a:r>
              <a:rPr lang="zh-CN" altLang="en-US" sz="2800" b="1">
                <a:ea typeface="楷体_GB2312" charset="0"/>
                <a:cs typeface="楷体_GB2312" charset="0"/>
              </a:rPr>
              <a:t>密度函数的性质 </a:t>
            </a:r>
            <a:r>
              <a:rPr lang="en-US" altLang="zh-CN" sz="2800">
                <a:latin typeface="楷体_GB2312" charset="0"/>
                <a:ea typeface="楷体_GB2312" charset="0"/>
                <a:cs typeface="楷体_GB2312" charset="0"/>
              </a:rPr>
              <a:t> </a:t>
            </a:r>
          </a:p>
          <a:p>
            <a:pPr eaLnBrk="0" hangingPunct="0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>
                <a:ea typeface="楷体_GB2312" charset="0"/>
                <a:cs typeface="楷体_GB2312" charset="0"/>
              </a:rPr>
              <a:t> (1) </a:t>
            </a:r>
            <a:r>
              <a:rPr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非负性</a:t>
            </a:r>
            <a:r>
              <a:rPr lang="zh-CN" altLang="en-US" sz="2800" b="1">
                <a:ea typeface="楷体_GB2312" charset="0"/>
                <a:cs typeface="楷体_GB2312" charset="0"/>
              </a:rPr>
              <a:t> </a:t>
            </a:r>
            <a:r>
              <a:rPr lang="en-US" altLang="zh-CN" sz="2800" b="1">
                <a:ea typeface="楷体_GB2312" charset="0"/>
                <a:cs typeface="楷体_GB2312" charset="0"/>
              </a:rPr>
              <a:t>f(x)</a:t>
            </a:r>
            <a:r>
              <a:rPr lang="en-US" altLang="zh-CN" sz="2800" b="1">
                <a:ea typeface="楷体_GB2312" charset="0"/>
                <a:cs typeface="楷体_GB2312" charset="0"/>
                <a:sym typeface="Symbol" charset="0"/>
              </a:rPr>
              <a:t>0</a:t>
            </a:r>
            <a:r>
              <a:rPr lang="zh-CN" altLang="en-US" sz="2800" b="1">
                <a:ea typeface="楷体_GB2312" charset="0"/>
                <a:cs typeface="楷体_GB2312" charset="0"/>
                <a:sym typeface="Symbol" charset="0"/>
              </a:rPr>
              <a:t>，</a:t>
            </a:r>
            <a:r>
              <a:rPr lang="en-US" altLang="zh-CN" sz="2800" b="1">
                <a:ea typeface="楷体_GB2312" charset="0"/>
                <a:cs typeface="楷体_GB2312" charset="0"/>
              </a:rPr>
              <a:t>(-</a:t>
            </a:r>
            <a:r>
              <a:rPr lang="en-US" altLang="zh-CN" sz="2800" b="1">
                <a:ea typeface="楷体_GB2312" charset="0"/>
                <a:cs typeface="楷体_GB2312" charset="0"/>
                <a:sym typeface="Symbol" charset="0"/>
              </a:rPr>
              <a:t>&lt;x&lt;</a:t>
            </a:r>
            <a:r>
              <a:rPr lang="en-US" altLang="zh-CN" sz="2800" b="1">
                <a:ea typeface="楷体_GB2312" charset="0"/>
                <a:cs typeface="楷体_GB2312" charset="0"/>
              </a:rPr>
              <a:t>)</a:t>
            </a:r>
            <a:r>
              <a:rPr lang="zh-CN" altLang="en-US" sz="2800" b="1">
                <a:ea typeface="楷体_GB2312" charset="0"/>
                <a:cs typeface="楷体_GB2312" charset="0"/>
                <a:sym typeface="Symbol" charset="0"/>
              </a:rPr>
              <a:t>；</a:t>
            </a:r>
          </a:p>
          <a:p>
            <a:pPr eaLnBrk="0" hangingPunct="0"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  <a:sym typeface="Symbol" charset="0"/>
              </a:rPr>
              <a:t> </a:t>
            </a:r>
            <a:r>
              <a:rPr lang="en-US" altLang="zh-CN" sz="2800" b="1">
                <a:ea typeface="楷体_GB2312" charset="0"/>
                <a:cs typeface="楷体_GB2312" charset="0"/>
              </a:rPr>
              <a:t>(2)</a:t>
            </a:r>
            <a:r>
              <a:rPr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归一性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2609850" y="2133600"/>
          <a:ext cx="26289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0" name="Equation" r:id="rId3" imgW="876300" imgH="330200" progId="Equation.3">
                  <p:embed/>
                </p:oleObj>
              </mc:Choice>
              <mc:Fallback>
                <p:oleObj name="Equation" r:id="rId3" imgW="8763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133600"/>
                        <a:ext cx="26289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04800" y="2971800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ea typeface="楷体_GB2312" charset="0"/>
                <a:cs typeface="楷体_GB2312" charset="0"/>
              </a:rPr>
              <a:t>性质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(1)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、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(2)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是密度函数的充要性质；</a:t>
            </a:r>
            <a:r>
              <a:rPr kumimoji="1" lang="zh-CN" sz="2800">
                <a:ea typeface="楷体_GB2312" charset="0"/>
                <a:cs typeface="楷体_GB2312" charset="0"/>
              </a:rPr>
              <a:t>     </a:t>
            </a:r>
            <a:endParaRPr kumimoji="1" lang="zh-CN" altLang="en-US" sz="2800">
              <a:ea typeface="楷体_GB2312" charset="0"/>
              <a:cs typeface="楷体_GB2312" charset="0"/>
            </a:endParaRPr>
          </a:p>
        </p:txBody>
      </p:sp>
      <p:sp>
        <p:nvSpPr>
          <p:cNvPr id="120837" name="WordArt 5"/>
          <p:cNvSpPr>
            <a:spLocks noChangeArrowheads="1" noChangeShapeType="1" noTextEdit="1"/>
          </p:cNvSpPr>
          <p:nvPr/>
        </p:nvSpPr>
        <p:spPr bwMode="auto">
          <a:xfrm>
            <a:off x="1066800" y="3657600"/>
            <a:ext cx="990600" cy="1066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  <a:cs typeface="宋体"/>
              </a:rPr>
              <a:t>EX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  <a:cs typeface="宋体"/>
            </a:endParaRPr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3581400" y="4419600"/>
          <a:ext cx="2438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1" name="Equation" r:id="rId5" imgW="787058" imgH="253890" progId="Equation.3">
                  <p:embed/>
                </p:oleObj>
              </mc:Choice>
              <mc:Fallback>
                <p:oleObj name="Equation" r:id="rId5" imgW="787058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19600"/>
                        <a:ext cx="2438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2651125" y="3624263"/>
            <a:ext cx="4995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3200">
                <a:latin typeface="Times New Roman" charset="0"/>
                <a:ea typeface="华文行楷" charset="0"/>
                <a:cs typeface="华文行楷" charset="0"/>
              </a:rPr>
              <a:t>设随机变量</a:t>
            </a:r>
            <a:r>
              <a:rPr lang="en-US" altLang="zh-CN" sz="3200">
                <a:latin typeface="Times New Roman" charset="0"/>
                <a:ea typeface="华文行楷" charset="0"/>
                <a:cs typeface="华文行楷" charset="0"/>
              </a:rPr>
              <a:t>X</a:t>
            </a:r>
            <a:r>
              <a:rPr lang="zh-CN" altLang="en-US" sz="3200">
                <a:latin typeface="Times New Roman" charset="0"/>
                <a:ea typeface="华文行楷" charset="0"/>
                <a:cs typeface="华文行楷" charset="0"/>
              </a:rPr>
              <a:t>的概率密度为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2362200" y="5105400"/>
            <a:ext cx="365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charset="0"/>
                <a:ea typeface="华文行楷" charset="0"/>
                <a:cs typeface="华文行楷" charset="0"/>
              </a:rPr>
              <a:t>求常数</a:t>
            </a:r>
            <a:r>
              <a:rPr lang="en-US" altLang="zh-CN" sz="3200">
                <a:latin typeface="Times New Roman" charset="0"/>
                <a:ea typeface="华文行楷" charset="0"/>
                <a:cs typeface="华文行楷" charset="0"/>
              </a:rPr>
              <a:t>a.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7467600" y="45720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charset="0"/>
              </a:rPr>
              <a:t>答</a:t>
            </a:r>
            <a:r>
              <a:rPr lang="en-US" altLang="zh-CN">
                <a:latin typeface="Times New Roman" charset="0"/>
              </a:rPr>
              <a:t>:</a:t>
            </a:r>
          </a:p>
        </p:txBody>
      </p:sp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7391400" y="5105400"/>
          <a:ext cx="1104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2" name="Equation" r:id="rId7" imgW="380835" imgH="393529" progId="Equation.3">
                  <p:embed/>
                </p:oleObj>
              </mc:Choice>
              <mc:Fallback>
                <p:oleObj name="Equation" r:id="rId7" imgW="380835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105400"/>
                        <a:ext cx="1104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AutoShape 11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638800"/>
            <a:ext cx="4572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3259" name="AutoShape 12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3260" name="AutoShape 13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3261" name="AutoShape 14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3262" name="AutoShape 15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 autoUpdateAnimBg="0"/>
      <p:bldP spid="120836" grpId="0" autoUpdateAnimBg="0"/>
      <p:bldP spid="120837" grpId="0" animBg="1"/>
      <p:bldP spid="120839" grpId="0" autoUpdateAnimBg="0"/>
      <p:bldP spid="120840" grpId="0" autoUpdateAnimBg="0"/>
      <p:bldP spid="12084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533400" y="838200"/>
            <a:ext cx="431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sz="2800">
                <a:ea typeface="楷体_GB2312" charset="0"/>
                <a:cs typeface="楷体_GB2312" charset="0"/>
              </a:rPr>
              <a:t>(3) 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若</a:t>
            </a:r>
            <a:r>
              <a:rPr kumimoji="1" lang="en-US" altLang="zh-CN" sz="2800" b="1" i="1">
                <a:latin typeface="Times New Roman" charset="0"/>
                <a:ea typeface="楷体_GB2312" charset="0"/>
                <a:cs typeface="楷体_GB2312" charset="0"/>
              </a:rPr>
              <a:t>x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是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f(</a:t>
            </a:r>
            <a:r>
              <a:rPr kumimoji="1" lang="en-US" altLang="zh-CN" sz="2800" b="1" i="1">
                <a:latin typeface="Times New Roman" charset="0"/>
                <a:ea typeface="华文行楷" charset="0"/>
                <a:cs typeface="华文行楷" charset="0"/>
              </a:rPr>
              <a:t>x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)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的连续点，则</a:t>
            </a:r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2743200" y="1600200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9" name="Equation" r:id="rId3" imgW="888614" imgH="393529" progId="Equation.3">
                  <p:embed/>
                </p:oleObj>
              </mc:Choice>
              <mc:Fallback>
                <p:oleObj name="Equation" r:id="rId3" imgW="888614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0200"/>
                        <a:ext cx="243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WordArt 4"/>
          <p:cNvSpPr>
            <a:spLocks noChangeArrowheads="1" noChangeShapeType="1" noTextEdit="1"/>
          </p:cNvSpPr>
          <p:nvPr/>
        </p:nvSpPr>
        <p:spPr bwMode="auto">
          <a:xfrm>
            <a:off x="762000" y="2667000"/>
            <a:ext cx="990600" cy="1066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  <a:cs typeface="宋体"/>
              </a:rPr>
              <a:t>EX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  <a:cs typeface="宋体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438400" y="2819400"/>
            <a:ext cx="49958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3200">
                <a:latin typeface="Times New Roman" charset="0"/>
                <a:ea typeface="华文行楷" charset="0"/>
                <a:cs typeface="华文行楷" charset="0"/>
              </a:rPr>
              <a:t>设随机变量</a:t>
            </a:r>
            <a:r>
              <a:rPr lang="en-US" altLang="zh-CN" sz="3200">
                <a:latin typeface="Times New Roman" charset="0"/>
                <a:ea typeface="华文行楷" charset="0"/>
                <a:cs typeface="华文行楷" charset="0"/>
              </a:rPr>
              <a:t>X</a:t>
            </a:r>
            <a:r>
              <a:rPr lang="zh-CN" altLang="en-US" sz="3200">
                <a:latin typeface="Times New Roman" charset="0"/>
                <a:ea typeface="华文行楷" charset="0"/>
                <a:cs typeface="华文行楷" charset="0"/>
              </a:rPr>
              <a:t>的分布函数为</a:t>
            </a:r>
          </a:p>
          <a:p>
            <a:r>
              <a:rPr lang="zh-CN" altLang="en-US" sz="3200">
                <a:latin typeface="Times New Roman" charset="0"/>
                <a:ea typeface="华文行楷" charset="0"/>
                <a:cs typeface="华文行楷" charset="0"/>
              </a:rPr>
              <a:t>求</a:t>
            </a:r>
            <a:r>
              <a:rPr lang="en-US" altLang="zh-CN" sz="3200" i="1">
                <a:latin typeface="Times New Roman" charset="0"/>
                <a:ea typeface="华文行楷" charset="0"/>
                <a:cs typeface="华文行楷" charset="0"/>
              </a:rPr>
              <a:t>f(x)</a:t>
            </a:r>
          </a:p>
        </p:txBody>
      </p:sp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2286000" y="4038600"/>
          <a:ext cx="3581400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Equation" r:id="rId5" imgW="1511300" imgH="787400" progId="Equation.3">
                  <p:embed/>
                </p:oleObj>
              </mc:Choice>
              <mc:Fallback>
                <p:oleObj name="Equation" r:id="rId5" imgW="15113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3581400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010400" y="3733800"/>
            <a:ext cx="685800" cy="5334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4279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4280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4281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4282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75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/>
      <p:bldP spid="121861" grpId="0" autoUpdateAnimBg="0"/>
      <p:bldP spid="1218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81000" y="990600"/>
            <a:ext cx="81534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>
                <a:latin typeface="华文仿宋" charset="0"/>
                <a:ea typeface="华文仿宋" charset="0"/>
                <a:cs typeface="华文仿宋" charset="0"/>
              </a:rPr>
              <a:t>（</a:t>
            </a:r>
            <a:r>
              <a:rPr kumimoji="1" lang="en-US" altLang="zh-CN" sz="3200" b="1">
                <a:latin typeface="华文仿宋" charset="0"/>
                <a:ea typeface="华文仿宋" charset="0"/>
                <a:cs typeface="华文仿宋" charset="0"/>
              </a:rPr>
              <a:t>4</a:t>
            </a:r>
            <a:r>
              <a:rPr kumimoji="1" lang="zh-CN" altLang="en-US" sz="3200" b="1">
                <a:latin typeface="华文仿宋" charset="0"/>
                <a:ea typeface="华文仿宋" charset="0"/>
                <a:cs typeface="华文仿宋" charset="0"/>
              </a:rPr>
              <a:t>） 对任意实数</a:t>
            </a:r>
            <a:r>
              <a:rPr kumimoji="1" lang="en-US" altLang="zh-CN" sz="3200" b="1" i="1">
                <a:latin typeface="华文仿宋" charset="0"/>
                <a:ea typeface="华文仿宋" charset="0"/>
                <a:cs typeface="华文仿宋" charset="0"/>
              </a:rPr>
              <a:t>b</a:t>
            </a:r>
            <a:r>
              <a:rPr kumimoji="1" lang="zh-CN" altLang="en-US" sz="3200" b="1">
                <a:latin typeface="华文仿宋" charset="0"/>
                <a:ea typeface="华文仿宋" charset="0"/>
                <a:cs typeface="华文仿宋" charset="0"/>
              </a:rPr>
              <a:t>，若</a:t>
            </a:r>
            <a:r>
              <a:rPr kumimoji="1" lang="en-US" altLang="zh-CN" sz="3200" b="1">
                <a:latin typeface="华文仿宋" charset="0"/>
                <a:ea typeface="华文仿宋" charset="0"/>
                <a:cs typeface="华文仿宋" charset="0"/>
              </a:rPr>
              <a:t>X</a:t>
            </a:r>
            <a:r>
              <a:rPr kumimoji="1" lang="zh-CN" altLang="en-US" sz="3200" b="1">
                <a:latin typeface="华文仿宋" charset="0"/>
                <a:ea typeface="华文仿宋" charset="0"/>
                <a:cs typeface="华文仿宋" charset="0"/>
              </a:rPr>
              <a:t>～ </a:t>
            </a:r>
            <a:r>
              <a:rPr kumimoji="1" lang="en-US" altLang="zh-CN" sz="3200" b="1">
                <a:latin typeface="华文仿宋" charset="0"/>
                <a:ea typeface="华文仿宋" charset="0"/>
                <a:cs typeface="华文仿宋" charset="0"/>
              </a:rPr>
              <a:t>f(x)</a:t>
            </a:r>
            <a:r>
              <a:rPr kumimoji="1" lang="zh-CN" altLang="en-US" sz="3200" b="1">
                <a:latin typeface="华文仿宋" charset="0"/>
                <a:ea typeface="华文仿宋" charset="0"/>
                <a:cs typeface="华文仿宋" charset="0"/>
                <a:sym typeface="Symbol" charset="0"/>
              </a:rPr>
              <a:t>，</a:t>
            </a:r>
          </a:p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3200" b="1">
                <a:latin typeface="华文仿宋" charset="0"/>
                <a:ea typeface="华文仿宋" charset="0"/>
                <a:cs typeface="华文仿宋" charset="0"/>
              </a:rPr>
              <a:t>(-</a:t>
            </a:r>
            <a:r>
              <a:rPr kumimoji="1" lang="en-US" altLang="zh-CN" sz="3200" b="1">
                <a:latin typeface="华文仿宋" charset="0"/>
                <a:ea typeface="华文仿宋" charset="0"/>
                <a:cs typeface="华文仿宋" charset="0"/>
                <a:sym typeface="Symbol" charset="0"/>
              </a:rPr>
              <a:t>&lt;x&lt;</a:t>
            </a:r>
            <a:r>
              <a:rPr kumimoji="1" lang="en-US" altLang="zh-CN" sz="3200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kumimoji="1" lang="zh-CN" altLang="en-US" sz="3200" b="1">
                <a:latin typeface="华文仿宋" charset="0"/>
                <a:ea typeface="华文仿宋" charset="0"/>
                <a:cs typeface="华文仿宋" charset="0"/>
              </a:rPr>
              <a:t>，则</a:t>
            </a:r>
            <a:r>
              <a:rPr kumimoji="1" lang="en-US" altLang="zh-CN" sz="3200" b="1">
                <a:latin typeface="华文仿宋" charset="0"/>
                <a:ea typeface="华文仿宋" charset="0"/>
                <a:cs typeface="华文仿宋" charset="0"/>
              </a:rPr>
              <a:t>P{X=</a:t>
            </a:r>
            <a:r>
              <a:rPr kumimoji="1" lang="en-US" altLang="zh-CN" sz="3200" b="1" i="1">
                <a:latin typeface="华文仿宋" charset="0"/>
                <a:ea typeface="华文仿宋" charset="0"/>
                <a:cs typeface="华文仿宋" charset="0"/>
              </a:rPr>
              <a:t>b</a:t>
            </a:r>
            <a:r>
              <a:rPr kumimoji="1" lang="en-US" altLang="zh-CN" sz="3200" b="1">
                <a:latin typeface="华文仿宋" charset="0"/>
                <a:ea typeface="华文仿宋" charset="0"/>
                <a:cs typeface="华文仿宋" charset="0"/>
              </a:rPr>
              <a:t>}</a:t>
            </a:r>
            <a:r>
              <a:rPr kumimoji="1" lang="zh-CN" altLang="en-US" sz="3200" b="1">
                <a:latin typeface="华文仿宋" charset="0"/>
                <a:ea typeface="华文仿宋" charset="0"/>
                <a:cs typeface="华文仿宋" charset="0"/>
              </a:rPr>
              <a:t>＝</a:t>
            </a:r>
            <a:r>
              <a:rPr kumimoji="1" lang="en-US" altLang="zh-CN" sz="3200" b="1">
                <a:latin typeface="华文仿宋" charset="0"/>
                <a:ea typeface="华文仿宋" charset="0"/>
                <a:cs typeface="华文仿宋" charset="0"/>
              </a:rPr>
              <a:t>0</a:t>
            </a:r>
            <a:r>
              <a:rPr kumimoji="1" lang="zh-CN" altLang="en-US" sz="3200" b="1">
                <a:latin typeface="华文仿宋" charset="0"/>
                <a:ea typeface="华文仿宋" charset="0"/>
                <a:cs typeface="华文仿宋" charset="0"/>
              </a:rPr>
              <a:t>。</a:t>
            </a:r>
          </a:p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>
                <a:latin typeface="华文仿宋" charset="0"/>
                <a:ea typeface="华文仿宋" charset="0"/>
                <a:cs typeface="华文仿宋" charset="0"/>
              </a:rPr>
              <a:t>于是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2209800" y="4038600"/>
          <a:ext cx="45720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Equation" r:id="rId3" imgW="1778000" imgH="558800" progId="Equation.3">
                  <p:embed/>
                </p:oleObj>
              </mc:Choice>
              <mc:Fallback>
                <p:oleObj name="Equation" r:id="rId3" imgW="17780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45720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55299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300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301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302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1" name="Object 3"/>
          <p:cNvGraphicFramePr>
            <a:graphicFrameLocks noChangeAspect="1"/>
          </p:cNvGraphicFramePr>
          <p:nvPr/>
        </p:nvGraphicFramePr>
        <p:xfrm>
          <a:off x="2057400" y="692150"/>
          <a:ext cx="37338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公式" r:id="rId3" imgW="1778000" imgH="711200" progId="Equation.3">
                  <p:embed/>
                </p:oleObj>
              </mc:Choice>
              <mc:Fallback>
                <p:oleObj name="公式" r:id="rId3" imgW="17780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92150"/>
                        <a:ext cx="3733800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733550" y="2581275"/>
          <a:ext cx="5526088" cy="390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BMP 图像" r:id="rId5" imgW="1695687" imgH="1219370" progId="Paint.Picture">
                  <p:embed/>
                </p:oleObj>
              </mc:Choice>
              <mc:Fallback>
                <p:oleObj name="BMP 图像" r:id="rId5" imgW="1695687" imgH="121937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581275"/>
                        <a:ext cx="5526088" cy="390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56323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6324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6325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6326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6372225" y="5229225"/>
            <a:ext cx="576263" cy="6477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38313" y="5610225"/>
            <a:ext cx="54737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987675" y="2852738"/>
            <a:ext cx="576263" cy="6477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35325" y="2628900"/>
            <a:ext cx="0" cy="305435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1" name="Text Box 2"/>
          <p:cNvSpPr txBox="1">
            <a:spLocks noChangeArrowheads="1"/>
          </p:cNvSpPr>
          <p:nvPr/>
        </p:nvSpPr>
        <p:spPr bwMode="auto">
          <a:xfrm>
            <a:off x="935038" y="44450"/>
            <a:ext cx="64563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b="1">
                <a:latin typeface="宋体" charset="0"/>
              </a:rPr>
              <a:t>例</a:t>
            </a:r>
            <a:r>
              <a:rPr lang="en-US" altLang="zh-CN" b="1">
                <a:latin typeface="宋体" charset="0"/>
              </a:rPr>
              <a:t>2.3.2.</a:t>
            </a:r>
            <a:r>
              <a:rPr lang="zh-CN" altLang="en-US" b="1">
                <a:latin typeface="宋体" charset="0"/>
              </a:rPr>
              <a:t>已知随机变量</a:t>
            </a:r>
            <a:r>
              <a:rPr lang="en-US" altLang="zh-CN" b="1">
                <a:latin typeface="宋体" charset="0"/>
              </a:rPr>
              <a:t>X</a:t>
            </a:r>
            <a:r>
              <a:rPr lang="zh-CN" altLang="en-US" b="1">
                <a:latin typeface="宋体" charset="0"/>
              </a:rPr>
              <a:t>的概率密度为</a:t>
            </a:r>
          </a:p>
          <a:p>
            <a:pPr algn="ctr"/>
            <a:endParaRPr lang="zh-CN" altLang="en-US" b="1">
              <a:latin typeface="宋体" charset="0"/>
            </a:endParaRPr>
          </a:p>
          <a:p>
            <a:pPr algn="ctr"/>
            <a:endParaRPr lang="zh-CN" altLang="en-US" b="1">
              <a:latin typeface="宋体" charset="0"/>
            </a:endParaRPr>
          </a:p>
          <a:p>
            <a:pPr algn="ctr"/>
            <a:endParaRPr lang="zh-CN" altLang="en-US" b="1">
              <a:latin typeface="宋体" charset="0"/>
            </a:endParaRPr>
          </a:p>
          <a:p>
            <a:pPr algn="ctr"/>
            <a:endParaRPr lang="zh-CN" altLang="en-US" b="1">
              <a:latin typeface="宋体" charset="0"/>
            </a:endParaRPr>
          </a:p>
          <a:p>
            <a:pPr algn="ctr"/>
            <a:endParaRPr lang="zh-CN" altLang="en-US" b="1">
              <a:latin typeface="宋体" charset="0"/>
            </a:endParaRPr>
          </a:p>
          <a:p>
            <a:pPr algn="ctr"/>
            <a:r>
              <a:rPr lang="en-US" altLang="zh-CN" b="1">
                <a:latin typeface="宋体" charset="0"/>
              </a:rPr>
              <a:t>1)</a:t>
            </a:r>
            <a:r>
              <a:rPr lang="zh-CN" altLang="en-US" b="1">
                <a:latin typeface="宋体" charset="0"/>
              </a:rPr>
              <a:t>求</a:t>
            </a:r>
            <a:r>
              <a:rPr lang="en-US" altLang="zh-CN" b="1">
                <a:latin typeface="宋体" charset="0"/>
              </a:rPr>
              <a:t>X</a:t>
            </a:r>
            <a:r>
              <a:rPr lang="zh-CN" altLang="en-US" b="1">
                <a:latin typeface="宋体" charset="0"/>
              </a:rPr>
              <a:t>的分布函数</a:t>
            </a:r>
            <a:r>
              <a:rPr lang="en-US" altLang="zh-CN" b="1">
                <a:latin typeface="宋体" charset="0"/>
              </a:rPr>
              <a:t>F(x),  2)</a:t>
            </a:r>
            <a:r>
              <a:rPr lang="zh-CN" altLang="en-US" b="1">
                <a:latin typeface="宋体" charset="0"/>
              </a:rPr>
              <a:t>求</a:t>
            </a:r>
            <a:r>
              <a:rPr lang="en-US" altLang="zh-CN" b="1">
                <a:latin typeface="宋体" charset="0"/>
              </a:rPr>
              <a:t>P{X</a:t>
            </a:r>
            <a:r>
              <a:rPr lang="en-US" altLang="zh-CN" b="1">
                <a:latin typeface="宋体" charset="0"/>
                <a:sym typeface="Symbol" charset="0"/>
              </a:rPr>
              <a:t></a:t>
            </a:r>
            <a:r>
              <a:rPr lang="en-US" altLang="zh-CN" b="1">
                <a:latin typeface="宋体" charset="0"/>
              </a:rPr>
              <a:t>(0.5,1.5)}</a:t>
            </a:r>
            <a:endParaRPr lang="en-US" altLang="zh-CN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algn="l" eaLnBrk="1" hangingPunct="1"/>
            <a:r>
              <a:rPr kumimoji="0" lang="zh-CN" altLang="en-US" sz="2800" b="1">
                <a:latin typeface="Calibri" charset="0"/>
                <a:ea typeface="宋体" charset="0"/>
              </a:rPr>
              <a:t>二、几个常用的连续型分布</a:t>
            </a:r>
            <a:endParaRPr kumimoji="0" lang="zh-CN" altLang="en-US">
              <a:latin typeface="Calibri" charset="0"/>
              <a:ea typeface="宋体" charset="0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498475" y="1143000"/>
            <a:ext cx="27432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180000"/>
              </a:lnSpc>
            </a:pPr>
            <a:r>
              <a:rPr lang="en-US" altLang="zh-CN" sz="2800">
                <a:ea typeface="楷体_GB2312" charset="0"/>
                <a:cs typeface="楷体_GB2312" charset="0"/>
              </a:rPr>
              <a:t>1. </a:t>
            </a:r>
            <a:r>
              <a:rPr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均匀分布</a:t>
            </a:r>
            <a:r>
              <a:rPr lang="en-US" altLang="zh-CN" sz="2800">
                <a:latin typeface="华文楷体" charset="0"/>
                <a:ea typeface="华文楷体" charset="0"/>
                <a:cs typeface="华文楷体" charset="0"/>
              </a:rPr>
              <a:t>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sz="2800">
                <a:ea typeface="楷体_GB2312" charset="0"/>
                <a:cs typeface="楷体_GB2312" charset="0"/>
              </a:rPr>
              <a:t>  </a:t>
            </a:r>
            <a:r>
              <a:rPr lang="zh-CN" altLang="en-US" sz="2800">
                <a:ea typeface="楷体_GB2312" charset="0"/>
                <a:cs typeface="楷体_GB2312" charset="0"/>
              </a:rPr>
              <a:t>若</a:t>
            </a:r>
            <a:r>
              <a:rPr lang="en-US" altLang="zh-CN" sz="2800">
                <a:ea typeface="楷体_GB2312" charset="0"/>
                <a:cs typeface="楷体_GB2312" charset="0"/>
              </a:rPr>
              <a:t>X</a:t>
            </a:r>
            <a:r>
              <a:rPr lang="zh-CN" altLang="en-US" sz="2800">
                <a:ea typeface="楷体_GB2312" charset="0"/>
                <a:cs typeface="楷体_GB2312" charset="0"/>
              </a:rPr>
              <a:t>～</a:t>
            </a:r>
            <a:r>
              <a:rPr lang="en-US" altLang="zh-CN" sz="2800">
                <a:ea typeface="楷体_GB2312" charset="0"/>
                <a:cs typeface="楷体_GB2312" charset="0"/>
              </a:rPr>
              <a:t>f(x)</a:t>
            </a:r>
            <a:r>
              <a:rPr lang="zh-CN" altLang="en-US" sz="2800">
                <a:ea typeface="楷体_GB2312" charset="0"/>
                <a:cs typeface="楷体_GB2312" charset="0"/>
              </a:rPr>
              <a:t>＝ 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2819400" y="1905000"/>
          <a:ext cx="30480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3" name="公式" r:id="rId3" imgW="1079500" imgH="609600" progId="Equation.3">
                  <p:embed/>
                </p:oleObj>
              </mc:Choice>
              <mc:Fallback>
                <p:oleObj name="公式" r:id="rId3" imgW="10795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05000"/>
                        <a:ext cx="30480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6" name="Object 18"/>
          <p:cNvGraphicFramePr>
            <a:graphicFrameLocks noChangeAspect="1"/>
          </p:cNvGraphicFramePr>
          <p:nvPr/>
        </p:nvGraphicFramePr>
        <p:xfrm>
          <a:off x="1143000" y="5181600"/>
          <a:ext cx="64849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4" name="Equation" r:id="rId5" imgW="2794000" imgH="393700" progId="Equation.3">
                  <p:embed/>
                </p:oleObj>
              </mc:Choice>
              <mc:Fallback>
                <p:oleObj name="Equation" r:id="rId5" imgW="2794000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64849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 1"/>
          <p:cNvGrpSpPr>
            <a:grpSpLocks/>
          </p:cNvGrpSpPr>
          <p:nvPr/>
        </p:nvGrpSpPr>
        <p:grpSpPr bwMode="auto">
          <a:xfrm>
            <a:off x="6172200" y="1143000"/>
            <a:ext cx="2514600" cy="1828800"/>
            <a:chOff x="6172200" y="1143000"/>
            <a:chExt cx="2514600" cy="1828800"/>
          </a:xfrm>
        </p:grpSpPr>
        <p:sp>
          <p:nvSpPr>
            <p:cNvPr id="57356" name="Line 5"/>
            <p:cNvSpPr>
              <a:spLocks noChangeShapeType="1"/>
            </p:cNvSpPr>
            <p:nvPr/>
          </p:nvSpPr>
          <p:spPr bwMode="auto">
            <a:xfrm flipV="1">
              <a:off x="6781800" y="1371600"/>
              <a:ext cx="0" cy="1447800"/>
            </a:xfrm>
            <a:prstGeom prst="line">
              <a:avLst/>
            </a:prstGeom>
            <a:noFill/>
            <a:ln w="12700">
              <a:solidFill>
                <a:srgbClr val="FF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7" name="Line 6"/>
            <p:cNvSpPr>
              <a:spLocks noChangeShapeType="1"/>
            </p:cNvSpPr>
            <p:nvPr/>
          </p:nvSpPr>
          <p:spPr bwMode="auto">
            <a:xfrm>
              <a:off x="6172200" y="2667000"/>
              <a:ext cx="2438400" cy="0"/>
            </a:xfrm>
            <a:prstGeom prst="line">
              <a:avLst/>
            </a:prstGeom>
            <a:noFill/>
            <a:ln w="12700">
              <a:solidFill>
                <a:srgbClr val="FF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8" name="Line 7"/>
            <p:cNvSpPr>
              <a:spLocks noChangeShapeType="1"/>
            </p:cNvSpPr>
            <p:nvPr/>
          </p:nvSpPr>
          <p:spPr bwMode="auto">
            <a:xfrm>
              <a:off x="6781800" y="2057400"/>
              <a:ext cx="76200" cy="0"/>
            </a:xfrm>
            <a:prstGeom prst="line">
              <a:avLst/>
            </a:prstGeom>
            <a:noFill/>
            <a:ln w="127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9" name="Line 8"/>
            <p:cNvSpPr>
              <a:spLocks noChangeShapeType="1"/>
            </p:cNvSpPr>
            <p:nvPr/>
          </p:nvSpPr>
          <p:spPr bwMode="auto">
            <a:xfrm flipV="1">
              <a:off x="7162800" y="2590800"/>
              <a:ext cx="0" cy="76200"/>
            </a:xfrm>
            <a:prstGeom prst="line">
              <a:avLst/>
            </a:prstGeom>
            <a:noFill/>
            <a:ln w="127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0" name="Line 9"/>
            <p:cNvSpPr>
              <a:spLocks noChangeShapeType="1"/>
            </p:cNvSpPr>
            <p:nvPr/>
          </p:nvSpPr>
          <p:spPr bwMode="auto">
            <a:xfrm flipV="1">
              <a:off x="7924800" y="2590800"/>
              <a:ext cx="0" cy="76200"/>
            </a:xfrm>
            <a:prstGeom prst="line">
              <a:avLst/>
            </a:prstGeom>
            <a:noFill/>
            <a:ln w="1270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7361" name="Object 10"/>
            <p:cNvGraphicFramePr>
              <a:graphicFrameLocks noChangeAspect="1"/>
            </p:cNvGraphicFramePr>
            <p:nvPr/>
          </p:nvGraphicFramePr>
          <p:xfrm>
            <a:off x="7086600" y="1981200"/>
            <a:ext cx="176213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5" name="公式" r:id="rId7" imgW="88707" imgH="101380" progId="Equation.3">
                    <p:embed/>
                  </p:oleObj>
                </mc:Choice>
                <mc:Fallback>
                  <p:oleObj name="公式" r:id="rId7" imgW="88707" imgH="1013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0" y="1981200"/>
                          <a:ext cx="176213" cy="201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2" name="Object 11"/>
            <p:cNvGraphicFramePr>
              <a:graphicFrameLocks noChangeAspect="1"/>
            </p:cNvGraphicFramePr>
            <p:nvPr/>
          </p:nvGraphicFramePr>
          <p:xfrm>
            <a:off x="7848600" y="1981200"/>
            <a:ext cx="176213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6" name="公式" r:id="rId9" imgW="88707" imgH="101380" progId="Equation.3">
                    <p:embed/>
                  </p:oleObj>
                </mc:Choice>
                <mc:Fallback>
                  <p:oleObj name="公式" r:id="rId9" imgW="88707" imgH="1013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8600" y="1981200"/>
                          <a:ext cx="176213" cy="201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3" name="Line 12"/>
            <p:cNvSpPr>
              <a:spLocks noChangeShapeType="1"/>
            </p:cNvSpPr>
            <p:nvPr/>
          </p:nvSpPr>
          <p:spPr bwMode="auto">
            <a:xfrm>
              <a:off x="7162800" y="20574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4" name="Line 13"/>
            <p:cNvSpPr>
              <a:spLocks noChangeShapeType="1"/>
            </p:cNvSpPr>
            <p:nvPr/>
          </p:nvSpPr>
          <p:spPr bwMode="auto">
            <a:xfrm flipH="1">
              <a:off x="6172200" y="26670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5" name="Line 14"/>
            <p:cNvSpPr>
              <a:spLocks noChangeShapeType="1"/>
            </p:cNvSpPr>
            <p:nvPr/>
          </p:nvSpPr>
          <p:spPr bwMode="auto">
            <a:xfrm>
              <a:off x="7924800" y="26670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7366" name="Object 15"/>
            <p:cNvGraphicFramePr>
              <a:graphicFrameLocks noChangeAspect="1"/>
            </p:cNvGraphicFramePr>
            <p:nvPr/>
          </p:nvGraphicFramePr>
          <p:xfrm>
            <a:off x="6553200" y="2667000"/>
            <a:ext cx="20637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7" name="公式" r:id="rId10" imgW="126725" imgH="177415" progId="Equation.3">
                    <p:embed/>
                  </p:oleObj>
                </mc:Choice>
                <mc:Fallback>
                  <p:oleObj name="公式" r:id="rId10" imgW="126725" imgH="17741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200" y="2667000"/>
                          <a:ext cx="20637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7" name="Object 16"/>
            <p:cNvGraphicFramePr>
              <a:graphicFrameLocks noChangeAspect="1"/>
            </p:cNvGraphicFramePr>
            <p:nvPr/>
          </p:nvGraphicFramePr>
          <p:xfrm>
            <a:off x="7010400" y="2667000"/>
            <a:ext cx="2682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8" name="公式" r:id="rId12" imgW="126835" imgH="139518" progId="Equation.3">
                    <p:embed/>
                  </p:oleObj>
                </mc:Choice>
                <mc:Fallback>
                  <p:oleObj name="公式" r:id="rId12" imgW="126835" imgH="13951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0400" y="2667000"/>
                          <a:ext cx="268288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8" name="Object 17"/>
            <p:cNvGraphicFramePr>
              <a:graphicFrameLocks noChangeAspect="1"/>
            </p:cNvGraphicFramePr>
            <p:nvPr/>
          </p:nvGraphicFramePr>
          <p:xfrm>
            <a:off x="7772400" y="2667000"/>
            <a:ext cx="233363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9" name="公式" r:id="rId14" imgW="126780" imgH="164814" progId="Equation.3">
                    <p:embed/>
                  </p:oleObj>
                </mc:Choice>
                <mc:Fallback>
                  <p:oleObj name="公式" r:id="rId14" imgW="126780" imgH="164814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2667000"/>
                          <a:ext cx="233363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9" name="Object 19"/>
            <p:cNvGraphicFramePr>
              <a:graphicFrameLocks noChangeAspect="1"/>
            </p:cNvGraphicFramePr>
            <p:nvPr/>
          </p:nvGraphicFramePr>
          <p:xfrm>
            <a:off x="6858000" y="1143000"/>
            <a:ext cx="457200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0" name="公式" r:id="rId16" imgW="304536" imgH="203024" progId="Equation.3">
                    <p:embed/>
                  </p:oleObj>
                </mc:Choice>
                <mc:Fallback>
                  <p:oleObj name="公式" r:id="rId16" imgW="304536" imgH="203024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1143000"/>
                          <a:ext cx="457200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0" name="Object 20"/>
            <p:cNvGraphicFramePr>
              <a:graphicFrameLocks noChangeAspect="1"/>
            </p:cNvGraphicFramePr>
            <p:nvPr/>
          </p:nvGraphicFramePr>
          <p:xfrm>
            <a:off x="8382000" y="2667000"/>
            <a:ext cx="304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1" name="公式" r:id="rId18" imgW="126725" imgH="126725" progId="Equation.3">
                    <p:embed/>
                  </p:oleObj>
                </mc:Choice>
                <mc:Fallback>
                  <p:oleObj name="公式" r:id="rId18" imgW="126725" imgH="12672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0" y="2667000"/>
                          <a:ext cx="3048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552450" y="3273425"/>
            <a:ext cx="791686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800" b="1">
                <a:ea typeface="楷体_GB2312" charset="0"/>
                <a:cs typeface="楷体_GB2312" charset="0"/>
              </a:rPr>
              <a:t>则称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X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在</a:t>
            </a:r>
            <a:r>
              <a:rPr kumimoji="1" lang="zh-CN" sz="2800" b="1">
                <a:ea typeface="楷体_GB2312" charset="0"/>
                <a:cs typeface="楷体_GB2312" charset="0"/>
              </a:rPr>
              <a:t>(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a,  b)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内服从均匀分布。记作 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X~U</a:t>
            </a:r>
            <a:r>
              <a:rPr kumimoji="1" lang="zh-CN" sz="2800" b="1">
                <a:ea typeface="楷体_GB2312" charset="0"/>
                <a:cs typeface="楷体_GB2312" charset="0"/>
              </a:rPr>
              <a:t>(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a,  b) </a:t>
            </a: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1447800" y="4419600"/>
            <a:ext cx="548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ea typeface="楷体_GB2312" charset="0"/>
                <a:cs typeface="楷体_GB2312" charset="0"/>
              </a:rPr>
              <a:t>对任意实数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c, d (a&lt;c&lt;d&lt;b)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，都有</a:t>
            </a:r>
          </a:p>
        </p:txBody>
      </p:sp>
      <p:sp useBgFill="1">
        <p:nvSpPr>
          <p:cNvPr id="57352" name="AutoShape 2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7353" name="AutoShape 2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7354" name="AutoShape 2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7355" name="AutoShape 2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  <p:bldP spid="124949" grpId="0" autoUpdateAnimBg="0"/>
      <p:bldP spid="12495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3733800" cy="838200"/>
          </a:xfrm>
        </p:spPr>
        <p:txBody>
          <a:bodyPr/>
          <a:lstStyle/>
          <a:p>
            <a:pPr algn="l" eaLnBrk="1" hangingPunct="1">
              <a:lnSpc>
                <a:spcPct val="115000"/>
              </a:lnSpc>
              <a:spcAft>
                <a:spcPct val="45000"/>
              </a:spcAft>
            </a:pPr>
            <a:r>
              <a:rPr kumimoji="0" lang="en-US" altLang="zh-CN" sz="3200" b="1">
                <a:latin typeface="华文楷体" charset="0"/>
                <a:ea typeface="华文楷体" charset="0"/>
                <a:cs typeface="华文楷体" charset="0"/>
              </a:rPr>
              <a:t>2.1</a:t>
            </a:r>
            <a:r>
              <a:rPr kumimoji="0" lang="zh-CN" altLang="en-US" sz="3200" b="1">
                <a:latin typeface="华文楷体" charset="0"/>
                <a:ea typeface="华文楷体" charset="0"/>
                <a:cs typeface="华文楷体" charset="0"/>
              </a:rPr>
              <a:t>随机变量的概念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58674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120000"/>
              </a:lnSpc>
            </a:pPr>
            <a:r>
              <a:rPr lang="en-US" altLang="zh-CN" sz="2800">
                <a:latin typeface="华文楷体" charset="0"/>
                <a:ea typeface="华文楷体" charset="0"/>
                <a:cs typeface="华文楷体" charset="0"/>
              </a:rPr>
              <a:t>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定义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.</a:t>
            </a:r>
            <a:r>
              <a:rPr lang="en-US" altLang="zh-CN" sz="2800">
                <a:latin typeface="华文楷体" charset="0"/>
                <a:ea typeface="华文楷体" charset="0"/>
                <a:cs typeface="华文楷体" charset="0"/>
              </a:rPr>
              <a:t>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设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S={e}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是试验的样本空间，如果量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是定义在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S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上的一个单值实值函数即对于每一个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e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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S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，有一实数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X=X(e)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与之对应，则称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为</a:t>
            </a:r>
            <a:r>
              <a:rPr lang="zh-CN" altLang="en-US" sz="2800" b="1">
                <a:solidFill>
                  <a:srgbClr val="FF0000"/>
                </a:solidFill>
                <a:latin typeface="华文楷体" charset="0"/>
                <a:ea typeface="华文楷体" charset="0"/>
                <a:cs typeface="华文楷体" charset="0"/>
              </a:rPr>
              <a:t>随机变量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。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随机变量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常用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X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、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Y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、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Z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或 </a:t>
            </a:r>
            <a:r>
              <a:rPr 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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、</a:t>
            </a:r>
            <a:r>
              <a:rPr 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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、</a:t>
            </a:r>
            <a:r>
              <a:rPr 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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等表示。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6324600" y="914400"/>
          <a:ext cx="23622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BMP 图象" r:id="rId4" imgW="2095682" imgH="1203810" progId="Paint.Picture">
                  <p:embed/>
                </p:oleObj>
              </mc:Choice>
              <mc:Fallback>
                <p:oleObj name="BMP 图象" r:id="rId4" imgW="2095682" imgH="12038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914400"/>
                        <a:ext cx="23622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81000" y="4953000"/>
            <a:ext cx="281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</a:rPr>
              <a:t>随机变量的特点</a:t>
            </a:r>
            <a:r>
              <a:rPr lang="en-US" altLang="zh-CN" sz="2800" b="1">
                <a:latin typeface="Times New Roman" charset="0"/>
                <a:ea typeface="华文楷体" charset="0"/>
                <a:cs typeface="华文楷体" charset="0"/>
              </a:rPr>
              <a:t>: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  </a:t>
            </a:r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>
            <a:off x="2667000" y="2971800"/>
            <a:ext cx="3429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609600" y="3581400"/>
            <a:ext cx="3124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57200" y="5410200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1 </a:t>
            </a:r>
            <a:r>
              <a:rPr lang="en-US" altLang="zh-CN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zh-CN" altLang="en-US" b="1">
                <a:latin typeface="华文楷体" charset="0"/>
                <a:ea typeface="华文楷体" charset="0"/>
                <a:cs typeface="华文楷体" charset="0"/>
              </a:rPr>
              <a:t>的全部可能取值是互斥且完备的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457200" y="5867400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2 </a:t>
            </a:r>
            <a:r>
              <a:rPr lang="en-US" altLang="zh-CN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zh-CN" altLang="en-US" b="1">
                <a:latin typeface="华文楷体" charset="0"/>
                <a:ea typeface="华文楷体" charset="0"/>
                <a:cs typeface="华文楷体" charset="0"/>
              </a:rPr>
              <a:t>的部分可能取值描述随机事件</a:t>
            </a:r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auto">
          <a:xfrm>
            <a:off x="2895600" y="2514600"/>
            <a:ext cx="1524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 useBgFill="1">
        <p:nvSpPr>
          <p:cNvPr id="29706" name="AutoShape 11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9707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9708" name="AutoShape 13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9709" name="AutoShape 14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3" grpId="0" build="p" autoUpdateAnimBg="0"/>
      <p:bldP spid="97285" grpId="0" autoUpdateAnimBg="0"/>
      <p:bldP spid="97286" grpId="0" animBg="1"/>
      <p:bldP spid="97287" grpId="0" animBg="1"/>
      <p:bldP spid="97288" grpId="0" autoUpdateAnimBg="0"/>
      <p:bldP spid="97289" grpId="0" autoUpdateAnimBg="0"/>
      <p:bldP spid="9729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304800" y="603250"/>
            <a:ext cx="84582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例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.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长途汽车起点站于每时的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10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分、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25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分、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55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分发车，设乘客不知发车时间，于每小时的任意时刻随机地到达车站，求乘客候车时间超过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10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分钟的概率</a:t>
            </a:r>
          </a:p>
        </p:txBody>
      </p:sp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685800" y="4768850"/>
          <a:ext cx="77104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8" name="Equation" r:id="rId3" imgW="3581400" imgH="203200" progId="Equation.3">
                  <p:embed/>
                </p:oleObj>
              </mc:Choice>
              <mc:Fallback>
                <p:oleObj name="Equation" r:id="rId3" imgW="35814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68850"/>
                        <a:ext cx="77104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5"/>
          <p:cNvSpPr txBox="1">
            <a:spLocks noChangeArrowheads="1"/>
          </p:cNvSpPr>
          <p:nvPr/>
        </p:nvSpPr>
        <p:spPr bwMode="auto">
          <a:xfrm>
            <a:off x="2627313" y="3627438"/>
            <a:ext cx="6286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15</a:t>
            </a:r>
          </a:p>
        </p:txBody>
      </p:sp>
      <p:sp>
        <p:nvSpPr>
          <p:cNvPr id="58380" name="Text Box 6"/>
          <p:cNvSpPr txBox="1">
            <a:spLocks noChangeArrowheads="1"/>
          </p:cNvSpPr>
          <p:nvPr/>
        </p:nvSpPr>
        <p:spPr bwMode="auto">
          <a:xfrm>
            <a:off x="5815013" y="3627438"/>
            <a:ext cx="6286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45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042988" y="2276475"/>
            <a:ext cx="67706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解：设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A</a:t>
            </a:r>
            <a:r>
              <a:rPr lang="en-US" altLang="zh-CN" sz="2800" b="1">
                <a:ea typeface="楷体_GB2312" charset="0"/>
                <a:cs typeface="楷体_GB2312" charset="0"/>
              </a:rPr>
              <a:t>—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乘客候车时间超过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10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分钟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en-US" altLang="zh-CN" sz="2800" b="1">
                <a:ea typeface="楷体_GB2312" charset="0"/>
                <a:cs typeface="楷体_GB2312" charset="0"/>
              </a:rPr>
              <a:t>—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乘客于某时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分钟到达，则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  <a:sym typeface="Symbol" charset="0"/>
              </a:rPr>
              <a:t>U(0,60)</a:t>
            </a:r>
            <a:endParaRPr lang="en-US" altLang="zh-CN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1524000" y="5181600"/>
          <a:ext cx="21605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9" name="Equation" r:id="rId5" imgW="1002865" imgH="393529" progId="Equation.3">
                  <p:embed/>
                </p:oleObj>
              </mc:Choice>
              <mc:Fallback>
                <p:oleObj name="Equation" r:id="rId5" imgW="1002865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21605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58375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8376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8377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8378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857375" y="3625850"/>
            <a:ext cx="58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10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779838" y="3627438"/>
            <a:ext cx="584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25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804025" y="3627438"/>
            <a:ext cx="584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utoUpdateAnimBg="0"/>
      <p:bldP spid="58379" grpId="0"/>
      <p:bldP spid="58380" grpId="0"/>
      <p:bldP spid="125959" grpId="0" autoUpdateAnimBg="0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568325" y="985838"/>
            <a:ext cx="210502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>
                <a:ea typeface="楷体_GB2312" charset="0"/>
                <a:cs typeface="楷体_GB2312" charset="0"/>
              </a:rPr>
              <a:t>2. </a:t>
            </a:r>
            <a:r>
              <a:rPr kumimoji="1"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指数分布</a:t>
            </a:r>
            <a:r>
              <a:rPr kumimoji="1" lang="en-US" altLang="zh-CN" sz="2400">
                <a:ea typeface="楷体_GB2312" charset="0"/>
                <a:cs typeface="楷体_GB2312" charset="0"/>
              </a:rPr>
              <a:t> 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>
                <a:ea typeface="楷体_GB2312" charset="0"/>
                <a:cs typeface="楷体_GB2312" charset="0"/>
              </a:rPr>
              <a:t>       </a:t>
            </a:r>
            <a:r>
              <a:rPr kumimoji="1" lang="zh-CN" altLang="en-US" sz="2800">
                <a:ea typeface="楷体_GB2312" charset="0"/>
                <a:cs typeface="楷体_GB2312" charset="0"/>
              </a:rPr>
              <a:t>若 </a:t>
            </a:r>
            <a:r>
              <a:rPr kumimoji="1" lang="en-US" altLang="zh-CN" sz="2800">
                <a:ea typeface="楷体_GB2312" charset="0"/>
                <a:cs typeface="楷体_GB2312" charset="0"/>
              </a:rPr>
              <a:t>X</a:t>
            </a:r>
            <a:r>
              <a:rPr kumimoji="1" lang="zh-CN" altLang="en-US" sz="2800">
                <a:ea typeface="楷体_GB2312" charset="0"/>
                <a:cs typeface="楷体_GB2312" charset="0"/>
              </a:rPr>
              <a:t>～</a:t>
            </a:r>
            <a:endParaRPr kumimoji="1" lang="zh-CN" altLang="en-US" sz="2400">
              <a:ea typeface="楷体_GB2312" charset="0"/>
              <a:cs typeface="楷体_GB2312" charset="0"/>
            </a:endParaRP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2590800" y="1371600"/>
          <a:ext cx="3276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5" name="公式" r:id="rId3" imgW="1218671" imgH="482391" progId="Equation.3">
                  <p:embed/>
                </p:oleObj>
              </mc:Choice>
              <mc:Fallback>
                <p:oleObj name="公式" r:id="rId3" imgW="1218671" imgH="4823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371600"/>
                        <a:ext cx="3276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09600" y="2890838"/>
            <a:ext cx="58674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en-US" sz="2800" b="1">
                <a:ea typeface="楷体_GB2312" charset="0"/>
                <a:cs typeface="楷体_GB2312" charset="0"/>
              </a:rPr>
              <a:t>则称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X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服从参数为</a:t>
            </a:r>
            <a:r>
              <a:rPr kumimoji="1" lang="zh-CN" sz="2800" b="1">
                <a:ea typeface="楷体_GB2312" charset="0"/>
                <a:cs typeface="楷体_GB2312" charset="0"/>
                <a:sym typeface="Symbol" charset="0"/>
              </a:rPr>
              <a:t></a:t>
            </a:r>
            <a:r>
              <a:rPr kumimoji="1" lang="zh-CN" sz="2800" b="1">
                <a:ea typeface="楷体_GB2312" charset="0"/>
                <a:cs typeface="楷体_GB2312" charset="0"/>
              </a:rPr>
              <a:t>&gt;0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的指数分布。</a:t>
            </a:r>
          </a:p>
          <a:p>
            <a:pPr eaLnBrk="0" hangingPunct="0"/>
            <a:r>
              <a:rPr kumimoji="1" lang="zh-CN" altLang="en-US" sz="2800" b="1">
                <a:ea typeface="楷体_GB2312" charset="0"/>
                <a:cs typeface="楷体_GB2312" charset="0"/>
              </a:rPr>
              <a:t>其分布函数为</a:t>
            </a:r>
          </a:p>
        </p:txBody>
      </p:sp>
      <p:sp>
        <p:nvSpPr>
          <p:cNvPr id="59396" name="Line 5"/>
          <p:cNvSpPr>
            <a:spLocks noChangeShapeType="1"/>
          </p:cNvSpPr>
          <p:nvPr/>
        </p:nvSpPr>
        <p:spPr bwMode="auto">
          <a:xfrm flipV="1">
            <a:off x="6705600" y="1143000"/>
            <a:ext cx="1588" cy="10668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7" name="Line 6"/>
          <p:cNvSpPr>
            <a:spLocks noChangeShapeType="1"/>
          </p:cNvSpPr>
          <p:nvPr/>
        </p:nvSpPr>
        <p:spPr bwMode="auto">
          <a:xfrm>
            <a:off x="6400800" y="2362200"/>
            <a:ext cx="2286000" cy="1588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398" name="Object 7"/>
          <p:cNvGraphicFramePr>
            <a:graphicFrameLocks noChangeAspect="1"/>
          </p:cNvGraphicFramePr>
          <p:nvPr/>
        </p:nvGraphicFramePr>
        <p:xfrm>
          <a:off x="6556375" y="1160463"/>
          <a:ext cx="2238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6" name="文档" r:id="rId5" imgW="222837" imgH="868296" progId="Word.Document.8">
                  <p:embed/>
                </p:oleObj>
              </mc:Choice>
              <mc:Fallback>
                <p:oleObj name="文档" r:id="rId5" imgW="222837" imgH="86829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1160463"/>
                        <a:ext cx="22383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Arc 8"/>
          <p:cNvSpPr>
            <a:spLocks/>
          </p:cNvSpPr>
          <p:nvPr/>
        </p:nvSpPr>
        <p:spPr bwMode="auto">
          <a:xfrm rot="10800000">
            <a:off x="6719711" y="1682750"/>
            <a:ext cx="1716088" cy="368300"/>
          </a:xfrm>
          <a:custGeom>
            <a:avLst/>
            <a:gdLst>
              <a:gd name="T0" fmla="*/ 0 w 24320"/>
              <a:gd name="T1" fmla="*/ 2147483647 h 21600"/>
              <a:gd name="T2" fmla="*/ 2147483647 w 24320"/>
              <a:gd name="T3" fmla="*/ 2147483647 h 21600"/>
              <a:gd name="T4" fmla="*/ 2147483647 w 24320"/>
              <a:gd name="T5" fmla="*/ 2147483647 h 21600"/>
              <a:gd name="T6" fmla="*/ 0 60000 65536"/>
              <a:gd name="T7" fmla="*/ 0 60000 65536"/>
              <a:gd name="T8" fmla="*/ 0 60000 65536"/>
              <a:gd name="T9" fmla="*/ 0 w 24320"/>
              <a:gd name="T10" fmla="*/ 0 h 21600"/>
              <a:gd name="T11" fmla="*/ 24320 w 2432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20" h="21600" fill="none" extrusionOk="0">
                <a:moveTo>
                  <a:pt x="-1" y="172"/>
                </a:moveTo>
                <a:cubicBezTo>
                  <a:pt x="903" y="57"/>
                  <a:pt x="1813" y="-1"/>
                  <a:pt x="2725" y="0"/>
                </a:cubicBezTo>
                <a:cubicBezTo>
                  <a:pt x="14467" y="0"/>
                  <a:pt x="24059" y="9381"/>
                  <a:pt x="24319" y="21121"/>
                </a:cubicBezTo>
              </a:path>
              <a:path w="24320" h="21600" stroke="0" extrusionOk="0">
                <a:moveTo>
                  <a:pt x="-1" y="172"/>
                </a:moveTo>
                <a:cubicBezTo>
                  <a:pt x="903" y="57"/>
                  <a:pt x="1813" y="-1"/>
                  <a:pt x="2725" y="0"/>
                </a:cubicBezTo>
                <a:cubicBezTo>
                  <a:pt x="14467" y="0"/>
                  <a:pt x="24059" y="9381"/>
                  <a:pt x="24319" y="21121"/>
                </a:cubicBezTo>
                <a:lnTo>
                  <a:pt x="2725" y="21600"/>
                </a:lnTo>
                <a:lnTo>
                  <a:pt x="-1" y="172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00" name="Line 9"/>
          <p:cNvSpPr>
            <a:spLocks noChangeShapeType="1"/>
          </p:cNvSpPr>
          <p:nvPr/>
        </p:nvSpPr>
        <p:spPr bwMode="auto">
          <a:xfrm flipH="1">
            <a:off x="5943600" y="2362200"/>
            <a:ext cx="762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01" name="Object 10"/>
          <p:cNvGraphicFramePr>
            <a:graphicFrameLocks noChangeAspect="1"/>
          </p:cNvGraphicFramePr>
          <p:nvPr/>
        </p:nvGraphicFramePr>
        <p:xfrm>
          <a:off x="6019800" y="730250"/>
          <a:ext cx="6096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7" name="公式" r:id="rId7" imgW="304536" imgH="203024" progId="Equation.3">
                  <p:embed/>
                </p:oleObj>
              </mc:Choice>
              <mc:Fallback>
                <p:oleObj name="公式" r:id="rId7" imgW="304536" imgH="2030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730250"/>
                        <a:ext cx="6096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1"/>
          <p:cNvGraphicFramePr>
            <a:graphicFrameLocks noChangeAspect="1"/>
          </p:cNvGraphicFramePr>
          <p:nvPr/>
        </p:nvGraphicFramePr>
        <p:xfrm>
          <a:off x="8534400" y="2149475"/>
          <a:ext cx="3048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8" name="公式" r:id="rId9" imgW="126725" imgH="126725" progId="Equation.3">
                  <p:embed/>
                </p:oleObj>
              </mc:Choice>
              <mc:Fallback>
                <p:oleObj name="公式" r:id="rId9" imgW="126725" imgH="12672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149475"/>
                        <a:ext cx="304800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2"/>
          <p:cNvGraphicFramePr>
            <a:graphicFrameLocks noChangeAspect="1"/>
          </p:cNvGraphicFramePr>
          <p:nvPr/>
        </p:nvGraphicFramePr>
        <p:xfrm>
          <a:off x="6477000" y="2438400"/>
          <a:ext cx="2254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9" name="公式" r:id="rId11" imgW="126725" imgH="177415" progId="Equation.3">
                  <p:embed/>
                </p:oleObj>
              </mc:Choice>
              <mc:Fallback>
                <p:oleObj name="公式" r:id="rId11" imgW="126725" imgH="1774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438400"/>
                        <a:ext cx="2254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Line 14"/>
          <p:cNvSpPr>
            <a:spLocks noChangeShapeType="1"/>
          </p:cNvSpPr>
          <p:nvPr/>
        </p:nvSpPr>
        <p:spPr bwMode="auto">
          <a:xfrm>
            <a:off x="6705600" y="2133600"/>
            <a:ext cx="0" cy="381000"/>
          </a:xfrm>
          <a:prstGeom prst="line">
            <a:avLst/>
          </a:prstGeom>
          <a:noFill/>
          <a:ln w="952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6991" name="Object 15"/>
          <p:cNvGraphicFramePr>
            <a:graphicFrameLocks noChangeAspect="1"/>
          </p:cNvGraphicFramePr>
          <p:nvPr/>
        </p:nvGraphicFramePr>
        <p:xfrm>
          <a:off x="1981200" y="3962400"/>
          <a:ext cx="440372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0" name="Equation" r:id="rId13" imgW="1320227" imgH="482391" progId="Equation.3">
                  <p:embed/>
                </p:oleObj>
              </mc:Choice>
              <mc:Fallback>
                <p:oleObj name="Equation" r:id="rId13" imgW="1320227" imgH="48239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62400"/>
                        <a:ext cx="4403725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59407" name="AutoShape 1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9408" name="AutoShape 1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9409" name="AutoShape 1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9410" name="AutoShape 1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80" grpId="0" build="p" autoUpdateAnimBg="0"/>
      <p:bldP spid="12698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381000" y="598488"/>
            <a:ext cx="76200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lnSpc>
                <a:spcPct val="130000"/>
              </a:lnSpc>
            </a:pPr>
            <a:r>
              <a:rPr lang="zh-CN" altLang="en-US" sz="2800" b="1">
                <a:ea typeface="楷体_GB2312" charset="0"/>
                <a:cs typeface="楷体_GB2312" charset="0"/>
              </a:rPr>
              <a:t>例 </a:t>
            </a:r>
            <a:r>
              <a:rPr lang="en-US" altLang="zh-CN" sz="2800" b="1">
                <a:ea typeface="楷体_GB2312" charset="0"/>
                <a:cs typeface="楷体_GB2312" charset="0"/>
              </a:rPr>
              <a:t>.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电子元件的寿命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X(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年）服从参数为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3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的指数分布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(1)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求该电子元件寿命超过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2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年的概率。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(2)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已知该电子元件已使用了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1.5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年，求它还能使用两年的概率为多少？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685800" y="35052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解</a:t>
            </a: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1249363" y="3529013"/>
          <a:ext cx="30654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0" name="公式" r:id="rId3" imgW="1473200" imgH="533400" progId="Equation.3">
                  <p:embed/>
                </p:oleObj>
              </mc:Choice>
              <mc:Fallback>
                <p:oleObj name="公式" r:id="rId3" imgW="14732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3529013"/>
                        <a:ext cx="3065462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4495800" y="3429000"/>
          <a:ext cx="40100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1" name="Equation" r:id="rId5" imgW="1816100" imgH="469900" progId="Equation.3">
                  <p:embed/>
                </p:oleObj>
              </mc:Choice>
              <mc:Fallback>
                <p:oleObj name="Equation" r:id="rId5" imgW="18161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429000"/>
                        <a:ext cx="401002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682625" y="4343400"/>
          <a:ext cx="7929563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2" name="Equation" r:id="rId7" imgW="3873500" imgH="914400" progId="Equation.3">
                  <p:embed/>
                </p:oleObj>
              </mc:Choice>
              <mc:Fallback>
                <p:oleObj name="Equation" r:id="rId7" imgW="38735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4343400"/>
                        <a:ext cx="7929563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0422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0423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0424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0425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009650" y="806450"/>
            <a:ext cx="6975475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例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.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某公路桥每天第一辆汽车过桥时刻为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T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，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设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[0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，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t]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时段内过桥的汽车数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en-US" altLang="zh-CN" sz="2800" b="1" baseline="-25000">
                <a:latin typeface="楷体_GB2312" charset="0"/>
                <a:ea typeface="楷体_GB2312" charset="0"/>
                <a:cs typeface="楷体_GB2312" charset="0"/>
              </a:rPr>
              <a:t>t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服从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参数为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  <a:sym typeface="Symbol" charset="0"/>
              </a:rPr>
              <a:t>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  <a:sym typeface="Symbol" charset="0"/>
              </a:rPr>
              <a:t>t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  <a:sym typeface="Symbol" charset="0"/>
              </a:rPr>
              <a:t>的泊松分布，求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  <a:sym typeface="Symbol" charset="0"/>
              </a:rPr>
              <a:t>T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  <a:sym typeface="Symbol" charset="0"/>
              </a:rPr>
              <a:t>的概率密度。</a:t>
            </a:r>
            <a:endParaRPr lang="zh-CN" altLang="en-US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533400" y="27432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华文楷体" charset="0"/>
                <a:ea typeface="华文楷体" charset="0"/>
                <a:cs typeface="华文楷体" charset="0"/>
              </a:rPr>
              <a:t>解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1524000" y="2819400"/>
          <a:ext cx="20574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4" r:id="rId3" imgW="1002865" imgH="203112" progId="Equation.3">
                  <p:embed/>
                </p:oleObj>
              </mc:Choice>
              <mc:Fallback>
                <p:oleObj r:id="rId3" imgW="100286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20574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685800" y="3276600"/>
            <a:ext cx="159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charset="0"/>
              </a:rPr>
              <a:t>当</a:t>
            </a:r>
            <a:r>
              <a:rPr kumimoji="1" lang="en-US" altLang="zh-CN" sz="2400">
                <a:latin typeface="Times New Roman" charset="0"/>
              </a:rPr>
              <a:t>t ≤0</a:t>
            </a:r>
            <a:r>
              <a:rPr kumimoji="1" lang="zh-CN" altLang="en-US" sz="2400">
                <a:latin typeface="Times New Roman" charset="0"/>
              </a:rPr>
              <a:t>时，</a:t>
            </a:r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2700338" y="3276600"/>
          <a:ext cx="1295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5" r:id="rId5" imgW="558558" imgH="203112" progId="Equation.3">
                  <p:embed/>
                </p:oleObj>
              </mc:Choice>
              <mc:Fallback>
                <p:oleObj r:id="rId5" imgW="558558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276600"/>
                        <a:ext cx="1295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684213" y="3886200"/>
            <a:ext cx="1597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charset="0"/>
              </a:rPr>
              <a:t>当</a:t>
            </a:r>
            <a:r>
              <a:rPr kumimoji="1" lang="en-US" altLang="zh-CN" sz="2400">
                <a:latin typeface="Times New Roman" charset="0"/>
              </a:rPr>
              <a:t>t &gt;0</a:t>
            </a:r>
            <a:r>
              <a:rPr kumimoji="1" lang="zh-CN" altLang="en-US" sz="2400">
                <a:latin typeface="Times New Roman" charset="0"/>
              </a:rPr>
              <a:t>时，</a:t>
            </a:r>
          </a:p>
        </p:txBody>
      </p:sp>
      <p:graphicFrame>
        <p:nvGraphicFramePr>
          <p:cNvPr id="129032" name="Object 8"/>
          <p:cNvGraphicFramePr>
            <a:graphicFrameLocks noChangeAspect="1"/>
          </p:cNvGraphicFramePr>
          <p:nvPr/>
        </p:nvGraphicFramePr>
        <p:xfrm>
          <a:off x="2714625" y="3886200"/>
          <a:ext cx="22844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6" name="Equation" r:id="rId7" imgW="977476" imgH="203112" progId="Equation.3">
                  <p:embed/>
                </p:oleObj>
              </mc:Choice>
              <mc:Fallback>
                <p:oleObj name="Equation" r:id="rId7" imgW="977476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886200"/>
                        <a:ext cx="22844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4953000" y="3886200"/>
          <a:ext cx="1816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7" name="Equation" r:id="rId9" imgW="850531" imgH="203112" progId="Equation.3">
                  <p:embed/>
                </p:oleObj>
              </mc:Choice>
              <mc:Fallback>
                <p:oleObj name="Equation" r:id="rId9" imgW="85053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86200"/>
                        <a:ext cx="18161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2971800" y="4384675"/>
            <a:ext cx="463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charset="0"/>
              </a:rPr>
              <a:t>=1- {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在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t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时刻之前无汽车过桥</a:t>
            </a:r>
            <a:r>
              <a:rPr kumimoji="1" lang="en-US" altLang="zh-CN" sz="2400" b="1">
                <a:latin typeface="Times New Roman" charset="0"/>
              </a:rPr>
              <a:t>}</a:t>
            </a:r>
          </a:p>
        </p:txBody>
      </p:sp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3124200" y="5029200"/>
          <a:ext cx="213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8" r:id="rId11" imgW="1002865" imgH="228501" progId="Equation.3">
                  <p:embed/>
                </p:oleObj>
              </mc:Choice>
              <mc:Fallback>
                <p:oleObj r:id="rId11" imgW="1002865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133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5257800" y="4953000"/>
          <a:ext cx="11858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9" name="Equation" r:id="rId13" imgW="558558" imgH="203112" progId="Equation.3">
                  <p:embed/>
                </p:oleObj>
              </mc:Choice>
              <mc:Fallback>
                <p:oleObj name="Equation" r:id="rId13" imgW="558558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953000"/>
                        <a:ext cx="11858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685800" y="54864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charset="0"/>
              </a:rPr>
              <a:t>于是</a:t>
            </a:r>
          </a:p>
        </p:txBody>
      </p:sp>
      <p:graphicFrame>
        <p:nvGraphicFramePr>
          <p:cNvPr id="129038" name="Object 14"/>
          <p:cNvGraphicFramePr>
            <a:graphicFrameLocks noChangeAspect="1"/>
          </p:cNvGraphicFramePr>
          <p:nvPr/>
        </p:nvGraphicFramePr>
        <p:xfrm>
          <a:off x="3048000" y="5334000"/>
          <a:ext cx="34004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0" name="Equation" r:id="rId15" imgW="1726451" imgH="482391" progId="Equation.3">
                  <p:embed/>
                </p:oleObj>
              </mc:Choice>
              <mc:Fallback>
                <p:oleObj name="Equation" r:id="rId15" imgW="1726451" imgH="48239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34004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1454" name="AutoShape 1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1455" name="AutoShape 1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1456" name="AutoShape 1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1457" name="AutoShape 1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  <p:bldP spid="129027" grpId="0" autoUpdateAnimBg="0"/>
      <p:bldP spid="129029" grpId="0" autoUpdateAnimBg="0"/>
      <p:bldP spid="129031" grpId="0" autoUpdateAnimBg="0"/>
      <p:bldP spid="129034" grpId="0" autoUpdateAnimBg="0"/>
      <p:bldP spid="12903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-93663" y="1557338"/>
            <a:ext cx="9261476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ea typeface="楷体_GB2312" charset="0"/>
                <a:cs typeface="楷体_GB2312" charset="0"/>
                <a:sym typeface="Symbol" charset="0"/>
              </a:rPr>
              <a:t>正态分布是实践中应用最为广泛，在理论上</a:t>
            </a:r>
            <a:endParaRPr lang="zh-CN" sz="2800" b="1">
              <a:solidFill>
                <a:srgbClr val="800000"/>
              </a:solidFill>
              <a:ea typeface="楷体_GB2312" charset="0"/>
              <a:cs typeface="楷体_GB2312" charset="0"/>
              <a:sym typeface="Symbol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sz="2800" b="1">
                <a:solidFill>
                  <a:srgbClr val="800000"/>
                </a:solidFill>
                <a:ea typeface="楷体_GB2312" charset="0"/>
                <a:cs typeface="楷体_GB2312" charset="0"/>
                <a:sym typeface="Symbol" charset="0"/>
              </a:rPr>
              <a:t> </a:t>
            </a:r>
            <a:r>
              <a:rPr lang="zh-CN" altLang="en-US" sz="2800" b="1">
                <a:solidFill>
                  <a:srgbClr val="800000"/>
                </a:solidFill>
                <a:ea typeface="楷体_GB2312" charset="0"/>
                <a:cs typeface="楷体_GB2312" charset="0"/>
                <a:sym typeface="Symbol" charset="0"/>
              </a:rPr>
              <a:t>研究最多的分布之一，故它在概率统计中占重要的地位。</a:t>
            </a:r>
            <a:endParaRPr lang="zh-CN" altLang="en-US" sz="2800" b="1">
              <a:solidFill>
                <a:srgbClr val="800000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2819400" cy="762000"/>
          </a:xfrm>
        </p:spPr>
        <p:txBody>
          <a:bodyPr/>
          <a:lstStyle/>
          <a:p>
            <a:pPr eaLnBrk="1" hangingPunct="1"/>
            <a:r>
              <a:rPr kumimoji="0" lang="en-US" altLang="zh-CN" sz="2800">
                <a:latin typeface="Calibri" charset="0"/>
                <a:ea typeface="楷体_GB2312" charset="0"/>
                <a:cs typeface="楷体_GB2312" charset="0"/>
              </a:rPr>
              <a:t>3</a:t>
            </a:r>
            <a:r>
              <a:rPr kumimoji="0" lang="en-US" altLang="zh-CN" sz="2800">
                <a:solidFill>
                  <a:srgbClr val="FF3300"/>
                </a:solidFill>
                <a:latin typeface="Calibri" charset="0"/>
                <a:ea typeface="楷体_GB2312" charset="0"/>
                <a:cs typeface="楷体_GB2312" charset="0"/>
              </a:rPr>
              <a:t>. </a:t>
            </a:r>
            <a:r>
              <a:rPr kumimoji="0" lang="zh-CN" altLang="en-US" sz="2800" b="1">
                <a:solidFill>
                  <a:srgbClr val="FF3300"/>
                </a:solidFill>
                <a:latin typeface="Calibri" charset="0"/>
                <a:ea typeface="楷体_GB2312" charset="0"/>
                <a:cs typeface="楷体_GB2312" charset="0"/>
              </a:rPr>
              <a:t>正态分布</a:t>
            </a:r>
            <a:endParaRPr kumimoji="0" lang="zh-CN" altLang="en-US">
              <a:latin typeface="Calibri" charset="0"/>
              <a:ea typeface="宋体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V="1">
            <a:off x="1371600" y="3575050"/>
            <a:ext cx="487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050925" y="4645025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A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6156325" y="3578225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B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438400" y="5181600"/>
            <a:ext cx="5486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latin typeface="Times New Roman" charset="0"/>
                <a:ea typeface="华文楷体" charset="0"/>
                <a:cs typeface="华文楷体" charset="0"/>
              </a:rPr>
              <a:t>A</a:t>
            </a: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</a:rPr>
              <a:t>，</a:t>
            </a:r>
            <a:r>
              <a:rPr lang="en-US" altLang="zh-CN" sz="2800" b="1">
                <a:latin typeface="Times New Roman" charset="0"/>
                <a:ea typeface="华文楷体" charset="0"/>
                <a:cs typeface="华文楷体" charset="0"/>
              </a:rPr>
              <a:t>B</a:t>
            </a: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</a:rPr>
              <a:t>间真实距离为</a:t>
            </a: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，测量值为</a:t>
            </a:r>
            <a:r>
              <a:rPr lang="en-US" altLang="zh-CN" sz="2800" b="1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X</a:t>
            </a: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。</a:t>
            </a:r>
            <a:r>
              <a:rPr lang="en-US" altLang="zh-CN" sz="2800">
                <a:latin typeface="华文新魏" charset="0"/>
                <a:ea typeface="华文新魏" charset="0"/>
                <a:cs typeface="华文新魏" charset="0"/>
                <a:sym typeface="Symbol" charset="0"/>
              </a:rPr>
              <a:t>X</a:t>
            </a:r>
            <a:r>
              <a:rPr lang="zh-CN" altLang="en-US" sz="2800">
                <a:latin typeface="华文新魏" charset="0"/>
                <a:ea typeface="华文新魏" charset="0"/>
                <a:cs typeface="华文新魏" charset="0"/>
                <a:sym typeface="Symbol" charset="0"/>
              </a:rPr>
              <a:t>的概率密度应该是什么形态？</a:t>
            </a:r>
            <a:endParaRPr lang="zh-CN" altLang="en-US" sz="2800">
              <a:latin typeface="华文新魏" charset="0"/>
              <a:ea typeface="华文新魏" charset="0"/>
              <a:cs typeface="华文新魏" charset="0"/>
            </a:endParaRPr>
          </a:p>
        </p:txBody>
      </p:sp>
      <p:sp>
        <p:nvSpPr>
          <p:cNvPr id="130056" name="Oval 8"/>
          <p:cNvSpPr>
            <a:spLocks noChangeArrowheads="1"/>
          </p:cNvSpPr>
          <p:nvPr/>
        </p:nvSpPr>
        <p:spPr bwMode="auto">
          <a:xfrm>
            <a:off x="1219200" y="4413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7" name="Oval 9"/>
          <p:cNvSpPr>
            <a:spLocks noChangeArrowheads="1"/>
          </p:cNvSpPr>
          <p:nvPr/>
        </p:nvSpPr>
        <p:spPr bwMode="auto">
          <a:xfrm>
            <a:off x="6248400" y="34988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2473" name="AutoShape 10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2474" name="AutoShape 11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2475" name="AutoShape 12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2476" name="AutoShape 13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2" grpId="0" animBg="1"/>
      <p:bldP spid="130053" grpId="0" autoUpdateAnimBg="0"/>
      <p:bldP spid="130054" grpId="0" autoUpdateAnimBg="0"/>
      <p:bldP spid="130055" grpId="0" autoUpdateAnimBg="0"/>
      <p:bldP spid="130056" grpId="0" animBg="1"/>
      <p:bldP spid="1300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89" name="Object 2"/>
          <p:cNvGraphicFramePr>
            <a:graphicFrameLocks noChangeAspect="1"/>
          </p:cNvGraphicFramePr>
          <p:nvPr/>
        </p:nvGraphicFramePr>
        <p:xfrm flipV="1">
          <a:off x="4408488" y="3998913"/>
          <a:ext cx="304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" name="公式" r:id="rId3" imgW="114300" imgH="165100" progId="Equation.3">
                  <p:embed/>
                </p:oleObj>
              </mc:Choice>
              <mc:Fallback>
                <p:oleObj name="公式" r:id="rId3" imgW="114300" imgH="165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408488" y="3998913"/>
                        <a:ext cx="304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304800" y="4811713"/>
            <a:ext cx="8534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kumimoji="1" lang="zh-CN" altLang="en-US" sz="2800" b="1">
                <a:ea typeface="楷体_GB2312" charset="0"/>
                <a:cs typeface="楷体_GB2312" charset="0"/>
              </a:rPr>
              <a:t>其中 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为实数，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 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</a:t>
            </a:r>
            <a:r>
              <a:rPr kumimoji="1" lang="en-US" altLang="zh-CN" sz="2800" b="1">
                <a:ea typeface="楷体_GB2312" charset="0"/>
                <a:cs typeface="楷体_GB2312" charset="0"/>
                <a:sym typeface="Symbol" charset="0"/>
              </a:rPr>
              <a:t>&gt;0 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，则称</a:t>
            </a:r>
            <a:r>
              <a:rPr kumimoji="1" lang="en-US" altLang="zh-CN" sz="2800" b="1">
                <a:ea typeface="楷体_GB2312" charset="0"/>
                <a:cs typeface="楷体_GB2312" charset="0"/>
                <a:sym typeface="Symbol" charset="0"/>
              </a:rPr>
              <a:t>X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服从参数为</a:t>
            </a:r>
            <a:r>
              <a:rPr kumimoji="1" lang="zh-CN" sz="2800" b="1">
                <a:ea typeface="楷体_GB2312" charset="0"/>
                <a:cs typeface="楷体_GB2312" charset="0"/>
                <a:sym typeface="Symbol" charset="0"/>
              </a:rPr>
              <a:t> </a:t>
            </a:r>
            <a:r>
              <a:rPr kumimoji="1" lang="en-US" altLang="zh-CN" sz="2800" b="1">
                <a:ea typeface="楷体_GB2312" charset="0"/>
                <a:cs typeface="楷体_GB2312" charset="0"/>
                <a:sym typeface="Symbol" charset="0"/>
              </a:rPr>
              <a:t>,</a:t>
            </a:r>
            <a:r>
              <a:rPr kumimoji="1" lang="en-US" altLang="zh-CN" sz="2800" b="1" baseline="30000">
                <a:ea typeface="楷体_GB2312" charset="0"/>
                <a:cs typeface="楷体_GB2312" charset="0"/>
                <a:sym typeface="Symbol" charset="0"/>
              </a:rPr>
              <a:t>2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的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正态分布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,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记为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N(</a:t>
            </a:r>
            <a:r>
              <a:rPr kumimoji="1" lang="en-US" altLang="zh-CN" sz="2800" b="1">
                <a:ea typeface="楷体_GB2312" charset="0"/>
                <a:cs typeface="楷体_GB2312" charset="0"/>
                <a:sym typeface="Symbol" charset="0"/>
              </a:rPr>
              <a:t>, </a:t>
            </a:r>
            <a:r>
              <a:rPr kumimoji="1" lang="en-US" altLang="zh-CN" sz="2800" b="1" baseline="30000">
                <a:ea typeface="楷体_GB2312" charset="0"/>
                <a:cs typeface="楷体_GB2312" charset="0"/>
                <a:sym typeface="Symbol" charset="0"/>
              </a:rPr>
              <a:t>2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)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，可表为</a:t>
            </a:r>
            <a:r>
              <a:rPr kumimoji="1" lang="en-US" altLang="zh-CN" sz="2800" b="1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X</a:t>
            </a:r>
            <a:r>
              <a:rPr kumimoji="1"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～</a:t>
            </a:r>
            <a:r>
              <a:rPr kumimoji="1" lang="en-US" altLang="zh-CN" sz="2800" b="1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N(, </a:t>
            </a:r>
            <a:r>
              <a:rPr kumimoji="1" lang="en-US" altLang="zh-CN" sz="2800" b="1" baseline="300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2</a:t>
            </a:r>
            <a:r>
              <a:rPr kumimoji="1" lang="en-US" altLang="zh-CN" sz="2800" b="1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)</a:t>
            </a:r>
            <a:r>
              <a:rPr kumimoji="1" lang="en-US" altLang="zh-CN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.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304800" y="2971800"/>
            <a:ext cx="1979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ea typeface="楷体_GB2312" charset="0"/>
                <a:cs typeface="楷体_GB2312" charset="0"/>
              </a:rPr>
              <a:t>若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随机变量</a:t>
            </a: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2916238" y="476250"/>
          <a:ext cx="47625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" name="BMP 图象" r:id="rId5" imgW="1828571" imgH="1905266" progId="Paint.Picture">
                  <p:embed/>
                </p:oleObj>
              </mc:Choice>
              <mc:Fallback>
                <p:oleObj name="BMP 图象" r:id="rId5" imgW="1828571" imgH="190526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76250"/>
                        <a:ext cx="47625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5486400" y="2971800"/>
          <a:ext cx="2873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3"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971800"/>
                        <a:ext cx="2873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3494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3495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3496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3497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55875" y="3789363"/>
          <a:ext cx="48006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4" name="公式" r:id="rId9" imgW="2362200" imgH="469900" progId="Equation.3">
                  <p:embed/>
                </p:oleObj>
              </mc:Choice>
              <mc:Fallback>
                <p:oleObj name="公式" r:id="rId9" imgW="2362200" imgH="4699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789363"/>
                        <a:ext cx="48006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304800" y="1447800"/>
            <a:ext cx="7772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dirty="0">
                <a:ea typeface="楷体_GB2312" charset="0"/>
                <a:cs typeface="楷体_GB2312" charset="0"/>
              </a:rPr>
              <a:t> </a:t>
            </a:r>
            <a:r>
              <a:rPr lang="en-US" altLang="zh-CN" sz="2800" dirty="0">
                <a:ea typeface="楷体_GB2312" charset="0"/>
                <a:cs typeface="楷体_GB2312" charset="0"/>
              </a:rPr>
              <a:t>(1) </a:t>
            </a:r>
            <a:r>
              <a:rPr lang="zh-CN" altLang="en-US" sz="2800" b="1" dirty="0">
                <a:ea typeface="楷体_GB2312" charset="0"/>
                <a:cs typeface="楷体_GB2312" charset="0"/>
              </a:rPr>
              <a:t>单峰对称</a:t>
            </a:r>
            <a:endParaRPr lang="zh-CN" altLang="en-US" sz="2800" dirty="0">
              <a:ea typeface="楷体_GB2312" charset="0"/>
              <a:cs typeface="楷体_GB231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ea typeface="楷体_GB2312" charset="0"/>
                <a:cs typeface="楷体_GB2312" charset="0"/>
              </a:rPr>
              <a:t>      </a:t>
            </a:r>
            <a:r>
              <a:rPr lang="zh-CN" altLang="en-US" sz="2800" b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密度曲线关于直线</a:t>
            </a:r>
            <a:r>
              <a:rPr lang="en-US" altLang="zh-CN" sz="2800" b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x=</a:t>
            </a:r>
            <a:r>
              <a:rPr lang="en-US" altLang="zh-CN" sz="2800" b="1" dirty="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</a:t>
            </a:r>
            <a:r>
              <a:rPr lang="zh-CN" altLang="en-US" sz="2800" b="1" dirty="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对称</a:t>
            </a:r>
            <a:r>
              <a:rPr lang="zh-CN" altLang="en-US" sz="2800" dirty="0">
                <a:ea typeface="楷体_GB2312" charset="0"/>
                <a:cs typeface="楷体_GB2312" charset="0"/>
                <a:sym typeface="Symbol" charset="0"/>
              </a:rPr>
              <a:t>；</a:t>
            </a:r>
            <a:r>
              <a:rPr lang="en-US" altLang="zh-CN" sz="2800" dirty="0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 </a:t>
            </a:r>
            <a:endParaRPr lang="zh-CN" sz="2800" dirty="0">
              <a:latin typeface="华文楷体" charset="0"/>
              <a:ea typeface="华文楷体" charset="0"/>
              <a:cs typeface="华文楷体" charset="0"/>
              <a:sym typeface="Symbol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ea typeface="楷体_GB2312" charset="0"/>
                <a:cs typeface="楷体_GB2312" charset="0"/>
                <a:sym typeface="Symbol" charset="0"/>
              </a:rPr>
              <a:t>		f()</a:t>
            </a:r>
            <a:r>
              <a:rPr lang="zh-CN" altLang="en-US" sz="2800" dirty="0">
                <a:ea typeface="楷体_GB2312" charset="0"/>
                <a:cs typeface="楷体_GB2312" charset="0"/>
                <a:sym typeface="Symbol" charset="0"/>
              </a:rPr>
              <a:t>＝</a:t>
            </a:r>
            <a:r>
              <a:rPr lang="en-US" altLang="zh-CN" sz="2800" dirty="0" smtClean="0">
                <a:ea typeface="楷体_GB2312" charset="0"/>
                <a:cs typeface="楷体_GB2312" charset="0"/>
                <a:sym typeface="Symbol" charset="0"/>
              </a:rPr>
              <a:t>max(f</a:t>
            </a:r>
            <a:r>
              <a:rPr lang="en-US" altLang="zh-CN" sz="2800" dirty="0">
                <a:ea typeface="楷体_GB2312" charset="0"/>
                <a:cs typeface="楷体_GB2312" charset="0"/>
                <a:sym typeface="Symbol" charset="0"/>
              </a:rPr>
              <a:t>(x</a:t>
            </a:r>
            <a:r>
              <a:rPr lang="en-US" altLang="zh-CN" sz="2800" dirty="0" smtClean="0">
                <a:ea typeface="楷体_GB2312" charset="0"/>
                <a:cs typeface="楷体_GB2312" charset="0"/>
                <a:sym typeface="Symbol" charset="0"/>
              </a:rPr>
              <a:t>))</a:t>
            </a:r>
            <a:r>
              <a:rPr lang="zh-CN" altLang="en-US" sz="2800" dirty="0" smtClean="0">
                <a:ea typeface="楷体_GB2312" charset="0"/>
                <a:cs typeface="楷体_GB2312" charset="0"/>
                <a:sym typeface="Symbol" charset="0"/>
              </a:rPr>
              <a:t>＝                </a:t>
            </a:r>
            <a:endParaRPr lang="en-US" altLang="zh-CN" dirty="0">
              <a:solidFill>
                <a:srgbClr val="FF0000"/>
              </a:solidFill>
              <a:ea typeface="楷体_GB2312" charset="0"/>
              <a:cs typeface="楷体_GB2312" charset="0"/>
              <a:sym typeface="Symbol" charset="0"/>
            </a:endParaRPr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075595"/>
              </p:ext>
            </p:extLst>
          </p:nvPr>
        </p:nvGraphicFramePr>
        <p:xfrm>
          <a:off x="4718050" y="2514600"/>
          <a:ext cx="1510134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9" name="公式" r:id="rId3" imgW="469900" imgH="419100" progId="Equation.3">
                  <p:embed/>
                </p:oleObj>
              </mc:Choice>
              <mc:Fallback>
                <p:oleObj name="公式" r:id="rId3" imgW="4699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2514600"/>
                        <a:ext cx="1510134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896938" y="606425"/>
            <a:ext cx="377507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800" b="1">
                <a:ea typeface="楷体_GB2312" charset="0"/>
                <a:cs typeface="楷体_GB2312" charset="0"/>
              </a:rPr>
              <a:t>正态分布有两个特性</a:t>
            </a:r>
            <a:r>
              <a:rPr kumimoji="1" lang="zh-CN" altLang="en-US" sz="2800">
                <a:ea typeface="楷体_GB2312" charset="0"/>
                <a:cs typeface="楷体_GB2312" charset="0"/>
              </a:rPr>
              <a:t>：</a:t>
            </a:r>
          </a:p>
        </p:txBody>
      </p:sp>
      <p:graphicFrame>
        <p:nvGraphicFramePr>
          <p:cNvPr id="64516" name="Object 5"/>
          <p:cNvGraphicFramePr>
            <a:graphicFrameLocks noChangeAspect="1"/>
          </p:cNvGraphicFramePr>
          <p:nvPr/>
        </p:nvGraphicFramePr>
        <p:xfrm>
          <a:off x="4648200" y="5924550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0" name="公式" r:id="rId5" imgW="152268" imgH="164957" progId="Equation.3">
                  <p:embed/>
                </p:oleObj>
              </mc:Choice>
              <mc:Fallback>
                <p:oleObj name="公式" r:id="rId5" imgW="152268" imgH="1649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24550"/>
                        <a:ext cx="3683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2286000" y="3352800"/>
          <a:ext cx="44196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1" name="BMP 图象" r:id="rId7" imgW="1828571" imgH="1905266" progId="Paint.Picture">
                  <p:embed/>
                </p:oleObj>
              </mc:Choice>
              <mc:Fallback>
                <p:oleObj name="BMP 图象" r:id="rId7" imgW="1828571" imgH="190526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44196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4518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4519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4520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4521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7" name="Object 2"/>
          <p:cNvGraphicFramePr>
            <a:graphicFrameLocks noChangeAspect="1"/>
          </p:cNvGraphicFramePr>
          <p:nvPr/>
        </p:nvGraphicFramePr>
        <p:xfrm>
          <a:off x="1752600" y="3124200"/>
          <a:ext cx="495300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0" name="BMP 图象" r:id="rId3" imgW="2156190" imgH="1554615" progId="Paint.Picture">
                  <p:embed/>
                </p:oleObj>
              </mc:Choice>
              <mc:Fallback>
                <p:oleObj name="BMP 图象" r:id="rId3" imgW="2156190" imgH="155461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4953000" cy="272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533400" y="584200"/>
            <a:ext cx="7848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ea typeface="楷体_GB2312" charset="0"/>
                <a:cs typeface="楷体_GB2312" charset="0"/>
                <a:sym typeface="Symbol" charset="0"/>
              </a:rPr>
              <a:t>(2) </a:t>
            </a:r>
            <a:r>
              <a:rPr lang="en-US" altLang="zh-CN" sz="2800" b="1">
                <a:ea typeface="楷体_GB2312" charset="0"/>
                <a:cs typeface="楷体_GB2312" charset="0"/>
                <a:sym typeface="Symbol" charset="0"/>
              </a:rPr>
              <a:t></a:t>
            </a:r>
            <a:r>
              <a:rPr lang="zh-CN" altLang="en-US" sz="2800" b="1">
                <a:ea typeface="楷体_GB2312" charset="0"/>
                <a:cs typeface="楷体_GB2312" charset="0"/>
                <a:sym typeface="Symbol" charset="0"/>
              </a:rPr>
              <a:t>的大小直接影响概率的分布</a:t>
            </a:r>
            <a:endParaRPr lang="zh-CN" sz="2800" b="1">
              <a:ea typeface="楷体_GB2312" charset="0"/>
              <a:cs typeface="楷体_GB2312" charset="0"/>
              <a:sym typeface="Symbol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sz="2800" b="1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</a:t>
            </a:r>
            <a:r>
              <a:rPr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越大，曲线越平坦</a:t>
            </a:r>
            <a:r>
              <a:rPr lang="zh-CN" altLang="en-US" sz="2800" b="1">
                <a:ea typeface="楷体_GB2312" charset="0"/>
                <a:cs typeface="楷体_GB2312" charset="0"/>
                <a:sym typeface="Symbol" charset="0"/>
              </a:rPr>
              <a:t>，</a:t>
            </a:r>
            <a:endParaRPr lang="zh-CN" sz="2800" b="1">
              <a:ea typeface="楷体_GB2312" charset="0"/>
              <a:cs typeface="楷体_GB2312" charset="0"/>
              <a:sym typeface="Symbol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sz="2800" b="1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</a:t>
            </a:r>
            <a:r>
              <a:rPr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越小，曲线越陡峻</a:t>
            </a:r>
            <a:r>
              <a:rPr lang="zh-CN" altLang="en-US" sz="2800" b="1">
                <a:ea typeface="楷体_GB2312" charset="0"/>
                <a:cs typeface="楷体_GB2312" charset="0"/>
                <a:sym typeface="Symbol" charset="0"/>
              </a:rPr>
              <a:t>。</a:t>
            </a:r>
            <a:endParaRPr lang="zh-CN" sz="2800" b="1">
              <a:ea typeface="楷体_GB2312" charset="0"/>
              <a:cs typeface="楷体_GB2312" charset="0"/>
              <a:sym typeface="Symbol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ea typeface="楷体_GB2312" charset="0"/>
                <a:cs typeface="楷体_GB2312" charset="0"/>
                <a:sym typeface="Symbol" charset="0"/>
              </a:rPr>
              <a:t>正态分布也称为高斯</a:t>
            </a:r>
            <a:r>
              <a:rPr lang="zh-CN" sz="2800" b="1">
                <a:solidFill>
                  <a:srgbClr val="800000"/>
                </a:solidFill>
                <a:ea typeface="楷体_GB2312" charset="0"/>
                <a:cs typeface="楷体_GB2312" charset="0"/>
                <a:sym typeface="Symbol" charset="0"/>
              </a:rPr>
              <a:t>(</a:t>
            </a:r>
            <a:r>
              <a:rPr lang="en-US" altLang="zh-CN" sz="2800" b="1">
                <a:solidFill>
                  <a:srgbClr val="800000"/>
                </a:solidFill>
                <a:ea typeface="楷体_GB2312" charset="0"/>
                <a:cs typeface="楷体_GB2312" charset="0"/>
                <a:sym typeface="Symbol" charset="0"/>
              </a:rPr>
              <a:t>Gauss)</a:t>
            </a:r>
            <a:r>
              <a:rPr lang="zh-CN" altLang="en-US" sz="2800" b="1">
                <a:solidFill>
                  <a:srgbClr val="800000"/>
                </a:solidFill>
                <a:ea typeface="楷体_GB2312" charset="0"/>
                <a:cs typeface="楷体_GB2312" charset="0"/>
                <a:sym typeface="Symbol" charset="0"/>
              </a:rPr>
              <a:t>分布</a:t>
            </a:r>
            <a:endParaRPr lang="zh-CN" altLang="en-US" b="1">
              <a:solidFill>
                <a:srgbClr val="800000"/>
              </a:solidFill>
              <a:ea typeface="楷体_GB2312" charset="0"/>
              <a:cs typeface="楷体_GB2312" charset="0"/>
              <a:sym typeface="Symbol" charset="0"/>
            </a:endParaRPr>
          </a:p>
        </p:txBody>
      </p:sp>
      <p:graphicFrame>
        <p:nvGraphicFramePr>
          <p:cNvPr id="65539" name="Object 4"/>
          <p:cNvGraphicFramePr>
            <a:graphicFrameLocks noChangeAspect="1"/>
          </p:cNvGraphicFramePr>
          <p:nvPr/>
        </p:nvGraphicFramePr>
        <p:xfrm>
          <a:off x="4191000" y="5943600"/>
          <a:ext cx="22066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1" name="公式" r:id="rId5" imgW="152268" imgH="164957" progId="Equation.3">
                  <p:embed/>
                </p:oleObj>
              </mc:Choice>
              <mc:Fallback>
                <p:oleObj name="公式" r:id="rId5" imgW="152268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2066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5540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5541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5542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5543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04800" y="782638"/>
            <a:ext cx="79248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2800">
                <a:ea typeface="楷体_GB2312" charset="0"/>
                <a:cs typeface="楷体_GB2312" charset="0"/>
              </a:rPr>
              <a:t>4.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标准正态分布</a:t>
            </a:r>
            <a:r>
              <a:rPr kumimoji="1" lang="en-US" altLang="zh-CN" sz="2800">
                <a:latin typeface="楷体_GB2312" charset="0"/>
                <a:ea typeface="楷体_GB2312" charset="0"/>
                <a:cs typeface="楷体_GB2312" charset="0"/>
              </a:rPr>
              <a:t> </a:t>
            </a:r>
          </a:p>
          <a:p>
            <a:pPr algn="ctr" eaLnBrk="0" hangingPunct="0">
              <a:lnSpc>
                <a:spcPct val="120000"/>
              </a:lnSpc>
            </a:pPr>
            <a:r>
              <a:rPr kumimoji="1" lang="en-US" altLang="zh-CN" sz="2800">
                <a:ea typeface="楷体_GB2312" charset="0"/>
                <a:cs typeface="楷体_GB2312" charset="0"/>
              </a:rPr>
              <a:t>       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参数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＝</a:t>
            </a:r>
            <a:r>
              <a:rPr kumimoji="1" lang="en-US" altLang="zh-CN" sz="2800" b="1">
                <a:ea typeface="楷体_GB2312" charset="0"/>
                <a:cs typeface="楷体_GB2312" charset="0"/>
                <a:sym typeface="Symbol" charset="0"/>
              </a:rPr>
              <a:t>0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，</a:t>
            </a:r>
            <a:r>
              <a:rPr kumimoji="1" lang="en-US" altLang="zh-CN" sz="2800" b="1" baseline="30000">
                <a:ea typeface="楷体_GB2312" charset="0"/>
                <a:cs typeface="楷体_GB2312" charset="0"/>
                <a:sym typeface="Symbol" charset="0"/>
              </a:rPr>
              <a:t>2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＝</a:t>
            </a:r>
            <a:r>
              <a:rPr kumimoji="1" lang="en-US" altLang="zh-CN" sz="2800" b="1">
                <a:ea typeface="楷体_GB2312" charset="0"/>
                <a:cs typeface="楷体_GB2312" charset="0"/>
                <a:sym typeface="Symbol" charset="0"/>
              </a:rPr>
              <a:t>1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的正态分布称为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标准正态分布，记作</a:t>
            </a:r>
            <a:r>
              <a:rPr kumimoji="1" lang="en-US" altLang="zh-CN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X~N(0, 1)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。</a:t>
            </a:r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1447800" y="2549525"/>
          <a:ext cx="58674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BMP 图象" r:id="rId3" imgW="1828959" imgH="1531753" progId="Paint.Picture">
                  <p:embed/>
                </p:oleObj>
              </mc:Choice>
              <mc:Fallback>
                <p:oleObj name="BMP 图象" r:id="rId3" imgW="1828959" imgH="153175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49525"/>
                        <a:ext cx="5867400" cy="339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6563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6564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6565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6566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1066800" y="1600200"/>
          <a:ext cx="60960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9" name="公式" r:id="rId3" imgW="1968500" imgH="508000" progId="Equation.3">
                  <p:embed/>
                </p:oleObj>
              </mc:Choice>
              <mc:Fallback>
                <p:oleObj name="公式" r:id="rId3" imgW="19685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609600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685800" y="3579813"/>
            <a:ext cx="3124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ea typeface="楷体_GB2312" charset="0"/>
                <a:cs typeface="楷体_GB2312" charset="0"/>
              </a:rPr>
              <a:t>分布函数表示为</a:t>
            </a:r>
            <a:endParaRPr kumimoji="1" lang="zh-CN" altLang="en-US" sz="2400" b="1">
              <a:ea typeface="楷体_GB2312" charset="0"/>
              <a:cs typeface="楷体_GB2312" charset="0"/>
            </a:endParaRP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600200" y="4419600"/>
          <a:ext cx="5910263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0" name="Equation" r:id="rId5" imgW="2005729" imgH="634725" progId="Equation.3">
                  <p:embed/>
                </p:oleObj>
              </mc:Choice>
              <mc:Fallback>
                <p:oleObj name="Equation" r:id="rId5" imgW="2005729" imgH="634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19600"/>
                        <a:ext cx="5910263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519113" y="989013"/>
            <a:ext cx="30575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kumimoji="1" lang="zh-CN" altLang="en-US" sz="2800" b="1">
                <a:ea typeface="楷体_GB2312" charset="0"/>
                <a:cs typeface="楷体_GB2312" charset="0"/>
              </a:rPr>
              <a:t>其</a:t>
            </a:r>
            <a:r>
              <a:rPr kumimoji="1"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密度函数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表示为</a:t>
            </a:r>
          </a:p>
        </p:txBody>
      </p:sp>
      <p:sp useBgFill="1">
        <p:nvSpPr>
          <p:cNvPr id="67589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7590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7591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7592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utoUpdateAnimBg="0"/>
      <p:bldP spid="13517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WordArt 2"/>
          <p:cNvSpPr>
            <a:spLocks noChangeArrowheads="1" noChangeShapeType="1" noTextEdit="1"/>
          </p:cNvSpPr>
          <p:nvPr/>
        </p:nvSpPr>
        <p:spPr bwMode="auto">
          <a:xfrm>
            <a:off x="685800" y="1066800"/>
            <a:ext cx="6858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blurRad="63500" dist="53882" dir="2700000" algn="ctr" rotWithShape="0">
                    <a:srgbClr val="9999FF">
                      <a:alpha val="74997"/>
                    </a:srgbClr>
                  </a:outerShdw>
                </a:effectLst>
                <a:latin typeface="宋体"/>
                <a:ea typeface="宋体"/>
                <a:cs typeface="宋体"/>
              </a:rPr>
              <a:t>?</a:t>
            </a:r>
            <a:endParaRPr lang="zh-CN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blurRad="63500" dist="53882" dir="2700000" algn="ctr" rotWithShape="0">
                  <a:srgbClr val="9999FF">
                    <a:alpha val="74997"/>
                  </a:srgbClr>
                </a:outerShdw>
              </a:effectLst>
              <a:latin typeface="宋体"/>
              <a:ea typeface="宋体"/>
              <a:cs typeface="宋体"/>
            </a:endParaRPr>
          </a:p>
        </p:txBody>
      </p:sp>
      <p:sp>
        <p:nvSpPr>
          <p:cNvPr id="99331" name="WordArt 3"/>
          <p:cNvSpPr>
            <a:spLocks noChangeArrowheads="1" noChangeShapeType="1" noTextEdit="1"/>
          </p:cNvSpPr>
          <p:nvPr/>
        </p:nvSpPr>
        <p:spPr bwMode="auto">
          <a:xfrm>
            <a:off x="1752600" y="1752600"/>
            <a:ext cx="64008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blurRad="63500" dist="53882" dir="2700000" algn="ctr" rotWithShape="0">
                    <a:srgbClr val="9999FF">
                      <a:alpha val="74997"/>
                    </a:srgbClr>
                  </a:outerShdw>
                </a:effectLst>
                <a:latin typeface="宋体"/>
                <a:ea typeface="宋体"/>
                <a:cs typeface="宋体"/>
              </a:rPr>
              <a:t>请举几个实际中随机变量的例子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936625" y="3417888"/>
            <a:ext cx="70326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en-US" altLang="zh-CN" sz="2800" b="1">
                <a:latin typeface="华文隶书" charset="0"/>
                <a:ea typeface="华文隶书" charset="0"/>
                <a:cs typeface="华文隶书" charset="0"/>
              </a:rPr>
              <a:t>EX</a:t>
            </a:r>
            <a:r>
              <a:rPr lang="zh-CN" altLang="en-US" sz="2800" b="1">
                <a:latin typeface="宋体" charset="0"/>
                <a:ea typeface="华文楷体" charset="0"/>
                <a:cs typeface="华文楷体" charset="0"/>
              </a:rPr>
              <a:t>．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引入适当的随机变量描述下列事件：</a:t>
            </a:r>
          </a:p>
          <a:p>
            <a:pPr algn="ctr"/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①将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3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个球随机地放入三个格子中，</a:t>
            </a:r>
          </a:p>
          <a:p>
            <a:pPr algn="ctr"/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事件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A={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有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1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个空格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}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，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B={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有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2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个空格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}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，</a:t>
            </a:r>
          </a:p>
          <a:p>
            <a:pPr algn="ctr"/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C={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全有球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}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。</a:t>
            </a:r>
          </a:p>
          <a:p>
            <a:pPr algn="ctr"/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②进行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5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次试验，事件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D={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试验成功一次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}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，</a:t>
            </a:r>
          </a:p>
          <a:p>
            <a:pPr algn="ctr"/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F={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试验至少成功一次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}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，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G={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至多成功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3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次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}</a:t>
            </a:r>
          </a:p>
        </p:txBody>
      </p:sp>
      <p:sp useBgFill="1">
        <p:nvSpPr>
          <p:cNvPr id="31748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1749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1750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1751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/>
      <p:bldP spid="99331" grpId="0" animBg="1"/>
      <p:bldP spid="9933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7620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120000"/>
              </a:lnSpc>
            </a:pPr>
            <a:r>
              <a:rPr lang="zh-CN" altLang="en-US" sz="2800" b="1">
                <a:ea typeface="楷体_GB2312" charset="0"/>
                <a:cs typeface="楷体_GB2312" charset="0"/>
              </a:rPr>
              <a:t>一般的概率统计教科书均附有标准正态分布表供读者查阅</a:t>
            </a:r>
            <a:r>
              <a:rPr lang="zh-CN" altLang="en-US" sz="2800" b="1">
                <a:ea typeface="楷体_GB2312" charset="0"/>
                <a:cs typeface="楷体_GB2312" charset="0"/>
                <a:sym typeface="Symbol" charset="0"/>
              </a:rPr>
              <a:t></a:t>
            </a:r>
            <a:r>
              <a:rPr lang="en-US" altLang="zh-CN" sz="2800" b="1">
                <a:ea typeface="楷体_GB2312" charset="0"/>
                <a:cs typeface="楷体_GB2312" charset="0"/>
                <a:sym typeface="Symbol" charset="0"/>
              </a:rPr>
              <a:t>(x)</a:t>
            </a:r>
            <a:r>
              <a:rPr lang="zh-CN" altLang="en-US" sz="2800" b="1">
                <a:ea typeface="楷体_GB2312" charset="0"/>
                <a:cs typeface="楷体_GB2312" charset="0"/>
              </a:rPr>
              <a:t>的值。</a:t>
            </a:r>
            <a:r>
              <a:rPr lang="en-US" altLang="zh-CN" sz="2800" b="1">
                <a:ea typeface="楷体_GB2312" charset="0"/>
                <a:cs typeface="楷体_GB2312" charset="0"/>
              </a:rPr>
              <a:t> </a:t>
            </a:r>
            <a:r>
              <a:rPr lang="zh-CN" altLang="en-US" sz="2800" b="1">
                <a:ea typeface="楷体_GB2312" charset="0"/>
                <a:cs typeface="楷体_GB2312" charset="0"/>
              </a:rPr>
              <a:t>如，若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 b="1">
                <a:ea typeface="楷体_GB2312" charset="0"/>
                <a:cs typeface="楷体_GB2312" charset="0"/>
              </a:rPr>
              <a:t>Z~N</a:t>
            </a:r>
            <a:r>
              <a:rPr lang="zh-CN" altLang="en-US" sz="2800" b="1">
                <a:ea typeface="楷体_GB2312" charset="0"/>
                <a:cs typeface="楷体_GB2312" charset="0"/>
              </a:rPr>
              <a:t>（</a:t>
            </a:r>
            <a:r>
              <a:rPr lang="en-US" altLang="zh-CN" sz="2800" b="1">
                <a:ea typeface="楷体_GB2312" charset="0"/>
                <a:cs typeface="楷体_GB2312" charset="0"/>
              </a:rPr>
              <a:t>0</a:t>
            </a:r>
            <a:r>
              <a:rPr lang="zh-CN" altLang="en-US" sz="2800" b="1">
                <a:ea typeface="楷体_GB2312" charset="0"/>
                <a:cs typeface="楷体_GB2312" charset="0"/>
              </a:rPr>
              <a:t>，</a:t>
            </a:r>
            <a:r>
              <a:rPr lang="en-US" altLang="zh-CN" sz="2800" b="1">
                <a:ea typeface="楷体_GB2312" charset="0"/>
                <a:cs typeface="楷体_GB2312" charset="0"/>
              </a:rPr>
              <a:t>1</a:t>
            </a:r>
            <a:r>
              <a:rPr lang="zh-CN" altLang="en-US" sz="2800" b="1">
                <a:ea typeface="楷体_GB2312" charset="0"/>
                <a:cs typeface="楷体_GB2312" charset="0"/>
              </a:rPr>
              <a:t>）</a:t>
            </a:r>
            <a:r>
              <a:rPr lang="en-US" altLang="zh-CN" sz="2800" b="1">
                <a:ea typeface="楷体_GB2312" charset="0"/>
                <a:cs typeface="楷体_GB2312" charset="0"/>
              </a:rPr>
              <a:t>,</a:t>
            </a:r>
            <a:r>
              <a:rPr lang="en-US" altLang="zh-CN" sz="2800" b="1">
                <a:ea typeface="楷体_GB2312" charset="0"/>
                <a:cs typeface="楷体_GB2312" charset="0"/>
                <a:sym typeface="Symbol" charset="0"/>
              </a:rPr>
              <a:t></a:t>
            </a:r>
            <a:r>
              <a:rPr lang="zh-CN" altLang="en-US" sz="2800" b="1">
                <a:ea typeface="楷体_GB2312" charset="0"/>
                <a:cs typeface="楷体_GB2312" charset="0"/>
                <a:sym typeface="Symbol" charset="0"/>
              </a:rPr>
              <a:t>（</a:t>
            </a:r>
            <a:r>
              <a:rPr lang="en-US" altLang="zh-CN" sz="2800" b="1">
                <a:ea typeface="楷体_GB2312" charset="0"/>
                <a:cs typeface="楷体_GB2312" charset="0"/>
                <a:sym typeface="Symbol" charset="0"/>
              </a:rPr>
              <a:t>0.5)=0.6915,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>
                <a:ea typeface="楷体_GB2312" charset="0"/>
                <a:cs typeface="楷体_GB2312" charset="0"/>
                <a:sym typeface="Symbol" charset="0"/>
              </a:rPr>
              <a:t>P{1.32&lt;Z&lt;2.43}=(2.43)-(1.32)</a:t>
            </a:r>
          </a:p>
          <a:p>
            <a:pPr algn="ctr" eaLnBrk="0" hangingPunct="0">
              <a:lnSpc>
                <a:spcPct val="120000"/>
              </a:lnSpc>
            </a:pPr>
            <a:r>
              <a:rPr lang="en-US" altLang="zh-CN" sz="2800">
                <a:ea typeface="楷体_GB2312" charset="0"/>
                <a:cs typeface="楷体_GB2312" charset="0"/>
                <a:sym typeface="Symbol" charset="0"/>
              </a:rPr>
              <a:t>=0.9925-0.9066</a:t>
            </a:r>
            <a:endParaRPr lang="en-US" altLang="zh-CN" sz="2800">
              <a:ea typeface="楷体_GB2312" charset="0"/>
              <a:cs typeface="楷体_GB2312" charset="0"/>
            </a:endParaRPr>
          </a:p>
        </p:txBody>
      </p:sp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609600" y="3886200"/>
            <a:ext cx="79248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charset="0"/>
                <a:cs typeface="楷体_GB2312" charset="0"/>
              </a:rPr>
              <a:t>注</a:t>
            </a:r>
            <a:r>
              <a:rPr lang="zh-CN" altLang="en-US" sz="2800">
                <a:ea typeface="楷体_GB2312" charset="0"/>
                <a:cs typeface="楷体_GB2312" charset="0"/>
              </a:rPr>
              <a:t>：</a:t>
            </a:r>
            <a:r>
              <a:rPr lang="en-US" altLang="zh-CN" sz="2800">
                <a:solidFill>
                  <a:srgbClr val="FF3300"/>
                </a:solidFill>
                <a:ea typeface="楷体_GB2312" charset="0"/>
                <a:cs typeface="楷体_GB2312" charset="0"/>
              </a:rPr>
              <a:t>(1) </a:t>
            </a:r>
            <a:r>
              <a:rPr lang="en-US" altLang="zh-CN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(x)</a:t>
            </a:r>
            <a:r>
              <a:rPr lang="zh-CN" altLang="en-US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＝</a:t>
            </a:r>
            <a:r>
              <a:rPr lang="en-US" altLang="zh-CN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1</a:t>
            </a:r>
            <a:r>
              <a:rPr lang="zh-CN" altLang="en-US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－ </a:t>
            </a:r>
            <a:r>
              <a:rPr lang="en-US" altLang="zh-CN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(</a:t>
            </a:r>
            <a:r>
              <a:rPr lang="zh-CN" altLang="en-US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－</a:t>
            </a:r>
            <a:r>
              <a:rPr lang="en-US" altLang="zh-CN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x)</a:t>
            </a:r>
            <a:r>
              <a:rPr lang="zh-CN" altLang="en-US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；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        </a:t>
            </a:r>
            <a:r>
              <a:rPr lang="en-US" altLang="zh-CN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(2) </a:t>
            </a:r>
            <a:r>
              <a:rPr lang="zh-CN" altLang="en-US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若</a:t>
            </a:r>
            <a:r>
              <a:rPr lang="en-US" altLang="zh-CN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X</a:t>
            </a:r>
            <a:r>
              <a:rPr lang="zh-CN" altLang="en-US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～</a:t>
            </a:r>
            <a:r>
              <a:rPr lang="en-US" altLang="zh-CN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N(, </a:t>
            </a:r>
            <a:r>
              <a:rPr lang="en-US" altLang="zh-CN" sz="2800" baseline="300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2</a:t>
            </a:r>
            <a:r>
              <a:rPr lang="en-US" altLang="zh-CN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)</a:t>
            </a:r>
            <a:r>
              <a:rPr lang="zh-CN" altLang="en-US" sz="2800">
                <a:solidFill>
                  <a:srgbClr val="FF3300"/>
                </a:solidFill>
                <a:ea typeface="楷体_GB2312" charset="0"/>
                <a:cs typeface="楷体_GB2312" charset="0"/>
                <a:sym typeface="Symbol" charset="0"/>
              </a:rPr>
              <a:t>，则</a:t>
            </a:r>
            <a:endParaRPr lang="zh-CN" altLang="en-US">
              <a:solidFill>
                <a:srgbClr val="FF3300"/>
              </a:solidFill>
              <a:ea typeface="楷体_GB2312" charset="0"/>
              <a:cs typeface="楷体_GB2312" charset="0"/>
              <a:sym typeface="Symbol" charset="0"/>
            </a:endParaRPr>
          </a:p>
        </p:txBody>
      </p:sp>
      <p:graphicFrame>
        <p:nvGraphicFramePr>
          <p:cNvPr id="68611" name="Object 4"/>
          <p:cNvGraphicFramePr>
            <a:graphicFrameLocks noChangeAspect="1"/>
          </p:cNvGraphicFramePr>
          <p:nvPr/>
        </p:nvGraphicFramePr>
        <p:xfrm>
          <a:off x="1371600" y="5181600"/>
          <a:ext cx="6400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公式" r:id="rId3" imgW="1587500" imgH="330200" progId="Equation.3">
                  <p:embed/>
                </p:oleObj>
              </mc:Choice>
              <mc:Fallback>
                <p:oleObj name="公式" r:id="rId3" imgW="15875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64008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066800" y="6096000"/>
            <a:ext cx="7086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6477000" y="2286000"/>
            <a:ext cx="2667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charset="0"/>
                <a:ea typeface="华文新魏" charset="0"/>
                <a:cs typeface="华文新魏" charset="0"/>
              </a:rPr>
              <a:t>正态</a:t>
            </a:r>
            <a:r>
              <a:rPr lang="zh-CN" altLang="en-US" dirty="0" smtClean="0">
                <a:latin typeface="Times New Roman" charset="0"/>
                <a:ea typeface="华文新魏" charset="0"/>
                <a:cs typeface="华文新魏" charset="0"/>
              </a:rPr>
              <a:t>分布表</a:t>
            </a:r>
            <a:endParaRPr lang="en-US" altLang="zh-CN" dirty="0" smtClean="0">
              <a:latin typeface="Times New Roman" charset="0"/>
              <a:ea typeface="华文新魏" charset="0"/>
              <a:cs typeface="华文新魏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latin typeface="Times New Roman" charset="0"/>
                <a:ea typeface="华文新魏" charset="0"/>
                <a:cs typeface="华文新魏" charset="0"/>
              </a:rPr>
              <a:t>(</a:t>
            </a:r>
            <a:r>
              <a:rPr lang="zh-CN" altLang="en-US" dirty="0" smtClean="0">
                <a:latin typeface="Times New Roman" charset="0"/>
                <a:ea typeface="华文新魏" charset="0"/>
                <a:cs typeface="华文新魏" charset="0"/>
              </a:rPr>
              <a:t>参见书后附表</a:t>
            </a:r>
            <a:r>
              <a:rPr lang="en-US" altLang="zh-CN" dirty="0" smtClean="0">
                <a:latin typeface="Times New Roman" charset="0"/>
                <a:ea typeface="华文新魏" charset="0"/>
                <a:cs typeface="华文新魏" charset="0"/>
              </a:rPr>
              <a:t>)</a:t>
            </a:r>
            <a:endParaRPr lang="zh-CN" altLang="en-US" dirty="0">
              <a:latin typeface="Times New Roman" charset="0"/>
              <a:ea typeface="华文新魏" charset="0"/>
              <a:cs typeface="华文新魏" charset="0"/>
            </a:endParaRPr>
          </a:p>
        </p:txBody>
      </p:sp>
      <p:sp useBgFill="1">
        <p:nvSpPr>
          <p:cNvPr id="68615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8616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8617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8618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WordArt 2"/>
          <p:cNvSpPr>
            <a:spLocks noChangeArrowheads="1" noChangeShapeType="1" noTextEdit="1"/>
          </p:cNvSpPr>
          <p:nvPr/>
        </p:nvSpPr>
        <p:spPr bwMode="auto">
          <a:xfrm>
            <a:off x="609600" y="685800"/>
            <a:ext cx="533400" cy="6858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8080"/>
                </a:solidFill>
                <a:effectLst>
                  <a:outerShdw blurRad="63500" dist="38099" dir="2700000" sy="50000" rotWithShape="0">
                    <a:srgbClr val="875B0D">
                      <a:alpha val="74997"/>
                    </a:srgbClr>
                  </a:outerShdw>
                </a:effectLst>
                <a:latin typeface="宋体"/>
                <a:ea typeface="宋体"/>
                <a:cs typeface="宋体"/>
              </a:rPr>
              <a:t>EX</a:t>
            </a:r>
            <a:endParaRPr lang="zh-CN" altLang="en-US" sz="3600" kern="1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rgbClr val="008080"/>
              </a:solidFill>
              <a:effectLst>
                <a:outerShdw blurRad="63500" dist="38099" dir="2700000" sy="50000" rotWithShape="0">
                  <a:srgbClr val="875B0D">
                    <a:alpha val="74997"/>
                  </a:srgbClr>
                </a:outerShdw>
              </a:effectLst>
              <a:latin typeface="宋体"/>
              <a:ea typeface="宋体"/>
              <a:cs typeface="宋体"/>
            </a:endParaRP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charset="0"/>
                <a:ea typeface="华文新魏" charset="0"/>
                <a:cs typeface="华文新魏" charset="0"/>
              </a:rPr>
              <a:t>设随机变量</a:t>
            </a:r>
            <a:r>
              <a:rPr lang="en-US" altLang="zh-CN" sz="3200" b="1">
                <a:latin typeface="Times New Roman" charset="0"/>
                <a:ea typeface="华文新魏" charset="0"/>
                <a:cs typeface="华文新魏" charset="0"/>
              </a:rPr>
              <a:t>X~N(-1,2</a:t>
            </a:r>
            <a:r>
              <a:rPr lang="en-US" altLang="zh-CN" sz="3200" b="1" baseline="30000">
                <a:latin typeface="Times New Roman" charset="0"/>
                <a:ea typeface="华文新魏" charset="0"/>
                <a:cs typeface="华文新魏" charset="0"/>
              </a:rPr>
              <a:t>2</a:t>
            </a:r>
            <a:r>
              <a:rPr lang="en-US" altLang="zh-CN" sz="3200" b="1">
                <a:latin typeface="Times New Roman" charset="0"/>
                <a:ea typeface="华文新魏" charset="0"/>
                <a:cs typeface="华文新魏" charset="0"/>
              </a:rPr>
              <a:t>),P{-2.45&lt;X&lt;2.45}=?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1143000" y="2128838"/>
            <a:ext cx="6913563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 smtClean="0">
                <a:latin typeface="宋体" charset="0"/>
              </a:rPr>
              <a:t>例题</a:t>
            </a:r>
            <a:r>
              <a:rPr lang="en-US" altLang="zh-CN" sz="2800" b="1" dirty="0" smtClean="0">
                <a:latin typeface="宋体" charset="0"/>
              </a:rPr>
              <a:t>.</a:t>
            </a:r>
            <a:r>
              <a:rPr lang="zh-CN" altLang="en-US" sz="2800" b="1" dirty="0">
                <a:latin typeface="宋体" charset="0"/>
              </a:rPr>
              <a:t>设 </a:t>
            </a:r>
            <a:r>
              <a:rPr lang="en-US" altLang="zh-CN" sz="2800" b="1" dirty="0">
                <a:latin typeface="宋体" charset="0"/>
              </a:rPr>
              <a:t>X</a:t>
            </a:r>
            <a:r>
              <a:rPr lang="en-US" altLang="zh-CN" sz="2800" b="1" dirty="0">
                <a:latin typeface="宋体" charset="0"/>
                <a:sym typeface="Symbol" charset="0"/>
              </a:rPr>
              <a:t></a:t>
            </a:r>
            <a:r>
              <a:rPr lang="en-US" altLang="zh-CN" sz="2800" b="1" dirty="0">
                <a:latin typeface="宋体" charset="0"/>
              </a:rPr>
              <a:t>N(</a:t>
            </a:r>
            <a:r>
              <a:rPr lang="en-US" altLang="zh-CN" sz="2800" b="1" dirty="0">
                <a:latin typeface="宋体" charset="0"/>
                <a:sym typeface="Symbol" charset="0"/>
              </a:rPr>
              <a:t></a:t>
            </a:r>
            <a:r>
              <a:rPr lang="en-US" altLang="zh-CN" sz="2800" b="1" dirty="0">
                <a:latin typeface="宋体" charset="0"/>
              </a:rPr>
              <a:t>,</a:t>
            </a:r>
            <a:r>
              <a:rPr lang="en-US" altLang="zh-CN" sz="2800" b="1" dirty="0">
                <a:latin typeface="宋体" charset="0"/>
                <a:sym typeface="Symbol" charset="0"/>
              </a:rPr>
              <a:t></a:t>
            </a:r>
            <a:r>
              <a:rPr lang="en-US" altLang="zh-CN" sz="2800" b="1" baseline="30000" dirty="0">
                <a:latin typeface="宋体" charset="0"/>
              </a:rPr>
              <a:t>2</a:t>
            </a:r>
            <a:r>
              <a:rPr lang="en-US" altLang="zh-CN" sz="2800" b="1" dirty="0">
                <a:latin typeface="宋体" charset="0"/>
              </a:rPr>
              <a:t>),</a:t>
            </a:r>
          </a:p>
          <a:p>
            <a:pPr algn="ctr">
              <a:lnSpc>
                <a:spcPct val="130000"/>
              </a:lnSpc>
            </a:pPr>
            <a:r>
              <a:rPr lang="zh-CN" altLang="en-US" sz="2800" b="1" dirty="0">
                <a:latin typeface="宋体" charset="0"/>
              </a:rPr>
              <a:t>求</a:t>
            </a:r>
            <a:r>
              <a:rPr lang="en-US" altLang="zh-CN" sz="2800" b="1" dirty="0">
                <a:latin typeface="宋体" charset="0"/>
              </a:rPr>
              <a:t>P{</a:t>
            </a:r>
            <a:r>
              <a:rPr lang="en-US" altLang="zh-CN" sz="2800" b="1" dirty="0">
                <a:latin typeface="宋体" charset="0"/>
                <a:sym typeface="Symbol" charset="0"/>
              </a:rPr>
              <a:t></a:t>
            </a:r>
            <a:r>
              <a:rPr lang="en-US" altLang="zh-CN" sz="2800" b="1" dirty="0">
                <a:latin typeface="宋体" charset="0"/>
              </a:rPr>
              <a:t>-3</a:t>
            </a:r>
            <a:r>
              <a:rPr lang="en-US" altLang="zh-CN" sz="2800" b="1" dirty="0">
                <a:latin typeface="宋体" charset="0"/>
                <a:sym typeface="Symbol" charset="0"/>
              </a:rPr>
              <a:t></a:t>
            </a:r>
            <a:r>
              <a:rPr lang="en-US" altLang="zh-CN" sz="2800" b="1" dirty="0">
                <a:latin typeface="宋体" charset="0"/>
              </a:rPr>
              <a:t>&lt;X&lt;</a:t>
            </a:r>
            <a:r>
              <a:rPr lang="en-US" altLang="zh-CN" sz="2800" b="1" dirty="0">
                <a:latin typeface="宋体" charset="0"/>
                <a:sym typeface="Symbol" charset="0"/>
              </a:rPr>
              <a:t></a:t>
            </a:r>
            <a:r>
              <a:rPr lang="en-US" altLang="zh-CN" sz="2800" b="1" dirty="0">
                <a:latin typeface="宋体" charset="0"/>
              </a:rPr>
              <a:t>+3</a:t>
            </a:r>
            <a:r>
              <a:rPr lang="en-US" altLang="zh-CN" sz="2800" b="1" dirty="0">
                <a:latin typeface="宋体" charset="0"/>
                <a:sym typeface="Symbol" charset="0"/>
              </a:rPr>
              <a:t></a:t>
            </a:r>
            <a:r>
              <a:rPr lang="en-US" altLang="zh-CN" sz="2800" b="1" dirty="0">
                <a:latin typeface="宋体" charset="0"/>
              </a:rPr>
              <a:t>}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685800" y="3352800"/>
            <a:ext cx="76200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本题结果称为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3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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原则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.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在工程应用中，通常认为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P{|X|≤3} ≈1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，忽略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{|X|&gt;3}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的值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    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如在质量控制中，常用标准指标值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±3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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作两条线，当生产过程的指标观察值落在两线之外时发出警报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.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表明生产出现异常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.</a:t>
            </a:r>
          </a:p>
        </p:txBody>
      </p:sp>
      <p:sp useBgFill="1">
        <p:nvSpPr>
          <p:cNvPr id="69639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9640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9641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9642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19" grpId="0" autoUpdateAnimBg="0"/>
      <p:bldP spid="137220" grpId="0" autoUpdateAnimBg="0"/>
      <p:bldP spid="13722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381000" y="762000"/>
            <a:ext cx="83820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charset="0"/>
              </a:rPr>
              <a:t> 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一种电子元件的使用寿命Ｘ（小时）服从正态分布Ｎ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(100,15</a:t>
            </a:r>
            <a:r>
              <a:rPr kumimoji="1" lang="en-US" altLang="zh-CN" sz="2800" b="1" baseline="30000">
                <a:latin typeface="华文楷体" charset="0"/>
                <a:ea typeface="华文楷体" charset="0"/>
                <a:cs typeface="华文楷体" charset="0"/>
              </a:rPr>
              <a:t>2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),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某仪器上装有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3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个这种元件，三个元件损坏与否是相互独立的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.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求：使用的最初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90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小时内无一元件损坏的概率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.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28600" y="3124200"/>
            <a:ext cx="708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charset="0"/>
              </a:rPr>
              <a:t>解</a:t>
            </a:r>
            <a:r>
              <a:rPr lang="en-US" altLang="zh-CN" b="1">
                <a:latin typeface="Times New Roman" charset="0"/>
              </a:rPr>
              <a:t>:</a:t>
            </a:r>
            <a:r>
              <a:rPr lang="zh-CN" altLang="en-US" b="1">
                <a:latin typeface="Times New Roman" charset="0"/>
              </a:rPr>
              <a:t>设</a:t>
            </a:r>
            <a:r>
              <a:rPr lang="en-US" altLang="zh-CN" b="1">
                <a:latin typeface="Times New Roman" charset="0"/>
              </a:rPr>
              <a:t>Y</a:t>
            </a:r>
            <a:r>
              <a:rPr lang="zh-CN" altLang="en-US" b="1">
                <a:latin typeface="Times New Roman" charset="0"/>
              </a:rPr>
              <a:t>为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使用的最初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90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小时内损坏的元件数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,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990600" y="4191000"/>
          <a:ext cx="7239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8" name="Equation" r:id="rId3" imgW="3136900" imgH="393700" progId="Equation.3">
                  <p:embed/>
                </p:oleObj>
              </mc:Choice>
              <mc:Fallback>
                <p:oleObj name="Equation" r:id="rId3" imgW="31369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72390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81000" y="5562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charset="0"/>
              </a:rPr>
              <a:t>故</a:t>
            </a: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2057400" y="5562600"/>
          <a:ext cx="3962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9" name="Equation" r:id="rId5" imgW="1752600" imgH="228600" progId="Equation.3">
                  <p:embed/>
                </p:oleObj>
              </mc:Choice>
              <mc:Fallback>
                <p:oleObj name="Equation" r:id="rId5" imgW="1752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62600"/>
                        <a:ext cx="3962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6934200" y="3124200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charset="0"/>
                <a:ea typeface="华文楷体" charset="0"/>
                <a:cs typeface="华文楷体" charset="0"/>
              </a:rPr>
              <a:t>则</a:t>
            </a:r>
            <a:r>
              <a:rPr kumimoji="1" lang="en-US" altLang="zh-CN" sz="2800">
                <a:latin typeface="华文楷体" charset="0"/>
                <a:ea typeface="华文楷体" charset="0"/>
                <a:cs typeface="华文楷体" charset="0"/>
              </a:rPr>
              <a:t>Y~B(3,p)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304800" y="3810000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charset="0"/>
                <a:ea typeface="华文楷体" charset="0"/>
                <a:cs typeface="华文楷体" charset="0"/>
              </a:rPr>
              <a:t>其中</a:t>
            </a:r>
          </a:p>
        </p:txBody>
      </p:sp>
      <p:sp useBgFill="1">
        <p:nvSpPr>
          <p:cNvPr id="70666" name="AutoShape 11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67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68" name="AutoShape 13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69" name="AutoShape 14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43" grpId="0" autoUpdateAnimBg="0"/>
      <p:bldP spid="138245" grpId="0" autoUpdateAnimBg="0"/>
      <p:bldP spid="138247" grpId="0" autoUpdateAnimBg="0"/>
      <p:bldP spid="13824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762000" y="1371600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_GB2312" charset="0"/>
                <a:ea typeface="楷体_GB2312" charset="0"/>
                <a:cs typeface="楷体_GB2312" charset="0"/>
              </a:rPr>
              <a:t>一、离散型随机变量函数的分布律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914400"/>
          </a:xfrm>
        </p:spPr>
        <p:txBody>
          <a:bodyPr/>
          <a:lstStyle/>
          <a:p>
            <a:pPr eaLnBrk="1" hangingPunct="1"/>
            <a:r>
              <a:rPr kumimoji="0" lang="en-US" altLang="zh-CN" sz="4000" b="1">
                <a:latin typeface="Calibri" charset="0"/>
                <a:ea typeface="宋体" charset="0"/>
              </a:rPr>
              <a:t> </a:t>
            </a:r>
            <a:r>
              <a:rPr kumimoji="0" lang="en-US" altLang="zh-CN" sz="4000" b="1">
                <a:latin typeface="华文楷体" charset="0"/>
                <a:ea typeface="华文楷体" charset="0"/>
                <a:cs typeface="华文楷体" charset="0"/>
              </a:rPr>
              <a:t>2.5 </a:t>
            </a:r>
            <a:r>
              <a:rPr kumimoji="0" lang="zh-CN" altLang="en-US" sz="4000" b="1">
                <a:latin typeface="华文楷体" charset="0"/>
                <a:ea typeface="华文楷体" charset="0"/>
                <a:cs typeface="华文楷体" charset="0"/>
              </a:rPr>
              <a:t>一维随机变量函数的分布</a:t>
            </a:r>
            <a:endParaRPr kumimoji="0" lang="zh-CN" altLang="en-US" sz="2800" b="1">
              <a:latin typeface="华文楷体" charset="0"/>
              <a:ea typeface="华文楷体" charset="0"/>
              <a:cs typeface="华文楷体" charset="0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57200" y="1905000"/>
            <a:ext cx="83820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en-US" altLang="zh-CN" sz="2800" b="1">
                <a:ea typeface="楷体_GB2312" charset="0"/>
                <a:cs typeface="楷体_GB2312" charset="0"/>
              </a:rPr>
              <a:t> 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设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X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一个随机变量，分布律为</a:t>
            </a:r>
            <a:r>
              <a:rPr kumimoji="1" lang="zh-CN" sz="2800" b="1">
                <a:ea typeface="楷体_GB2312" charset="0"/>
                <a:cs typeface="楷体_GB2312" charset="0"/>
              </a:rPr>
              <a:t>  </a:t>
            </a:r>
          </a:p>
          <a:p>
            <a:pPr eaLnBrk="0" hangingPunct="0">
              <a:lnSpc>
                <a:spcPct val="130000"/>
              </a:lnSpc>
            </a:pPr>
            <a:r>
              <a:rPr kumimoji="1" lang="zh-CN" sz="2800" b="1">
                <a:ea typeface="楷体_GB2312" charset="0"/>
                <a:cs typeface="楷体_GB2312" charset="0"/>
              </a:rPr>
              <a:t>   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X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～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P{X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＝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x</a:t>
            </a:r>
            <a:r>
              <a:rPr kumimoji="1" lang="en-US" altLang="zh-CN" sz="2800" b="1" baseline="-25000">
                <a:ea typeface="楷体_GB2312" charset="0"/>
                <a:cs typeface="楷体_GB2312" charset="0"/>
              </a:rPr>
              <a:t>k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}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＝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p</a:t>
            </a:r>
            <a:r>
              <a:rPr kumimoji="1" lang="en-US" altLang="zh-CN" sz="2800" b="1" baseline="-25000">
                <a:ea typeface="楷体_GB2312" charset="0"/>
                <a:cs typeface="楷体_GB2312" charset="0"/>
              </a:rPr>
              <a:t>k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,   k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＝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1, 2, …</a:t>
            </a:r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800" b="1">
                <a:ea typeface="楷体_GB2312" charset="0"/>
                <a:cs typeface="楷体_GB2312" charset="0"/>
              </a:rPr>
              <a:t>若</a:t>
            </a:r>
            <a:r>
              <a:rPr kumimoji="1" lang="en-US" altLang="zh-CN" sz="2800" b="1" i="1">
                <a:ea typeface="楷体_GB2312" charset="0"/>
                <a:cs typeface="楷体_GB2312" charset="0"/>
              </a:rPr>
              <a:t>y</a:t>
            </a:r>
            <a:r>
              <a:rPr kumimoji="1" lang="zh-CN" altLang="en-US" sz="2800" b="1" i="1">
                <a:ea typeface="楷体_GB2312" charset="0"/>
                <a:cs typeface="楷体_GB2312" charset="0"/>
              </a:rPr>
              <a:t>＝</a:t>
            </a:r>
            <a:r>
              <a:rPr kumimoji="1" lang="en-US" altLang="zh-CN" sz="2800" b="1" i="1">
                <a:ea typeface="楷体_GB2312" charset="0"/>
                <a:cs typeface="楷体_GB2312" charset="0"/>
              </a:rPr>
              <a:t>g(x)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是一元单值实函数，则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Y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＝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g(X)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也是一个随机变量。求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Y</a:t>
            </a:r>
            <a:r>
              <a:rPr kumimoji="1" lang="zh-CN" altLang="en-US" sz="2800" b="1">
                <a:ea typeface="楷体_GB2312" charset="0"/>
                <a:cs typeface="楷体_GB2312" charset="0"/>
              </a:rPr>
              <a:t>的分布律</a:t>
            </a:r>
            <a:r>
              <a:rPr kumimoji="1" lang="en-US" altLang="zh-CN" sz="2800" b="1">
                <a:ea typeface="楷体_GB2312" charset="0"/>
                <a:cs typeface="楷体_GB2312" charset="0"/>
              </a:rPr>
              <a:t>.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457200" y="4495800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</a:rPr>
              <a:t>例</a:t>
            </a:r>
            <a:r>
              <a:rPr lang="en-US" altLang="zh-CN" sz="2800" b="1">
                <a:latin typeface="Times New Roman" charset="0"/>
                <a:ea typeface="华文楷体" charset="0"/>
                <a:cs typeface="华文楷体" charset="0"/>
              </a:rPr>
              <a:t>:</a:t>
            </a: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</a:rPr>
              <a:t>已知</a:t>
            </a:r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>
            <a:off x="1295400" y="5486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19050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1219200" y="5029200"/>
            <a:ext cx="53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X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1219200" y="5562600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P</a:t>
            </a:r>
            <a:r>
              <a:rPr lang="en-US" altLang="zh-CN" sz="2800" baseline="-25000">
                <a:latin typeface="Times New Roman" charset="0"/>
                <a:ea typeface="华文楷体" charset="0"/>
                <a:cs typeface="华文楷体" charset="0"/>
              </a:rPr>
              <a:t>k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2057400" y="49530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-1       0       1</a:t>
            </a:r>
          </a:p>
        </p:txBody>
      </p:sp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1905000" y="5486400"/>
          <a:ext cx="2362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8" name="Equation" r:id="rId3" imgW="1231366" imgH="304668" progId="Equation.3">
                  <p:embed/>
                </p:oleObj>
              </mc:Choice>
              <mc:Fallback>
                <p:oleObj name="Equation" r:id="rId3" imgW="1231366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2362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4114800" y="4343400"/>
            <a:ext cx="373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</a:rPr>
              <a:t>求：</a:t>
            </a:r>
            <a:r>
              <a:rPr lang="en-US" altLang="zh-CN" sz="2800" b="1">
                <a:latin typeface="Times New Roman" charset="0"/>
                <a:ea typeface="华文楷体" charset="0"/>
                <a:cs typeface="华文楷体" charset="0"/>
              </a:rPr>
              <a:t>Y=X</a:t>
            </a:r>
            <a:r>
              <a:rPr lang="en-US" altLang="zh-CN" sz="2800" b="1" baseline="30000">
                <a:latin typeface="Times New Roman" charset="0"/>
                <a:ea typeface="华文楷体" charset="0"/>
                <a:cs typeface="华文楷体" charset="0"/>
              </a:rPr>
              <a:t>2</a:t>
            </a: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</a:rPr>
              <a:t>的分布律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4876800" y="5029200"/>
            <a:ext cx="53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Y</a:t>
            </a:r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4876800" y="5562600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P</a:t>
            </a:r>
            <a:r>
              <a:rPr lang="en-US" altLang="zh-CN" sz="2800" baseline="-25000">
                <a:latin typeface="Times New Roman" charset="0"/>
                <a:ea typeface="华文楷体" charset="0"/>
                <a:cs typeface="华文楷体" charset="0"/>
              </a:rPr>
              <a:t>k</a:t>
            </a:r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5715000" y="4953000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1       0       </a:t>
            </a:r>
          </a:p>
        </p:txBody>
      </p:sp>
      <p:graphicFrame>
        <p:nvGraphicFramePr>
          <p:cNvPr id="139280" name="Object 16"/>
          <p:cNvGraphicFramePr>
            <a:graphicFrameLocks noChangeAspect="1"/>
          </p:cNvGraphicFramePr>
          <p:nvPr/>
        </p:nvGraphicFramePr>
        <p:xfrm>
          <a:off x="5638800" y="5486400"/>
          <a:ext cx="14128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9" name="Equation" r:id="rId5" imgW="736280" imgH="304668" progId="Equation.3">
                  <p:embed/>
                </p:oleObj>
              </mc:Choice>
              <mc:Fallback>
                <p:oleObj name="Equation" r:id="rId5" imgW="736280" imgH="30466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86400"/>
                        <a:ext cx="14128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1" name="Line 17"/>
          <p:cNvSpPr>
            <a:spLocks noChangeShapeType="1"/>
          </p:cNvSpPr>
          <p:nvPr/>
        </p:nvSpPr>
        <p:spPr bwMode="auto">
          <a:xfrm>
            <a:off x="4724400" y="5486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>
            <a:off x="5486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 useBgFill="1">
        <p:nvSpPr>
          <p:cNvPr id="71698" name="AutoShape 1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699" name="AutoShape 2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00" name="AutoShape 2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01" name="AutoShape 2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  <p:bldP spid="139267" grpId="0" autoUpdateAnimBg="0"/>
      <p:bldP spid="139268" grpId="0" autoUpdateAnimBg="0"/>
      <p:bldP spid="139269" grpId="0" autoUpdateAnimBg="0"/>
      <p:bldP spid="139270" grpId="0" animBg="1"/>
      <p:bldP spid="139271" grpId="0" animBg="1"/>
      <p:bldP spid="139272" grpId="0" autoUpdateAnimBg="0"/>
      <p:bldP spid="139273" grpId="0" autoUpdateAnimBg="0"/>
      <p:bldP spid="139274" grpId="0" autoUpdateAnimBg="0"/>
      <p:bldP spid="139276" grpId="0" autoUpdateAnimBg="0"/>
      <p:bldP spid="139277" grpId="0" autoUpdateAnimBg="0"/>
      <p:bldP spid="139278" grpId="0" autoUpdateAnimBg="0"/>
      <p:bldP spid="139279" grpId="0" autoUpdateAnimBg="0"/>
      <p:bldP spid="139281" grpId="0" animBg="1"/>
      <p:bldP spid="13928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762000" y="3581400"/>
            <a:ext cx="7924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</a:rPr>
              <a:t>或</a:t>
            </a:r>
            <a:endParaRPr lang="zh-CN" sz="2800" b="1">
              <a:ea typeface="楷体_GB2312" charset="0"/>
              <a:cs typeface="楷体_GB231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sz="2800" b="1">
                <a:ea typeface="楷体_GB2312" charset="0"/>
                <a:cs typeface="楷体_GB2312" charset="0"/>
              </a:rPr>
              <a:t>             </a:t>
            </a:r>
            <a:r>
              <a:rPr lang="en-US" altLang="zh-CN" sz="2800" b="1">
                <a:ea typeface="楷体_GB2312" charset="0"/>
                <a:cs typeface="楷体_GB2312" charset="0"/>
              </a:rPr>
              <a:t>Y</a:t>
            </a:r>
            <a:r>
              <a:rPr lang="zh-CN" altLang="en-US" sz="2800" b="1">
                <a:ea typeface="楷体_GB2312" charset="0"/>
                <a:cs typeface="楷体_GB2312" charset="0"/>
              </a:rPr>
              <a:t>＝</a:t>
            </a:r>
            <a:r>
              <a:rPr lang="en-US" altLang="zh-CN" sz="2800" b="1">
                <a:ea typeface="楷体_GB2312" charset="0"/>
                <a:cs typeface="楷体_GB2312" charset="0"/>
              </a:rPr>
              <a:t>g(X)</a:t>
            </a:r>
            <a:r>
              <a:rPr lang="zh-CN" altLang="en-US" sz="2800" b="1">
                <a:ea typeface="楷体_GB2312" charset="0"/>
                <a:cs typeface="楷体_GB2312" charset="0"/>
              </a:rPr>
              <a:t>～</a:t>
            </a:r>
            <a:r>
              <a:rPr lang="en-US" altLang="zh-CN" sz="2800" b="1">
                <a:ea typeface="楷体_GB2312" charset="0"/>
                <a:cs typeface="楷体_GB2312" charset="0"/>
              </a:rPr>
              <a:t>P{Y</a:t>
            </a:r>
            <a:r>
              <a:rPr lang="zh-CN" altLang="en-US" sz="2800" b="1">
                <a:ea typeface="楷体_GB2312" charset="0"/>
                <a:cs typeface="楷体_GB2312" charset="0"/>
              </a:rPr>
              <a:t>＝</a:t>
            </a:r>
            <a:r>
              <a:rPr lang="en-US" altLang="zh-CN" sz="2800" b="1">
                <a:ea typeface="楷体_GB2312" charset="0"/>
                <a:cs typeface="楷体_GB2312" charset="0"/>
              </a:rPr>
              <a:t>g(x</a:t>
            </a:r>
            <a:r>
              <a:rPr lang="en-US" altLang="zh-CN" sz="2800" b="1" baseline="-25000">
                <a:ea typeface="楷体_GB2312" charset="0"/>
                <a:cs typeface="楷体_GB2312" charset="0"/>
              </a:rPr>
              <a:t>k</a:t>
            </a:r>
            <a:r>
              <a:rPr lang="en-US" altLang="zh-CN" sz="2800" b="1">
                <a:ea typeface="楷体_GB2312" charset="0"/>
                <a:cs typeface="楷体_GB2312" charset="0"/>
              </a:rPr>
              <a:t>)}</a:t>
            </a:r>
            <a:r>
              <a:rPr lang="zh-CN" altLang="en-US" sz="2800" b="1">
                <a:ea typeface="楷体_GB2312" charset="0"/>
                <a:cs typeface="楷体_GB2312" charset="0"/>
              </a:rPr>
              <a:t>＝</a:t>
            </a:r>
            <a:r>
              <a:rPr lang="en-US" altLang="zh-CN" sz="2800" b="1">
                <a:ea typeface="楷体_GB2312" charset="0"/>
                <a:cs typeface="楷体_GB2312" charset="0"/>
              </a:rPr>
              <a:t>p</a:t>
            </a:r>
            <a:r>
              <a:rPr lang="en-US" altLang="zh-CN" sz="2800" b="1" baseline="-25000">
                <a:ea typeface="楷体_GB2312" charset="0"/>
                <a:cs typeface="楷体_GB2312" charset="0"/>
              </a:rPr>
              <a:t>k</a:t>
            </a:r>
            <a:r>
              <a:rPr lang="en-US" altLang="zh-CN" sz="2800" b="1">
                <a:ea typeface="楷体_GB2312" charset="0"/>
                <a:cs typeface="楷体_GB2312" charset="0"/>
              </a:rPr>
              <a:t> </a:t>
            </a:r>
            <a:r>
              <a:rPr lang="zh-CN" altLang="en-US" sz="2800" b="1">
                <a:ea typeface="楷体_GB2312" charset="0"/>
                <a:cs typeface="楷体_GB2312" charset="0"/>
              </a:rPr>
              <a:t>， </a:t>
            </a:r>
            <a:r>
              <a:rPr lang="en-US" altLang="zh-CN" sz="2800" b="1">
                <a:ea typeface="楷体_GB2312" charset="0"/>
                <a:cs typeface="楷体_GB2312" charset="0"/>
              </a:rPr>
              <a:t>k</a:t>
            </a:r>
            <a:r>
              <a:rPr lang="zh-CN" altLang="en-US" sz="2800" b="1">
                <a:ea typeface="楷体_GB2312" charset="0"/>
                <a:cs typeface="楷体_GB2312" charset="0"/>
              </a:rPr>
              <a:t>＝</a:t>
            </a:r>
            <a:r>
              <a:rPr lang="en-US" altLang="zh-CN" sz="2800" b="1">
                <a:ea typeface="楷体_GB2312" charset="0"/>
                <a:cs typeface="楷体_GB2312" charset="0"/>
              </a:rPr>
              <a:t>1, 2, …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</a:rPr>
              <a:t>（其中</a:t>
            </a:r>
            <a:r>
              <a:rPr lang="en-US" altLang="zh-CN" sz="2800" b="1">
                <a:ea typeface="楷体_GB2312" charset="0"/>
                <a:cs typeface="楷体_GB2312" charset="0"/>
              </a:rPr>
              <a:t>g(x</a:t>
            </a:r>
            <a:r>
              <a:rPr lang="en-US" altLang="zh-CN" sz="2800" b="1" baseline="-25000">
                <a:ea typeface="楷体_GB2312" charset="0"/>
                <a:cs typeface="楷体_GB2312" charset="0"/>
              </a:rPr>
              <a:t>k</a:t>
            </a:r>
            <a:r>
              <a:rPr lang="en-US" altLang="zh-CN" sz="2800" b="1">
                <a:ea typeface="楷体_GB2312" charset="0"/>
                <a:cs typeface="楷体_GB2312" charset="0"/>
              </a:rPr>
              <a:t>)</a:t>
            </a:r>
            <a:r>
              <a:rPr lang="zh-CN" altLang="en-US" sz="2800" b="1">
                <a:ea typeface="楷体_GB2312" charset="0"/>
                <a:cs typeface="楷体_GB2312" charset="0"/>
              </a:rPr>
              <a:t>有相同的，其对应概率合并。）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</a:rPr>
              <a:t>一般地</a:t>
            </a:r>
          </a:p>
        </p:txBody>
      </p:sp>
      <p:sp>
        <p:nvSpPr>
          <p:cNvPr id="140292" name="Line 4"/>
          <p:cNvSpPr>
            <a:spLocks noChangeShapeType="1"/>
          </p:cNvSpPr>
          <p:nvPr/>
        </p:nvSpPr>
        <p:spPr bwMode="auto">
          <a:xfrm>
            <a:off x="2133600" y="1676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>
            <a:off x="2209800" y="25908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>
            <a:off x="3124200" y="990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2362200" y="990600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X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2362200" y="1828800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P</a:t>
            </a:r>
            <a:r>
              <a:rPr lang="en-US" altLang="zh-CN" sz="2800" baseline="-25000">
                <a:latin typeface="Times New Roman" charset="0"/>
                <a:ea typeface="华文楷体" charset="0"/>
                <a:cs typeface="华文楷体" charset="0"/>
              </a:rPr>
              <a:t>k</a:t>
            </a: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1752600" y="266700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Y=g(X)</a:t>
            </a:r>
          </a:p>
        </p:txBody>
      </p:sp>
      <p:graphicFrame>
        <p:nvGraphicFramePr>
          <p:cNvPr id="140298" name="Object 10"/>
          <p:cNvGraphicFramePr>
            <a:graphicFrameLocks noChangeAspect="1"/>
          </p:cNvGraphicFramePr>
          <p:nvPr/>
        </p:nvGraphicFramePr>
        <p:xfrm>
          <a:off x="3436938" y="990600"/>
          <a:ext cx="31115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4" name="Equation" r:id="rId3" imgW="1168400" imgH="228600" progId="Equation.3">
                  <p:embed/>
                </p:oleObj>
              </mc:Choice>
              <mc:Fallback>
                <p:oleObj name="Equation" r:id="rId3" imgW="1168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990600"/>
                        <a:ext cx="31115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9" name="Object 11"/>
          <p:cNvGraphicFramePr>
            <a:graphicFrameLocks noChangeAspect="1"/>
          </p:cNvGraphicFramePr>
          <p:nvPr/>
        </p:nvGraphicFramePr>
        <p:xfrm>
          <a:off x="3352800" y="1828800"/>
          <a:ext cx="32813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5" name="Equation" r:id="rId5" imgW="1231366" imgH="228501" progId="Equation.3">
                  <p:embed/>
                </p:oleObj>
              </mc:Choice>
              <mc:Fallback>
                <p:oleObj name="Equation" r:id="rId5" imgW="1231366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828800"/>
                        <a:ext cx="32813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0" name="Object 12"/>
          <p:cNvGraphicFramePr>
            <a:graphicFrameLocks noChangeAspect="1"/>
          </p:cNvGraphicFramePr>
          <p:nvPr/>
        </p:nvGraphicFramePr>
        <p:xfrm>
          <a:off x="3276600" y="2743200"/>
          <a:ext cx="39560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6" name="Equation" r:id="rId7" imgW="1485900" imgH="228600" progId="Equation.3">
                  <p:embed/>
                </p:oleObj>
              </mc:Choice>
              <mc:Fallback>
                <p:oleObj name="Equation" r:id="rId7" imgW="14859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39560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2716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2717" name="AutoShape 1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2718" name="AutoShape 1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2719" name="AutoShape 1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  <p:bldP spid="140291" grpId="0" autoUpdateAnimBg="0"/>
      <p:bldP spid="140292" grpId="0" animBg="1"/>
      <p:bldP spid="140293" grpId="0" animBg="1"/>
      <p:bldP spid="140294" grpId="0" animBg="1"/>
      <p:bldP spid="140295" grpId="0" autoUpdateAnimBg="0"/>
      <p:bldP spid="140296" grpId="0" autoUpdateAnimBg="0"/>
      <p:bldP spid="14029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153400" cy="1143000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</a:pPr>
            <a:r>
              <a:rPr kumimoji="0" lang="zh-CN" altLang="en-US" sz="3200" b="1">
                <a:latin typeface="Calibri" charset="0"/>
                <a:ea typeface="宋体" charset="0"/>
              </a:rPr>
              <a:t>二、连续型随机变量函数的密度函数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8001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>
                <a:ea typeface="楷体_GB2312" charset="0"/>
                <a:cs typeface="楷体_GB2312" charset="0"/>
              </a:rPr>
              <a:t>     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1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、一般方法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         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若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X~f(x),  -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&lt; x&lt; +, Y=g(X)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为随机变量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X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的函数，则可先求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Y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的分布函数</a:t>
            </a:r>
            <a:endParaRPr lang="zh-CN" sz="2800" b="1">
              <a:latin typeface="华文楷体" charset="0"/>
              <a:ea typeface="华文楷体" charset="0"/>
              <a:cs typeface="华文楷体" charset="0"/>
              <a:sym typeface="Symbol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        </a:t>
            </a:r>
            <a:r>
              <a:rPr lang="en-US" altLang="zh-CN" sz="2800" b="1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F</a:t>
            </a:r>
            <a:r>
              <a:rPr lang="en-US" altLang="zh-CN" sz="2800" b="1" baseline="-250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Y </a:t>
            </a:r>
            <a:r>
              <a:rPr lang="en-US" altLang="zh-CN" sz="2800" b="1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(y)</a:t>
            </a:r>
            <a:r>
              <a:rPr lang="en-US" altLang="zh-CN" sz="2800" b="1" baseline="-250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 </a:t>
            </a: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＝</a:t>
            </a:r>
            <a:r>
              <a:rPr lang="en-US" altLang="zh-CN" sz="2800" b="1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P{Yy}</a:t>
            </a: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＝</a:t>
            </a:r>
            <a:r>
              <a:rPr lang="en-US" altLang="zh-CN" sz="2800" b="1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P {g(X) y}</a:t>
            </a: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＝</a:t>
            </a:r>
            <a:r>
              <a:rPr lang="zh-CN" altLang="en-US" sz="2800">
                <a:ea typeface="楷体_GB2312" charset="0"/>
                <a:cs typeface="楷体_GB2312" charset="0"/>
                <a:sym typeface="Symbol" charset="0"/>
              </a:rPr>
              <a:t>                    </a:t>
            </a: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880519"/>
              </p:ext>
            </p:extLst>
          </p:nvPr>
        </p:nvGraphicFramePr>
        <p:xfrm>
          <a:off x="6228184" y="3356992"/>
          <a:ext cx="23939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7" name="公式" r:id="rId3" imgW="825500" imgH="330200" progId="Equation.3">
                  <p:embed/>
                </p:oleObj>
              </mc:Choice>
              <mc:Fallback>
                <p:oleObj name="公式" r:id="rId3" imgW="8255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356992"/>
                        <a:ext cx="23939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3216275" y="4702175"/>
          <a:ext cx="29654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8" name="公式" r:id="rId5" imgW="927100" imgH="368300" progId="Equation.3">
                  <p:embed/>
                </p:oleObj>
              </mc:Choice>
              <mc:Fallback>
                <p:oleObj name="公式" r:id="rId5" imgW="9271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702175"/>
                        <a:ext cx="29654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668338" y="4037013"/>
            <a:ext cx="36560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然后再求</a:t>
            </a:r>
            <a:r>
              <a:rPr kumimoji="1" lang="en-US" altLang="zh-CN" sz="2800" b="1">
                <a:ea typeface="楷体_GB2312" charset="0"/>
                <a:cs typeface="楷体_GB2312" charset="0"/>
                <a:sym typeface="Symbol" charset="0"/>
              </a:rPr>
              <a:t>Y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的密度函数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762000" y="5302250"/>
            <a:ext cx="4144963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此法也叫“</a:t>
            </a:r>
            <a:r>
              <a:rPr kumimoji="1" lang="zh-CN" sz="2800" b="1">
                <a:ea typeface="楷体_GB2312" charset="0"/>
                <a:cs typeface="楷体_GB2312" charset="0"/>
                <a:sym typeface="Symbol" charset="0"/>
              </a:rPr>
              <a:t>  </a:t>
            </a:r>
            <a:r>
              <a:rPr kumimoji="1" lang="zh-CN" altLang="en-US" sz="2800" b="1">
                <a:solidFill>
                  <a:srgbClr val="FF0000"/>
                </a:solidFill>
                <a:ea typeface="楷体_GB2312" charset="0"/>
                <a:cs typeface="楷体_GB2312" charset="0"/>
                <a:sym typeface="Symbol" charset="0"/>
              </a:rPr>
              <a:t>分布函数法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”</a:t>
            </a:r>
          </a:p>
        </p:txBody>
      </p:sp>
      <p:sp useBgFill="1">
        <p:nvSpPr>
          <p:cNvPr id="73735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3736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3737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3738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  <p:bldP spid="141318" grpId="0" autoUpdateAnimBg="0"/>
      <p:bldP spid="14131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2"/>
          <p:cNvSpPr txBox="1">
            <a:spLocks noChangeArrowheads="1"/>
          </p:cNvSpPr>
          <p:nvPr/>
        </p:nvSpPr>
        <p:spPr bwMode="auto">
          <a:xfrm>
            <a:off x="706438" y="684213"/>
            <a:ext cx="6964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b="1">
                <a:latin typeface="宋体" charset="0"/>
              </a:rPr>
              <a:t>例</a:t>
            </a:r>
            <a:r>
              <a:rPr lang="en-US" altLang="zh-CN" b="1">
                <a:latin typeface="宋体" charset="0"/>
              </a:rPr>
              <a:t>1.</a:t>
            </a:r>
            <a:r>
              <a:rPr lang="zh-CN" altLang="en-US" b="1">
                <a:latin typeface="宋体" charset="0"/>
              </a:rPr>
              <a:t>设</a:t>
            </a:r>
            <a:r>
              <a:rPr lang="en-US" altLang="zh-CN" b="1">
                <a:latin typeface="宋体" charset="0"/>
              </a:rPr>
              <a:t>X</a:t>
            </a:r>
            <a:r>
              <a:rPr lang="en-US" altLang="zh-CN" b="1">
                <a:latin typeface="宋体" charset="0"/>
                <a:sym typeface="Symbol" charset="0"/>
              </a:rPr>
              <a:t></a:t>
            </a:r>
            <a:r>
              <a:rPr lang="en-US" altLang="zh-CN" b="1">
                <a:latin typeface="宋体" charset="0"/>
              </a:rPr>
              <a:t>U(-1,1),</a:t>
            </a:r>
            <a:r>
              <a:rPr lang="zh-CN" altLang="en-US" b="1">
                <a:latin typeface="宋体" charset="0"/>
              </a:rPr>
              <a:t>求</a:t>
            </a:r>
            <a:r>
              <a:rPr lang="en-US" altLang="zh-CN" b="1">
                <a:latin typeface="宋体" charset="0"/>
              </a:rPr>
              <a:t>Y=X</a:t>
            </a:r>
            <a:r>
              <a:rPr lang="en-US" altLang="zh-CN" b="1" baseline="30000">
                <a:latin typeface="宋体" charset="0"/>
              </a:rPr>
              <a:t>2</a:t>
            </a:r>
            <a:r>
              <a:rPr lang="zh-CN" altLang="en-US" b="1">
                <a:latin typeface="宋体" charset="0"/>
              </a:rPr>
              <a:t>的分布函数与概率密度。</a:t>
            </a:r>
            <a:endParaRPr lang="zh-CN" altLang="en-US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1143000" y="1219200"/>
          <a:ext cx="579120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6" name="公式" r:id="rId3" imgW="2997200" imgH="1016000" progId="Equation.3">
                  <p:embed/>
                </p:oleObj>
              </mc:Choice>
              <mc:Fallback>
                <p:oleObj name="公式" r:id="rId3" imgW="2997200" imgH="101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5791200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3657600" y="3886200"/>
          <a:ext cx="22987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7" name="Equation" r:id="rId5" imgW="1180588" imgH="533169" progId="Equation.3">
                  <p:embed/>
                </p:oleObj>
              </mc:Choice>
              <mc:Fallback>
                <p:oleObj name="Equation" r:id="rId5" imgW="1180588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22987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1143000" y="4800600"/>
          <a:ext cx="4572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8" name="公式" r:id="rId7" imgW="2222500" imgH="660400" progId="Equation.3">
                  <p:embed/>
                </p:oleObj>
              </mc:Choice>
              <mc:Fallback>
                <p:oleObj name="公式" r:id="rId7" imgW="22225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45720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1143000" y="3352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charset="0"/>
              </a:rPr>
              <a:t>当</a:t>
            </a:r>
            <a:r>
              <a:rPr lang="en-US" altLang="zh-CN">
                <a:latin typeface="Times New Roman" charset="0"/>
              </a:rPr>
              <a:t>y&lt;0</a:t>
            </a:r>
            <a:r>
              <a:rPr lang="zh-CN" altLang="en-US">
                <a:latin typeface="Times New Roman" charset="0"/>
              </a:rPr>
              <a:t>时</a:t>
            </a:r>
          </a:p>
        </p:txBody>
      </p:sp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2819400" y="3352800"/>
          <a:ext cx="14605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9" name="Equation" r:id="rId9" imgW="634449" imgH="215713" progId="Equation.3">
                  <p:embed/>
                </p:oleObj>
              </mc:Choice>
              <mc:Fallback>
                <p:oleObj name="Equation" r:id="rId9" imgW="634449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14605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1295400" y="4114800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charset="0"/>
              </a:rPr>
              <a:t>当</a:t>
            </a:r>
            <a:r>
              <a:rPr lang="en-US" altLang="zh-CN">
                <a:latin typeface="Times New Roman" charset="0"/>
              </a:rPr>
              <a:t>0≤y&lt;1</a:t>
            </a:r>
            <a:r>
              <a:rPr lang="zh-CN" altLang="en-US">
                <a:latin typeface="Times New Roman" charset="0"/>
              </a:rPr>
              <a:t>时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4648200" y="33528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charset="0"/>
              </a:rPr>
              <a:t>当</a:t>
            </a:r>
            <a:r>
              <a:rPr lang="en-US" altLang="zh-CN">
                <a:latin typeface="Times New Roman" charset="0"/>
              </a:rPr>
              <a:t>y≥1</a:t>
            </a:r>
            <a:r>
              <a:rPr lang="zh-CN" altLang="en-US">
                <a:latin typeface="Times New Roman" charset="0"/>
              </a:rPr>
              <a:t>时</a:t>
            </a:r>
          </a:p>
        </p:txBody>
      </p:sp>
      <p:graphicFrame>
        <p:nvGraphicFramePr>
          <p:cNvPr id="142346" name="Object 10"/>
          <p:cNvGraphicFramePr>
            <a:graphicFrameLocks noChangeAspect="1"/>
          </p:cNvGraphicFramePr>
          <p:nvPr/>
        </p:nvGraphicFramePr>
        <p:xfrm>
          <a:off x="6353175" y="3352800"/>
          <a:ext cx="14017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0" name="Equation" r:id="rId11" imgW="609336" imgH="215806" progId="Equation.3">
                  <p:embed/>
                </p:oleObj>
              </mc:Choice>
              <mc:Fallback>
                <p:oleObj name="Equation" r:id="rId11" imgW="60933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3352800"/>
                        <a:ext cx="14017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7" name="Object 11"/>
          <p:cNvGraphicFramePr>
            <a:graphicFrameLocks noChangeAspect="1"/>
          </p:cNvGraphicFramePr>
          <p:nvPr/>
        </p:nvGraphicFramePr>
        <p:xfrm>
          <a:off x="6096000" y="4114800"/>
          <a:ext cx="2819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1" name="BMP 图象" r:id="rId13" imgW="942857" imgH="657317" progId="Paint.Picture">
                  <p:embed/>
                </p:oleObj>
              </mc:Choice>
              <mc:Fallback>
                <p:oleObj name="BMP 图象" r:id="rId13" imgW="942857" imgH="657317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114800"/>
                        <a:ext cx="2819400" cy="1828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8" name="Line 12"/>
          <p:cNvSpPr>
            <a:spLocks noChangeShapeType="1"/>
          </p:cNvSpPr>
          <p:nvPr/>
        </p:nvSpPr>
        <p:spPr bwMode="auto">
          <a:xfrm>
            <a:off x="6019800" y="4953000"/>
            <a:ext cx="2743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2349" name="Object 13"/>
          <p:cNvGraphicFramePr>
            <a:graphicFrameLocks noChangeAspect="1"/>
          </p:cNvGraphicFramePr>
          <p:nvPr/>
        </p:nvGraphicFramePr>
        <p:xfrm>
          <a:off x="6324600" y="5867400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2" name="Equation" r:id="rId15" imgW="355292" imgH="253780" progId="Equation.3">
                  <p:embed/>
                </p:oleObj>
              </mc:Choice>
              <mc:Fallback>
                <p:oleObj name="Equation" r:id="rId15" imgW="355292" imgH="2537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867400"/>
                        <a:ext cx="533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0" name="Line 14"/>
          <p:cNvSpPr>
            <a:spLocks noChangeShapeType="1"/>
          </p:cNvSpPr>
          <p:nvPr/>
        </p:nvSpPr>
        <p:spPr bwMode="auto">
          <a:xfrm>
            <a:off x="6629400" y="4876800"/>
            <a:ext cx="0" cy="106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2351" name="Line 15"/>
          <p:cNvSpPr>
            <a:spLocks noChangeShapeType="1"/>
          </p:cNvSpPr>
          <p:nvPr/>
        </p:nvSpPr>
        <p:spPr bwMode="auto">
          <a:xfrm>
            <a:off x="8153400" y="4953000"/>
            <a:ext cx="0" cy="106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2352" name="Object 16"/>
          <p:cNvGraphicFramePr>
            <a:graphicFrameLocks noChangeAspect="1"/>
          </p:cNvGraphicFramePr>
          <p:nvPr/>
        </p:nvGraphicFramePr>
        <p:xfrm>
          <a:off x="7924800" y="5867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3" name="Equation" r:id="rId17" imgW="253780" imgH="253780" progId="Equation.3">
                  <p:embed/>
                </p:oleObj>
              </mc:Choice>
              <mc:Fallback>
                <p:oleObj name="Equation" r:id="rId17" imgW="253780" imgH="2537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8674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4768" name="AutoShape 1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4769" name="AutoShape 1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4770" name="AutoShape 1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4771" name="AutoShape 2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 autoUpdateAnimBg="0"/>
      <p:bldP spid="142344" grpId="0" autoUpdateAnimBg="0"/>
      <p:bldP spid="142345" grpId="0" autoUpdateAnimBg="0"/>
      <p:bldP spid="142348" grpId="0" animBg="1"/>
      <p:bldP spid="142350" grpId="0" animBg="1"/>
      <p:bldP spid="14235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25413" y="815975"/>
            <a:ext cx="826293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例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2.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设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的概率密度为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f</a:t>
            </a:r>
            <a:r>
              <a:rPr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(x),y=g(x)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关于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处处可导且是</a:t>
            </a:r>
          </a:p>
          <a:p>
            <a:pPr algn="ctr"/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的严格单减函数，求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Y=g(X)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的概率密度。</a:t>
            </a:r>
          </a:p>
          <a:p>
            <a:pPr algn="ctr"/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解：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Y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的分布函数为	</a:t>
            </a:r>
            <a:r>
              <a:rPr lang="zh-CN" altLang="en-US" sz="2800">
                <a:latin typeface="华文楷体" charset="0"/>
                <a:ea typeface="华文楷体" charset="0"/>
                <a:cs typeface="华文楷体" charset="0"/>
              </a:rPr>
              <a:t>				</a:t>
            </a:r>
            <a:endParaRPr lang="zh-CN" altLang="en-US" sz="2800" b="1">
              <a:latin typeface="华文楷体" charset="0"/>
              <a:ea typeface="华文楷体" charset="0"/>
              <a:cs typeface="华文楷体" charset="0"/>
            </a:endParaRP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963738" y="2433638"/>
            <a:ext cx="4167187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charset="0"/>
              </a:rPr>
              <a:t>F</a:t>
            </a:r>
            <a:r>
              <a:rPr lang="en-US" altLang="zh-CN" sz="2800" baseline="-25000">
                <a:latin typeface="Times New Roman" charset="0"/>
              </a:rPr>
              <a:t>Y</a:t>
            </a:r>
            <a:r>
              <a:rPr lang="en-US" altLang="zh-CN" sz="2800">
                <a:latin typeface="Times New Roman" charset="0"/>
              </a:rPr>
              <a:t>(y)=P{Y</a:t>
            </a:r>
            <a:r>
              <a:rPr lang="en-US" altLang="zh-CN" sz="2800">
                <a:latin typeface="Times New Roman" charset="0"/>
                <a:sym typeface="Symbol" charset="0"/>
              </a:rPr>
              <a:t></a:t>
            </a:r>
            <a:r>
              <a:rPr lang="en-US" altLang="zh-CN" sz="2800">
                <a:latin typeface="Times New Roman" charset="0"/>
              </a:rPr>
              <a:t>y}=P{g(X)</a:t>
            </a:r>
            <a:r>
              <a:rPr lang="en-US" altLang="zh-CN" sz="2800">
                <a:latin typeface="Times New Roman" charset="0"/>
                <a:sym typeface="Symbol" charset="0"/>
              </a:rPr>
              <a:t></a:t>
            </a:r>
            <a:r>
              <a:rPr lang="en-US" altLang="zh-CN" sz="2800">
                <a:latin typeface="Times New Roman" charset="0"/>
              </a:rPr>
              <a:t>y}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charset="0"/>
              </a:rPr>
              <a:t>=P{X</a:t>
            </a:r>
            <a:r>
              <a:rPr lang="en-US" altLang="zh-CN" sz="2800">
                <a:latin typeface="Times New Roman" charset="0"/>
                <a:sym typeface="Symbol" charset="0"/>
              </a:rPr>
              <a:t>≥</a:t>
            </a:r>
            <a:r>
              <a:rPr lang="en-US" altLang="zh-CN" sz="2800">
                <a:latin typeface="Times New Roman" charset="0"/>
              </a:rPr>
              <a:t>g</a:t>
            </a:r>
            <a:r>
              <a:rPr lang="en-US" altLang="zh-CN" sz="2800" baseline="30000">
                <a:latin typeface="Times New Roman" charset="0"/>
              </a:rPr>
              <a:t>-1</a:t>
            </a:r>
            <a:r>
              <a:rPr lang="en-US" altLang="zh-CN" sz="2800">
                <a:latin typeface="Times New Roman" charset="0"/>
              </a:rPr>
              <a:t>(y)}=1-F</a:t>
            </a:r>
            <a:r>
              <a:rPr lang="en-US" altLang="zh-CN" sz="2800" baseline="-25000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(g</a:t>
            </a:r>
            <a:r>
              <a:rPr lang="en-US" altLang="zh-CN" sz="2800" baseline="30000">
                <a:latin typeface="Times New Roman" charset="0"/>
              </a:rPr>
              <a:t>-1</a:t>
            </a:r>
            <a:r>
              <a:rPr lang="en-US" altLang="zh-CN" sz="2800">
                <a:latin typeface="Times New Roman" charset="0"/>
              </a:rPr>
              <a:t>(y))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098550" y="4033838"/>
            <a:ext cx="58404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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Y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的概率密度为</a:t>
            </a:r>
          </a:p>
          <a:p>
            <a:pPr algn="ctr">
              <a:lnSpc>
                <a:spcPct val="150000"/>
              </a:lnSpc>
            </a:pPr>
            <a:r>
              <a:rPr lang="zh-CN" altLang="en-US" sz="2800">
                <a:latin typeface="华文楷体" charset="0"/>
                <a:ea typeface="华文楷体" charset="0"/>
                <a:cs typeface="华文楷体" charset="0"/>
              </a:rPr>
              <a:t>  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f</a:t>
            </a:r>
            <a:r>
              <a:rPr lang="en-US" altLang="zh-CN" sz="2800" baseline="-25000">
                <a:latin typeface="Times New Roman" charset="0"/>
                <a:ea typeface="华文楷体" charset="0"/>
                <a:cs typeface="华文楷体" charset="0"/>
              </a:rPr>
              <a:t>Y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(y)=F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  <a:sym typeface="Symbol" charset="0"/>
              </a:rPr>
              <a:t>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(g</a:t>
            </a:r>
            <a:r>
              <a:rPr lang="en-US" altLang="zh-CN" sz="2800" baseline="30000">
                <a:latin typeface="Times New Roman" charset="0"/>
                <a:ea typeface="华文楷体" charset="0"/>
                <a:cs typeface="华文楷体" charset="0"/>
              </a:rPr>
              <a:t>-1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(y))=</a:t>
            </a: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－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f</a:t>
            </a:r>
            <a:r>
              <a:rPr lang="en-US" altLang="zh-CN" sz="2800" baseline="-25000">
                <a:latin typeface="Times New Roman" charset="0"/>
                <a:ea typeface="华文楷体" charset="0"/>
                <a:cs typeface="华文楷体" charset="0"/>
              </a:rPr>
              <a:t>X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(g</a:t>
            </a:r>
            <a:r>
              <a:rPr lang="en-US" altLang="zh-CN" sz="2800" baseline="30000">
                <a:latin typeface="Times New Roman" charset="0"/>
                <a:ea typeface="华文楷体" charset="0"/>
                <a:cs typeface="华文楷体" charset="0"/>
              </a:rPr>
              <a:t>-1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(y))      g</a:t>
            </a:r>
            <a:r>
              <a:rPr lang="en-US" altLang="zh-CN" sz="2800" baseline="30000">
                <a:latin typeface="Times New Roman" charset="0"/>
                <a:ea typeface="华文楷体" charset="0"/>
                <a:cs typeface="华文楷体" charset="0"/>
              </a:rPr>
              <a:t>-1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(y)</a:t>
            </a: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5562600" y="4724400"/>
          <a:ext cx="498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公式" r:id="rId3" imgW="228600" imgH="419100" progId="Equation.3">
                  <p:embed/>
                </p:oleObj>
              </mc:Choice>
              <mc:Fallback>
                <p:oleObj name="公式" r:id="rId3" imgW="2286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4400"/>
                        <a:ext cx="498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5781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5782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5783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5784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build="p" autoUpdateAnimBg="0"/>
      <p:bldP spid="143363" grpId="0" build="p" autoUpdateAnimBg="0"/>
      <p:bldP spid="143364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79248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华文楷体" charset="0"/>
                <a:ea typeface="华文楷体" charset="0"/>
                <a:cs typeface="华文楷体" charset="0"/>
              </a:rPr>
              <a:t>2</a:t>
            </a:r>
            <a:r>
              <a:rPr lang="zh-CN" altLang="en-US" sz="2800">
                <a:latin typeface="华文楷体" charset="0"/>
                <a:ea typeface="华文楷体" charset="0"/>
                <a:cs typeface="华文楷体" charset="0"/>
              </a:rPr>
              <a:t>、公式法：一般地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华文楷体" charset="0"/>
                <a:ea typeface="华文楷体" charset="0"/>
                <a:cs typeface="华文楷体" charset="0"/>
              </a:rPr>
              <a:t>      若</a:t>
            </a:r>
            <a:r>
              <a:rPr lang="en-US" altLang="zh-CN" sz="2800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zh-CN" altLang="en-US" sz="2800">
                <a:latin typeface="华文楷体" charset="0"/>
                <a:ea typeface="华文楷体" charset="0"/>
                <a:cs typeface="华文楷体" charset="0"/>
              </a:rPr>
              <a:t>～</a:t>
            </a:r>
            <a:r>
              <a:rPr lang="en-US" altLang="zh-CN" sz="2800">
                <a:latin typeface="华文楷体" charset="0"/>
                <a:ea typeface="华文楷体" charset="0"/>
                <a:cs typeface="华文楷体" charset="0"/>
              </a:rPr>
              <a:t>f</a:t>
            </a:r>
            <a:r>
              <a:rPr lang="en-US" altLang="zh-CN" sz="2800" baseline="-25000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en-US" altLang="zh-CN" sz="2800">
                <a:latin typeface="华文楷体" charset="0"/>
                <a:ea typeface="华文楷体" charset="0"/>
                <a:cs typeface="华文楷体" charset="0"/>
              </a:rPr>
              <a:t>(x), y=g(x)</a:t>
            </a:r>
            <a:r>
              <a:rPr lang="zh-CN" altLang="en-US" sz="2800">
                <a:latin typeface="华文楷体" charset="0"/>
                <a:ea typeface="华文楷体" charset="0"/>
                <a:cs typeface="华文楷体" charset="0"/>
              </a:rPr>
              <a:t>是</a:t>
            </a:r>
            <a:r>
              <a:rPr lang="zh-CN" altLang="en-US" sz="2800">
                <a:solidFill>
                  <a:srgbClr val="FF0000"/>
                </a:solidFill>
                <a:latin typeface="华文楷体" charset="0"/>
                <a:ea typeface="华文楷体" charset="0"/>
                <a:cs typeface="华文楷体" charset="0"/>
              </a:rPr>
              <a:t>单调可导</a:t>
            </a:r>
            <a:r>
              <a:rPr lang="zh-CN" altLang="en-US" sz="2800">
                <a:latin typeface="华文楷体" charset="0"/>
                <a:ea typeface="华文楷体" charset="0"/>
                <a:cs typeface="华文楷体" charset="0"/>
              </a:rPr>
              <a:t>函数，则</a:t>
            </a:r>
            <a:r>
              <a:rPr lang="zh-CN" sz="2800">
                <a:latin typeface="华文楷体" charset="0"/>
                <a:ea typeface="华文楷体" charset="0"/>
                <a:cs typeface="华文楷体" charset="0"/>
              </a:rPr>
              <a:t> </a:t>
            </a:r>
            <a:r>
              <a:rPr lang="zh-CN" altLang="en-US" sz="2800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       </a:t>
            </a: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900113" y="2286000"/>
          <a:ext cx="65071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Equation" r:id="rId3" imgW="2260600" imgH="215900" progId="Equation.3">
                  <p:embed/>
                </p:oleObj>
              </mc:Choice>
              <mc:Fallback>
                <p:oleObj name="Equation" r:id="rId3" imgW="22606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86000"/>
                        <a:ext cx="65071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Line 4"/>
          <p:cNvSpPr>
            <a:spLocks noChangeShapeType="1"/>
          </p:cNvSpPr>
          <p:nvPr/>
        </p:nvSpPr>
        <p:spPr bwMode="auto">
          <a:xfrm>
            <a:off x="1981200" y="3048000"/>
            <a:ext cx="4953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304800" y="4267200"/>
            <a:ext cx="8458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注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：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1 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只有当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g(x)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是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x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的单调可导函数时，才可用以</a:t>
            </a:r>
            <a:endParaRPr kumimoji="1" lang="zh-CN" sz="2800" b="1">
              <a:latin typeface="华文楷体" charset="0"/>
              <a:ea typeface="华文楷体" charset="0"/>
              <a:cs typeface="华文楷体" charset="0"/>
              <a:sym typeface="Symbol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上公式推求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Y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的密度函数。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2 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注意定义域的选择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81000" y="3276600"/>
            <a:ext cx="64770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其中</a:t>
            </a:r>
            <a:r>
              <a:rPr kumimoji="1" lang="en-US" altLang="zh-CN" sz="2800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h(y)</a:t>
            </a:r>
            <a:r>
              <a:rPr kumimoji="1" lang="zh-CN" altLang="en-US" sz="2800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为</a:t>
            </a:r>
            <a:r>
              <a:rPr kumimoji="1" lang="en-US" altLang="zh-CN" sz="2800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y</a:t>
            </a:r>
            <a:r>
              <a:rPr kumimoji="1" lang="zh-CN" altLang="en-US" sz="2800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＝</a:t>
            </a:r>
            <a:r>
              <a:rPr kumimoji="1" lang="en-US" altLang="zh-CN" sz="2800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g(x)</a:t>
            </a:r>
            <a:r>
              <a:rPr kumimoji="1" lang="zh-CN" altLang="en-US" sz="2800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的反函数</a:t>
            </a:r>
            <a:r>
              <a:rPr kumimoji="1" lang="en-US" altLang="zh-CN" sz="2800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.</a:t>
            </a:r>
          </a:p>
        </p:txBody>
      </p:sp>
      <p:sp useBgFill="1">
        <p:nvSpPr>
          <p:cNvPr id="76806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6807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6808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6809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388" grpId="0" animBg="1"/>
      <p:bldP spid="144389" grpId="0" autoUpdateAnimBg="0"/>
      <p:bldP spid="14439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/>
          <p:cNvSpPr txBox="1">
            <a:spLocks noChangeArrowheads="1"/>
          </p:cNvSpPr>
          <p:nvPr/>
        </p:nvSpPr>
        <p:spPr bwMode="auto">
          <a:xfrm>
            <a:off x="533400" y="881063"/>
            <a:ext cx="4191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2800">
                <a:latin typeface="宋体" charset="0"/>
              </a:rPr>
              <a:t>例</a:t>
            </a:r>
            <a:r>
              <a:rPr lang="en-US" altLang="zh-CN" sz="2800">
                <a:latin typeface="宋体" charset="0"/>
              </a:rPr>
              <a:t>3.</a:t>
            </a:r>
            <a:r>
              <a:rPr lang="zh-CN" altLang="en-US" sz="2800">
                <a:latin typeface="宋体" charset="0"/>
              </a:rPr>
              <a:t>已知</a:t>
            </a:r>
            <a:r>
              <a:rPr lang="en-US" altLang="zh-CN" sz="2800">
                <a:latin typeface="宋体" charset="0"/>
              </a:rPr>
              <a:t>X</a:t>
            </a:r>
            <a:r>
              <a:rPr lang="en-US" altLang="zh-CN" sz="2800">
                <a:latin typeface="宋体" charset="0"/>
                <a:sym typeface="Symbol" charset="0"/>
              </a:rPr>
              <a:t>N</a:t>
            </a:r>
            <a:r>
              <a:rPr lang="en-US" altLang="zh-CN" sz="2800">
                <a:latin typeface="宋体" charset="0"/>
              </a:rPr>
              <a:t>(</a:t>
            </a:r>
            <a:r>
              <a:rPr lang="en-US" altLang="zh-CN" sz="2800">
                <a:latin typeface="宋体" charset="0"/>
                <a:sym typeface="Symbol" charset="0"/>
              </a:rPr>
              <a:t></a:t>
            </a:r>
            <a:r>
              <a:rPr lang="en-US" altLang="zh-CN" sz="2800">
                <a:latin typeface="宋体" charset="0"/>
              </a:rPr>
              <a:t>,</a:t>
            </a:r>
            <a:r>
              <a:rPr lang="en-US" altLang="zh-CN" sz="2800">
                <a:latin typeface="宋体" charset="0"/>
                <a:sym typeface="Symbol" charset="0"/>
              </a:rPr>
              <a:t></a:t>
            </a:r>
            <a:r>
              <a:rPr lang="en-US" altLang="zh-CN" sz="2800" baseline="30000">
                <a:latin typeface="宋体" charset="0"/>
              </a:rPr>
              <a:t>2</a:t>
            </a:r>
            <a:r>
              <a:rPr lang="en-US" altLang="zh-CN" sz="2800">
                <a:latin typeface="宋体" charset="0"/>
              </a:rPr>
              <a:t>),</a:t>
            </a:r>
            <a:r>
              <a:rPr lang="zh-CN" altLang="en-US" sz="2800">
                <a:latin typeface="宋体" charset="0"/>
              </a:rPr>
              <a:t>求</a:t>
            </a:r>
            <a:r>
              <a:rPr lang="zh-CN" altLang="en-US">
                <a:latin typeface="宋体" charset="0"/>
              </a:rPr>
              <a:t>     </a:t>
            </a:r>
            <a:endParaRPr lang="zh-CN" altLang="en-US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758825" y="15224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>
                <a:latin typeface="宋体" charset="0"/>
              </a:rPr>
              <a:t>解：</a:t>
            </a:r>
            <a:endParaRPr lang="zh-CN" altLang="en-US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1981200" y="4495800"/>
          <a:ext cx="541020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9" name="Equation" r:id="rId3" imgW="1816100" imgH="482600" progId="Equation.3">
                  <p:embed/>
                </p:oleObj>
              </mc:Choice>
              <mc:Fallback>
                <p:oleObj name="Equation" r:id="rId3" imgW="18161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5410200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5"/>
          <p:cNvGraphicFramePr>
            <a:graphicFrameLocks noChangeAspect="1"/>
          </p:cNvGraphicFramePr>
          <p:nvPr/>
        </p:nvGraphicFramePr>
        <p:xfrm>
          <a:off x="4495800" y="762000"/>
          <a:ext cx="1447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0" name="Equation" r:id="rId5" imgW="685800" imgH="393700" progId="Equation.3">
                  <p:embed/>
                </p:oleObj>
              </mc:Choice>
              <mc:Fallback>
                <p:oleObj name="Equation" r:id="rId5" imgW="6858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762000"/>
                        <a:ext cx="1447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6019800" y="914400"/>
            <a:ext cx="1979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宋体" charset="0"/>
              </a:rPr>
              <a:t>的概率密度</a:t>
            </a:r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1600200" y="1600200"/>
          <a:ext cx="1447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1" name="Equation" r:id="rId7" imgW="685800" imgH="393700" progId="Equation.3">
                  <p:embed/>
                </p:oleObj>
              </mc:Choice>
              <mc:Fallback>
                <p:oleObj name="Equation" r:id="rId7" imgW="6858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1447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3184525" y="1679575"/>
            <a:ext cx="332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关于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x</a:t>
            </a: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严单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,</a:t>
            </a: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反函数为</a:t>
            </a:r>
          </a:p>
        </p:txBody>
      </p:sp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2971800" y="2590800"/>
          <a:ext cx="2209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2" name="Equation" r:id="rId8" imgW="863225" imgH="203112" progId="Equation.3">
                  <p:embed/>
                </p:oleObj>
              </mc:Choice>
              <mc:Fallback>
                <p:oleObj name="Equation" r:id="rId8" imgW="86322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90800"/>
                        <a:ext cx="2209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914400" y="3200400"/>
            <a:ext cx="175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故</a:t>
            </a:r>
          </a:p>
        </p:txBody>
      </p:sp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1489075" y="3844925"/>
          <a:ext cx="6091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3" name="Equation" r:id="rId10" imgW="2425700" imgH="215900" progId="Equation.3">
                  <p:embed/>
                </p:oleObj>
              </mc:Choice>
              <mc:Fallback>
                <p:oleObj name="Equation" r:id="rId10" imgW="24257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844925"/>
                        <a:ext cx="6091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7835" name="AutoShape 12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7836" name="AutoShape 13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7837" name="AutoShape 14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7838" name="AutoShape 15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  <p:bldP spid="145416" grpId="0" autoUpdateAnimBg="0"/>
      <p:bldP spid="1454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3138488" y="2833688"/>
          <a:ext cx="469423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公式" r:id="rId3" imgW="1943100" imgH="711200" progId="Equation.3">
                  <p:embed/>
                </p:oleObj>
              </mc:Choice>
              <mc:Fallback>
                <p:oleObj name="公式" r:id="rId3" imgW="1943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833688"/>
                        <a:ext cx="469423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581025" y="1905000"/>
            <a:ext cx="34163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zh-CN" altLang="en-US" sz="3200" b="1">
                <a:ea typeface="楷体_GB2312" charset="0"/>
                <a:cs typeface="楷体_GB2312" charset="0"/>
                <a:sym typeface="Symbol" charset="0"/>
              </a:rPr>
              <a:t>随机变量的分类</a:t>
            </a:r>
            <a:r>
              <a:rPr kumimoji="1" lang="zh-CN" altLang="en-US" sz="2800" b="1">
                <a:ea typeface="楷体_GB2312" charset="0"/>
                <a:cs typeface="楷体_GB2312" charset="0"/>
                <a:sym typeface="Symbol" charset="0"/>
              </a:rPr>
              <a:t>：</a:t>
            </a:r>
            <a:endParaRPr kumimoji="1" lang="zh-CN" sz="2400">
              <a:ea typeface="楷体_GB2312" charset="0"/>
              <a:cs typeface="楷体_GB2312" charset="0"/>
              <a:sym typeface="Symbol" charset="0"/>
            </a:endParaRPr>
          </a:p>
          <a:p>
            <a:pPr algn="ctr" eaLnBrk="0" hangingPunct="0">
              <a:spcBef>
                <a:spcPct val="20000"/>
              </a:spcBef>
            </a:pPr>
            <a:endParaRPr kumimoji="1" lang="zh-CN" sz="2400">
              <a:ea typeface="楷体_GB2312" charset="0"/>
              <a:cs typeface="楷体_GB2312" charset="0"/>
              <a:sym typeface="Symbol" charset="0"/>
            </a:endParaRPr>
          </a:p>
          <a:p>
            <a:pPr algn="ctr" eaLnBrk="0" hangingPunct="0">
              <a:spcBef>
                <a:spcPct val="20000"/>
              </a:spcBef>
            </a:pPr>
            <a:endParaRPr kumimoji="1" lang="zh-CN" sz="2400">
              <a:ea typeface="楷体_GB2312" charset="0"/>
              <a:cs typeface="楷体_GB2312" charset="0"/>
              <a:sym typeface="Symbol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kumimoji="1" lang="zh-CN" altLang="en-US" sz="3200" b="1">
                <a:ea typeface="楷体_GB2312" charset="0"/>
                <a:cs typeface="楷体_GB2312" charset="0"/>
                <a:sym typeface="Symbol" charset="0"/>
              </a:rPr>
              <a:t>随机变量</a:t>
            </a:r>
          </a:p>
        </p:txBody>
      </p:sp>
      <p:sp useBgFill="1">
        <p:nvSpPr>
          <p:cNvPr id="32771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2772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2773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2774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例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4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设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X~U(0,1),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求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Y=ax+b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的概率密度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.(a≠0)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762000" y="1524000"/>
            <a:ext cx="510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charset="0"/>
                <a:ea typeface="华文楷体" charset="0"/>
                <a:cs typeface="华文楷体" charset="0"/>
              </a:rPr>
              <a:t>解</a:t>
            </a:r>
            <a:r>
              <a:rPr kumimoji="1" lang="en-US" altLang="zh-CN" sz="2800" b="1">
                <a:latin typeface="Times New Roman" charset="0"/>
                <a:ea typeface="华文楷体" charset="0"/>
                <a:cs typeface="华文楷体" charset="0"/>
              </a:rPr>
              <a:t>: 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Y=ax+b</a:t>
            </a:r>
            <a:r>
              <a:rPr kumimoji="1" lang="zh-CN" altLang="en-US" sz="2800" b="1">
                <a:latin typeface="Times New Roman" charset="0"/>
                <a:ea typeface="华文楷体" charset="0"/>
                <a:cs typeface="华文楷体" charset="0"/>
              </a:rPr>
              <a:t>关于</a:t>
            </a:r>
            <a:r>
              <a:rPr kumimoji="1" lang="en-US" altLang="zh-CN" sz="2800" b="1">
                <a:latin typeface="Times New Roman" charset="0"/>
                <a:ea typeface="华文楷体" charset="0"/>
                <a:cs typeface="华文楷体" charset="0"/>
              </a:rPr>
              <a:t>x</a:t>
            </a:r>
            <a:r>
              <a:rPr kumimoji="1" lang="zh-CN" altLang="en-US" sz="2800" b="1">
                <a:latin typeface="Times New Roman" charset="0"/>
                <a:ea typeface="华文楷体" charset="0"/>
                <a:cs typeface="华文楷体" charset="0"/>
              </a:rPr>
              <a:t>严单</a:t>
            </a:r>
            <a:r>
              <a:rPr kumimoji="1" lang="en-US" altLang="zh-CN" sz="2800" b="1">
                <a:latin typeface="Times New Roman" charset="0"/>
                <a:ea typeface="华文楷体" charset="0"/>
                <a:cs typeface="华文楷体" charset="0"/>
              </a:rPr>
              <a:t>,</a:t>
            </a:r>
            <a:r>
              <a:rPr kumimoji="1" lang="zh-CN" altLang="en-US" sz="2800" b="1">
                <a:latin typeface="Times New Roman" charset="0"/>
                <a:ea typeface="华文楷体" charset="0"/>
                <a:cs typeface="华文楷体" charset="0"/>
              </a:rPr>
              <a:t>反函数为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5943600" y="1295400"/>
          <a:ext cx="2209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4" name="Equation" r:id="rId3" imgW="799753" imgH="393529" progId="Equation.3">
                  <p:embed/>
                </p:oleObj>
              </mc:Choice>
              <mc:Fallback>
                <p:oleObj name="Equation" r:id="rId3" imgW="799753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95400"/>
                        <a:ext cx="2209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故</a:t>
            </a:r>
          </a:p>
        </p:txBody>
      </p:sp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1444625" y="2819400"/>
          <a:ext cx="63277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" name="Equation" r:id="rId5" imgW="2349500" imgH="444500" progId="Equation.3">
                  <p:embed/>
                </p:oleObj>
              </mc:Choice>
              <mc:Fallback>
                <p:oleObj name="Equation" r:id="rId5" imgW="23495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2819400"/>
                        <a:ext cx="63277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914400" y="365760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而</a:t>
            </a:r>
          </a:p>
        </p:txBody>
      </p:sp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2366963" y="3810000"/>
          <a:ext cx="30384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6" name="Equation" r:id="rId7" imgW="1346200" imgH="457200" progId="Equation.3">
                  <p:embed/>
                </p:oleObj>
              </mc:Choice>
              <mc:Fallback>
                <p:oleObj name="Equation" r:id="rId7" imgW="1346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810000"/>
                        <a:ext cx="303847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故</a:t>
            </a:r>
          </a:p>
        </p:txBody>
      </p:sp>
      <p:graphicFrame>
        <p:nvGraphicFramePr>
          <p:cNvPr id="146442" name="Object 10"/>
          <p:cNvGraphicFramePr>
            <a:graphicFrameLocks noChangeAspect="1"/>
          </p:cNvGraphicFramePr>
          <p:nvPr/>
        </p:nvGraphicFramePr>
        <p:xfrm>
          <a:off x="2133600" y="4800600"/>
          <a:ext cx="44196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7" name="Equation" r:id="rId9" imgW="1663700" imgH="660400" progId="Equation.3">
                  <p:embed/>
                </p:oleObj>
              </mc:Choice>
              <mc:Fallback>
                <p:oleObj name="Equation" r:id="rId9" imgW="1663700" imgH="660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44196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8858" name="AutoShape 11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8859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8860" name="AutoShape 13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8861" name="AutoShape 14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utoUpdateAnimBg="0"/>
      <p:bldP spid="146435" grpId="0" autoUpdateAnimBg="0"/>
      <p:bldP spid="146437" grpId="0" autoUpdateAnimBg="0"/>
      <p:bldP spid="146439" grpId="0" autoUpdateAnimBg="0"/>
      <p:bldP spid="14644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9" name="Rectangle 5"/>
          <p:cNvSpPr>
            <a:spLocks noChangeArrowheads="1"/>
          </p:cNvSpPr>
          <p:nvPr>
            <p:ph type="title"/>
          </p:nvPr>
        </p:nvSpPr>
        <p:spPr>
          <a:xfrm>
            <a:off x="827088" y="238751"/>
            <a:ext cx="7793037" cy="14465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小结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2391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762375" y="2819400"/>
            <a:ext cx="2227263" cy="595313"/>
          </a:xfrm>
          <a:prstGeom prst="rect">
            <a:avLst/>
          </a:prstGeom>
          <a:solidFill>
            <a:srgbClr val="FF0000"/>
          </a:solidFill>
          <a:ln w="76200" cmpd="tri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zh-CN" altLang="en-US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随</a:t>
            </a:r>
            <a:r>
              <a:rPr kumimoji="0" lang="en-US" altLang="zh-CN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机</a:t>
            </a:r>
            <a:r>
              <a:rPr kumimoji="0" lang="en-US" altLang="zh-CN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变</a:t>
            </a:r>
            <a:r>
              <a:rPr kumimoji="0" lang="en-US" altLang="zh-CN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量</a:t>
            </a:r>
          </a:p>
        </p:txBody>
      </p:sp>
      <p:sp>
        <p:nvSpPr>
          <p:cNvPr id="272394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623050" y="2514600"/>
            <a:ext cx="1825625" cy="1022350"/>
          </a:xfrm>
          <a:prstGeom prst="rect">
            <a:avLst/>
          </a:prstGeom>
          <a:solidFill>
            <a:srgbClr val="00A87C"/>
          </a:solidFill>
          <a:ln w="76200" cmpd="tri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离</a:t>
            </a:r>
            <a:r>
              <a:rPr kumimoji="0" lang="en-US" altLang="zh-CN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散</a:t>
            </a:r>
            <a:r>
              <a:rPr kumimoji="0" lang="en-US" altLang="zh-CN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型</a:t>
            </a:r>
            <a:endParaRPr kumimoji="0" lang="en-US" altLang="zh-CN" sz="2800" b="1">
              <a:solidFill>
                <a:schemeClr val="bg1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随机变量</a:t>
            </a:r>
          </a:p>
        </p:txBody>
      </p:sp>
      <p:sp>
        <p:nvSpPr>
          <p:cNvPr id="272396" name="Rectangle 1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14400" y="2528888"/>
            <a:ext cx="1905000" cy="1022350"/>
          </a:xfrm>
          <a:prstGeom prst="rect">
            <a:avLst/>
          </a:prstGeom>
          <a:solidFill>
            <a:srgbClr val="336600"/>
          </a:solidFill>
          <a:ln w="76200" cmpd="tri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2800" b="1">
                <a:solidFill>
                  <a:srgbClr val="66FF33"/>
                </a:solidFill>
                <a:latin typeface="隶书" charset="0"/>
                <a:ea typeface="隶书" charset="0"/>
                <a:cs typeface="隶书" charset="0"/>
              </a:rPr>
              <a:t>连</a:t>
            </a:r>
            <a:r>
              <a:rPr kumimoji="0" lang="en-US" altLang="zh-CN" sz="2800" b="1">
                <a:solidFill>
                  <a:srgbClr val="66FF33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rgbClr val="66FF33"/>
                </a:solidFill>
                <a:latin typeface="隶书" charset="0"/>
                <a:ea typeface="隶书" charset="0"/>
                <a:cs typeface="隶书" charset="0"/>
              </a:rPr>
              <a:t>续</a:t>
            </a:r>
            <a:r>
              <a:rPr kumimoji="0" lang="en-US" altLang="zh-CN" sz="2800" b="1">
                <a:solidFill>
                  <a:srgbClr val="66FF33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rgbClr val="66FF33"/>
                </a:solidFill>
                <a:latin typeface="隶书" charset="0"/>
                <a:ea typeface="隶书" charset="0"/>
                <a:cs typeface="隶书" charset="0"/>
              </a:rPr>
              <a:t>型随机变量</a:t>
            </a:r>
          </a:p>
        </p:txBody>
      </p:sp>
      <p:sp>
        <p:nvSpPr>
          <p:cNvPr id="272397" name="AutoShape 13"/>
          <p:cNvSpPr>
            <a:spLocks noChangeArrowheads="1"/>
          </p:cNvSpPr>
          <p:nvPr/>
        </p:nvSpPr>
        <p:spPr bwMode="auto">
          <a:xfrm rot="16200000" flipH="1">
            <a:off x="6250781" y="2823369"/>
            <a:ext cx="125413" cy="574675"/>
          </a:xfrm>
          <a:prstGeom prst="downArrow">
            <a:avLst>
              <a:gd name="adj1" fmla="val 50000"/>
              <a:gd name="adj2" fmla="val 114557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2398" name="AutoShape 14"/>
          <p:cNvSpPr>
            <a:spLocks noChangeArrowheads="1"/>
          </p:cNvSpPr>
          <p:nvPr/>
        </p:nvSpPr>
        <p:spPr bwMode="auto">
          <a:xfrm>
            <a:off x="2833688" y="2984500"/>
            <a:ext cx="892175" cy="146050"/>
          </a:xfrm>
          <a:prstGeom prst="leftArrow">
            <a:avLst>
              <a:gd name="adj1" fmla="val 50000"/>
              <a:gd name="adj2" fmla="val 152717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00" name="Rectangle 1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733800" y="1524000"/>
            <a:ext cx="2303463" cy="595313"/>
          </a:xfrm>
          <a:prstGeom prst="rect">
            <a:avLst/>
          </a:prstGeom>
          <a:solidFill>
            <a:srgbClr val="993366"/>
          </a:solidFill>
          <a:ln w="76200" cmpd="tri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分</a:t>
            </a:r>
            <a:r>
              <a:rPr kumimoji="0" lang="en-US" altLang="zh-CN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布</a:t>
            </a:r>
            <a:r>
              <a:rPr kumimoji="0" lang="en-US" altLang="zh-CN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函</a:t>
            </a:r>
            <a:r>
              <a:rPr kumimoji="0" lang="en-US" altLang="zh-CN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数</a:t>
            </a:r>
          </a:p>
        </p:txBody>
      </p:sp>
      <p:sp>
        <p:nvSpPr>
          <p:cNvPr id="272401" name="AutoShape 17"/>
          <p:cNvSpPr>
            <a:spLocks noChangeArrowheads="1"/>
          </p:cNvSpPr>
          <p:nvPr/>
        </p:nvSpPr>
        <p:spPr bwMode="auto">
          <a:xfrm>
            <a:off x="4784725" y="2133600"/>
            <a:ext cx="144463" cy="642938"/>
          </a:xfrm>
          <a:prstGeom prst="upArrow">
            <a:avLst>
              <a:gd name="adj1" fmla="val 50000"/>
              <a:gd name="adj2" fmla="val 111263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02" name="AutoShape 18"/>
          <p:cNvSpPr>
            <a:spLocks noChangeArrowheads="1"/>
          </p:cNvSpPr>
          <p:nvPr/>
        </p:nvSpPr>
        <p:spPr bwMode="auto">
          <a:xfrm>
            <a:off x="7442200" y="2162175"/>
            <a:ext cx="144463" cy="311150"/>
          </a:xfrm>
          <a:prstGeom prst="upArrow">
            <a:avLst>
              <a:gd name="adj1" fmla="val 50000"/>
              <a:gd name="adj2" fmla="val 53846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03" name="AutoShape 19"/>
          <p:cNvSpPr>
            <a:spLocks noChangeArrowheads="1"/>
          </p:cNvSpPr>
          <p:nvPr/>
        </p:nvSpPr>
        <p:spPr bwMode="auto">
          <a:xfrm>
            <a:off x="1947863" y="2147888"/>
            <a:ext cx="144462" cy="381000"/>
          </a:xfrm>
          <a:prstGeom prst="up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0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6538" y="1538288"/>
            <a:ext cx="1828800" cy="595312"/>
          </a:xfrm>
          <a:prstGeom prst="rect">
            <a:avLst/>
          </a:prstGeom>
          <a:solidFill>
            <a:srgbClr val="4D4D4D"/>
          </a:solidFill>
          <a:ln w="76200" cmpd="tri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分</a:t>
            </a:r>
            <a:r>
              <a:rPr kumimoji="0" lang="en-US" altLang="zh-CN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布</a:t>
            </a:r>
            <a:r>
              <a:rPr kumimoji="0" lang="en-US" altLang="zh-CN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rgbClr val="FFFF00"/>
                </a:solidFill>
                <a:latin typeface="隶书" charset="0"/>
                <a:ea typeface="隶书" charset="0"/>
                <a:cs typeface="隶书" charset="0"/>
              </a:rPr>
              <a:t>律</a:t>
            </a:r>
          </a:p>
        </p:txBody>
      </p:sp>
      <p:sp>
        <p:nvSpPr>
          <p:cNvPr id="272407" name="Rectangle 2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14400" y="1524000"/>
            <a:ext cx="2303463" cy="595313"/>
          </a:xfrm>
          <a:prstGeom prst="rect">
            <a:avLst/>
          </a:prstGeom>
          <a:solidFill>
            <a:srgbClr val="6600CC"/>
          </a:solidFill>
          <a:ln w="76200" cmpd="tri">
            <a:solidFill>
              <a:srgbClr val="FF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800" b="1">
                <a:solidFill>
                  <a:srgbClr val="FFFF99"/>
                </a:solidFill>
                <a:latin typeface="隶书" charset="0"/>
                <a:ea typeface="隶书" charset="0"/>
                <a:cs typeface="隶书" charset="0"/>
              </a:rPr>
              <a:t>密</a:t>
            </a:r>
            <a:r>
              <a:rPr kumimoji="0" lang="en-US" altLang="zh-CN" sz="2800" b="1">
                <a:solidFill>
                  <a:srgbClr val="FFFF99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rgbClr val="FFFF99"/>
                </a:solidFill>
                <a:latin typeface="隶书" charset="0"/>
                <a:ea typeface="隶书" charset="0"/>
                <a:cs typeface="隶书" charset="0"/>
              </a:rPr>
              <a:t>度</a:t>
            </a:r>
            <a:r>
              <a:rPr kumimoji="0" lang="en-US" altLang="zh-CN" sz="2800" b="1">
                <a:solidFill>
                  <a:srgbClr val="FFFF99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rgbClr val="FFFF99"/>
                </a:solidFill>
                <a:latin typeface="隶书" charset="0"/>
                <a:ea typeface="隶书" charset="0"/>
                <a:cs typeface="隶书" charset="0"/>
              </a:rPr>
              <a:t>函</a:t>
            </a:r>
            <a:r>
              <a:rPr kumimoji="0" lang="en-US" altLang="zh-CN" sz="2800" b="1">
                <a:solidFill>
                  <a:srgbClr val="FFFF99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rgbClr val="FFFF99"/>
                </a:solidFill>
                <a:latin typeface="隶书" charset="0"/>
                <a:ea typeface="隶书" charset="0"/>
                <a:cs typeface="隶书" charset="0"/>
              </a:rPr>
              <a:t>数</a:t>
            </a:r>
          </a:p>
        </p:txBody>
      </p:sp>
      <p:sp>
        <p:nvSpPr>
          <p:cNvPr id="272408" name="AutoShape 24"/>
          <p:cNvSpPr>
            <a:spLocks noChangeArrowheads="1"/>
          </p:cNvSpPr>
          <p:nvPr/>
        </p:nvSpPr>
        <p:spPr bwMode="auto">
          <a:xfrm>
            <a:off x="3254375" y="1766888"/>
            <a:ext cx="457200" cy="142875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09" name="AutoShape 25"/>
          <p:cNvSpPr>
            <a:spLocks noChangeArrowheads="1"/>
          </p:cNvSpPr>
          <p:nvPr/>
        </p:nvSpPr>
        <p:spPr bwMode="auto">
          <a:xfrm>
            <a:off x="6076950" y="1793875"/>
            <a:ext cx="457200" cy="122238"/>
          </a:xfrm>
          <a:prstGeom prst="leftRightArrow">
            <a:avLst>
              <a:gd name="adj1" fmla="val 50000"/>
              <a:gd name="adj2" fmla="val 74805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11" name="AutoShape 27"/>
          <p:cNvSpPr>
            <a:spLocks noChangeArrowheads="1"/>
          </p:cNvSpPr>
          <p:nvPr/>
        </p:nvSpPr>
        <p:spPr bwMode="auto">
          <a:xfrm>
            <a:off x="1108075" y="3571875"/>
            <a:ext cx="144463" cy="381000"/>
          </a:xfrm>
          <a:prstGeom prst="down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2415" name="AutoShape 31"/>
          <p:cNvSpPr>
            <a:spLocks noChangeArrowheads="1"/>
          </p:cNvSpPr>
          <p:nvPr/>
        </p:nvSpPr>
        <p:spPr bwMode="auto">
          <a:xfrm>
            <a:off x="1827213" y="3571875"/>
            <a:ext cx="144462" cy="381000"/>
          </a:xfrm>
          <a:prstGeom prst="down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2416" name="AutoShape 32"/>
          <p:cNvSpPr>
            <a:spLocks noChangeArrowheads="1"/>
          </p:cNvSpPr>
          <p:nvPr/>
        </p:nvSpPr>
        <p:spPr bwMode="auto">
          <a:xfrm>
            <a:off x="2516188" y="3571875"/>
            <a:ext cx="144462" cy="381000"/>
          </a:xfrm>
          <a:prstGeom prst="down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2418" name="Rectangle 34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42975" y="3971925"/>
            <a:ext cx="541338" cy="1876425"/>
          </a:xfrm>
          <a:prstGeom prst="rect">
            <a:avLst/>
          </a:prstGeom>
          <a:solidFill>
            <a:srgbClr val="FFFF00"/>
          </a:solidFill>
          <a:ln w="76200" cmpd="tri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800" b="1">
                <a:latin typeface="隶书" charset="0"/>
                <a:ea typeface="隶书" charset="0"/>
                <a:cs typeface="隶书" charset="0"/>
              </a:rPr>
              <a:t>均</a:t>
            </a:r>
            <a:endParaRPr kumimoji="0" lang="en-US" altLang="zh-CN" sz="2800" b="1"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latin typeface="隶书" charset="0"/>
                <a:ea typeface="隶书" charset="0"/>
                <a:cs typeface="隶书" charset="0"/>
              </a:rPr>
              <a:t>匀</a:t>
            </a:r>
            <a:endParaRPr kumimoji="0" lang="en-US" altLang="zh-CN" sz="2800" b="1"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latin typeface="隶书" charset="0"/>
                <a:ea typeface="隶书" charset="0"/>
                <a:cs typeface="隶书" charset="0"/>
              </a:rPr>
              <a:t>分</a:t>
            </a:r>
            <a:endParaRPr kumimoji="0" lang="en-US" altLang="zh-CN" sz="2800" b="1"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latin typeface="隶书" charset="0"/>
                <a:ea typeface="隶书" charset="0"/>
                <a:cs typeface="隶书" charset="0"/>
              </a:rPr>
              <a:t>布</a:t>
            </a:r>
          </a:p>
        </p:txBody>
      </p:sp>
      <p:sp>
        <p:nvSpPr>
          <p:cNvPr id="272420" name="Rectangle 36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600200" y="3971925"/>
            <a:ext cx="617538" cy="1876425"/>
          </a:xfrm>
          <a:prstGeom prst="rect">
            <a:avLst/>
          </a:prstGeom>
          <a:solidFill>
            <a:srgbClr val="CC00FF"/>
          </a:solidFill>
          <a:ln w="76200" cmpd="tri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指</a:t>
            </a:r>
            <a:endParaRPr kumimoji="0" lang="en-US" altLang="zh-CN" sz="2800" b="1">
              <a:solidFill>
                <a:schemeClr val="bg1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数</a:t>
            </a:r>
            <a:endParaRPr kumimoji="0" lang="en-US" altLang="zh-CN" sz="2800" b="1">
              <a:solidFill>
                <a:schemeClr val="bg1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分</a:t>
            </a:r>
            <a:endParaRPr kumimoji="0" lang="en-US" altLang="zh-CN" sz="2800" b="1">
              <a:solidFill>
                <a:schemeClr val="bg1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布</a:t>
            </a:r>
          </a:p>
        </p:txBody>
      </p:sp>
      <p:sp>
        <p:nvSpPr>
          <p:cNvPr id="272422" name="Rectangle 38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338388" y="3971925"/>
            <a:ext cx="541337" cy="1876425"/>
          </a:xfrm>
          <a:prstGeom prst="rect">
            <a:avLst/>
          </a:prstGeom>
          <a:solidFill>
            <a:srgbClr val="CC3300"/>
          </a:solidFill>
          <a:ln w="76200" cmpd="tri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800" b="1">
                <a:solidFill>
                  <a:srgbClr val="00CC99"/>
                </a:solidFill>
                <a:latin typeface="隶书" charset="0"/>
                <a:ea typeface="隶书" charset="0"/>
                <a:cs typeface="隶书" charset="0"/>
              </a:rPr>
              <a:t>正</a:t>
            </a:r>
            <a:endParaRPr kumimoji="0" lang="en-US" altLang="zh-CN" sz="2800" b="1">
              <a:solidFill>
                <a:srgbClr val="00CC99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rgbClr val="00CC99"/>
                </a:solidFill>
                <a:latin typeface="隶书" charset="0"/>
                <a:ea typeface="隶书" charset="0"/>
                <a:cs typeface="隶书" charset="0"/>
              </a:rPr>
              <a:t>态</a:t>
            </a:r>
            <a:endParaRPr kumimoji="0" lang="en-US" altLang="zh-CN" sz="2800" b="1">
              <a:solidFill>
                <a:srgbClr val="00CC99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rgbClr val="00CC99"/>
                </a:solidFill>
                <a:latin typeface="隶书" charset="0"/>
                <a:ea typeface="隶书" charset="0"/>
                <a:cs typeface="隶书" charset="0"/>
              </a:rPr>
              <a:t>分</a:t>
            </a:r>
            <a:endParaRPr kumimoji="0" lang="en-US" altLang="zh-CN" sz="2800" b="1">
              <a:solidFill>
                <a:srgbClr val="00CC99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rgbClr val="00CC99"/>
                </a:solidFill>
                <a:latin typeface="隶书" charset="0"/>
                <a:ea typeface="隶书" charset="0"/>
                <a:cs typeface="隶书" charset="0"/>
              </a:rPr>
              <a:t>布</a:t>
            </a:r>
          </a:p>
        </p:txBody>
      </p:sp>
      <p:sp>
        <p:nvSpPr>
          <p:cNvPr id="272423" name="AutoShape 39"/>
          <p:cNvSpPr>
            <a:spLocks noChangeArrowheads="1"/>
          </p:cNvSpPr>
          <p:nvPr/>
        </p:nvSpPr>
        <p:spPr bwMode="auto">
          <a:xfrm>
            <a:off x="6697663" y="3581400"/>
            <a:ext cx="144462" cy="381000"/>
          </a:xfrm>
          <a:prstGeom prst="down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2424" name="AutoShape 40"/>
          <p:cNvSpPr>
            <a:spLocks noChangeArrowheads="1"/>
          </p:cNvSpPr>
          <p:nvPr/>
        </p:nvSpPr>
        <p:spPr bwMode="auto">
          <a:xfrm>
            <a:off x="7458075" y="3581400"/>
            <a:ext cx="144463" cy="381000"/>
          </a:xfrm>
          <a:prstGeom prst="down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2425" name="AutoShape 41"/>
          <p:cNvSpPr>
            <a:spLocks noChangeArrowheads="1"/>
          </p:cNvSpPr>
          <p:nvPr/>
        </p:nvSpPr>
        <p:spPr bwMode="auto">
          <a:xfrm>
            <a:off x="8242300" y="3581400"/>
            <a:ext cx="144463" cy="381000"/>
          </a:xfrm>
          <a:prstGeom prst="down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2427" name="Rectangle 43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438900" y="4010025"/>
            <a:ext cx="617538" cy="1876425"/>
          </a:xfrm>
          <a:prstGeom prst="rect">
            <a:avLst/>
          </a:prstGeom>
          <a:solidFill>
            <a:srgbClr val="FF9999"/>
          </a:solidFill>
          <a:ln w="76200" cmpd="tri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zh-CN" altLang="en-US" sz="2800" b="1">
                <a:latin typeface="隶书" charset="0"/>
                <a:ea typeface="隶书" charset="0"/>
                <a:cs typeface="隶书" charset="0"/>
              </a:rPr>
              <a:t>两</a:t>
            </a:r>
            <a:endParaRPr kumimoji="0" lang="en-US" altLang="zh-CN" sz="2800" b="1"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latin typeface="隶书" charset="0"/>
                <a:ea typeface="隶书" charset="0"/>
                <a:cs typeface="隶书" charset="0"/>
              </a:rPr>
              <a:t>点</a:t>
            </a:r>
            <a:endParaRPr kumimoji="0" lang="en-US" altLang="zh-CN" sz="2800" b="1"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latin typeface="隶书" charset="0"/>
                <a:ea typeface="隶书" charset="0"/>
                <a:cs typeface="隶书" charset="0"/>
              </a:rPr>
              <a:t>分</a:t>
            </a:r>
            <a:endParaRPr kumimoji="0" lang="en-US" altLang="zh-CN" sz="2800" b="1"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latin typeface="隶书" charset="0"/>
                <a:ea typeface="隶书" charset="0"/>
                <a:cs typeface="隶书" charset="0"/>
              </a:rPr>
              <a:t>布</a:t>
            </a:r>
          </a:p>
        </p:txBody>
      </p:sp>
      <p:sp>
        <p:nvSpPr>
          <p:cNvPr id="272429" name="Rectangle 45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267575" y="3995738"/>
            <a:ext cx="617538" cy="1876425"/>
          </a:xfrm>
          <a:prstGeom prst="rect">
            <a:avLst/>
          </a:prstGeom>
          <a:solidFill>
            <a:srgbClr val="66FFFF"/>
          </a:solidFill>
          <a:ln w="76200" cmpd="tri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zh-CN" altLang="en-US" sz="2800" b="1">
                <a:solidFill>
                  <a:schemeClr val="accent2"/>
                </a:solidFill>
                <a:latin typeface="隶书" charset="0"/>
                <a:ea typeface="隶书" charset="0"/>
                <a:cs typeface="隶书" charset="0"/>
              </a:rPr>
              <a:t>二</a:t>
            </a:r>
            <a:endParaRPr kumimoji="0" lang="en-US" altLang="zh-CN" sz="2800" b="1">
              <a:solidFill>
                <a:schemeClr val="accent2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chemeClr val="accent2"/>
                </a:solidFill>
                <a:latin typeface="隶书" charset="0"/>
                <a:ea typeface="隶书" charset="0"/>
                <a:cs typeface="隶书" charset="0"/>
              </a:rPr>
              <a:t>项</a:t>
            </a:r>
            <a:endParaRPr kumimoji="0" lang="en-US" altLang="zh-CN" sz="2800" b="1">
              <a:solidFill>
                <a:schemeClr val="accent2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chemeClr val="accent2"/>
                </a:solidFill>
                <a:latin typeface="隶书" charset="0"/>
                <a:ea typeface="隶书" charset="0"/>
                <a:cs typeface="隶书" charset="0"/>
              </a:rPr>
              <a:t>分</a:t>
            </a:r>
            <a:endParaRPr kumimoji="0" lang="en-US" altLang="zh-CN" sz="2800" b="1">
              <a:solidFill>
                <a:schemeClr val="accent2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chemeClr val="accent2"/>
                </a:solidFill>
                <a:latin typeface="隶书" charset="0"/>
                <a:ea typeface="隶书" charset="0"/>
                <a:cs typeface="隶书" charset="0"/>
              </a:rPr>
              <a:t>布</a:t>
            </a:r>
          </a:p>
        </p:txBody>
      </p:sp>
      <p:sp>
        <p:nvSpPr>
          <p:cNvPr id="272431" name="Rectangle 47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69263" y="4010025"/>
            <a:ext cx="617537" cy="1876425"/>
          </a:xfrm>
          <a:prstGeom prst="rect">
            <a:avLst/>
          </a:prstGeom>
          <a:solidFill>
            <a:srgbClr val="990099"/>
          </a:solidFill>
          <a:ln w="76200" cmpd="tri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zh-CN" altLang="en-US" sz="2800" b="1">
                <a:solidFill>
                  <a:srgbClr val="FFFF87"/>
                </a:solidFill>
                <a:latin typeface="隶书" charset="0"/>
                <a:ea typeface="隶书" charset="0"/>
                <a:cs typeface="隶书" charset="0"/>
              </a:rPr>
              <a:t>泊</a:t>
            </a:r>
            <a:endParaRPr kumimoji="0" lang="en-US" altLang="zh-CN" sz="2800" b="1">
              <a:solidFill>
                <a:srgbClr val="FFFF87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rgbClr val="FFFF87"/>
                </a:solidFill>
                <a:latin typeface="隶书" charset="0"/>
                <a:ea typeface="隶书" charset="0"/>
                <a:cs typeface="隶书" charset="0"/>
              </a:rPr>
              <a:t>松</a:t>
            </a:r>
            <a:endParaRPr kumimoji="0" lang="en-US" altLang="zh-CN" sz="2800" b="1">
              <a:solidFill>
                <a:srgbClr val="FFFF87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rgbClr val="FFFF87"/>
                </a:solidFill>
                <a:latin typeface="隶书" charset="0"/>
                <a:ea typeface="隶书" charset="0"/>
                <a:cs typeface="隶书" charset="0"/>
              </a:rPr>
              <a:t>分</a:t>
            </a:r>
            <a:endParaRPr kumimoji="0" lang="en-US" altLang="zh-CN" sz="2800" b="1">
              <a:solidFill>
                <a:srgbClr val="FFFF87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rgbClr val="FFFF87"/>
                </a:solidFill>
                <a:latin typeface="隶书" charset="0"/>
                <a:ea typeface="隶书" charset="0"/>
                <a:cs typeface="隶书" charset="0"/>
              </a:rPr>
              <a:t>布</a:t>
            </a:r>
          </a:p>
        </p:txBody>
      </p:sp>
      <p:sp>
        <p:nvSpPr>
          <p:cNvPr id="272432" name="AutoShape 48"/>
          <p:cNvSpPr>
            <a:spLocks noChangeArrowheads="1"/>
          </p:cNvSpPr>
          <p:nvPr/>
        </p:nvSpPr>
        <p:spPr bwMode="auto">
          <a:xfrm>
            <a:off x="4149725" y="3433763"/>
            <a:ext cx="144463" cy="874712"/>
          </a:xfrm>
          <a:prstGeom prst="downArrow">
            <a:avLst>
              <a:gd name="adj1" fmla="val 50000"/>
              <a:gd name="adj2" fmla="val 151373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2434" name="Rectangle 50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200400" y="4343400"/>
            <a:ext cx="1828800" cy="1449388"/>
          </a:xfrm>
          <a:prstGeom prst="rect">
            <a:avLst/>
          </a:prstGeom>
          <a:solidFill>
            <a:srgbClr val="FFFF87"/>
          </a:solidFill>
          <a:ln w="76200" cmpd="tri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800" b="1">
                <a:solidFill>
                  <a:srgbClr val="CC3300"/>
                </a:solidFill>
                <a:latin typeface="隶书" charset="0"/>
                <a:ea typeface="隶书" charset="0"/>
                <a:cs typeface="隶书" charset="0"/>
              </a:rPr>
              <a:t>随机变量</a:t>
            </a:r>
            <a:endParaRPr kumimoji="0" lang="en-US" altLang="zh-CN" sz="2800" b="1">
              <a:solidFill>
                <a:srgbClr val="CC3300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zh-CN" altLang="en-US" sz="2800" b="1">
                <a:solidFill>
                  <a:srgbClr val="CC3300"/>
                </a:solidFill>
                <a:latin typeface="隶书" charset="0"/>
                <a:ea typeface="隶书" charset="0"/>
                <a:cs typeface="隶书" charset="0"/>
              </a:rPr>
              <a:t>的函数的</a:t>
            </a:r>
            <a:endParaRPr kumimoji="0" lang="en-US" altLang="zh-CN" sz="2800" b="1">
              <a:solidFill>
                <a:srgbClr val="CC3300"/>
              </a:solidFill>
              <a:latin typeface="隶书" charset="0"/>
              <a:ea typeface="隶书" charset="0"/>
              <a:cs typeface="隶书" charset="0"/>
            </a:endParaRPr>
          </a:p>
          <a:p>
            <a:pPr algn="ctr"/>
            <a:r>
              <a:rPr kumimoji="0" lang="en-US" altLang="zh-CN" sz="2800" b="1">
                <a:solidFill>
                  <a:srgbClr val="CC3300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rgbClr val="CC3300"/>
                </a:solidFill>
                <a:latin typeface="隶书" charset="0"/>
                <a:ea typeface="隶书" charset="0"/>
                <a:cs typeface="隶书" charset="0"/>
              </a:rPr>
              <a:t>分</a:t>
            </a:r>
            <a:r>
              <a:rPr kumimoji="0" lang="en-US" altLang="zh-CN" sz="2800" b="1">
                <a:solidFill>
                  <a:srgbClr val="CC3300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sz="2800" b="1">
                <a:solidFill>
                  <a:srgbClr val="CC3300"/>
                </a:solidFill>
                <a:latin typeface="隶书" charset="0"/>
                <a:ea typeface="隶书" charset="0"/>
                <a:cs typeface="隶书" charset="0"/>
              </a:rPr>
              <a:t>布</a:t>
            </a:r>
          </a:p>
        </p:txBody>
      </p:sp>
      <p:sp>
        <p:nvSpPr>
          <p:cNvPr id="272435" name="AutoShape 51"/>
          <p:cNvSpPr>
            <a:spLocks noChangeArrowheads="1"/>
          </p:cNvSpPr>
          <p:nvPr/>
        </p:nvSpPr>
        <p:spPr bwMode="auto">
          <a:xfrm>
            <a:off x="5410200" y="3433763"/>
            <a:ext cx="144463" cy="881062"/>
          </a:xfrm>
          <a:prstGeom prst="downArrow">
            <a:avLst>
              <a:gd name="adj1" fmla="val 50000"/>
              <a:gd name="adj2" fmla="val 152472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2437" name="Rectangle 5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49863" y="4341813"/>
            <a:ext cx="617537" cy="1449387"/>
          </a:xfrm>
          <a:prstGeom prst="rect">
            <a:avLst/>
          </a:prstGeom>
          <a:solidFill>
            <a:srgbClr val="006699"/>
          </a:solidFill>
          <a:ln w="76200" cmpd="tri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定</a:t>
            </a:r>
            <a:endParaRPr kumimoji="0" lang="en-US" altLang="zh-CN" sz="2800" b="1">
              <a:solidFill>
                <a:schemeClr val="bg1"/>
              </a:solidFill>
              <a:latin typeface="隶书" charset="0"/>
              <a:ea typeface="隶书" charset="0"/>
              <a:cs typeface="隶书" charset="0"/>
            </a:endParaRPr>
          </a:p>
          <a:p>
            <a:endParaRPr kumimoji="0" lang="en-US" altLang="zh-CN" sz="2800" b="1">
              <a:solidFill>
                <a:schemeClr val="bg1"/>
              </a:solidFill>
              <a:latin typeface="隶书" charset="0"/>
              <a:ea typeface="隶书" charset="0"/>
              <a:cs typeface="隶书" charset="0"/>
            </a:endParaRPr>
          </a:p>
          <a:p>
            <a:r>
              <a:rPr kumimoji="0" lang="zh-CN" altLang="en-US" sz="2800" b="1">
                <a:solidFill>
                  <a:schemeClr val="bg1"/>
                </a:solidFill>
                <a:latin typeface="隶书" charset="0"/>
                <a:ea typeface="隶书" charset="0"/>
                <a:cs typeface="隶书" charset="0"/>
              </a:rPr>
              <a:t>义</a:t>
            </a:r>
          </a:p>
        </p:txBody>
      </p:sp>
      <p:sp>
        <p:nvSpPr>
          <p:cNvPr id="272438" name="AutoShape 5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4092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7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7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7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7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7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1" grpId="0" animBg="1" autoUpdateAnimBg="0"/>
      <p:bldP spid="272394" grpId="0" animBg="1" autoUpdateAnimBg="0"/>
      <p:bldP spid="272396" grpId="0" animBg="1" autoUpdateAnimBg="0"/>
      <p:bldP spid="272397" grpId="0" animBg="1"/>
      <p:bldP spid="272398" grpId="0" animBg="1"/>
      <p:bldP spid="272400" grpId="0" animBg="1" autoUpdateAnimBg="0"/>
      <p:bldP spid="272401" grpId="0" animBg="1"/>
      <p:bldP spid="272402" grpId="0" animBg="1"/>
      <p:bldP spid="272403" grpId="0" animBg="1"/>
      <p:bldP spid="272405" grpId="0" animBg="1" autoUpdateAnimBg="0"/>
      <p:bldP spid="272407" grpId="0" animBg="1" autoUpdateAnimBg="0"/>
      <p:bldP spid="272408" grpId="0" animBg="1"/>
      <p:bldP spid="272409" grpId="0" animBg="1"/>
      <p:bldP spid="272411" grpId="0" animBg="1"/>
      <p:bldP spid="272415" grpId="0" animBg="1"/>
      <p:bldP spid="272416" grpId="0" animBg="1"/>
      <p:bldP spid="272418" grpId="0" animBg="1" autoUpdateAnimBg="0"/>
      <p:bldP spid="272420" grpId="0" animBg="1" autoUpdateAnimBg="0"/>
      <p:bldP spid="272422" grpId="0" animBg="1" autoUpdateAnimBg="0"/>
      <p:bldP spid="272423" grpId="0" animBg="1"/>
      <p:bldP spid="272424" grpId="0" animBg="1"/>
      <p:bldP spid="272425" grpId="0" animBg="1"/>
      <p:bldP spid="272427" grpId="0" animBg="1" autoUpdateAnimBg="0"/>
      <p:bldP spid="272429" grpId="0" animBg="1" autoUpdateAnimBg="0"/>
      <p:bldP spid="272431" grpId="0" animBg="1" autoUpdateAnimBg="0"/>
      <p:bldP spid="272432" grpId="0" animBg="1"/>
      <p:bldP spid="272434" grpId="0" animBg="1" autoUpdateAnimBg="0"/>
      <p:bldP spid="272435" grpId="0" animBg="1"/>
      <p:bldP spid="272437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2"/>
          <p:cNvSpPr txBox="1">
            <a:spLocks noChangeArrowheads="1"/>
          </p:cNvSpPr>
          <p:nvPr/>
        </p:nvSpPr>
        <p:spPr bwMode="auto">
          <a:xfrm>
            <a:off x="3532188" y="531813"/>
            <a:ext cx="901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_GB2312" charset="0"/>
                <a:ea typeface="楷体_GB2312" charset="0"/>
                <a:cs typeface="楷体_GB2312" charset="0"/>
              </a:rPr>
              <a:t>习题</a:t>
            </a:r>
            <a:endParaRPr lang="zh-CN" altLang="en-US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784860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2800" b="1">
                <a:latin typeface="Times New Roman" charset="0"/>
              </a:rPr>
              <a:t>一、填空：</a:t>
            </a:r>
          </a:p>
          <a:p>
            <a:pPr algn="ctr">
              <a:lnSpc>
                <a:spcPct val="125000"/>
              </a:lnSpc>
            </a:pPr>
            <a:r>
              <a:rPr lang="en-US" altLang="zh-CN" sz="2800" b="1">
                <a:latin typeface="Times New Roman" charset="0"/>
              </a:rPr>
              <a:t>1.</a:t>
            </a:r>
            <a:r>
              <a:rPr lang="zh-CN" altLang="en-US" sz="2800" b="1">
                <a:latin typeface="Times New Roman" charset="0"/>
              </a:rPr>
              <a:t>设随机变量</a:t>
            </a:r>
            <a:r>
              <a:rPr lang="en-US" altLang="zh-CN" sz="2800" b="1">
                <a:latin typeface="Times New Roman" charset="0"/>
              </a:rPr>
              <a:t>X</a:t>
            </a:r>
            <a:r>
              <a:rPr lang="zh-CN" altLang="en-US" sz="2800" b="1">
                <a:latin typeface="Times New Roman" charset="0"/>
              </a:rPr>
              <a:t>服从参数为（</a:t>
            </a:r>
            <a:r>
              <a:rPr lang="en-US" altLang="zh-CN" sz="2800" b="1">
                <a:latin typeface="Times New Roman" charset="0"/>
              </a:rPr>
              <a:t>2,p</a:t>
            </a:r>
            <a:r>
              <a:rPr lang="zh-CN" altLang="en-US" sz="2800" b="1">
                <a:latin typeface="Times New Roman" charset="0"/>
              </a:rPr>
              <a:t>）的二项分布，随机变量</a:t>
            </a:r>
            <a:r>
              <a:rPr lang="en-US" altLang="zh-CN" sz="2800" b="1">
                <a:latin typeface="Times New Roman" charset="0"/>
              </a:rPr>
              <a:t>Y</a:t>
            </a:r>
            <a:r>
              <a:rPr lang="zh-CN" altLang="en-US" sz="2800" b="1">
                <a:latin typeface="Times New Roman" charset="0"/>
              </a:rPr>
              <a:t>服从参数（</a:t>
            </a:r>
            <a:r>
              <a:rPr lang="en-US" altLang="zh-CN" sz="2800" b="1">
                <a:latin typeface="Times New Roman" charset="0"/>
              </a:rPr>
              <a:t>3,p</a:t>
            </a:r>
            <a:r>
              <a:rPr lang="zh-CN" altLang="en-US" sz="2800" b="1">
                <a:latin typeface="Times New Roman" charset="0"/>
              </a:rPr>
              <a:t>）的二项分布，若           </a:t>
            </a:r>
          </a:p>
          <a:p>
            <a:pPr algn="ctr">
              <a:lnSpc>
                <a:spcPct val="125000"/>
              </a:lnSpc>
            </a:pPr>
            <a:r>
              <a:rPr lang="zh-CN" altLang="en-US" sz="2800" b="1">
                <a:latin typeface="Times New Roman" charset="0"/>
              </a:rPr>
              <a:t>                     ， 则</a:t>
            </a:r>
            <a:r>
              <a:rPr lang="en-US" altLang="zh-CN" sz="2800" b="1">
                <a:latin typeface="Times New Roman" charset="0"/>
              </a:rPr>
              <a:t>P{Y</a:t>
            </a:r>
            <a:r>
              <a:rPr lang="en-US" altLang="zh-CN" sz="2800" b="1">
                <a:latin typeface="宋体" charset="0"/>
              </a:rPr>
              <a:t>≥</a:t>
            </a:r>
            <a:r>
              <a:rPr lang="en-US" altLang="zh-CN" sz="2800" b="1">
                <a:latin typeface="Times New Roman" charset="0"/>
              </a:rPr>
              <a:t>1}=</a:t>
            </a:r>
            <a:r>
              <a:rPr lang="en-US" altLang="zh-CN" sz="2800" b="1" u="sng">
                <a:latin typeface="Times New Roman" charset="0"/>
              </a:rPr>
              <a:t>			</a:t>
            </a:r>
            <a:endParaRPr lang="en-US" altLang="zh-CN" b="1">
              <a:latin typeface="宋体" charset="0"/>
            </a:endParaRP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914400" y="2514600"/>
          <a:ext cx="20383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2" name="公式" r:id="rId4" imgW="875920" imgH="393529" progId="Equation.3">
                  <p:embed/>
                </p:oleObj>
              </mc:Choice>
              <mc:Fallback>
                <p:oleObj name="公式" r:id="rId4" imgW="875920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20383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0900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0901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0902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0903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457200" y="755650"/>
            <a:ext cx="81534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/>
            <a:r>
              <a:rPr lang="en-US" altLang="zh-CN" sz="2800" b="1">
                <a:latin typeface="Times New Roman" charset="0"/>
              </a:rPr>
              <a:t>2.</a:t>
            </a:r>
            <a:r>
              <a:rPr lang="zh-CN" altLang="en-US" sz="2800" b="1">
                <a:latin typeface="Times New Roman" charset="0"/>
              </a:rPr>
              <a:t>设随机变量</a:t>
            </a:r>
            <a:r>
              <a:rPr lang="en-US" altLang="zh-CN" sz="2800" b="1">
                <a:latin typeface="Times New Roman" charset="0"/>
              </a:rPr>
              <a:t>X</a:t>
            </a:r>
            <a:r>
              <a:rPr lang="zh-CN" altLang="en-US" sz="2800" b="1">
                <a:latin typeface="Times New Roman" charset="0"/>
              </a:rPr>
              <a:t>服从（</a:t>
            </a:r>
            <a:r>
              <a:rPr lang="en-US" altLang="zh-CN" sz="2800" b="1">
                <a:latin typeface="Times New Roman" charset="0"/>
              </a:rPr>
              <a:t>0</a:t>
            </a:r>
            <a:r>
              <a:rPr lang="zh-CN" altLang="en-US" sz="2800" b="1">
                <a:latin typeface="Times New Roman" charset="0"/>
              </a:rPr>
              <a:t>，</a:t>
            </a:r>
            <a:r>
              <a:rPr lang="en-US" altLang="zh-CN" sz="2800" b="1">
                <a:latin typeface="Times New Roman" charset="0"/>
              </a:rPr>
              <a:t>2</a:t>
            </a:r>
            <a:r>
              <a:rPr lang="zh-CN" altLang="en-US" sz="2800" b="1">
                <a:latin typeface="Times New Roman" charset="0"/>
              </a:rPr>
              <a:t>）上的均匀分布，则随机变量</a:t>
            </a:r>
            <a:r>
              <a:rPr lang="en-US" altLang="zh-CN" sz="2800" b="1">
                <a:latin typeface="Times New Roman" charset="0"/>
              </a:rPr>
              <a:t>Y=X</a:t>
            </a:r>
            <a:r>
              <a:rPr lang="en-US" altLang="zh-CN" sz="2800" b="1" baseline="30000">
                <a:latin typeface="Times New Roman" charset="0"/>
              </a:rPr>
              <a:t>2</a:t>
            </a:r>
            <a:r>
              <a:rPr lang="zh-CN" altLang="en-US" sz="2800" b="1">
                <a:latin typeface="Times New Roman" charset="0"/>
              </a:rPr>
              <a:t>在（</a:t>
            </a:r>
            <a:r>
              <a:rPr lang="en-US" altLang="zh-CN" sz="2800" b="1">
                <a:latin typeface="Times New Roman" charset="0"/>
              </a:rPr>
              <a:t>0</a:t>
            </a:r>
            <a:r>
              <a:rPr lang="zh-CN" altLang="en-US" sz="2800" b="1">
                <a:latin typeface="Times New Roman" charset="0"/>
              </a:rPr>
              <a:t>，</a:t>
            </a:r>
            <a:r>
              <a:rPr lang="en-US" altLang="zh-CN" sz="2800" b="1">
                <a:latin typeface="Times New Roman" charset="0"/>
              </a:rPr>
              <a:t>4</a:t>
            </a:r>
            <a:r>
              <a:rPr lang="zh-CN" altLang="en-US" sz="2800" b="1">
                <a:latin typeface="Times New Roman" charset="0"/>
              </a:rPr>
              <a:t>）内的密度函数为</a:t>
            </a:r>
          </a:p>
          <a:p>
            <a:pPr algn="ctr" eaLnBrk="0" hangingPunct="0"/>
            <a:r>
              <a:rPr lang="en-US" altLang="zh-CN" sz="2800" b="1">
                <a:latin typeface="Times New Roman" charset="0"/>
              </a:rPr>
              <a:t>f</a:t>
            </a:r>
            <a:r>
              <a:rPr lang="en-US" altLang="zh-CN" sz="2800" b="1" baseline="-25000">
                <a:latin typeface="Times New Roman" charset="0"/>
              </a:rPr>
              <a:t>Y</a:t>
            </a:r>
            <a:r>
              <a:rPr lang="en-US" altLang="zh-CN" sz="2800" b="1">
                <a:latin typeface="Times New Roman" charset="0"/>
              </a:rPr>
              <a:t>(y)=   </a:t>
            </a:r>
            <a:r>
              <a:rPr lang="en-US" altLang="zh-CN" sz="2800" b="1" u="sng">
                <a:latin typeface="Times New Roman" charset="0"/>
              </a:rPr>
              <a:t>	   </a:t>
            </a:r>
            <a:endParaRPr lang="en-US" altLang="zh-CN" b="1">
              <a:latin typeface="Times New Roman" charset="0"/>
            </a:endParaRPr>
          </a:p>
        </p:txBody>
      </p:sp>
      <p:sp useBgFill="1">
        <p:nvSpPr>
          <p:cNvPr id="82946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2947" name="AutoShape 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2948" name="AutoShape 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2949" name="AutoShape 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81000" y="681038"/>
            <a:ext cx="81534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</a:rPr>
              <a:t>3.</a:t>
            </a:r>
            <a:r>
              <a:rPr kumimoji="1" lang="zh-CN" altLang="en-US" sz="2800" b="1">
                <a:latin typeface="Times New Roman" charset="0"/>
              </a:rPr>
              <a:t>设随机变量</a:t>
            </a:r>
            <a:r>
              <a:rPr kumimoji="1" lang="en-US" altLang="zh-CN" sz="2800" b="1">
                <a:latin typeface="Times New Roman" charset="0"/>
              </a:rPr>
              <a:t>X~N</a:t>
            </a:r>
            <a:r>
              <a:rPr kumimoji="1" lang="zh-CN" altLang="en-US" sz="2800" b="1">
                <a:latin typeface="Times New Roman" charset="0"/>
              </a:rPr>
              <a:t>（</a:t>
            </a:r>
            <a:r>
              <a:rPr kumimoji="1" lang="en-US" altLang="zh-CN" sz="2800" b="1">
                <a:latin typeface="Times New Roman" charset="0"/>
              </a:rPr>
              <a:t>2</a:t>
            </a:r>
            <a:r>
              <a:rPr kumimoji="1" lang="zh-CN" altLang="en-US" sz="2800" b="1">
                <a:latin typeface="Times New Roman" charset="0"/>
              </a:rPr>
              <a:t>，</a:t>
            </a:r>
            <a:r>
              <a:rPr kumimoji="1" lang="en-US" altLang="zh-CN" sz="2800" b="1">
                <a:latin typeface="宋体" charset="0"/>
              </a:rPr>
              <a:t>σ</a:t>
            </a:r>
            <a:r>
              <a:rPr kumimoji="1" lang="en-US" altLang="zh-CN" sz="2800" b="1" baseline="30000">
                <a:latin typeface="宋体" charset="0"/>
              </a:rPr>
              <a:t>2</a:t>
            </a:r>
            <a:r>
              <a:rPr kumimoji="1" lang="zh-CN" altLang="en-US" sz="2800" b="1">
                <a:latin typeface="Times New Roman" charset="0"/>
              </a:rPr>
              <a:t>），且</a:t>
            </a:r>
            <a:r>
              <a:rPr kumimoji="1" lang="en-US" altLang="zh-CN" sz="2800" b="1">
                <a:latin typeface="Times New Roman" charset="0"/>
              </a:rPr>
              <a:t>P</a:t>
            </a:r>
            <a:r>
              <a:rPr kumimoji="1" lang="zh-CN" altLang="en-US" sz="2800" b="1">
                <a:latin typeface="Times New Roman" charset="0"/>
              </a:rPr>
              <a:t>（</a:t>
            </a:r>
            <a:r>
              <a:rPr kumimoji="1" lang="en-US" altLang="zh-CN" sz="2800" b="1">
                <a:latin typeface="Times New Roman" charset="0"/>
              </a:rPr>
              <a:t>2&lt;X&lt;4</a:t>
            </a:r>
            <a:r>
              <a:rPr kumimoji="1" lang="zh-CN" altLang="en-US" sz="2800" b="1">
                <a:latin typeface="Times New Roman" charset="0"/>
              </a:rPr>
              <a:t>）</a:t>
            </a:r>
            <a:r>
              <a:rPr kumimoji="1" lang="en-US" altLang="zh-CN" sz="2800" b="1">
                <a:latin typeface="Times New Roman" charset="0"/>
              </a:rPr>
              <a:t>=0.3</a:t>
            </a:r>
            <a:r>
              <a:rPr kumimoji="1" lang="zh-CN" altLang="en-US" sz="2800" b="1">
                <a:latin typeface="Times New Roman" charset="0"/>
              </a:rPr>
              <a:t>，则</a:t>
            </a:r>
            <a:r>
              <a:rPr kumimoji="1" lang="en-US" altLang="zh-CN" sz="2800" b="1">
                <a:latin typeface="Times New Roman" charset="0"/>
              </a:rPr>
              <a:t>P(X&lt;0)=</a:t>
            </a:r>
          </a:p>
        </p:txBody>
      </p:sp>
      <p:sp useBgFill="1">
        <p:nvSpPr>
          <p:cNvPr id="83970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3971" name="AutoShape 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3972" name="AutoShape 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3973" name="AutoShape 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ChangeArrowheads="1"/>
          </p:cNvSpPr>
          <p:nvPr/>
        </p:nvSpPr>
        <p:spPr bwMode="auto">
          <a:xfrm>
            <a:off x="762000" y="762000"/>
            <a:ext cx="7848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二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.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从某大学到火车站途中有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6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个交通岗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,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假设在各个交通岗是否遇到红灯相互独立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,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并且遇到红灯的概率都是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1/3.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以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Y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表示汽车在第一次停止之前所通过的交通岗数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,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求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Y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的分布律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.(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假定汽车只在遇到红灯或到达火车站时停止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)</a:t>
            </a:r>
          </a:p>
        </p:txBody>
      </p:sp>
      <p:sp useBgFill="1">
        <p:nvSpPr>
          <p:cNvPr id="84994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4995" name="AutoShape 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4996" name="AutoShape 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4997" name="AutoShape 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33400" y="831850"/>
            <a:ext cx="78486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三、</a:t>
            </a:r>
            <a:r>
              <a:rPr lang="zh-CN" altLang="en-US" sz="2800" b="1">
                <a:latin typeface="Times New Roman" charset="0"/>
              </a:rPr>
              <a:t>某射手对靶射击，单发命中概率都为</a:t>
            </a:r>
            <a:r>
              <a:rPr lang="en-US" altLang="zh-CN" sz="2800" b="1">
                <a:latin typeface="Times New Roman" charset="0"/>
              </a:rPr>
              <a:t>0.6</a:t>
            </a:r>
            <a:r>
              <a:rPr lang="zh-CN" altLang="en-US" sz="2800" b="1">
                <a:latin typeface="Times New Roman" charset="0"/>
              </a:rPr>
              <a:t>，现他扔一个均匀的骰子，扔出几点就对靶独立射击几发，求他恰好命中两发的概率。</a:t>
            </a:r>
            <a:endParaRPr lang="zh-CN" altLang="en-US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sp useBgFill="1">
        <p:nvSpPr>
          <p:cNvPr id="86018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6019" name="AutoShape 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6020" name="AutoShape 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6021" name="AutoShape 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2"/>
          <p:cNvSpPr txBox="1">
            <a:spLocks noChangeArrowheads="1"/>
          </p:cNvSpPr>
          <p:nvPr/>
        </p:nvSpPr>
        <p:spPr bwMode="auto">
          <a:xfrm>
            <a:off x="381000" y="608013"/>
            <a:ext cx="5715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latin typeface="楷体_GB2312" charset="0"/>
                <a:ea typeface="楷体_GB2312" charset="0"/>
                <a:cs typeface="楷体_GB2312" charset="0"/>
              </a:rPr>
              <a:t>四</a:t>
            </a:r>
            <a:r>
              <a:rPr lang="en-US" altLang="zh-CN" sz="2800">
                <a:latin typeface="楷体_GB2312" charset="0"/>
                <a:ea typeface="楷体_GB2312" charset="0"/>
                <a:cs typeface="楷体_GB2312" charset="0"/>
              </a:rPr>
              <a:t>.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已知随机变量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的概率密度为</a:t>
            </a:r>
            <a:endParaRPr lang="zh-CN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graphicFrame>
        <p:nvGraphicFramePr>
          <p:cNvPr id="87042" name="Object 3"/>
          <p:cNvGraphicFramePr>
            <a:graphicFrameLocks noChangeAspect="1"/>
          </p:cNvGraphicFramePr>
          <p:nvPr/>
        </p:nvGraphicFramePr>
        <p:xfrm>
          <a:off x="2133600" y="1219200"/>
          <a:ext cx="41910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6" name="公式" r:id="rId3" imgW="1892300" imgH="584200" progId="Equation.3">
                  <p:embed/>
                </p:oleObj>
              </mc:Choice>
              <mc:Fallback>
                <p:oleObj name="公式" r:id="rId3" imgW="1892300" imgH="58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4191000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762000" y="2590800"/>
            <a:ext cx="3981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求：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Y=1-X</a:t>
            </a:r>
            <a:r>
              <a:rPr kumimoji="1" lang="en-US" altLang="zh-CN" sz="2800" b="1" baseline="30000"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的概率密度</a:t>
            </a:r>
          </a:p>
        </p:txBody>
      </p:sp>
      <p:sp useBgFill="1">
        <p:nvSpPr>
          <p:cNvPr id="87044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7045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7046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7047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1143000"/>
          </a:xfrm>
        </p:spPr>
        <p:txBody>
          <a:bodyPr/>
          <a:lstStyle/>
          <a:p>
            <a:pPr algn="l" eaLnBrk="1" hangingPunct="1"/>
            <a:r>
              <a:rPr kumimoji="0" lang="en-US" altLang="zh-CN">
                <a:latin typeface="楷体_GB2312" charset="0"/>
                <a:ea typeface="楷体_GB2312" charset="0"/>
                <a:cs typeface="楷体_GB2312" charset="0"/>
              </a:rPr>
              <a:t>2.6 </a:t>
            </a:r>
            <a:r>
              <a:rPr kumimoji="0" lang="zh-CN" altLang="en-US">
                <a:latin typeface="楷体_GB2312" charset="0"/>
                <a:ea typeface="楷体_GB2312" charset="0"/>
                <a:cs typeface="楷体_GB2312" charset="0"/>
              </a:rPr>
              <a:t>二维随机变量的联合分布</a:t>
            </a:r>
            <a:r>
              <a:rPr kumimoji="0" lang="zh-CN" altLang="en-US">
                <a:latin typeface="Calibri" charset="0"/>
                <a:ea typeface="宋体" charset="0"/>
              </a:rPr>
              <a:t/>
            </a:r>
            <a:br>
              <a:rPr kumimoji="0" lang="zh-CN" altLang="en-US">
                <a:latin typeface="Calibri" charset="0"/>
                <a:ea typeface="宋体" charset="0"/>
              </a:rPr>
            </a:br>
            <a:r>
              <a:rPr kumimoji="0" lang="zh-CN" altLang="en-US" sz="3200">
                <a:latin typeface="楷体_GB2312" charset="0"/>
                <a:ea typeface="楷体_GB2312" charset="0"/>
                <a:cs typeface="楷体_GB2312" charset="0"/>
              </a:rPr>
              <a:t>一、</a:t>
            </a:r>
            <a:r>
              <a:rPr kumimoji="0" lang="zh-CN" altLang="en-US">
                <a:latin typeface="楷体_GB2312" charset="0"/>
                <a:ea typeface="楷体_GB2312" charset="0"/>
                <a:cs typeface="楷体_GB2312" charset="0"/>
              </a:rPr>
              <a:t> </a:t>
            </a:r>
            <a:r>
              <a:rPr kumimoji="0" lang="zh-CN" altLang="en-US" sz="3200">
                <a:latin typeface="楷体_GB2312" charset="0"/>
                <a:ea typeface="楷体_GB2312" charset="0"/>
                <a:cs typeface="楷体_GB2312" charset="0"/>
              </a:rPr>
              <a:t>多维随机变量</a:t>
            </a:r>
            <a:endParaRPr kumimoji="0" lang="zh-CN" altLang="en-US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457200" y="1973263"/>
            <a:ext cx="80772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1.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定义</a:t>
            </a:r>
            <a:r>
              <a:rPr lang="en-US" altLang="zh-CN" b="1">
                <a:latin typeface="楷体_GB2312" charset="0"/>
                <a:ea typeface="楷体_GB2312" charset="0"/>
                <a:cs typeface="楷体_GB2312" charset="0"/>
                <a:sym typeface="Wingdings" charset="0"/>
              </a:rPr>
              <a:t> 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将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个随机变量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en-US" altLang="zh-CN" sz="3200" b="1" baseline="-25000">
                <a:latin typeface="楷体_GB2312" charset="0"/>
                <a:ea typeface="楷体_GB2312" charset="0"/>
                <a:cs typeface="楷体_GB2312" charset="0"/>
              </a:rPr>
              <a:t>1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，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en-US" altLang="zh-CN" sz="3200" b="1" baseline="-25000"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，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...,X</a:t>
            </a:r>
            <a:r>
              <a:rPr lang="en-US" altLang="zh-CN" sz="3200" b="1" baseline="-25000"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构成一个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维向量 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(X</a:t>
            </a:r>
            <a:r>
              <a:rPr lang="en-US" altLang="zh-CN" sz="3200" b="1" baseline="-25000">
                <a:latin typeface="楷体_GB2312" charset="0"/>
                <a:ea typeface="楷体_GB2312" charset="0"/>
                <a:cs typeface="楷体_GB2312" charset="0"/>
              </a:rPr>
              <a:t>1,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en-US" altLang="zh-CN" sz="3200" b="1" baseline="-25000"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,...,X</a:t>
            </a:r>
            <a:r>
              <a:rPr lang="en-US" altLang="zh-CN" sz="3200" b="1" baseline="-25000"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)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称为</a:t>
            </a:r>
          </a:p>
          <a:p>
            <a:pPr algn="ctr" eaLnBrk="0" hangingPunct="0"/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维随机变量。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381000" y="3582988"/>
            <a:ext cx="83058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一维随机变量</a:t>
            </a:r>
            <a:r>
              <a:rPr lang="en-US" altLang="zh-CN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X——R</a:t>
            </a:r>
            <a:r>
              <a:rPr lang="en-US" altLang="zh-CN" sz="2800" b="1" baseline="30000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1</a:t>
            </a:r>
            <a:r>
              <a:rPr lang="zh-CN" altLang="en-US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上的随机点坐标</a:t>
            </a:r>
          </a:p>
          <a:p>
            <a:r>
              <a:rPr lang="zh-CN" altLang="en-US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二维随机变量</a:t>
            </a:r>
            <a:r>
              <a:rPr lang="en-US" altLang="zh-CN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(X,Y)——R</a:t>
            </a:r>
            <a:r>
              <a:rPr lang="en-US" altLang="zh-CN" sz="2800" b="1" baseline="30000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2</a:t>
            </a:r>
            <a:r>
              <a:rPr lang="zh-CN" altLang="en-US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上的随机点坐标</a:t>
            </a:r>
          </a:p>
          <a:p>
            <a:pPr algn="ctr"/>
            <a:r>
              <a:rPr lang="en-US" altLang="zh-CN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n</a:t>
            </a:r>
            <a:r>
              <a:rPr lang="zh-CN" altLang="en-US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维随机变量</a:t>
            </a:r>
            <a:r>
              <a:rPr lang="en-US" altLang="zh-CN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(X</a:t>
            </a:r>
            <a:r>
              <a:rPr lang="en-US" altLang="zh-CN" sz="2800" b="1" baseline="-25000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1</a:t>
            </a:r>
            <a:r>
              <a:rPr lang="en-US" altLang="zh-CN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,X</a:t>
            </a:r>
            <a:r>
              <a:rPr lang="en-US" altLang="zh-CN" sz="2800" b="1" baseline="-25000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2</a:t>
            </a:r>
            <a:r>
              <a:rPr lang="en-US" altLang="zh-CN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,…,X</a:t>
            </a:r>
            <a:r>
              <a:rPr lang="en-US" altLang="zh-CN" sz="2800" b="1" baseline="-25000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n</a:t>
            </a:r>
            <a:r>
              <a:rPr lang="en-US" altLang="zh-CN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)———R</a:t>
            </a:r>
            <a:r>
              <a:rPr lang="en-US" altLang="zh-CN" sz="2800" b="1" baseline="30000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n</a:t>
            </a:r>
            <a:r>
              <a:rPr lang="zh-CN" altLang="en-US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上的随机点坐标</a:t>
            </a:r>
          </a:p>
          <a:p>
            <a:r>
              <a:rPr lang="zh-CN" altLang="en-US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多维随机变量的研究方法也与一维类似，</a:t>
            </a:r>
          </a:p>
          <a:p>
            <a:r>
              <a:rPr lang="zh-CN" altLang="en-US" sz="2800" b="1">
                <a:solidFill>
                  <a:srgbClr val="800000"/>
                </a:solidFill>
                <a:latin typeface="Times New Roman" charset="0"/>
                <a:ea typeface="楷体_GB2312" charset="0"/>
                <a:cs typeface="楷体_GB2312" charset="0"/>
              </a:rPr>
              <a:t>用分布函数、概率密度、或分布律来描述其统计规律</a:t>
            </a:r>
            <a:endParaRPr lang="zh-CN" altLang="en-US" sz="3200" b="1">
              <a:solidFill>
                <a:srgbClr val="800000"/>
              </a:solidFill>
              <a:latin typeface="Times New Roman" charset="0"/>
            </a:endParaRPr>
          </a:p>
        </p:txBody>
      </p:sp>
      <p:sp useBgFill="1">
        <p:nvSpPr>
          <p:cNvPr id="88068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8069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8070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8071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utoUpdateAnimBg="0"/>
      <p:bldP spid="15565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8001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Times New Roman" charset="0"/>
              </a:rPr>
              <a:t> </a:t>
            </a:r>
            <a:r>
              <a:rPr lang="zh-CN" altLang="en-US" sz="2800"/>
              <a:t>设</a:t>
            </a:r>
            <a:r>
              <a:rPr lang="en-US" altLang="zh-CN" sz="2800"/>
              <a:t>(X, Y)</a:t>
            </a:r>
            <a:r>
              <a:rPr lang="zh-CN" altLang="en-US" sz="2800"/>
              <a:t>是二维随机变量，</a:t>
            </a:r>
            <a:r>
              <a:rPr lang="en-US" altLang="zh-CN" sz="2800"/>
              <a:t>(x, y)</a:t>
            </a:r>
            <a:r>
              <a:rPr lang="en-US" altLang="zh-CN" sz="2800">
                <a:sym typeface="Symbol" charset="0"/>
              </a:rPr>
              <a:t></a:t>
            </a:r>
            <a:r>
              <a:rPr lang="en-US" altLang="zh-CN" sz="2800"/>
              <a:t>R</a:t>
            </a:r>
            <a:r>
              <a:rPr lang="en-US" altLang="zh-CN" sz="2800" baseline="42000"/>
              <a:t>2</a:t>
            </a:r>
            <a:r>
              <a:rPr lang="en-US" altLang="zh-CN" sz="2800"/>
              <a:t>, </a:t>
            </a:r>
            <a:r>
              <a:rPr lang="zh-CN" altLang="en-US" sz="2800"/>
              <a:t>则称</a:t>
            </a:r>
            <a:endParaRPr lang="zh-CN" sz="2800"/>
          </a:p>
          <a:p>
            <a:pPr eaLnBrk="0" hangingPunct="0">
              <a:spcBef>
                <a:spcPct val="50000"/>
              </a:spcBef>
            </a:pPr>
            <a:r>
              <a:rPr lang="zh-CN" sz="2800"/>
              <a:t>                          </a:t>
            </a:r>
            <a:r>
              <a:rPr lang="en-US" altLang="zh-CN" sz="2800"/>
              <a:t>F(x,y)=P{X</a:t>
            </a:r>
            <a:r>
              <a:rPr lang="en-US" altLang="zh-CN" sz="2800">
                <a:sym typeface="Symbol" charset="0"/>
              </a:rPr>
              <a:t></a:t>
            </a:r>
            <a:r>
              <a:rPr lang="en-US" altLang="zh-CN" sz="2800"/>
              <a:t>x, Y</a:t>
            </a:r>
            <a:r>
              <a:rPr lang="en-US" altLang="zh-CN" sz="2800">
                <a:sym typeface="Symbol" charset="0"/>
              </a:rPr>
              <a:t></a:t>
            </a:r>
            <a:r>
              <a:rPr lang="en-US" altLang="zh-CN" sz="2800"/>
              <a:t>y}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/>
              <a:t>为</a:t>
            </a:r>
            <a:r>
              <a:rPr lang="en-US" altLang="zh-CN" sz="2800"/>
              <a:t>(X, Y)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FF3300"/>
                </a:solidFill>
              </a:rPr>
              <a:t>分布函数</a:t>
            </a:r>
            <a:r>
              <a:rPr lang="zh-CN" altLang="en-US" sz="2800"/>
              <a:t>，或</a:t>
            </a:r>
            <a:r>
              <a:rPr lang="en-US" altLang="zh-CN" sz="2800"/>
              <a:t>X</a:t>
            </a:r>
            <a:r>
              <a:rPr lang="zh-CN" altLang="en-US" sz="2800"/>
              <a:t>与</a:t>
            </a:r>
            <a:r>
              <a:rPr lang="en-US" altLang="zh-CN" sz="2800"/>
              <a:t>Y</a:t>
            </a:r>
            <a:r>
              <a:rPr lang="zh-CN" altLang="en-US" sz="2800"/>
              <a:t>的联合分布函数。</a:t>
            </a:r>
            <a:r>
              <a:rPr lang="zh-CN" sz="2800"/>
              <a:t>      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kumimoji="0" lang="zh-CN" altLang="en-US" sz="3200">
                <a:latin typeface="楷体_GB2312" charset="0"/>
                <a:ea typeface="楷体_GB2312" charset="0"/>
                <a:cs typeface="楷体_GB2312" charset="0"/>
              </a:rPr>
              <a:t>二</a:t>
            </a:r>
            <a:r>
              <a:rPr kumimoji="0" lang="en-US" altLang="zh-CN" sz="3200">
                <a:latin typeface="楷体_GB2312" charset="0"/>
                <a:ea typeface="楷体_GB2312" charset="0"/>
                <a:cs typeface="楷体_GB2312" charset="0"/>
              </a:rPr>
              <a:t>. </a:t>
            </a:r>
            <a:r>
              <a:rPr kumimoji="0" lang="zh-CN" altLang="en-US" sz="3200" b="1">
                <a:latin typeface="楷体_GB2312" charset="0"/>
                <a:ea typeface="楷体_GB2312" charset="0"/>
                <a:cs typeface="楷体_GB2312" charset="0"/>
              </a:rPr>
              <a:t>联合分布函数</a:t>
            </a:r>
            <a:endParaRPr kumimoji="0" lang="zh-CN" altLang="en-US" sz="3200">
              <a:latin typeface="Calibri" charset="0"/>
              <a:ea typeface="宋体" charset="0"/>
            </a:endParaRP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4191000" y="3810000"/>
          <a:ext cx="914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3" name="公式" r:id="rId3" imgW="381000" imgH="228600" progId="Equation.3">
                  <p:embed/>
                </p:oleObj>
              </mc:Choice>
              <mc:Fallback>
                <p:oleObj name="公式" r:id="rId3" imgW="381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10000"/>
                        <a:ext cx="9144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457200" y="4953000"/>
          <a:ext cx="5181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4" name="公式" r:id="rId5" imgW="2032000" imgH="228600" progId="Equation.3">
                  <p:embed/>
                </p:oleObj>
              </mc:Choice>
              <mc:Fallback>
                <p:oleObj name="公式" r:id="rId5" imgW="2032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5181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5486400" y="3505200"/>
          <a:ext cx="365760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5" name="BMP 图象" r:id="rId7" imgW="1554615" imgH="1265030" progId="Paint.Picture">
                  <p:embed/>
                </p:oleObj>
              </mc:Choice>
              <mc:Fallback>
                <p:oleObj name="BMP 图象" r:id="rId7" imgW="1554615" imgH="126503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05200"/>
                        <a:ext cx="3657600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457200" y="3733800"/>
            <a:ext cx="49530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zh-CN" altLang="en-US" sz="2800" b="1"/>
              <a:t>几何意义：</a:t>
            </a:r>
            <a:r>
              <a:rPr kumimoji="1" lang="zh-CN" altLang="en-US" sz="2800" b="1">
                <a:latin typeface="Times New Roman" charset="0"/>
              </a:rPr>
              <a:t>分布函数</a:t>
            </a:r>
            <a:r>
              <a:rPr kumimoji="1" lang="en-US" altLang="zh-CN" sz="2800" b="1">
                <a:latin typeface="Times New Roman" charset="0"/>
              </a:rPr>
              <a:t>F(           )</a:t>
            </a:r>
            <a:r>
              <a:rPr kumimoji="1" lang="zh-CN" altLang="en-US" sz="2800" b="1">
                <a:latin typeface="Times New Roman" charset="0"/>
              </a:rPr>
              <a:t>表示随机点</a:t>
            </a:r>
            <a:r>
              <a:rPr kumimoji="1" lang="en-US" altLang="zh-CN" sz="2800" b="1">
                <a:latin typeface="Times New Roman" charset="0"/>
              </a:rPr>
              <a:t>(X,Y)</a:t>
            </a:r>
            <a:r>
              <a:rPr kumimoji="1" lang="zh-CN" altLang="en-US" sz="2800" b="1">
                <a:latin typeface="Times New Roman" charset="0"/>
              </a:rPr>
              <a:t>落在区域  </a:t>
            </a:r>
          </a:p>
          <a:p>
            <a:pPr eaLnBrk="0" hangingPunct="0">
              <a:lnSpc>
                <a:spcPct val="130000"/>
              </a:lnSpc>
            </a:pPr>
            <a:endParaRPr kumimoji="1" lang="zh-CN" altLang="en-US" sz="2800" b="1">
              <a:latin typeface="Times New Roman" charset="0"/>
            </a:endParaRPr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800" b="1">
                <a:latin typeface="Times New Roman" charset="0"/>
              </a:rPr>
              <a:t>中的概率。如图阴影部分：</a:t>
            </a:r>
            <a:endParaRPr kumimoji="1" lang="zh-CN" sz="2800" b="1">
              <a:latin typeface="Times New Roman" charset="0"/>
            </a:endParaRPr>
          </a:p>
        </p:txBody>
      </p:sp>
      <p:sp useBgFill="1">
        <p:nvSpPr>
          <p:cNvPr id="89095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9096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9097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9098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3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  <p:bldP spid="15667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4478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kumimoji="0" lang="en-US" altLang="zh-CN" sz="2800" b="1">
                <a:latin typeface="楷体_GB2312" charset="0"/>
                <a:ea typeface="宋体" charset="0"/>
              </a:rPr>
              <a:t>2.2</a:t>
            </a:r>
            <a:r>
              <a:rPr kumimoji="0" lang="zh-CN" altLang="en-US" sz="2800" b="1">
                <a:latin typeface="楷体_GB2312" charset="0"/>
                <a:ea typeface="宋体" charset="0"/>
              </a:rPr>
              <a:t>离散型随机变量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620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 </a:t>
            </a:r>
            <a:r>
              <a:rPr lang="zh-CN" altLang="en-US" sz="2800" b="1">
                <a:ea typeface="楷体_GB2312" charset="0"/>
                <a:cs typeface="楷体_GB2312" charset="0"/>
              </a:rPr>
              <a:t>定义  若随机变量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ea typeface="楷体_GB2312" charset="0"/>
                <a:cs typeface="楷体_GB2312" charset="0"/>
              </a:rPr>
              <a:t>取值</a:t>
            </a:r>
            <a:r>
              <a:rPr lang="en-US" altLang="zh-CN" sz="2800" b="1">
                <a:ea typeface="楷体_GB2312" charset="0"/>
                <a:cs typeface="楷体_GB2312" charset="0"/>
              </a:rPr>
              <a:t>x</a:t>
            </a:r>
            <a:r>
              <a:rPr lang="en-US" altLang="zh-CN" sz="2800" b="1" baseline="-25000">
                <a:ea typeface="楷体_GB2312" charset="0"/>
                <a:cs typeface="楷体_GB2312" charset="0"/>
              </a:rPr>
              <a:t>1</a:t>
            </a:r>
            <a:r>
              <a:rPr lang="en-US" altLang="zh-CN" sz="2800" b="1">
                <a:ea typeface="楷体_GB2312" charset="0"/>
                <a:cs typeface="楷体_GB2312" charset="0"/>
              </a:rPr>
              <a:t>, x</a:t>
            </a:r>
            <a:r>
              <a:rPr lang="en-US" altLang="zh-CN" sz="2800" b="1" baseline="-25000">
                <a:ea typeface="楷体_GB2312" charset="0"/>
                <a:cs typeface="楷体_GB2312" charset="0"/>
              </a:rPr>
              <a:t>2</a:t>
            </a:r>
            <a:r>
              <a:rPr lang="en-US" altLang="zh-CN" sz="2800" b="1">
                <a:ea typeface="楷体_GB2312" charset="0"/>
                <a:cs typeface="楷体_GB2312" charset="0"/>
              </a:rPr>
              <a:t>, …, x</a:t>
            </a:r>
            <a:r>
              <a:rPr lang="en-US" altLang="zh-CN" sz="2800" b="1" baseline="-25000">
                <a:ea typeface="楷体_GB2312" charset="0"/>
                <a:cs typeface="楷体_GB2312" charset="0"/>
              </a:rPr>
              <a:t>n</a:t>
            </a:r>
            <a:r>
              <a:rPr lang="en-US" altLang="zh-CN" sz="2800" b="1">
                <a:ea typeface="楷体_GB2312" charset="0"/>
                <a:cs typeface="楷体_GB2312" charset="0"/>
              </a:rPr>
              <a:t>, … </a:t>
            </a:r>
            <a:r>
              <a:rPr lang="zh-CN" altLang="en-US" sz="2800" b="1">
                <a:ea typeface="楷体_GB2312" charset="0"/>
                <a:cs typeface="楷体_GB2312" charset="0"/>
              </a:rPr>
              <a:t>且取这些值的概率依次为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p</a:t>
            </a:r>
            <a:r>
              <a:rPr lang="en-US" altLang="zh-CN" sz="2800" b="1" baseline="-25000">
                <a:latin typeface="Times New Roman" charset="0"/>
                <a:ea typeface="楷体_GB2312" charset="0"/>
                <a:cs typeface="楷体_GB2312" charset="0"/>
              </a:rPr>
              <a:t>1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, p</a:t>
            </a:r>
            <a:r>
              <a:rPr lang="en-US" altLang="zh-CN" sz="2800" b="1" baseline="-25000">
                <a:latin typeface="Times New Roman" charset="0"/>
                <a:ea typeface="楷体_GB2312" charset="0"/>
                <a:cs typeface="楷体_GB2312" charset="0"/>
              </a:rPr>
              <a:t>2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, …, p</a:t>
            </a:r>
            <a:r>
              <a:rPr lang="en-US" altLang="zh-CN" sz="2800" b="1" baseline="-25000">
                <a:latin typeface="Times New Roman" charset="0"/>
                <a:ea typeface="楷体_GB2312" charset="0"/>
                <a:cs typeface="楷体_GB2312" charset="0"/>
              </a:rPr>
              <a:t>n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, …</a:t>
            </a:r>
            <a:r>
              <a:rPr lang="en-US" altLang="zh-CN" sz="2800" b="1">
                <a:ea typeface="楷体_GB2312" charset="0"/>
                <a:cs typeface="楷体_GB2312" charset="0"/>
              </a:rPr>
              <a:t>, </a:t>
            </a:r>
            <a:r>
              <a:rPr lang="zh-CN" altLang="en-US" sz="2800" b="1">
                <a:ea typeface="楷体_GB2312" charset="0"/>
                <a:cs typeface="楷体_GB2312" charset="0"/>
              </a:rPr>
              <a:t>则称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ea typeface="楷体_GB2312" charset="0"/>
                <a:cs typeface="楷体_GB2312" charset="0"/>
              </a:rPr>
              <a:t>为离散型随机变量，而称</a:t>
            </a:r>
            <a:endParaRPr lang="zh-CN" sz="2800" b="1">
              <a:ea typeface="楷体_GB2312" charset="0"/>
              <a:cs typeface="楷体_GB2312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P{X=x</a:t>
            </a:r>
            <a:r>
              <a:rPr lang="en-US" altLang="zh-CN" sz="2800" b="1" baseline="-25000">
                <a:latin typeface="Times New Roman" charset="0"/>
                <a:ea typeface="楷体_GB2312" charset="0"/>
                <a:cs typeface="楷体_GB2312" charset="0"/>
              </a:rPr>
              <a:t>k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}=p</a:t>
            </a:r>
            <a:r>
              <a:rPr lang="en-US" altLang="zh-CN" sz="2800" b="1" baseline="-25000">
                <a:latin typeface="Times New Roman" charset="0"/>
                <a:ea typeface="楷体_GB2312" charset="0"/>
                <a:cs typeface="楷体_GB2312" charset="0"/>
              </a:rPr>
              <a:t>k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,  (k=1, 2, … )</a:t>
            </a:r>
            <a:r>
              <a:rPr lang="en-US" altLang="zh-CN" sz="2800" b="1">
                <a:ea typeface="楷体_GB2312" charset="0"/>
                <a:cs typeface="楷体_GB2312" charset="0"/>
              </a:rPr>
              <a:t>                   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</a:rPr>
              <a:t>为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ea typeface="楷体_GB2312" charset="0"/>
                <a:cs typeface="楷体_GB2312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分布律</a:t>
            </a:r>
            <a:r>
              <a:rPr lang="zh-CN" altLang="en-US" sz="2800" b="1">
                <a:ea typeface="楷体_GB2312" charset="0"/>
                <a:cs typeface="楷体_GB2312" charset="0"/>
              </a:rPr>
              <a:t>或概率分布。可表为</a:t>
            </a:r>
            <a:endParaRPr lang="zh-CN" sz="2800" b="1">
              <a:ea typeface="楷体_GB2312" charset="0"/>
              <a:cs typeface="楷体_GB231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sz="2800" b="1">
                <a:ea typeface="楷体_GB2312" charset="0"/>
                <a:cs typeface="楷体_GB2312" charset="0"/>
              </a:rPr>
              <a:t>                      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latin typeface="Times New Roman" charset="0"/>
                <a:ea typeface="楷体_GB2312" charset="0"/>
                <a:cs typeface="楷体_GB2312" charset="0"/>
              </a:rPr>
              <a:t>～ 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P{X=x</a:t>
            </a:r>
            <a:r>
              <a:rPr lang="en-US" altLang="zh-CN" sz="2800" b="1" baseline="-25000">
                <a:latin typeface="Times New Roman" charset="0"/>
                <a:ea typeface="楷体_GB2312" charset="0"/>
                <a:cs typeface="楷体_GB2312" charset="0"/>
              </a:rPr>
              <a:t>k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}=p</a:t>
            </a:r>
            <a:r>
              <a:rPr lang="en-US" altLang="zh-CN" sz="2800" b="1" baseline="-25000">
                <a:latin typeface="Times New Roman" charset="0"/>
                <a:ea typeface="楷体_GB2312" charset="0"/>
                <a:cs typeface="楷体_GB2312" charset="0"/>
              </a:rPr>
              <a:t>k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,  (k=1, 2, … )</a:t>
            </a:r>
            <a:r>
              <a:rPr lang="zh-CN" altLang="en-US" sz="2800" b="1">
                <a:latin typeface="Times New Roman" charset="0"/>
                <a:ea typeface="楷体_GB2312" charset="0"/>
                <a:cs typeface="楷体_GB2312" charset="0"/>
              </a:rPr>
              <a:t>，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  <a:ea typeface="楷体_GB2312" charset="0"/>
                <a:cs typeface="楷体_GB2312" charset="0"/>
              </a:rPr>
              <a:t>或</a:t>
            </a:r>
            <a:r>
              <a:rPr lang="en-US" altLang="zh-CN" sz="2800" b="1">
                <a:latin typeface="Times New Roman" charset="0"/>
                <a:ea typeface="楷体_GB2312" charset="0"/>
                <a:cs typeface="楷体_GB2312" charset="0"/>
              </a:rPr>
              <a:t>… 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1219200" y="55626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公式" r:id="rId3" imgW="291973" imgH="152334" progId="Equation.3">
                  <p:embed/>
                </p:oleObj>
              </mc:Choice>
              <mc:Fallback>
                <p:oleObj name="公式" r:id="rId3" imgW="291973" imgH="15233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626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2057400" y="5029200"/>
            <a:ext cx="5486400" cy="1200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 b="1" smtClean="0">
                <a:latin typeface="仿宋_GB2312" charset="0"/>
              </a:rPr>
              <a:t>X</a:t>
            </a:r>
            <a:r>
              <a:rPr kumimoji="1" lang="en-US" altLang="zh-CN" sz="2400" b="1" baseline="-25000" smtClean="0">
                <a:latin typeface="仿宋_GB2312" charset="0"/>
              </a:rPr>
              <a:t>	</a:t>
            </a:r>
            <a:r>
              <a:rPr kumimoji="1" lang="en-US" altLang="zh-CN" sz="2400" b="1" smtClean="0">
                <a:latin typeface="仿宋_GB2312" charset="0"/>
              </a:rPr>
              <a:t>x</a:t>
            </a:r>
            <a:r>
              <a:rPr kumimoji="1" lang="en-US" altLang="zh-CN" sz="2400" b="1" baseline="-25000" smtClean="0">
                <a:latin typeface="仿宋_GB2312" charset="0"/>
              </a:rPr>
              <a:t>1 	</a:t>
            </a:r>
            <a:r>
              <a:rPr kumimoji="1" lang="en-US" altLang="zh-CN" sz="2400" b="1" smtClean="0">
                <a:latin typeface="仿宋_GB2312" charset="0"/>
              </a:rPr>
              <a:t>x</a:t>
            </a:r>
            <a:r>
              <a:rPr kumimoji="1" lang="en-US" altLang="zh-CN" sz="2400" b="1" baseline="-25000" smtClean="0">
                <a:latin typeface="仿宋_GB2312" charset="0"/>
              </a:rPr>
              <a:t>2</a:t>
            </a:r>
            <a:r>
              <a:rPr kumimoji="1" lang="en-US" altLang="zh-CN" sz="2400" b="1" smtClean="0">
                <a:latin typeface="仿宋_GB2312" charset="0"/>
              </a:rPr>
              <a:t>	</a:t>
            </a:r>
            <a:r>
              <a:rPr kumimoji="1" lang="en-US" altLang="zh-CN" sz="2400" b="1" smtClean="0">
                <a:latin typeface="Times New Roman" charset="0"/>
              </a:rPr>
              <a:t>…</a:t>
            </a:r>
            <a:r>
              <a:rPr kumimoji="1" lang="en-US" altLang="zh-CN" sz="2400" b="1" baseline="-25000" smtClean="0">
                <a:latin typeface="仿宋_GB2312" charset="0"/>
              </a:rPr>
              <a:t>	</a:t>
            </a:r>
            <a:r>
              <a:rPr kumimoji="1" lang="en-US" altLang="zh-CN" sz="2400" b="1" smtClean="0">
                <a:latin typeface="仿宋_GB2312" charset="0"/>
              </a:rPr>
              <a:t>x</a:t>
            </a:r>
            <a:r>
              <a:rPr kumimoji="1" lang="en-US" altLang="zh-CN" sz="2400" b="1" baseline="-25000" smtClean="0">
                <a:latin typeface="仿宋_GB2312" charset="0"/>
              </a:rPr>
              <a:t>K	</a:t>
            </a:r>
            <a:r>
              <a:rPr kumimoji="1" lang="en-US" altLang="zh-CN" sz="2400" b="1" smtClean="0">
                <a:latin typeface="Times New Roman" charset="0"/>
              </a:rPr>
              <a:t>…</a:t>
            </a:r>
            <a:r>
              <a:rPr kumimoji="1" lang="en-US" altLang="zh-CN" sz="2400" b="1" smtClean="0">
                <a:latin typeface="仿宋_GB2312" charset="0"/>
              </a:rPr>
              <a:t>	</a:t>
            </a:r>
          </a:p>
          <a:p>
            <a:pPr eaLnBrk="1" hangingPunct="1">
              <a:defRPr/>
            </a:pPr>
            <a:r>
              <a:rPr kumimoji="1" lang="en-US" altLang="zh-CN" sz="2400" b="1" smtClean="0">
                <a:latin typeface="仿宋_GB2312" charset="0"/>
              </a:rPr>
              <a:t>P</a:t>
            </a:r>
            <a:r>
              <a:rPr kumimoji="1" lang="en-US" altLang="zh-CN" sz="2400" b="1" baseline="-25000" smtClean="0">
                <a:latin typeface="仿宋_GB2312" charset="0"/>
              </a:rPr>
              <a:t>k	</a:t>
            </a:r>
            <a:r>
              <a:rPr kumimoji="1" lang="en-US" altLang="zh-CN" sz="2400" smtClean="0">
                <a:latin typeface="仿宋_GB2312" charset="0"/>
              </a:rPr>
              <a:t>p</a:t>
            </a:r>
            <a:r>
              <a:rPr kumimoji="1" lang="en-US" altLang="zh-CN" sz="2400" baseline="-25000" smtClean="0">
                <a:latin typeface="仿宋_GB2312" charset="0"/>
              </a:rPr>
              <a:t>1	</a:t>
            </a:r>
            <a:r>
              <a:rPr kumimoji="1" lang="en-US" altLang="zh-CN" sz="2400" smtClean="0">
                <a:latin typeface="仿宋_GB2312" charset="0"/>
              </a:rPr>
              <a:t>p</a:t>
            </a:r>
            <a:r>
              <a:rPr kumimoji="1" lang="en-US" altLang="zh-CN" sz="2400" baseline="-25000" smtClean="0">
                <a:latin typeface="仿宋_GB2312" charset="0"/>
              </a:rPr>
              <a:t>2	</a:t>
            </a:r>
            <a:r>
              <a:rPr kumimoji="1" lang="en-US" altLang="zh-CN" sz="2400" smtClean="0">
                <a:latin typeface="Times New Roman" charset="0"/>
              </a:rPr>
              <a:t>…</a:t>
            </a:r>
            <a:r>
              <a:rPr kumimoji="1" lang="en-US" altLang="zh-CN" sz="2400" smtClean="0">
                <a:latin typeface="仿宋_GB2312" charset="0"/>
              </a:rPr>
              <a:t>	p</a:t>
            </a:r>
            <a:r>
              <a:rPr kumimoji="1" lang="en-US" altLang="zh-CN" sz="2400" baseline="-25000" smtClean="0">
                <a:latin typeface="仿宋_GB2312" charset="0"/>
              </a:rPr>
              <a:t>k	</a:t>
            </a:r>
            <a:r>
              <a:rPr kumimoji="1" lang="en-US" altLang="zh-CN" sz="2400" smtClean="0">
                <a:latin typeface="Times New Roman" charset="0"/>
              </a:rPr>
              <a:t>…</a:t>
            </a:r>
            <a:endParaRPr kumimoji="1" lang="en-US" altLang="zh-CN" sz="2800" b="1" smtClean="0">
              <a:effectLst>
                <a:outerShdw blurRad="38100" dist="38100" dir="2700000" algn="tl">
                  <a:srgbClr val="DDDDDD"/>
                </a:outerShdw>
              </a:effectLst>
              <a:latin typeface="楷体_GB2312" charset="0"/>
              <a:ea typeface="楷体_GB2312" charset="0"/>
              <a:cs typeface="楷体_GB2312" charset="0"/>
            </a:endParaRP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2590800" y="4724400"/>
          <a:ext cx="76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BMP 图象" r:id="rId5" imgW="38160" imgH="693333" progId="Paint.Picture">
                  <p:embed/>
                </p:oleObj>
              </mc:Choice>
              <mc:Fallback>
                <p:oleObj name="BMP 图象" r:id="rId5" imgW="38160" imgH="69333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76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1905000" y="57150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 useBgFill="1">
        <p:nvSpPr>
          <p:cNvPr id="33799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3800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3801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3802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  <p:bldP spid="101381" grpId="0" autoUpdateAnimBg="0"/>
      <p:bldP spid="3379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04800" y="603250"/>
            <a:ext cx="74676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/>
              <a:t>对于</a:t>
            </a:r>
            <a:r>
              <a:rPr lang="zh-CN" sz="2800"/>
              <a:t>(</a:t>
            </a:r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1</a:t>
            </a:r>
            <a:r>
              <a:rPr lang="en-US" altLang="zh-CN" sz="2800"/>
              <a:t>), (x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r>
              <a:rPr lang="en-US" altLang="zh-CN" sz="2800">
                <a:sym typeface="Symbol" charset="0"/>
              </a:rPr>
              <a:t></a:t>
            </a:r>
            <a:r>
              <a:rPr lang="en-US" altLang="zh-CN" sz="2800"/>
              <a:t>R</a:t>
            </a:r>
            <a:r>
              <a:rPr lang="en-US" altLang="zh-CN" sz="2800" baseline="42000"/>
              <a:t>2</a:t>
            </a:r>
            <a:r>
              <a:rPr lang="en-US" altLang="zh-CN" sz="2800"/>
              <a:t>, (x</a:t>
            </a:r>
            <a:r>
              <a:rPr lang="en-US" altLang="zh-CN" sz="2800" baseline="-25000"/>
              <a:t>1</a:t>
            </a:r>
            <a:r>
              <a:rPr lang="en-US" altLang="zh-CN" sz="2800"/>
              <a:t>&lt;</a:t>
            </a:r>
            <a:r>
              <a:rPr lang="en-US" altLang="zh-CN" sz="2800" baseline="-25000"/>
              <a:t> </a:t>
            </a:r>
            <a:r>
              <a:rPr lang="en-US" altLang="zh-CN" sz="2800"/>
              <a:t>x</a:t>
            </a:r>
            <a:r>
              <a:rPr lang="en-US" altLang="zh-CN" sz="2800" baseline="-25000"/>
              <a:t>2</a:t>
            </a:r>
            <a:r>
              <a:rPr lang="zh-CN" altLang="en-US" sz="2800" baseline="-25000"/>
              <a:t>， </a:t>
            </a:r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&lt;y</a:t>
            </a:r>
            <a:r>
              <a:rPr lang="en-US" altLang="zh-CN" sz="2800" baseline="-25000"/>
              <a:t>2 </a:t>
            </a:r>
            <a:r>
              <a:rPr lang="en-US" altLang="zh-CN" sz="2800"/>
              <a:t>),</a:t>
            </a:r>
            <a:r>
              <a:rPr lang="zh-CN" altLang="en-US" sz="2800"/>
              <a:t>则</a:t>
            </a:r>
            <a:endParaRPr lang="zh-CN" sz="2800"/>
          </a:p>
          <a:p>
            <a:pPr eaLnBrk="0" hangingPunct="0">
              <a:spcBef>
                <a:spcPct val="50000"/>
              </a:spcBef>
            </a:pPr>
            <a:r>
              <a:rPr lang="zh-CN" sz="2800"/>
              <a:t>          </a:t>
            </a:r>
            <a:r>
              <a:rPr lang="en-US" altLang="zh-CN" sz="2800"/>
              <a:t>P{x</a:t>
            </a:r>
            <a:r>
              <a:rPr lang="en-US" altLang="zh-CN" sz="2800" baseline="-25000"/>
              <a:t>1</a:t>
            </a:r>
            <a:r>
              <a:rPr lang="en-US" altLang="zh-CN" sz="2800"/>
              <a:t>&lt;X</a:t>
            </a:r>
            <a:r>
              <a:rPr lang="en-US" altLang="zh-CN" sz="2800">
                <a:sym typeface="Symbol" charset="0"/>
              </a:rPr>
              <a:t></a:t>
            </a:r>
            <a:r>
              <a:rPr lang="en-US" altLang="zh-CN" sz="2800" baseline="-25000"/>
              <a:t> </a:t>
            </a:r>
            <a:r>
              <a:rPr lang="en-US" altLang="zh-CN" sz="2800"/>
              <a:t>x</a:t>
            </a:r>
            <a:r>
              <a:rPr lang="en-US" altLang="zh-CN" sz="2800" baseline="-25000"/>
              <a:t>2</a:t>
            </a:r>
            <a:r>
              <a:rPr lang="zh-CN" altLang="en-US" sz="2800" baseline="-25000"/>
              <a:t>， </a:t>
            </a:r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&lt;y</a:t>
            </a:r>
            <a:r>
              <a:rPr lang="en-US" altLang="zh-CN" sz="2800">
                <a:sym typeface="Symbol" charset="0"/>
              </a:rPr>
              <a:t></a:t>
            </a:r>
            <a:r>
              <a:rPr lang="en-US" altLang="zh-CN" sz="2800"/>
              <a:t>y</a:t>
            </a:r>
            <a:r>
              <a:rPr lang="en-US" altLang="zh-CN" sz="2800" baseline="-25000"/>
              <a:t>2 </a:t>
            </a:r>
            <a:r>
              <a:rPr lang="en-US" altLang="zh-CN" sz="2800"/>
              <a:t>}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＝</a:t>
            </a:r>
            <a:r>
              <a:rPr lang="en-US" altLang="zh-CN" sz="2800"/>
              <a:t>F(x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r>
              <a:rPr lang="zh-CN" altLang="en-US" sz="2800"/>
              <a:t>－</a:t>
            </a:r>
            <a:r>
              <a:rPr lang="en-US" altLang="zh-CN" sz="2800"/>
              <a:t>F(x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r>
              <a:rPr lang="zh-CN" altLang="en-US" sz="2800"/>
              <a:t>－ </a:t>
            </a:r>
            <a:r>
              <a:rPr lang="en-US" altLang="zh-CN" sz="2800"/>
              <a:t>F (x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1</a:t>
            </a:r>
            <a:r>
              <a:rPr lang="en-US" altLang="zh-CN" sz="2800"/>
              <a:t>)</a:t>
            </a:r>
            <a:r>
              <a:rPr lang="zh-CN" altLang="en-US" sz="2800"/>
              <a:t>＋</a:t>
            </a:r>
            <a:r>
              <a:rPr lang="en-US" altLang="zh-CN" sz="2800"/>
              <a:t>F (x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1</a:t>
            </a:r>
            <a:r>
              <a:rPr lang="en-US" altLang="zh-CN" sz="2800"/>
              <a:t>)</a:t>
            </a:r>
            <a:r>
              <a:rPr lang="en-US" altLang="zh-CN" sz="2800">
                <a:sym typeface="Symbol" charset="0"/>
              </a:rPr>
              <a:t>.</a:t>
            </a:r>
            <a:endParaRPr lang="en-US" altLang="zh-CN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90114" name="Text Box 3"/>
          <p:cNvSpPr txBox="1">
            <a:spLocks noChangeArrowheads="1"/>
          </p:cNvSpPr>
          <p:nvPr/>
        </p:nvSpPr>
        <p:spPr bwMode="auto">
          <a:xfrm>
            <a:off x="4452938" y="3744913"/>
            <a:ext cx="184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zh-CN" altLang="en-US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057400" y="3657600"/>
            <a:ext cx="3657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209800" y="4724400"/>
            <a:ext cx="1249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sz="2800"/>
              <a:t>(</a:t>
            </a:r>
            <a:r>
              <a:rPr kumimoji="1" lang="en-US" altLang="zh-CN" sz="2800"/>
              <a:t>x</a:t>
            </a:r>
            <a:r>
              <a:rPr kumimoji="1" lang="en-US" altLang="zh-CN" sz="2800" baseline="-25000"/>
              <a:t>1</a:t>
            </a:r>
            <a:r>
              <a:rPr kumimoji="1" lang="en-US" altLang="zh-CN" sz="2800"/>
              <a:t>, y</a:t>
            </a:r>
            <a:r>
              <a:rPr kumimoji="1" lang="en-US" altLang="zh-CN" sz="2800" baseline="-25000"/>
              <a:t>1</a:t>
            </a:r>
            <a:r>
              <a:rPr kumimoji="1" lang="en-US" altLang="zh-CN" sz="2800"/>
              <a:t>)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5867400" y="3124200"/>
            <a:ext cx="1249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/>
              <a:t>(x</a:t>
            </a:r>
            <a:r>
              <a:rPr kumimoji="1" lang="en-US" altLang="zh-CN" sz="2800" baseline="-25000"/>
              <a:t>2</a:t>
            </a:r>
            <a:r>
              <a:rPr kumimoji="1" lang="en-US" altLang="zh-CN" sz="2800"/>
              <a:t>, y</a:t>
            </a:r>
            <a:r>
              <a:rPr kumimoji="1" lang="en-US" altLang="zh-CN" sz="2800" baseline="-25000"/>
              <a:t>2</a:t>
            </a:r>
            <a:r>
              <a:rPr kumimoji="1" lang="en-US" altLang="zh-CN" sz="2800"/>
              <a:t>)</a:t>
            </a:r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>
            <a:off x="1143000" y="5791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 flipV="1">
            <a:off x="1447800" y="2971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5791200" y="4724400"/>
            <a:ext cx="1249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/>
              <a:t>(x</a:t>
            </a:r>
            <a:r>
              <a:rPr kumimoji="1" lang="en-US" altLang="zh-CN" sz="2800" baseline="-25000"/>
              <a:t>2</a:t>
            </a:r>
            <a:r>
              <a:rPr kumimoji="1" lang="en-US" altLang="zh-CN" sz="2800"/>
              <a:t>, y</a:t>
            </a:r>
            <a:r>
              <a:rPr kumimoji="1" lang="en-US" altLang="zh-CN" sz="2800" baseline="-25000"/>
              <a:t>1</a:t>
            </a:r>
            <a:r>
              <a:rPr kumimoji="1" lang="en-US" altLang="zh-CN" sz="2800"/>
              <a:t>)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057400" y="2971800"/>
            <a:ext cx="1249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/>
              <a:t>(x</a:t>
            </a:r>
            <a:r>
              <a:rPr kumimoji="1" lang="en-US" altLang="zh-CN" sz="2800" baseline="-25000"/>
              <a:t>1</a:t>
            </a:r>
            <a:r>
              <a:rPr kumimoji="1" lang="en-US" altLang="zh-CN" sz="2800"/>
              <a:t>, y</a:t>
            </a:r>
            <a:r>
              <a:rPr kumimoji="1" lang="en-US" altLang="zh-CN" sz="2800" baseline="-25000"/>
              <a:t>2</a:t>
            </a:r>
            <a:r>
              <a:rPr kumimoji="1" lang="en-US" altLang="zh-CN" sz="2800"/>
              <a:t>)</a:t>
            </a:r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 flipV="1">
            <a:off x="2057400" y="3733800"/>
            <a:ext cx="3581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2057400" y="3657600"/>
            <a:ext cx="3657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 useBgFill="1">
        <p:nvSpPr>
          <p:cNvPr id="90124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0125" name="AutoShape 1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0126" name="AutoShape 1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0127" name="AutoShape 1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700" grpId="0" animBg="1"/>
      <p:bldP spid="157701" grpId="0" autoUpdateAnimBg="0"/>
      <p:bldP spid="157702" grpId="0" autoUpdateAnimBg="0"/>
      <p:bldP spid="157703" grpId="0" animBg="1"/>
      <p:bldP spid="157704" grpId="0" animBg="1"/>
      <p:bldP spid="157705" grpId="0" autoUpdateAnimBg="0"/>
      <p:bldP spid="157706" grpId="0" autoUpdateAnimBg="0"/>
      <p:bldP spid="157707" grpId="0" animBg="1"/>
      <p:bldP spid="15770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228600" y="455613"/>
            <a:ext cx="6477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分布函数</a:t>
            </a:r>
            <a:r>
              <a:rPr lang="en-US" altLang="zh-CN" sz="2800">
                <a:solidFill>
                  <a:schemeClr val="tx2"/>
                </a:solidFill>
              </a:rPr>
              <a:t>F(x, y)</a:t>
            </a:r>
            <a:r>
              <a:rPr lang="zh-CN" altLang="en-US" sz="2800">
                <a:solidFill>
                  <a:schemeClr val="tx2"/>
                </a:solidFill>
              </a:rPr>
              <a:t>具有如下</a:t>
            </a:r>
            <a:r>
              <a:rPr lang="zh-CN" altLang="en-US" sz="2800">
                <a:solidFill>
                  <a:srgbClr val="FF3300"/>
                </a:solidFill>
              </a:rPr>
              <a:t>性质</a:t>
            </a:r>
            <a:r>
              <a:rPr lang="zh-CN" altLang="en-US" sz="2800">
                <a:solidFill>
                  <a:schemeClr val="tx2"/>
                </a:solidFill>
              </a:rPr>
              <a:t>：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endParaRPr lang="en-US" altLang="zh-CN"/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838200" y="2971800"/>
          <a:ext cx="73612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0" name="公式" r:id="rId3" imgW="1879600" imgH="406400" progId="Equation.3">
                  <p:embed/>
                </p:oleObj>
              </mc:Choice>
              <mc:Fallback>
                <p:oleObj name="公式" r:id="rId3" imgW="18796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7361238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1143000" y="1905000"/>
          <a:ext cx="62309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1" name="公式" r:id="rId5" imgW="1651000" imgH="406400" progId="Equation.3">
                  <p:embed/>
                </p:oleObj>
              </mc:Choice>
              <mc:Fallback>
                <p:oleObj name="公式" r:id="rId5" imgW="16510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623093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533400" y="1828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/>
              <a:t>且</a:t>
            </a:r>
          </a:p>
        </p:txBody>
      </p:sp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036638" y="4038600"/>
          <a:ext cx="696436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2" name="公式" r:id="rId7" imgW="1777229" imgH="406224" progId="Equation.3">
                  <p:embed/>
                </p:oleObj>
              </mc:Choice>
              <mc:Fallback>
                <p:oleObj name="公式" r:id="rId7" imgW="1777229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4038600"/>
                        <a:ext cx="6964362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1143000" y="5257800"/>
          <a:ext cx="69135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3" name="公式" r:id="rId9" imgW="1764534" imgH="304668" progId="Equation.3">
                  <p:embed/>
                </p:oleObj>
              </mc:Choice>
              <mc:Fallback>
                <p:oleObj name="公式" r:id="rId9" imgW="1764534" imgH="3046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691356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381000" y="1066800"/>
            <a:ext cx="7602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/>
              <a:t>(1)</a:t>
            </a:r>
            <a:r>
              <a:rPr kumimoji="1" lang="zh-CN" altLang="en-US" sz="2800" b="1">
                <a:solidFill>
                  <a:srgbClr val="FF3300"/>
                </a:solidFill>
              </a:rPr>
              <a:t>归一性</a:t>
            </a:r>
            <a:r>
              <a:rPr kumimoji="1" lang="zh-CN" sz="2800" b="1"/>
              <a:t> </a:t>
            </a:r>
            <a:r>
              <a:rPr kumimoji="1" lang="zh-CN" sz="2800"/>
              <a:t>  </a:t>
            </a:r>
            <a:r>
              <a:rPr kumimoji="1" lang="zh-CN" altLang="en-US" sz="2800"/>
              <a:t>对任意</a:t>
            </a:r>
            <a:r>
              <a:rPr kumimoji="1" lang="en-US" altLang="zh-CN" sz="2800"/>
              <a:t>(x, y)</a:t>
            </a:r>
            <a:r>
              <a:rPr kumimoji="1" lang="en-US" altLang="zh-CN" sz="2800">
                <a:sym typeface="Symbol" charset="0"/>
              </a:rPr>
              <a:t> </a:t>
            </a:r>
            <a:r>
              <a:rPr kumimoji="1" lang="en-US" altLang="zh-CN" sz="2800"/>
              <a:t>R</a:t>
            </a:r>
            <a:r>
              <a:rPr kumimoji="1" lang="en-US" altLang="zh-CN" sz="2800" baseline="42000"/>
              <a:t>2 </a:t>
            </a:r>
            <a:r>
              <a:rPr kumimoji="1" lang="en-US" altLang="zh-CN" sz="2800"/>
              <a:t>,      0</a:t>
            </a:r>
            <a:r>
              <a:rPr kumimoji="1" lang="en-US" altLang="zh-CN" sz="2800">
                <a:sym typeface="Symbol" charset="0"/>
              </a:rPr>
              <a:t> </a:t>
            </a:r>
            <a:r>
              <a:rPr kumimoji="1" lang="en-US" altLang="zh-CN" sz="2800"/>
              <a:t>F(x, y)</a:t>
            </a:r>
            <a:r>
              <a:rPr kumimoji="1" lang="en-US" altLang="zh-CN" sz="2800">
                <a:sym typeface="Symbol" charset="0"/>
              </a:rPr>
              <a:t>  </a:t>
            </a:r>
            <a:r>
              <a:rPr kumimoji="1" lang="en-US" altLang="zh-CN" sz="2800"/>
              <a:t>1,</a:t>
            </a:r>
          </a:p>
        </p:txBody>
      </p:sp>
      <p:sp useBgFill="1">
        <p:nvSpPr>
          <p:cNvPr id="91144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1145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1146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1147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822960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en-US" altLang="zh-CN" sz="2800">
                <a:sym typeface="Symbol" charset="0"/>
              </a:rPr>
              <a:t>  (2)</a:t>
            </a:r>
            <a:r>
              <a:rPr lang="zh-CN" altLang="en-US" sz="2800" b="1">
                <a:solidFill>
                  <a:srgbClr val="FF3300"/>
                </a:solidFill>
                <a:sym typeface="Symbol" charset="0"/>
              </a:rPr>
              <a:t>单调不减</a:t>
            </a:r>
            <a:r>
              <a:rPr lang="zh-CN" sz="2800">
                <a:sym typeface="Symbol" charset="0"/>
              </a:rPr>
              <a:t>   </a:t>
            </a:r>
          </a:p>
          <a:p>
            <a:pPr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sz="2800"/>
              <a:t>         </a:t>
            </a:r>
            <a:r>
              <a:rPr lang="zh-CN" altLang="en-US" sz="2800"/>
              <a:t>对任意</a:t>
            </a:r>
            <a:r>
              <a:rPr lang="en-US" altLang="zh-CN" sz="2800"/>
              <a:t>y</a:t>
            </a:r>
            <a:r>
              <a:rPr lang="en-US" altLang="zh-CN" sz="2800">
                <a:sym typeface="Symbol" charset="0"/>
              </a:rPr>
              <a:t> </a:t>
            </a:r>
            <a:r>
              <a:rPr lang="en-US" altLang="zh-CN" sz="2800"/>
              <a:t>R,  </a:t>
            </a:r>
            <a:r>
              <a:rPr lang="zh-CN" altLang="en-US" sz="2800"/>
              <a:t>当</a:t>
            </a:r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&lt;x</a:t>
            </a:r>
            <a:r>
              <a:rPr lang="en-US" altLang="zh-CN" sz="2800" baseline="-25000"/>
              <a:t>2</a:t>
            </a:r>
            <a:r>
              <a:rPr lang="zh-CN" altLang="en-US" sz="2800"/>
              <a:t>时，</a:t>
            </a:r>
            <a:endParaRPr lang="zh-CN" sz="2800"/>
          </a:p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sz="2800"/>
              <a:t> </a:t>
            </a:r>
            <a:r>
              <a:rPr lang="en-US" altLang="zh-CN" sz="2800"/>
              <a:t>F(x</a:t>
            </a:r>
            <a:r>
              <a:rPr lang="en-US" altLang="zh-CN" sz="2800" baseline="-25000"/>
              <a:t>1</a:t>
            </a:r>
            <a:r>
              <a:rPr lang="en-US" altLang="zh-CN" sz="2800"/>
              <a:t>, y) </a:t>
            </a:r>
            <a:r>
              <a:rPr lang="en-US" altLang="zh-CN" sz="2800">
                <a:sym typeface="Symbol" charset="0"/>
              </a:rPr>
              <a:t> </a:t>
            </a:r>
            <a:r>
              <a:rPr lang="en-US" altLang="zh-CN" sz="2800"/>
              <a:t>F(x</a:t>
            </a:r>
            <a:r>
              <a:rPr lang="en-US" altLang="zh-CN" sz="2800" baseline="-25000"/>
              <a:t>2</a:t>
            </a:r>
            <a:r>
              <a:rPr lang="en-US" altLang="zh-CN" sz="2800"/>
              <a:t> , y)</a:t>
            </a:r>
            <a:r>
              <a:rPr lang="zh-CN" altLang="en-US" sz="2800"/>
              <a:t>；</a:t>
            </a:r>
          </a:p>
          <a:p>
            <a:pPr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/>
              <a:t>         对任意</a:t>
            </a:r>
            <a:r>
              <a:rPr lang="en-US" altLang="zh-CN" sz="2800"/>
              <a:t>x</a:t>
            </a:r>
            <a:r>
              <a:rPr lang="en-US" altLang="zh-CN" sz="2800">
                <a:sym typeface="Symbol" charset="0"/>
              </a:rPr>
              <a:t> </a:t>
            </a:r>
            <a:r>
              <a:rPr lang="en-US" altLang="zh-CN" sz="2800"/>
              <a:t>R,  </a:t>
            </a:r>
            <a:r>
              <a:rPr lang="zh-CN" altLang="en-US" sz="2800"/>
              <a:t>当</a:t>
            </a:r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&lt;y</a:t>
            </a:r>
            <a:r>
              <a:rPr lang="en-US" altLang="zh-CN" sz="2800" baseline="-25000"/>
              <a:t>2</a:t>
            </a:r>
            <a:r>
              <a:rPr lang="zh-CN" altLang="en-US" sz="2800"/>
              <a:t>时，</a:t>
            </a:r>
            <a:r>
              <a:rPr lang="zh-CN" sz="2800"/>
              <a:t> </a:t>
            </a:r>
          </a:p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/>
              <a:t>F(x, y</a:t>
            </a:r>
            <a:r>
              <a:rPr lang="en-US" altLang="zh-CN" sz="2800" baseline="-25000"/>
              <a:t>1</a:t>
            </a:r>
            <a:r>
              <a:rPr lang="en-US" altLang="zh-CN" sz="2800"/>
              <a:t>) </a:t>
            </a:r>
            <a:r>
              <a:rPr lang="en-US" altLang="zh-CN" sz="2800">
                <a:sym typeface="Symbol" charset="0"/>
              </a:rPr>
              <a:t> </a:t>
            </a:r>
            <a:r>
              <a:rPr lang="en-US" altLang="zh-CN" sz="2800"/>
              <a:t>F(x , y</a:t>
            </a:r>
            <a:r>
              <a:rPr lang="en-US" altLang="zh-CN" sz="2800" baseline="-25000"/>
              <a:t>2</a:t>
            </a:r>
            <a:r>
              <a:rPr lang="en-US" altLang="zh-CN" sz="2800"/>
              <a:t>).    </a:t>
            </a:r>
            <a:endParaRPr lang="en-US" altLang="zh-CN" sz="3200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905000" y="5638800"/>
          <a:ext cx="5486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5" name="公式" r:id="rId3" imgW="2298700" imgH="304800" progId="Equation.3">
                  <p:embed/>
                </p:oleObj>
              </mc:Choice>
              <mc:Fallback>
                <p:oleObj name="公式" r:id="rId3" imgW="22987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38800"/>
                        <a:ext cx="5486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1905000" y="4876800"/>
          <a:ext cx="6248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6" name="公式" r:id="rId5" imgW="2298700" imgH="304800" progId="Equation.3">
                  <p:embed/>
                </p:oleObj>
              </mc:Choice>
              <mc:Fallback>
                <p:oleObj name="公式" r:id="rId5" imgW="22987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6248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914400" y="4059238"/>
            <a:ext cx="6264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800"/>
              <a:t>(3)</a:t>
            </a:r>
            <a:r>
              <a:rPr kumimoji="1" lang="zh-CN" altLang="en-US" sz="2800" b="1">
                <a:solidFill>
                  <a:srgbClr val="FF3300"/>
                </a:solidFill>
              </a:rPr>
              <a:t>右连续</a:t>
            </a:r>
            <a:r>
              <a:rPr kumimoji="1" lang="zh-CN" altLang="en-US" sz="2800"/>
              <a:t>       对任意</a:t>
            </a:r>
            <a:r>
              <a:rPr kumimoji="1" lang="en-US" altLang="zh-CN" sz="2800"/>
              <a:t>x</a:t>
            </a:r>
            <a:r>
              <a:rPr kumimoji="1" lang="en-US" altLang="zh-CN" sz="2800">
                <a:sym typeface="Symbol" charset="0"/>
              </a:rPr>
              <a:t></a:t>
            </a:r>
            <a:r>
              <a:rPr kumimoji="1" lang="en-US" altLang="zh-CN" sz="2800"/>
              <a:t>R,    y</a:t>
            </a:r>
            <a:r>
              <a:rPr kumimoji="1" lang="en-US" altLang="zh-CN" sz="2800">
                <a:sym typeface="Symbol" charset="0"/>
              </a:rPr>
              <a:t></a:t>
            </a:r>
            <a:r>
              <a:rPr kumimoji="1" lang="en-US" altLang="zh-CN" sz="2800"/>
              <a:t>R,</a:t>
            </a:r>
            <a:r>
              <a:rPr kumimoji="1" lang="en-US" altLang="zh-CN" sz="3200">
                <a:solidFill>
                  <a:schemeClr val="tx2"/>
                </a:solidFill>
              </a:rPr>
              <a:t>       </a:t>
            </a:r>
          </a:p>
        </p:txBody>
      </p:sp>
      <p:sp useBgFill="1">
        <p:nvSpPr>
          <p:cNvPr id="92165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2166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2167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2168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build="p" autoUpdateAnimBg="0"/>
      <p:bldP spid="15974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304800" y="527050"/>
            <a:ext cx="8256588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/>
              <a:t>(4)</a:t>
            </a:r>
            <a:r>
              <a:rPr lang="zh-CN" altLang="en-US" sz="2800" b="1">
                <a:solidFill>
                  <a:srgbClr val="FF3300"/>
                </a:solidFill>
              </a:rPr>
              <a:t>矩形不等式</a:t>
            </a:r>
            <a:endParaRPr lang="zh-CN" sz="2800" b="1">
              <a:solidFill>
                <a:srgbClr val="FF3300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zh-CN" sz="2800" b="1"/>
              <a:t>       </a:t>
            </a:r>
            <a:r>
              <a:rPr lang="zh-CN" altLang="en-US" sz="2800"/>
              <a:t>对于任意</a:t>
            </a:r>
            <a:r>
              <a:rPr lang="zh-CN" sz="2800"/>
              <a:t>(</a:t>
            </a:r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1</a:t>
            </a:r>
            <a:r>
              <a:rPr lang="en-US" altLang="zh-CN" sz="2800"/>
              <a:t>), (x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r>
              <a:rPr lang="en-US" altLang="zh-CN" sz="2800">
                <a:sym typeface="Symbol" charset="0"/>
              </a:rPr>
              <a:t></a:t>
            </a:r>
            <a:r>
              <a:rPr lang="en-US" altLang="zh-CN" sz="2800"/>
              <a:t>R</a:t>
            </a:r>
            <a:r>
              <a:rPr lang="en-US" altLang="zh-CN" sz="2800" baseline="42000"/>
              <a:t>2</a:t>
            </a:r>
            <a:r>
              <a:rPr lang="en-US" altLang="zh-CN" sz="2800"/>
              <a:t>, (x</a:t>
            </a:r>
            <a:r>
              <a:rPr lang="en-US" altLang="zh-CN" sz="2800" baseline="-25000"/>
              <a:t>1</a:t>
            </a:r>
            <a:r>
              <a:rPr lang="en-US" altLang="zh-CN" sz="2800"/>
              <a:t>&lt;</a:t>
            </a:r>
            <a:r>
              <a:rPr lang="en-US" altLang="zh-CN" sz="2800" baseline="-25000"/>
              <a:t> </a:t>
            </a:r>
            <a:r>
              <a:rPr lang="en-US" altLang="zh-CN" sz="2800"/>
              <a:t>x</a:t>
            </a:r>
            <a:r>
              <a:rPr lang="en-US" altLang="zh-CN" sz="2800" baseline="-25000"/>
              <a:t>2</a:t>
            </a:r>
            <a:r>
              <a:rPr lang="zh-CN" altLang="en-US" sz="2800" baseline="-25000"/>
              <a:t>， </a:t>
            </a:r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&lt;y</a:t>
            </a:r>
            <a:r>
              <a:rPr lang="en-US" altLang="zh-CN" sz="2800" baseline="-25000"/>
              <a:t>2 </a:t>
            </a:r>
            <a:r>
              <a:rPr lang="en-US" altLang="zh-CN" sz="2800"/>
              <a:t>),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/>
              <a:t>           F(x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r>
              <a:rPr lang="zh-CN" altLang="en-US" sz="2800"/>
              <a:t>－</a:t>
            </a:r>
            <a:r>
              <a:rPr lang="en-US" altLang="zh-CN" sz="2800"/>
              <a:t>F(x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r>
              <a:rPr lang="zh-CN" altLang="en-US" sz="2800"/>
              <a:t>－ </a:t>
            </a:r>
            <a:r>
              <a:rPr lang="en-US" altLang="zh-CN" sz="2800"/>
              <a:t>F (x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1</a:t>
            </a:r>
            <a:r>
              <a:rPr lang="en-US" altLang="zh-CN" sz="2800"/>
              <a:t>)</a:t>
            </a:r>
            <a:r>
              <a:rPr lang="zh-CN" altLang="en-US" sz="2800"/>
              <a:t>＋</a:t>
            </a:r>
            <a:r>
              <a:rPr lang="en-US" altLang="zh-CN" sz="2800"/>
              <a:t>F (x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1</a:t>
            </a:r>
            <a:r>
              <a:rPr lang="en-US" altLang="zh-CN" sz="2800"/>
              <a:t>)</a:t>
            </a:r>
            <a:r>
              <a:rPr lang="en-US" altLang="zh-CN" sz="2800">
                <a:sym typeface="Symbol" charset="0"/>
              </a:rPr>
              <a:t>0.</a:t>
            </a:r>
            <a:endParaRPr lang="en-US" altLang="zh-CN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685800" y="2570163"/>
            <a:ext cx="80041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  <a:sym typeface="Symbol" charset="0"/>
              </a:rPr>
              <a:t>反之，任一满足上述四个性质的二元函数</a:t>
            </a:r>
            <a:r>
              <a:rPr kumimoji="1" lang="en-US" altLang="zh-CN" sz="28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F(x, y)</a:t>
            </a:r>
            <a:r>
              <a:rPr kumimoji="1" lang="zh-CN" altLang="en-US" sz="28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都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可以作为某个二维随机变量</a:t>
            </a:r>
            <a:r>
              <a:rPr kumimoji="1" lang="en-US" altLang="zh-CN" sz="28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(X, Y)</a:t>
            </a:r>
            <a:r>
              <a:rPr kumimoji="1" lang="zh-CN" altLang="en-US" sz="28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的分布函数。</a:t>
            </a:r>
          </a:p>
        </p:txBody>
      </p:sp>
      <p:sp useBgFill="1">
        <p:nvSpPr>
          <p:cNvPr id="93187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3188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3189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3190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  <p:bldP spid="16077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2"/>
          <p:cNvSpPr txBox="1">
            <a:spLocks noChangeArrowheads="1"/>
          </p:cNvSpPr>
          <p:nvPr/>
        </p:nvSpPr>
        <p:spPr bwMode="auto">
          <a:xfrm>
            <a:off x="381000" y="714375"/>
            <a:ext cx="7772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2800">
                <a:latin typeface="楷体_GB2312" charset="0"/>
                <a:ea typeface="楷体_GB2312" charset="0"/>
                <a:cs typeface="楷体_GB2312" charset="0"/>
              </a:rPr>
              <a:t>例</a:t>
            </a:r>
            <a:r>
              <a:rPr lang="en-US" altLang="zh-CN" sz="2800">
                <a:latin typeface="楷体_GB2312" charset="0"/>
                <a:ea typeface="楷体_GB2312" charset="0"/>
                <a:cs typeface="楷体_GB2312" charset="0"/>
              </a:rPr>
              <a:t>2.</a:t>
            </a:r>
            <a:r>
              <a:rPr lang="zh-CN" altLang="en-US" sz="2800">
                <a:latin typeface="楷体_GB2312" charset="0"/>
                <a:ea typeface="楷体_GB2312" charset="0"/>
                <a:cs typeface="楷体_GB2312" charset="0"/>
              </a:rPr>
              <a:t>已知二维随机变量</a:t>
            </a:r>
            <a:r>
              <a:rPr lang="en-US" altLang="zh-CN" sz="2800">
                <a:latin typeface="楷体_GB2312" charset="0"/>
                <a:ea typeface="楷体_GB2312" charset="0"/>
                <a:cs typeface="楷体_GB2312" charset="0"/>
              </a:rPr>
              <a:t>(X,Y)</a:t>
            </a:r>
            <a:r>
              <a:rPr lang="zh-CN" altLang="en-US" sz="2800">
                <a:latin typeface="楷体_GB2312" charset="0"/>
                <a:ea typeface="楷体_GB2312" charset="0"/>
                <a:cs typeface="楷体_GB2312" charset="0"/>
              </a:rPr>
              <a:t>的分布函数为</a:t>
            </a:r>
            <a:endParaRPr lang="zh-CN" altLang="en-US" sz="2800">
              <a:latin typeface="Times New Roman" charset="0"/>
            </a:endParaRPr>
          </a:p>
        </p:txBody>
      </p:sp>
      <p:graphicFrame>
        <p:nvGraphicFramePr>
          <p:cNvPr id="94210" name="Object 3"/>
          <p:cNvGraphicFramePr>
            <a:graphicFrameLocks noChangeAspect="1"/>
          </p:cNvGraphicFramePr>
          <p:nvPr/>
        </p:nvGraphicFramePr>
        <p:xfrm>
          <a:off x="1069975" y="1143000"/>
          <a:ext cx="63166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0" name="Equation" r:id="rId3" imgW="2514600" imgH="393700" progId="Equation.3">
                  <p:embed/>
                </p:oleObj>
              </mc:Choice>
              <mc:Fallback>
                <p:oleObj name="Equation" r:id="rId3" imgW="25146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143000"/>
                        <a:ext cx="63166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914400" y="2133600"/>
            <a:ext cx="73914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800">
                <a:latin typeface="Times New Roman" charset="0"/>
              </a:rPr>
              <a:t>1)</a:t>
            </a:r>
            <a:r>
              <a:rPr kumimoji="1" lang="zh-CN" altLang="en-US" sz="2800">
                <a:latin typeface="Times New Roman" charset="0"/>
              </a:rPr>
              <a:t>求常数</a:t>
            </a:r>
            <a:r>
              <a:rPr kumimoji="1" lang="en-US" altLang="zh-CN" sz="2800">
                <a:latin typeface="Times New Roman" charset="0"/>
              </a:rPr>
              <a:t>A</a:t>
            </a:r>
            <a:r>
              <a:rPr kumimoji="1" lang="zh-CN" altLang="en-US" sz="2800">
                <a:latin typeface="Times New Roman" charset="0"/>
              </a:rPr>
              <a:t>，</a:t>
            </a:r>
            <a:r>
              <a:rPr kumimoji="1" lang="en-US" altLang="zh-CN" sz="2800">
                <a:latin typeface="Times New Roman" charset="0"/>
              </a:rPr>
              <a:t>B</a:t>
            </a:r>
            <a:r>
              <a:rPr kumimoji="1" lang="zh-CN" altLang="en-US" sz="2800">
                <a:latin typeface="Times New Roman" charset="0"/>
              </a:rPr>
              <a:t>，</a:t>
            </a:r>
            <a:r>
              <a:rPr kumimoji="1" lang="en-US" altLang="zh-CN" sz="2800">
                <a:latin typeface="Times New Roman" charset="0"/>
              </a:rPr>
              <a:t>C</a:t>
            </a:r>
            <a:r>
              <a:rPr kumimoji="1" lang="zh-CN" altLang="en-US" sz="2800">
                <a:latin typeface="Times New Roman" charset="0"/>
              </a:rPr>
              <a:t>。  </a:t>
            </a:r>
            <a:r>
              <a:rPr kumimoji="1" lang="en-US" altLang="zh-CN" sz="2800">
                <a:latin typeface="Times New Roman" charset="0"/>
              </a:rPr>
              <a:t>2)</a:t>
            </a:r>
            <a:r>
              <a:rPr kumimoji="1" lang="zh-CN" altLang="en-US" sz="2800">
                <a:latin typeface="Times New Roman" charset="0"/>
              </a:rPr>
              <a:t>求</a:t>
            </a:r>
            <a:r>
              <a:rPr kumimoji="1" lang="en-US" altLang="zh-CN" sz="2800">
                <a:latin typeface="Times New Roman" charset="0"/>
              </a:rPr>
              <a:t>P{0&lt;X&lt;2,0&lt;Y&lt;3}</a:t>
            </a:r>
          </a:p>
        </p:txBody>
      </p:sp>
      <p:sp>
        <p:nvSpPr>
          <p:cNvPr id="94212" name="Text Box 5"/>
          <p:cNvSpPr txBox="1">
            <a:spLocks noChangeArrowheads="1"/>
          </p:cNvSpPr>
          <p:nvPr/>
        </p:nvSpPr>
        <p:spPr bwMode="auto">
          <a:xfrm>
            <a:off x="457200" y="28956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charset="0"/>
              </a:rPr>
              <a:t>解</a:t>
            </a:r>
            <a:r>
              <a:rPr lang="en-US" altLang="zh-CN">
                <a:latin typeface="Times New Roman" charset="0"/>
              </a:rPr>
              <a:t>:</a:t>
            </a:r>
          </a:p>
        </p:txBody>
      </p:sp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1044575" y="2819400"/>
          <a:ext cx="50704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1" name="公式" r:id="rId5" imgW="1854200" imgH="393700" progId="Equation.3">
                  <p:embed/>
                </p:oleObj>
              </mc:Choice>
              <mc:Fallback>
                <p:oleObj name="公式" r:id="rId5" imgW="18542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819400"/>
                        <a:ext cx="50704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927100" y="3505200"/>
          <a:ext cx="66690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2" name="Equation" r:id="rId7" imgW="2438400" imgH="393700" progId="Equation.3">
                  <p:embed/>
                </p:oleObj>
              </mc:Choice>
              <mc:Fallback>
                <p:oleObj name="Equation" r:id="rId7" imgW="24384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505200"/>
                        <a:ext cx="66690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984250" y="4191000"/>
          <a:ext cx="65643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3" name="Equation" r:id="rId9" imgW="2400300" imgH="393700" progId="Equation.3">
                  <p:embed/>
                </p:oleObj>
              </mc:Choice>
              <mc:Fallback>
                <p:oleObj name="Equation" r:id="rId9" imgW="24003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191000"/>
                        <a:ext cx="65643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Object 9"/>
          <p:cNvGraphicFramePr>
            <a:graphicFrameLocks noChangeAspect="1"/>
          </p:cNvGraphicFramePr>
          <p:nvPr/>
        </p:nvGraphicFramePr>
        <p:xfrm>
          <a:off x="2555875" y="4797425"/>
          <a:ext cx="2819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4" name="Equation" r:id="rId11" imgW="1409088" imgH="393529" progId="Equation.3">
                  <p:embed/>
                </p:oleObj>
              </mc:Choice>
              <mc:Fallback>
                <p:oleObj name="Equation" r:id="rId11" imgW="1409088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97425"/>
                        <a:ext cx="2819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1066800" y="5410200"/>
          <a:ext cx="739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5" name="Equation" r:id="rId13" imgW="3898900" imgH="393700" progId="Equation.3">
                  <p:embed/>
                </p:oleObj>
              </mc:Choice>
              <mc:Fallback>
                <p:oleObj name="Equation" r:id="rId13" imgW="38989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10200"/>
                        <a:ext cx="739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4218" name="AutoShape 11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19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0" name="AutoShape 13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1" name="AutoShape 14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ChangeArrowheads="1"/>
          </p:cNvSpPr>
          <p:nvPr/>
        </p:nvSpPr>
        <p:spPr bwMode="auto">
          <a:xfrm>
            <a:off x="533400" y="609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kumimoji="1" lang="zh-CN" altLang="en-US" sz="2800">
                <a:latin typeface="楷体_GB2312" charset="0"/>
                <a:ea typeface="楷体_GB2312" charset="0"/>
                <a:cs typeface="楷体_GB2312" charset="0"/>
              </a:rPr>
              <a:t>三</a:t>
            </a:r>
            <a:r>
              <a:rPr kumimoji="1" lang="en-US" altLang="zh-CN" sz="2800">
                <a:latin typeface="楷体_GB2312" charset="0"/>
                <a:ea typeface="楷体_GB2312" charset="0"/>
                <a:cs typeface="楷体_GB2312" charset="0"/>
              </a:rPr>
              <a:t>.</a:t>
            </a:r>
            <a:r>
              <a:rPr kumimoji="1" lang="zh-CN" altLang="en-US" sz="2800">
                <a:latin typeface="楷体_GB2312" charset="0"/>
                <a:ea typeface="楷体_GB2312" charset="0"/>
                <a:cs typeface="楷体_GB2312" charset="0"/>
              </a:rPr>
              <a:t>联合分布律</a:t>
            </a:r>
            <a:r>
              <a:rPr kumimoji="1" lang="zh-CN" altLang="en-US" sz="2400">
                <a:latin typeface="Times New Roman" charset="0"/>
              </a:rPr>
              <a:t> </a:t>
            </a: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6858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en-US" altLang="zh-CN" sz="2800">
                <a:latin typeface="Times New Roman" charset="0"/>
              </a:rPr>
              <a:t> 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若二维随机变量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(X, Y)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只能取至多可列个值</a:t>
            </a:r>
            <a:b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</a:b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(x</a:t>
            </a:r>
            <a:r>
              <a:rPr kumimoji="1"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i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, y</a:t>
            </a:r>
            <a:r>
              <a:rPr kumimoji="1"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j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), (i, j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＝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1, 2, </a:t>
            </a:r>
            <a:r>
              <a:rPr kumimoji="1" lang="en-US" altLang="zh-CN" sz="2800" b="1">
                <a:latin typeface="Times New Roman" charset="0"/>
                <a:ea typeface="华文楷体" charset="0"/>
                <a:cs typeface="华文楷体" charset="0"/>
              </a:rPr>
              <a:t>…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 )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，则称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(X, Y)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为</a:t>
            </a:r>
            <a:b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</a:br>
            <a:r>
              <a:rPr kumimoji="1" lang="zh-CN" altLang="en-US" sz="2800" b="1">
                <a:solidFill>
                  <a:srgbClr val="FF3300"/>
                </a:solidFill>
                <a:latin typeface="华文楷体" charset="0"/>
                <a:ea typeface="华文楷体" charset="0"/>
                <a:cs typeface="华文楷体" charset="0"/>
              </a:rPr>
              <a:t>二维离散型随机变量。</a:t>
            </a:r>
            <a:endParaRPr kumimoji="1" lang="zh-CN" altLang="en-US" sz="2800" b="1">
              <a:latin typeface="华文楷体" charset="0"/>
              <a:ea typeface="华文楷体" charset="0"/>
              <a:cs typeface="华文楷体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若二维离散型随机变量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(X, Y) 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取 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(x</a:t>
            </a:r>
            <a:r>
              <a:rPr kumimoji="1"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i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, y</a:t>
            </a:r>
            <a:r>
              <a:rPr kumimoji="1"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j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)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的概率为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p</a:t>
            </a:r>
            <a:r>
              <a:rPr kumimoji="1"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ij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,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则称</a:t>
            </a:r>
            <a:r>
              <a:rPr kumimoji="1" lang="zh-CN" sz="2800" b="1">
                <a:latin typeface="华文楷体" charset="0"/>
                <a:ea typeface="华文楷体" charset="0"/>
                <a:cs typeface="华文楷体" charset="0"/>
              </a:rPr>
              <a:t>       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P{X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＝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kumimoji="1"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i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, Y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＝ 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y</a:t>
            </a:r>
            <a:r>
              <a:rPr kumimoji="1"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j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,}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＝ 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p</a:t>
            </a:r>
            <a:r>
              <a:rPr kumimoji="1"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ij </a:t>
            </a:r>
            <a:r>
              <a:rPr kumimoji="1" lang="zh-CN" altLang="en-US" sz="2800" b="1" baseline="-25000">
                <a:latin typeface="华文楷体" charset="0"/>
                <a:ea typeface="华文楷体" charset="0"/>
                <a:cs typeface="华文楷体" charset="0"/>
              </a:rPr>
              <a:t>，</a:t>
            </a:r>
            <a:br>
              <a:rPr kumimoji="1" lang="zh-CN" altLang="en-US" sz="2800" b="1" baseline="-25000">
                <a:latin typeface="华文楷体" charset="0"/>
                <a:ea typeface="华文楷体" charset="0"/>
                <a:cs typeface="华文楷体" charset="0"/>
              </a:rPr>
            </a:b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(i, j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＝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1, 2, </a:t>
            </a:r>
            <a:r>
              <a:rPr kumimoji="1" lang="en-US" altLang="zh-CN" sz="2800" b="1">
                <a:latin typeface="Times New Roman" charset="0"/>
                <a:ea typeface="华文楷体" charset="0"/>
                <a:cs typeface="华文楷体" charset="0"/>
              </a:rPr>
              <a:t>…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 )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，为二维离散型随机变量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(X, Y)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的分布律，或随机变量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与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Y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的联合分布律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.</a:t>
            </a:r>
            <a:b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</a:b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可记为 </a:t>
            </a:r>
            <a:b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</a:br>
            <a:r>
              <a:rPr kumimoji="1" lang="zh-CN" altLang="en-US" sz="2800">
                <a:latin typeface="Times New Roman" charset="0"/>
              </a:rPr>
              <a:t>     </a:t>
            </a:r>
            <a:r>
              <a:rPr kumimoji="1" lang="en-US" altLang="zh-CN" sz="2800">
                <a:latin typeface="Times New Roman" charset="0"/>
              </a:rPr>
              <a:t>(X, Y)</a:t>
            </a:r>
            <a:r>
              <a:rPr kumimoji="1" lang="zh-CN" altLang="en-US" sz="2800">
                <a:latin typeface="Times New Roman" charset="0"/>
              </a:rPr>
              <a:t>～ </a:t>
            </a:r>
            <a:r>
              <a:rPr kumimoji="1" lang="en-US" altLang="zh-CN" sz="2800">
                <a:latin typeface="Times New Roman" charset="0"/>
              </a:rPr>
              <a:t>P{X</a:t>
            </a:r>
            <a:r>
              <a:rPr kumimoji="1" lang="zh-CN" altLang="en-US" sz="2800">
                <a:latin typeface="Times New Roman" charset="0"/>
              </a:rPr>
              <a:t>＝</a:t>
            </a:r>
            <a:r>
              <a:rPr kumimoji="1" lang="en-US" altLang="zh-CN" sz="2800">
                <a:latin typeface="Times New Roman" charset="0"/>
              </a:rPr>
              <a:t>x</a:t>
            </a:r>
            <a:r>
              <a:rPr kumimoji="1" lang="en-US" altLang="zh-CN" sz="2800" baseline="-25000">
                <a:latin typeface="Times New Roman" charset="0"/>
              </a:rPr>
              <a:t>i</a:t>
            </a:r>
            <a:r>
              <a:rPr kumimoji="1" lang="en-US" altLang="zh-CN" sz="2800">
                <a:latin typeface="Times New Roman" charset="0"/>
              </a:rPr>
              <a:t>, Y</a:t>
            </a:r>
            <a:r>
              <a:rPr kumimoji="1" lang="zh-CN" altLang="en-US" sz="2800">
                <a:latin typeface="Times New Roman" charset="0"/>
              </a:rPr>
              <a:t>＝ </a:t>
            </a:r>
            <a:r>
              <a:rPr kumimoji="1" lang="en-US" altLang="zh-CN" sz="2800">
                <a:latin typeface="Times New Roman" charset="0"/>
              </a:rPr>
              <a:t>y</a:t>
            </a:r>
            <a:r>
              <a:rPr kumimoji="1" lang="en-US" altLang="zh-CN" sz="2800" baseline="-25000">
                <a:latin typeface="Times New Roman" charset="0"/>
              </a:rPr>
              <a:t>j</a:t>
            </a:r>
            <a:r>
              <a:rPr kumimoji="1" lang="en-US" altLang="zh-CN" sz="2800">
                <a:latin typeface="Times New Roman" charset="0"/>
              </a:rPr>
              <a:t>,}</a:t>
            </a:r>
            <a:r>
              <a:rPr kumimoji="1" lang="zh-CN" altLang="en-US" sz="2800">
                <a:latin typeface="Times New Roman" charset="0"/>
              </a:rPr>
              <a:t>＝ </a:t>
            </a:r>
            <a:r>
              <a:rPr kumimoji="1" lang="en-US" altLang="zh-CN" sz="2800">
                <a:latin typeface="Times New Roman" charset="0"/>
              </a:rPr>
              <a:t>p</a:t>
            </a:r>
            <a:r>
              <a:rPr kumimoji="1" lang="en-US" altLang="zh-CN" sz="2800" baseline="-25000">
                <a:latin typeface="Times New Roman" charset="0"/>
              </a:rPr>
              <a:t>ij </a:t>
            </a:r>
            <a:r>
              <a:rPr kumimoji="1" lang="zh-CN" altLang="en-US" sz="2800" baseline="-25000">
                <a:latin typeface="Times New Roman" charset="0"/>
              </a:rPr>
              <a:t>，</a:t>
            </a:r>
            <a:r>
              <a:rPr kumimoji="1" lang="en-US" altLang="zh-CN" sz="2800">
                <a:latin typeface="Times New Roman" charset="0"/>
              </a:rPr>
              <a:t>(i, j</a:t>
            </a:r>
            <a:r>
              <a:rPr kumimoji="1" lang="zh-CN" altLang="en-US" sz="2800">
                <a:latin typeface="Times New Roman" charset="0"/>
              </a:rPr>
              <a:t>＝</a:t>
            </a:r>
            <a:r>
              <a:rPr kumimoji="1" lang="en-US" altLang="zh-CN" sz="2800">
                <a:latin typeface="Times New Roman" charset="0"/>
              </a:rPr>
              <a:t>1, 2, … )</a:t>
            </a:r>
            <a:r>
              <a:rPr kumimoji="1" lang="zh-CN" altLang="en-US" sz="2800">
                <a:latin typeface="Times New Roman" charset="0"/>
              </a:rPr>
              <a:t>，</a:t>
            </a:r>
          </a:p>
        </p:txBody>
      </p:sp>
      <p:sp useBgFill="1">
        <p:nvSpPr>
          <p:cNvPr id="95235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5236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5237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5238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2286000" y="1219200"/>
            <a:ext cx="5105400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180000"/>
              </a:lnSpc>
              <a:spcBef>
                <a:spcPct val="50000"/>
              </a:spcBef>
            </a:pPr>
            <a:r>
              <a:rPr lang="en-US" altLang="zh-CN" b="1"/>
              <a:t>X    </a:t>
            </a:r>
            <a:r>
              <a:rPr lang="en-US" altLang="zh-CN" sz="3600" b="1" baseline="50000"/>
              <a:t>Y     y</a:t>
            </a:r>
            <a:r>
              <a:rPr lang="en-US" altLang="zh-CN" sz="2800" b="1" baseline="24000"/>
              <a:t>1</a:t>
            </a:r>
            <a:r>
              <a:rPr lang="en-US" altLang="zh-CN" sz="3600" b="1" baseline="50000"/>
              <a:t>    y</a:t>
            </a:r>
            <a:r>
              <a:rPr lang="en-US" altLang="zh-CN" sz="2800" b="1" baseline="24000"/>
              <a:t>2</a:t>
            </a:r>
            <a:r>
              <a:rPr lang="en-US" altLang="zh-CN" sz="3600" b="1" baseline="50000"/>
              <a:t>    …    y</a:t>
            </a:r>
            <a:r>
              <a:rPr lang="en-US" altLang="zh-CN" sz="2800" b="1" baseline="24000"/>
              <a:t>j</a:t>
            </a:r>
            <a:r>
              <a:rPr lang="en-US" altLang="zh-CN" sz="3600" b="1" baseline="50000"/>
              <a:t>  …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/>
              <a:t>     </a:t>
            </a:r>
            <a:r>
              <a:rPr lang="en-US" altLang="zh-CN" sz="2800" b="1" baseline="-25000"/>
              <a:t>         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11</a:t>
            </a:r>
            <a:r>
              <a:rPr lang="en-US" altLang="zh-CN" b="1" baseline="-25000"/>
              <a:t>       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12    </a:t>
            </a:r>
            <a:r>
              <a:rPr lang="en-US" altLang="zh-CN">
                <a:latin typeface="Times New Roman" charset="0"/>
              </a:rPr>
              <a:t>  ...</a:t>
            </a:r>
            <a:r>
              <a:rPr lang="en-US" altLang="zh-CN" baseline="-25000">
                <a:latin typeface="Times New Roman" charset="0"/>
              </a:rPr>
              <a:t>       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1j    </a:t>
            </a:r>
            <a:r>
              <a:rPr lang="en-US" altLang="zh-CN">
                <a:latin typeface="Times New Roman" charset="0"/>
              </a:rPr>
              <a:t>... </a:t>
            </a:r>
            <a:endParaRPr lang="en-US" altLang="zh-CN" b="1" baseline="50000"/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/>
              <a:t>     </a:t>
            </a:r>
            <a:r>
              <a:rPr lang="en-US" altLang="zh-CN" sz="2800" b="1" baseline="-25000"/>
              <a:t>         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21</a:t>
            </a:r>
            <a:r>
              <a:rPr lang="en-US" altLang="zh-CN" b="1" baseline="-25000"/>
              <a:t>        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22    </a:t>
            </a:r>
            <a:r>
              <a:rPr lang="en-US" altLang="zh-CN">
                <a:latin typeface="Times New Roman" charset="0"/>
              </a:rPr>
              <a:t>  ...</a:t>
            </a:r>
            <a:r>
              <a:rPr lang="en-US" altLang="zh-CN" baseline="-25000">
                <a:latin typeface="Times New Roman" charset="0"/>
              </a:rPr>
              <a:t>       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2j    </a:t>
            </a:r>
            <a:r>
              <a:rPr lang="en-US" altLang="zh-CN">
                <a:latin typeface="Times New Roman" charset="0"/>
              </a:rPr>
              <a:t>... </a:t>
            </a:r>
            <a:endParaRPr lang="en-US" altLang="zh-CN" sz="3600" b="1" baseline="50000"/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baseline="50000"/>
              <a:t>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latin typeface="Times New Roman" charset="0"/>
              </a:rPr>
              <a:t>               p</a:t>
            </a:r>
            <a:r>
              <a:rPr lang="en-US" altLang="zh-CN" baseline="-25000">
                <a:latin typeface="Times New Roman" charset="0"/>
              </a:rPr>
              <a:t>i1</a:t>
            </a:r>
            <a:r>
              <a:rPr lang="en-US" altLang="zh-CN" b="1" baseline="-25000"/>
              <a:t>         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i2    </a:t>
            </a:r>
            <a:r>
              <a:rPr lang="en-US" altLang="zh-CN">
                <a:latin typeface="Times New Roman" charset="0"/>
              </a:rPr>
              <a:t>  ...</a:t>
            </a:r>
            <a:r>
              <a:rPr lang="en-US" altLang="zh-CN" baseline="-25000">
                <a:latin typeface="Times New Roman" charset="0"/>
              </a:rPr>
              <a:t>       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ij    </a:t>
            </a:r>
            <a:r>
              <a:rPr lang="en-US" altLang="zh-CN">
                <a:latin typeface="Times New Roman" charset="0"/>
              </a:rPr>
              <a:t>... </a:t>
            </a:r>
            <a:endParaRPr lang="en-US" altLang="zh-CN" sz="3600" b="1" baseline="50000"/>
          </a:p>
          <a:p>
            <a:pPr eaLnBrk="0" hangingPunct="0">
              <a:spcBef>
                <a:spcPct val="50000"/>
              </a:spcBef>
            </a:pPr>
            <a:endParaRPr lang="en-US" altLang="zh-CN" b="1"/>
          </a:p>
        </p:txBody>
      </p:sp>
      <p:sp>
        <p:nvSpPr>
          <p:cNvPr id="96258" name="Text Box 3"/>
          <p:cNvSpPr txBox="1">
            <a:spLocks noChangeArrowheads="1"/>
          </p:cNvSpPr>
          <p:nvPr/>
        </p:nvSpPr>
        <p:spPr bwMode="auto">
          <a:xfrm>
            <a:off x="2509838" y="3200400"/>
            <a:ext cx="5540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2509838" y="4191000"/>
            <a:ext cx="554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3500438" y="3200400"/>
            <a:ext cx="554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  <p:sp>
        <p:nvSpPr>
          <p:cNvPr id="96261" name="Text Box 6"/>
          <p:cNvSpPr txBox="1">
            <a:spLocks noChangeArrowheads="1"/>
          </p:cNvSpPr>
          <p:nvPr/>
        </p:nvSpPr>
        <p:spPr bwMode="auto">
          <a:xfrm>
            <a:off x="4110038" y="3200400"/>
            <a:ext cx="554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  <p:sp>
        <p:nvSpPr>
          <p:cNvPr id="96262" name="Text Box 7"/>
          <p:cNvSpPr txBox="1">
            <a:spLocks noChangeArrowheads="1"/>
          </p:cNvSpPr>
          <p:nvPr/>
        </p:nvSpPr>
        <p:spPr bwMode="auto">
          <a:xfrm>
            <a:off x="5405438" y="3200400"/>
            <a:ext cx="554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  <p:sp>
        <p:nvSpPr>
          <p:cNvPr id="96263" name="Text Box 8"/>
          <p:cNvSpPr txBox="1">
            <a:spLocks noChangeArrowheads="1"/>
          </p:cNvSpPr>
          <p:nvPr/>
        </p:nvSpPr>
        <p:spPr bwMode="auto">
          <a:xfrm>
            <a:off x="3500438" y="4191000"/>
            <a:ext cx="554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  <p:sp>
        <p:nvSpPr>
          <p:cNvPr id="96264" name="Text Box 9"/>
          <p:cNvSpPr txBox="1">
            <a:spLocks noChangeArrowheads="1"/>
          </p:cNvSpPr>
          <p:nvPr/>
        </p:nvSpPr>
        <p:spPr bwMode="auto">
          <a:xfrm>
            <a:off x="4110038" y="4191000"/>
            <a:ext cx="5540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  <p:sp>
        <p:nvSpPr>
          <p:cNvPr id="96265" name="Text Box 10"/>
          <p:cNvSpPr txBox="1">
            <a:spLocks noChangeArrowheads="1"/>
          </p:cNvSpPr>
          <p:nvPr/>
        </p:nvSpPr>
        <p:spPr bwMode="auto">
          <a:xfrm>
            <a:off x="5405438" y="4191000"/>
            <a:ext cx="5540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="1"/>
              <a:t>...</a:t>
            </a:r>
          </a:p>
        </p:txBody>
      </p:sp>
      <p:sp>
        <p:nvSpPr>
          <p:cNvPr id="96266" name="Line 11"/>
          <p:cNvSpPr>
            <a:spLocks noChangeShapeType="1"/>
          </p:cNvSpPr>
          <p:nvPr/>
        </p:nvSpPr>
        <p:spPr bwMode="auto">
          <a:xfrm>
            <a:off x="2286000" y="2057400"/>
            <a:ext cx="4343400" cy="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267" name="Line 12"/>
          <p:cNvSpPr>
            <a:spLocks noChangeShapeType="1"/>
          </p:cNvSpPr>
          <p:nvPr/>
        </p:nvSpPr>
        <p:spPr bwMode="auto">
          <a:xfrm>
            <a:off x="3276600" y="1219200"/>
            <a:ext cx="0" cy="33528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6268" name="Line 13"/>
          <p:cNvSpPr>
            <a:spLocks noChangeShapeType="1"/>
          </p:cNvSpPr>
          <p:nvPr/>
        </p:nvSpPr>
        <p:spPr bwMode="auto">
          <a:xfrm flipH="1" flipV="1">
            <a:off x="2438400" y="1219200"/>
            <a:ext cx="838200" cy="8382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33400" y="4572000"/>
            <a:ext cx="7848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charset="0"/>
              </a:rPr>
              <a:t>联合分布律的性质</a:t>
            </a:r>
            <a:r>
              <a:rPr kumimoji="1" lang="zh-CN" sz="2800" b="1">
                <a:latin typeface="Times New Roman" charset="0"/>
              </a:rPr>
              <a:t>  </a:t>
            </a:r>
            <a:r>
              <a:rPr kumimoji="1" lang="zh-CN" sz="2800">
                <a:latin typeface="Times New Roman" charset="0"/>
              </a:rPr>
              <a:t>(1)   </a:t>
            </a:r>
            <a:r>
              <a:rPr kumimoji="1" lang="en-US" altLang="zh-CN" sz="3200">
                <a:latin typeface="Times New Roman" charset="0"/>
              </a:rPr>
              <a:t>p</a:t>
            </a:r>
            <a:r>
              <a:rPr kumimoji="1" lang="en-US" altLang="zh-CN" sz="3200" baseline="-25000">
                <a:latin typeface="Times New Roman" charset="0"/>
              </a:rPr>
              <a:t>ij</a:t>
            </a:r>
            <a:r>
              <a:rPr kumimoji="1" lang="en-US" altLang="zh-CN" sz="3200">
                <a:latin typeface="Times New Roman" charset="0"/>
              </a:rPr>
              <a:t> </a:t>
            </a:r>
            <a:r>
              <a:rPr kumimoji="1" lang="en-US" altLang="zh-CN" sz="3200">
                <a:latin typeface="Times New Roman" charset="0"/>
                <a:sym typeface="Symbol" charset="0"/>
              </a:rPr>
              <a:t>0 ,   </a:t>
            </a:r>
            <a:r>
              <a:rPr kumimoji="1" lang="en-US" altLang="zh-CN" sz="3200">
                <a:latin typeface="Times New Roman" charset="0"/>
              </a:rPr>
              <a:t>i, j</a:t>
            </a:r>
            <a:r>
              <a:rPr kumimoji="1" lang="zh-CN" altLang="en-US" sz="3200">
                <a:latin typeface="Times New Roman" charset="0"/>
              </a:rPr>
              <a:t>＝</a:t>
            </a:r>
            <a:r>
              <a:rPr kumimoji="1" lang="en-US" altLang="zh-CN" sz="3200">
                <a:latin typeface="Times New Roman" charset="0"/>
              </a:rPr>
              <a:t>1, 2, …</a:t>
            </a:r>
            <a:r>
              <a:rPr kumimoji="1" lang="en-US" altLang="zh-CN" sz="2800">
                <a:latin typeface="Times New Roman" charset="0"/>
              </a:rPr>
              <a:t> </a:t>
            </a:r>
            <a:r>
              <a:rPr kumimoji="1" lang="zh-CN" altLang="en-US" sz="2800">
                <a:latin typeface="Times New Roman" charset="0"/>
                <a:sym typeface="Symbol" charset="0"/>
              </a:rPr>
              <a:t>；</a:t>
            </a:r>
          </a:p>
          <a:p>
            <a:r>
              <a:rPr kumimoji="1" lang="zh-CN" altLang="en-US" sz="2800">
                <a:latin typeface="Times New Roman" charset="0"/>
                <a:sym typeface="Symbol" charset="0"/>
              </a:rPr>
              <a:t> </a:t>
            </a:r>
          </a:p>
          <a:p>
            <a:r>
              <a:rPr kumimoji="1" lang="zh-CN" altLang="en-US" sz="2800">
                <a:latin typeface="Times New Roman" charset="0"/>
              </a:rPr>
              <a:t>                      </a:t>
            </a:r>
            <a:r>
              <a:rPr kumimoji="1" lang="en-US" altLang="zh-CN" sz="2800">
                <a:latin typeface="Times New Roman" charset="0"/>
              </a:rPr>
              <a:t>(2)</a:t>
            </a:r>
          </a:p>
        </p:txBody>
      </p:sp>
      <p:graphicFrame>
        <p:nvGraphicFramePr>
          <p:cNvPr id="163855" name="Object 15"/>
          <p:cNvGraphicFramePr>
            <a:graphicFrameLocks noChangeAspect="1"/>
          </p:cNvGraphicFramePr>
          <p:nvPr/>
        </p:nvGraphicFramePr>
        <p:xfrm>
          <a:off x="3200400" y="5410200"/>
          <a:ext cx="24384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6" name="公式" r:id="rId3" imgW="736600" imgH="368300" progId="Equation.3">
                  <p:embed/>
                </p:oleObj>
              </mc:Choice>
              <mc:Fallback>
                <p:oleObj name="公式" r:id="rId3" imgW="736600" imgH="368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10200"/>
                        <a:ext cx="24384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1" name="Rectangle 16"/>
          <p:cNvSpPr>
            <a:spLocks noChangeArrowheads="1"/>
          </p:cNvSpPr>
          <p:nvPr/>
        </p:nvSpPr>
        <p:spPr bwMode="auto">
          <a:xfrm>
            <a:off x="2514600" y="2133600"/>
            <a:ext cx="584200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/>
              <a:t>x</a:t>
            </a:r>
            <a:r>
              <a:rPr kumimoji="1" lang="en-US" altLang="zh-CN" sz="2800" b="1" baseline="-25000"/>
              <a:t>1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/>
              <a:t>x</a:t>
            </a:r>
            <a:r>
              <a:rPr kumimoji="1" lang="en-US" altLang="zh-CN" sz="2800" b="1" baseline="-25000"/>
              <a:t>2</a:t>
            </a:r>
            <a:endParaRPr kumimoji="1" lang="en-US" altLang="zh-CN" sz="3600" b="1" baseline="50000"/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kumimoji="1" lang="en-US" altLang="zh-CN" sz="3600" b="1" baseline="50000"/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/>
              <a:t>x</a:t>
            </a:r>
            <a:r>
              <a:rPr kumimoji="1" lang="en-US" altLang="zh-CN" sz="2800" b="1" baseline="-25000"/>
              <a:t>i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96272" name="Rectangle 17"/>
          <p:cNvSpPr>
            <a:spLocks noChangeArrowheads="1"/>
          </p:cNvSpPr>
          <p:nvPr/>
        </p:nvSpPr>
        <p:spPr bwMode="auto">
          <a:xfrm>
            <a:off x="533400" y="555625"/>
            <a:ext cx="785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charset="0"/>
              </a:rPr>
              <a:t>二维离散型随机变量的分布律也可列表表示如下</a:t>
            </a:r>
            <a:r>
              <a:rPr kumimoji="1" lang="zh-CN" sz="2800">
                <a:latin typeface="Times New Roman" charset="0"/>
              </a:rPr>
              <a:t>:</a:t>
            </a:r>
            <a:endParaRPr kumimoji="1" lang="en-US" altLang="zh-CN" sz="2800">
              <a:latin typeface="Times New Roman" charset="0"/>
            </a:endParaRPr>
          </a:p>
        </p:txBody>
      </p:sp>
      <p:sp>
        <p:nvSpPr>
          <p:cNvPr id="96273" name="Text Box 18"/>
          <p:cNvSpPr txBox="1">
            <a:spLocks noChangeArrowheads="1"/>
          </p:cNvSpPr>
          <p:nvPr/>
        </p:nvSpPr>
        <p:spPr bwMode="auto">
          <a:xfrm>
            <a:off x="533400" y="2438400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charset="0"/>
              </a:rPr>
              <a:t>P43</a:t>
            </a:r>
          </a:p>
        </p:txBody>
      </p:sp>
      <p:sp useBgFill="1">
        <p:nvSpPr>
          <p:cNvPr id="96274" name="AutoShape 1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6275" name="AutoShape 2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6276" name="AutoShape 2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6277" name="AutoShape 2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 autoUpdateAnimBg="0"/>
      <p:bldP spid="16385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2"/>
          <p:cNvSpPr txBox="1">
            <a:spLocks noChangeArrowheads="1"/>
          </p:cNvSpPr>
          <p:nvPr/>
        </p:nvSpPr>
        <p:spPr bwMode="auto">
          <a:xfrm>
            <a:off x="304800" y="757238"/>
            <a:ext cx="8509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例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3.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袋中有两只红球，三只白球，现不放回摸球二次，    令</a:t>
            </a:r>
          </a:p>
        </p:txBody>
      </p:sp>
      <p:graphicFrame>
        <p:nvGraphicFramePr>
          <p:cNvPr id="97282" name="Object 3"/>
          <p:cNvGraphicFramePr>
            <a:graphicFrameLocks noChangeAspect="1"/>
          </p:cNvGraphicFramePr>
          <p:nvPr/>
        </p:nvGraphicFramePr>
        <p:xfrm>
          <a:off x="457200" y="1752600"/>
          <a:ext cx="4572000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5" name="Equation" r:id="rId3" imgW="1701800" imgH="965200" progId="Equation.3">
                  <p:embed/>
                </p:oleObj>
              </mc:Choice>
              <mc:Fallback>
                <p:oleObj name="Equation" r:id="rId3" imgW="17018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4572000" cy="220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4"/>
          <p:cNvSpPr>
            <a:spLocks noChangeArrowheads="1"/>
          </p:cNvSpPr>
          <p:nvPr/>
        </p:nvSpPr>
        <p:spPr bwMode="auto">
          <a:xfrm>
            <a:off x="5029200" y="1752600"/>
            <a:ext cx="3278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charset="0"/>
              </a:rPr>
              <a:t>,</a:t>
            </a:r>
            <a:r>
              <a:rPr kumimoji="1" lang="zh-CN" altLang="en-US" sz="2800">
                <a:latin typeface="Times New Roman" charset="0"/>
              </a:rPr>
              <a:t>求</a:t>
            </a:r>
            <a:r>
              <a:rPr kumimoji="1" lang="en-US" altLang="zh-CN" sz="2800">
                <a:latin typeface="Times New Roman" charset="0"/>
              </a:rPr>
              <a:t>(X,Y)</a:t>
            </a:r>
            <a:r>
              <a:rPr kumimoji="1" lang="zh-CN" altLang="en-US" sz="2800">
                <a:latin typeface="Times New Roman" charset="0"/>
              </a:rPr>
              <a:t>的分布律。</a:t>
            </a: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>
            <a:off x="1447800" y="48006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0" name="Line 6"/>
          <p:cNvSpPr>
            <a:spLocks noChangeShapeType="1"/>
          </p:cNvSpPr>
          <p:nvPr/>
        </p:nvSpPr>
        <p:spPr bwMode="auto">
          <a:xfrm>
            <a:off x="2209800" y="4038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>
            <a:off x="1447800" y="4114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1219200" y="4343400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X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1600200" y="3962400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Y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1441450" y="4800600"/>
            <a:ext cx="615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 1       0</a:t>
            </a: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2514600" y="4038600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charset="0"/>
                <a:ea typeface="华文楷体" charset="0"/>
                <a:cs typeface="华文楷体" charset="0"/>
              </a:rPr>
              <a:t>1 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          0</a:t>
            </a:r>
          </a:p>
        </p:txBody>
      </p:sp>
      <p:graphicFrame>
        <p:nvGraphicFramePr>
          <p:cNvPr id="164876" name="Object 12"/>
          <p:cNvGraphicFramePr>
            <a:graphicFrameLocks noChangeAspect="1"/>
          </p:cNvGraphicFramePr>
          <p:nvPr/>
        </p:nvGraphicFramePr>
        <p:xfrm>
          <a:off x="2514600" y="4800600"/>
          <a:ext cx="393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6" name="Equation" r:id="rId5" imgW="203112" imgH="393529" progId="Equation.3">
                  <p:embed/>
                </p:oleObj>
              </mc:Choice>
              <mc:Fallback>
                <p:oleObj name="Equation" r:id="rId5" imgW="203112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393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7" name="Object 13"/>
          <p:cNvGraphicFramePr>
            <a:graphicFrameLocks noChangeAspect="1"/>
          </p:cNvGraphicFramePr>
          <p:nvPr/>
        </p:nvGraphicFramePr>
        <p:xfrm>
          <a:off x="3581400" y="4800600"/>
          <a:ext cx="43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7" name="Equation" r:id="rId7" imgW="203112" imgH="393529" progId="Equation.3">
                  <p:embed/>
                </p:oleObj>
              </mc:Choice>
              <mc:Fallback>
                <p:oleObj name="Equation" r:id="rId7" imgW="203112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00600"/>
                        <a:ext cx="43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8" name="Object 14"/>
          <p:cNvGraphicFramePr>
            <a:graphicFrameLocks noChangeAspect="1"/>
          </p:cNvGraphicFramePr>
          <p:nvPr/>
        </p:nvGraphicFramePr>
        <p:xfrm>
          <a:off x="2555875" y="5638800"/>
          <a:ext cx="393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8" name="Equation" r:id="rId9" imgW="203112" imgH="393529" progId="Equation.3">
                  <p:embed/>
                </p:oleObj>
              </mc:Choice>
              <mc:Fallback>
                <p:oleObj name="Equation" r:id="rId9" imgW="203112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638800"/>
                        <a:ext cx="393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9" name="Object 15"/>
          <p:cNvGraphicFramePr>
            <a:graphicFrameLocks noChangeAspect="1"/>
          </p:cNvGraphicFramePr>
          <p:nvPr/>
        </p:nvGraphicFramePr>
        <p:xfrm>
          <a:off x="3581400" y="5638800"/>
          <a:ext cx="4714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9" name="Equation" r:id="rId11" imgW="203112" imgH="393529" progId="Equation.3">
                  <p:embed/>
                </p:oleObj>
              </mc:Choice>
              <mc:Fallback>
                <p:oleObj name="Equation" r:id="rId11" imgW="203112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638800"/>
                        <a:ext cx="4714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0" name="Object 16"/>
          <p:cNvGraphicFramePr>
            <a:graphicFrameLocks noChangeAspect="1"/>
          </p:cNvGraphicFramePr>
          <p:nvPr/>
        </p:nvGraphicFramePr>
        <p:xfrm>
          <a:off x="5486400" y="2286000"/>
          <a:ext cx="3124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0" name="Equation" r:id="rId12" imgW="1295400" imgH="457200" progId="Equation.3">
                  <p:embed/>
                </p:oleObj>
              </mc:Choice>
              <mc:Fallback>
                <p:oleObj name="Equation" r:id="rId12" imgW="12954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86000"/>
                        <a:ext cx="31242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1" name="Object 17"/>
          <p:cNvGraphicFramePr>
            <a:graphicFrameLocks noChangeAspect="1"/>
          </p:cNvGraphicFramePr>
          <p:nvPr/>
        </p:nvGraphicFramePr>
        <p:xfrm>
          <a:off x="5410200" y="3276600"/>
          <a:ext cx="34004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1" name="Equation" r:id="rId14" imgW="1409088" imgH="431613" progId="Equation.3">
                  <p:embed/>
                </p:oleObj>
              </mc:Choice>
              <mc:Fallback>
                <p:oleObj name="Equation" r:id="rId14" imgW="1409088" imgH="431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76600"/>
                        <a:ext cx="34004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2" name="Object 18"/>
          <p:cNvGraphicFramePr>
            <a:graphicFrameLocks noChangeAspect="1"/>
          </p:cNvGraphicFramePr>
          <p:nvPr/>
        </p:nvGraphicFramePr>
        <p:xfrm>
          <a:off x="5410200" y="4114800"/>
          <a:ext cx="34004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2" name="Equation" r:id="rId16" imgW="1409088" imgH="431613" progId="Equation.3">
                  <p:embed/>
                </p:oleObj>
              </mc:Choice>
              <mc:Fallback>
                <p:oleObj name="Equation" r:id="rId16" imgW="1409088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0"/>
                        <a:ext cx="34004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3" name="Object 19"/>
          <p:cNvGraphicFramePr>
            <a:graphicFrameLocks noChangeAspect="1"/>
          </p:cNvGraphicFramePr>
          <p:nvPr/>
        </p:nvGraphicFramePr>
        <p:xfrm>
          <a:off x="5486400" y="5075238"/>
          <a:ext cx="32480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3" name="Equation" r:id="rId18" imgW="1346200" imgH="457200" progId="Equation.3">
                  <p:embed/>
                </p:oleObj>
              </mc:Choice>
              <mc:Fallback>
                <p:oleObj name="Equation" r:id="rId18" imgW="13462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075238"/>
                        <a:ext cx="324802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7299" name="AutoShape 20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7300" name="AutoShape 21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7301" name="AutoShape 22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7302" name="AutoShape 23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0" grpId="0" animBg="1"/>
      <p:bldP spid="164871" grpId="0" animBg="1"/>
      <p:bldP spid="164872" grpId="0" autoUpdateAnimBg="0"/>
      <p:bldP spid="164873" grpId="0" autoUpdateAnimBg="0"/>
      <p:bldP spid="164874" grpId="0" autoUpdateAnimBg="0"/>
      <p:bldP spid="164875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914400"/>
          </a:xfrm>
        </p:spPr>
        <p:txBody>
          <a:bodyPr/>
          <a:lstStyle/>
          <a:p>
            <a:pPr algn="l" eaLnBrk="1" hangingPunct="1"/>
            <a:r>
              <a:rPr kumimoji="0" lang="zh-CN" altLang="en-US" sz="2800" b="1">
                <a:latin typeface="Calibri" charset="0"/>
                <a:ea typeface="宋体" charset="0"/>
              </a:rPr>
              <a:t>四</a:t>
            </a:r>
            <a:r>
              <a:rPr kumimoji="0" lang="en-US" altLang="zh-CN" sz="2800" b="1">
                <a:latin typeface="Calibri" charset="0"/>
                <a:ea typeface="宋体" charset="0"/>
              </a:rPr>
              <a:t>.</a:t>
            </a:r>
            <a:r>
              <a:rPr kumimoji="0" lang="zh-CN" altLang="en-US" sz="2800" b="1">
                <a:latin typeface="Calibri" charset="0"/>
                <a:ea typeface="宋体" charset="0"/>
              </a:rPr>
              <a:t>二维连续型随机变量及其密度函数</a:t>
            </a:r>
            <a:endParaRPr kumimoji="0" lang="zh-CN" altLang="en-US">
              <a:latin typeface="Calibri" charset="0"/>
              <a:ea typeface="宋体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62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、</a:t>
            </a:r>
            <a:r>
              <a:rPr lang="zh-CN" altLang="en-US" sz="2800" b="1">
                <a:solidFill>
                  <a:schemeClr val="tx2"/>
                </a:solidFill>
              </a:rPr>
              <a:t>定义</a:t>
            </a:r>
            <a:r>
              <a:rPr lang="zh-CN" altLang="en-US" sz="2800"/>
              <a:t> </a:t>
            </a:r>
            <a:r>
              <a:rPr lang="zh-CN" altLang="en-US" sz="2800" b="1"/>
              <a:t>对于二维随机变量</a:t>
            </a:r>
            <a:r>
              <a:rPr lang="en-US" altLang="zh-CN" sz="2800" b="1"/>
              <a:t>(X,  Y)</a:t>
            </a:r>
            <a:r>
              <a:rPr lang="zh-CN" altLang="en-US" sz="2800" b="1"/>
              <a:t>，若存在一个非负可积函数</a:t>
            </a:r>
            <a:r>
              <a:rPr lang="en-US" altLang="zh-CN" sz="2800" b="1"/>
              <a:t>f (x, y)</a:t>
            </a:r>
            <a:r>
              <a:rPr lang="zh-CN" altLang="en-US" sz="2800" b="1"/>
              <a:t>，使对</a:t>
            </a:r>
            <a:r>
              <a:rPr lang="zh-CN" sz="2800" b="1">
                <a:sym typeface="Symbol" charset="0"/>
              </a:rPr>
              <a:t></a:t>
            </a:r>
            <a:r>
              <a:rPr lang="zh-CN" sz="2800" b="1"/>
              <a:t>(</a:t>
            </a:r>
            <a:r>
              <a:rPr lang="en-US" altLang="zh-CN" sz="2800" b="1"/>
              <a:t>x, y)</a:t>
            </a:r>
            <a:r>
              <a:rPr lang="en-US" altLang="zh-CN" sz="2800" b="1">
                <a:sym typeface="Symbol" charset="0"/>
              </a:rPr>
              <a:t>R</a:t>
            </a:r>
            <a:r>
              <a:rPr lang="en-US" altLang="zh-CN" sz="2800" b="1" baseline="42000">
                <a:sym typeface="Symbol" charset="0"/>
              </a:rPr>
              <a:t>2</a:t>
            </a:r>
            <a:r>
              <a:rPr lang="zh-CN" altLang="en-US" sz="2800" b="1">
                <a:sym typeface="Symbol" charset="0"/>
              </a:rPr>
              <a:t>，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ym typeface="Symbol" charset="0"/>
              </a:rPr>
              <a:t>其分布函数</a:t>
            </a:r>
            <a:r>
              <a:rPr lang="zh-CN" sz="2800" b="1">
                <a:sym typeface="Symbol" charset="0"/>
              </a:rPr>
              <a:t> </a:t>
            </a:r>
            <a:endParaRPr lang="zh-CN" altLang="en-US" sz="2800" b="1" baseline="42000">
              <a:sym typeface="Symbol" charset="0"/>
            </a:endParaRPr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2590800" y="2819400"/>
          <a:ext cx="34163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1" name="公式" r:id="rId3" imgW="1651000" imgH="482600" progId="Equation.3">
                  <p:embed/>
                </p:oleObj>
              </mc:Choice>
              <mc:Fallback>
                <p:oleObj name="公式" r:id="rId3" imgW="1651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34163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685800" y="3810000"/>
            <a:ext cx="7924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ym typeface="Symbol" charset="0"/>
              </a:rPr>
              <a:t>则称</a:t>
            </a:r>
            <a:r>
              <a:rPr kumimoji="1" lang="zh-CN" sz="2800" b="1">
                <a:sym typeface="Symbol" charset="0"/>
              </a:rPr>
              <a:t> </a:t>
            </a:r>
            <a:r>
              <a:rPr kumimoji="1" lang="en-US" altLang="zh-CN" sz="2800" b="1"/>
              <a:t>(X,  Y)</a:t>
            </a:r>
            <a:r>
              <a:rPr kumimoji="1" lang="zh-CN" altLang="en-US" sz="2800" b="1">
                <a:sym typeface="Symbol" charset="0"/>
              </a:rPr>
              <a:t>为二维连续型随机变量，</a:t>
            </a:r>
            <a:r>
              <a:rPr kumimoji="1" lang="en-US" altLang="zh-CN" sz="2800" b="1"/>
              <a:t>f(x,y)</a:t>
            </a:r>
            <a:r>
              <a:rPr kumimoji="1" lang="zh-CN" altLang="en-US" sz="2800" b="1">
                <a:sym typeface="Symbol" charset="0"/>
              </a:rPr>
              <a:t>为</a:t>
            </a:r>
            <a:endParaRPr kumimoji="1" lang="zh-CN" sz="2800" b="1">
              <a:sym typeface="Symbol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800" b="1"/>
              <a:t>(X,  Y)</a:t>
            </a:r>
            <a:r>
              <a:rPr kumimoji="1" lang="zh-CN" altLang="en-US" sz="2800" b="1">
                <a:sym typeface="Symbol" charset="0"/>
              </a:rPr>
              <a:t>的密度函数</a:t>
            </a:r>
            <a:r>
              <a:rPr kumimoji="1" lang="zh-CN" sz="2800" b="1">
                <a:sym typeface="Symbol" charset="0"/>
              </a:rPr>
              <a:t>(</a:t>
            </a:r>
            <a:r>
              <a:rPr kumimoji="1" lang="zh-CN" altLang="en-US" sz="2800" b="1">
                <a:sym typeface="Symbol" charset="0"/>
              </a:rPr>
              <a:t>概率密度</a:t>
            </a:r>
            <a:r>
              <a:rPr kumimoji="1" lang="zh-CN" sz="2800" b="1">
                <a:sym typeface="Symbol" charset="0"/>
              </a:rPr>
              <a:t>)</a:t>
            </a:r>
            <a:r>
              <a:rPr kumimoji="1" lang="zh-CN" altLang="en-US" sz="2800" b="1">
                <a:sym typeface="Symbol" charset="0"/>
              </a:rPr>
              <a:t>，或</a:t>
            </a:r>
            <a:r>
              <a:rPr kumimoji="1" lang="en-US" altLang="zh-CN" sz="2800" b="1">
                <a:sym typeface="Symbol" charset="0"/>
              </a:rPr>
              <a:t>X</a:t>
            </a:r>
            <a:r>
              <a:rPr kumimoji="1" lang="zh-CN" altLang="en-US" sz="2800" b="1">
                <a:sym typeface="Symbol" charset="0"/>
              </a:rPr>
              <a:t>与</a:t>
            </a:r>
            <a:r>
              <a:rPr kumimoji="1" lang="en-US" altLang="zh-CN" sz="2800" b="1">
                <a:sym typeface="Symbol" charset="0"/>
              </a:rPr>
              <a:t>Y</a:t>
            </a:r>
            <a:r>
              <a:rPr kumimoji="1" lang="zh-CN" altLang="en-US" sz="2800" b="1">
                <a:sym typeface="Symbol" charset="0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sym typeface="Symbol" charset="0"/>
              </a:rPr>
              <a:t>联合密度函数</a:t>
            </a:r>
            <a:r>
              <a:rPr kumimoji="1" lang="zh-CN" altLang="en-US" sz="2800" b="1">
                <a:sym typeface="Symbol" charset="0"/>
              </a:rPr>
              <a:t>，可记为</a:t>
            </a:r>
            <a:endParaRPr kumimoji="1" lang="zh-CN" sz="2800" b="1">
              <a:sym typeface="Symbol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sz="2800" b="1">
                <a:sym typeface="Symbol" charset="0"/>
              </a:rPr>
              <a:t>    </a:t>
            </a:r>
            <a:r>
              <a:rPr kumimoji="1" lang="en-US" altLang="zh-CN" sz="2800" b="1">
                <a:sym typeface="Symbol" charset="0"/>
              </a:rPr>
              <a:t>   </a:t>
            </a:r>
            <a:r>
              <a:rPr kumimoji="1" lang="en-US" altLang="zh-CN" sz="2800" b="1"/>
              <a:t>(X,  Y)</a:t>
            </a:r>
            <a:r>
              <a:rPr kumimoji="1" lang="zh-CN" altLang="en-US" sz="2800" b="1">
                <a:sym typeface="Symbol" charset="0"/>
              </a:rPr>
              <a:t>～ </a:t>
            </a:r>
            <a:r>
              <a:rPr kumimoji="1" lang="en-US" altLang="zh-CN" sz="2800" b="1"/>
              <a:t>f (x, y)</a:t>
            </a:r>
            <a:r>
              <a:rPr kumimoji="1" lang="zh-CN" altLang="en-US" sz="2800" b="1"/>
              <a:t>， </a:t>
            </a:r>
            <a:r>
              <a:rPr kumimoji="1" lang="en-US" altLang="zh-CN" sz="2800" b="1"/>
              <a:t>(x, y)</a:t>
            </a:r>
            <a:r>
              <a:rPr kumimoji="1" lang="en-US" altLang="zh-CN" sz="2800" b="1">
                <a:sym typeface="Symbol" charset="0"/>
              </a:rPr>
              <a:t>R</a:t>
            </a:r>
            <a:r>
              <a:rPr kumimoji="1" lang="en-US" altLang="zh-CN" sz="2800" b="1" baseline="42000">
                <a:sym typeface="Symbol" charset="0"/>
              </a:rPr>
              <a:t>2</a:t>
            </a:r>
          </a:p>
        </p:txBody>
      </p:sp>
      <p:sp useBgFill="1">
        <p:nvSpPr>
          <p:cNvPr id="98309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8310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8311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8312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utoUpdateAnimBg="0"/>
      <p:bldP spid="165891" grpId="0" build="p" autoUpdateAnimBg="0"/>
      <p:bldP spid="165893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2"/>
          <p:cNvSpPr txBox="1">
            <a:spLocks noChangeArrowheads="1"/>
          </p:cNvSpPr>
          <p:nvPr/>
        </p:nvSpPr>
        <p:spPr bwMode="auto">
          <a:xfrm>
            <a:off x="685800" y="762000"/>
            <a:ext cx="80010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2</a:t>
            </a:r>
            <a:r>
              <a:rPr lang="zh-CN" altLang="en-US" sz="2800">
                <a:solidFill>
                  <a:schemeClr val="tx2"/>
                </a:solidFill>
              </a:rPr>
              <a:t>、</a:t>
            </a:r>
            <a:r>
              <a:rPr lang="zh-CN" altLang="en-US" sz="2800" b="1">
                <a:solidFill>
                  <a:schemeClr val="tx2"/>
                </a:solidFill>
              </a:rPr>
              <a:t>联合密度</a:t>
            </a:r>
            <a:r>
              <a:rPr lang="en-US" altLang="zh-CN" sz="2800" b="1">
                <a:solidFill>
                  <a:schemeClr val="tx2"/>
                </a:solidFill>
              </a:rPr>
              <a:t>f(x, y)</a:t>
            </a:r>
            <a:r>
              <a:rPr lang="zh-CN" altLang="en-US" sz="2800" b="1">
                <a:solidFill>
                  <a:schemeClr val="tx2"/>
                </a:solidFill>
              </a:rPr>
              <a:t>的性质</a:t>
            </a:r>
            <a:r>
              <a:rPr lang="en-US" altLang="zh-CN">
                <a:solidFill>
                  <a:schemeClr val="tx2"/>
                </a:solidFill>
                <a:latin typeface="Times New Roman" charset="0"/>
              </a:rPr>
              <a:t> </a:t>
            </a:r>
            <a:endParaRPr lang="zh-CN">
              <a:solidFill>
                <a:schemeClr val="tx2"/>
              </a:solidFill>
              <a:latin typeface="Times New Roman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sz="2800"/>
              <a:t>   (1)</a:t>
            </a:r>
            <a:r>
              <a:rPr lang="zh-CN" altLang="en-US" sz="2800" b="1">
                <a:solidFill>
                  <a:schemeClr val="accent2"/>
                </a:solidFill>
              </a:rPr>
              <a:t>非负性</a:t>
            </a:r>
            <a:r>
              <a:rPr lang="zh-CN" altLang="en-US" sz="2800"/>
              <a:t>：</a:t>
            </a:r>
            <a:r>
              <a:rPr lang="zh-CN" sz="2800"/>
              <a:t> </a:t>
            </a:r>
            <a:r>
              <a:rPr lang="en-US" altLang="zh-CN" sz="2800"/>
              <a:t>f (x, y)</a:t>
            </a:r>
            <a:r>
              <a:rPr lang="en-US" altLang="zh-CN" sz="2800">
                <a:sym typeface="Symbol" charset="0"/>
              </a:rPr>
              <a:t></a:t>
            </a:r>
            <a:r>
              <a:rPr lang="en-US" altLang="zh-CN" sz="2800"/>
              <a:t>0,  (x, y)</a:t>
            </a:r>
            <a:r>
              <a:rPr lang="en-US" altLang="zh-CN" sz="2800">
                <a:sym typeface="Symbol" charset="0"/>
              </a:rPr>
              <a:t></a:t>
            </a:r>
            <a:r>
              <a:rPr lang="en-US" altLang="zh-CN" sz="2800"/>
              <a:t>R</a:t>
            </a:r>
            <a:r>
              <a:rPr lang="en-US" altLang="zh-CN" sz="2800" baseline="42000">
                <a:sym typeface="Symbol" charset="0"/>
              </a:rPr>
              <a:t>2</a:t>
            </a:r>
            <a:r>
              <a:rPr lang="en-US" altLang="zh-CN" sz="2800"/>
              <a:t>;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     (2)</a:t>
            </a:r>
            <a:r>
              <a:rPr lang="zh-CN" altLang="en-US" sz="2800" b="1">
                <a:solidFill>
                  <a:schemeClr val="accent2"/>
                </a:solidFill>
              </a:rPr>
              <a:t>归一性</a:t>
            </a:r>
            <a:r>
              <a:rPr lang="zh-CN" altLang="en-US" sz="2800"/>
              <a:t>：</a:t>
            </a:r>
            <a:r>
              <a:rPr lang="zh-CN" sz="2800"/>
              <a:t>                         </a:t>
            </a:r>
            <a:endParaRPr lang="zh-CN" altLang="en-US" sz="2800"/>
          </a:p>
        </p:txBody>
      </p:sp>
      <p:graphicFrame>
        <p:nvGraphicFramePr>
          <p:cNvPr id="99330" name="Object 4"/>
          <p:cNvGraphicFramePr>
            <a:graphicFrameLocks noChangeAspect="1"/>
          </p:cNvGraphicFramePr>
          <p:nvPr/>
        </p:nvGraphicFramePr>
        <p:xfrm>
          <a:off x="2971800" y="5257800"/>
          <a:ext cx="29718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4" name="公式" r:id="rId3" imgW="1244600" imgH="444500" progId="Equation.3">
                  <p:embed/>
                </p:oleObj>
              </mc:Choice>
              <mc:Fallback>
                <p:oleObj name="公式" r:id="rId3" imgW="12446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29718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Rectangle 5"/>
          <p:cNvSpPr>
            <a:spLocks noChangeArrowheads="1"/>
          </p:cNvSpPr>
          <p:nvPr/>
        </p:nvSpPr>
        <p:spPr bwMode="auto">
          <a:xfrm>
            <a:off x="304800" y="2819400"/>
            <a:ext cx="83820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反之，具有以上两个性质的二元函数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f (x, y)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，必是某个二维连续型随机变量的密度函数</a:t>
            </a:r>
            <a:r>
              <a:rPr kumimoji="1" lang="zh-CN" altLang="en-US" sz="2800" b="1">
                <a:solidFill>
                  <a:srgbClr val="800000"/>
                </a:solidFill>
              </a:rPr>
              <a:t>。</a:t>
            </a:r>
            <a:endParaRPr kumimoji="1" lang="zh-CN" sz="2800" b="1">
              <a:solidFill>
                <a:srgbClr val="800000"/>
              </a:solidFill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/>
              <a:t>此外，</a:t>
            </a:r>
            <a:r>
              <a:rPr kumimoji="1" lang="en-US" altLang="zh-CN" sz="2800" b="1"/>
              <a:t>f (x, y)</a:t>
            </a:r>
            <a:r>
              <a:rPr kumimoji="1" lang="zh-CN" altLang="en-US" sz="2800" b="1"/>
              <a:t>还有下述性质</a:t>
            </a:r>
            <a:endParaRPr kumimoji="1" lang="zh-CN" sz="2800" b="1"/>
          </a:p>
        </p:txBody>
      </p:sp>
      <p:sp>
        <p:nvSpPr>
          <p:cNvPr id="99332" name="Rectangle 6"/>
          <p:cNvSpPr>
            <a:spLocks noChangeArrowheads="1"/>
          </p:cNvSpPr>
          <p:nvPr/>
        </p:nvSpPr>
        <p:spPr bwMode="auto">
          <a:xfrm>
            <a:off x="457200" y="4800600"/>
            <a:ext cx="66389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zh-CN" sz="2800"/>
              <a:t>       (3)</a:t>
            </a:r>
            <a:r>
              <a:rPr kumimoji="1" lang="zh-CN" altLang="en-US" sz="2800"/>
              <a:t>若</a:t>
            </a:r>
            <a:r>
              <a:rPr kumimoji="1" lang="en-US" altLang="zh-CN" sz="2800"/>
              <a:t>f (x, y)</a:t>
            </a:r>
            <a:r>
              <a:rPr kumimoji="1" lang="zh-CN" altLang="en-US" sz="2800"/>
              <a:t>在</a:t>
            </a:r>
            <a:r>
              <a:rPr kumimoji="1" lang="zh-CN" sz="2800"/>
              <a:t>(</a:t>
            </a:r>
            <a:r>
              <a:rPr kumimoji="1" lang="en-US" altLang="zh-CN" sz="2800"/>
              <a:t>x, y)</a:t>
            </a:r>
            <a:r>
              <a:rPr kumimoji="1" lang="en-US" altLang="zh-CN" sz="2800">
                <a:sym typeface="Symbol" charset="0"/>
              </a:rPr>
              <a:t></a:t>
            </a:r>
            <a:r>
              <a:rPr kumimoji="1" lang="en-US" altLang="zh-CN" sz="2800"/>
              <a:t>R</a:t>
            </a:r>
            <a:r>
              <a:rPr kumimoji="1" lang="en-US" altLang="zh-CN" sz="2800" baseline="42000">
                <a:sym typeface="Symbol" charset="0"/>
              </a:rPr>
              <a:t>2</a:t>
            </a:r>
            <a:r>
              <a:rPr kumimoji="1" lang="zh-CN" altLang="en-US" sz="2800"/>
              <a:t>处连续，则有</a:t>
            </a:r>
            <a:endParaRPr kumimoji="1" lang="zh-CN" sz="2800"/>
          </a:p>
        </p:txBody>
      </p:sp>
      <p:sp useBgFill="1">
        <p:nvSpPr>
          <p:cNvPr id="99333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9334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9335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9336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9337" name="对象 1"/>
          <p:cNvGraphicFramePr>
            <a:graphicFrameLocks noChangeAspect="1"/>
          </p:cNvGraphicFramePr>
          <p:nvPr/>
        </p:nvGraphicFramePr>
        <p:xfrm>
          <a:off x="3419475" y="1916113"/>
          <a:ext cx="266541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5" name="公式" r:id="rId5" imgW="1257300" imgH="457200" progId="Equation.3">
                  <p:embed/>
                </p:oleObj>
              </mc:Choice>
              <mc:Fallback>
                <p:oleObj name="公式" r:id="rId5" imgW="1257300" imgH="457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916113"/>
                        <a:ext cx="2665413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7848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>
                <a:ea typeface="楷体_GB2312" charset="0"/>
                <a:cs typeface="楷体_GB2312" charset="0"/>
              </a:rPr>
              <a:t>(1) </a:t>
            </a:r>
            <a:r>
              <a:rPr lang="en-US" altLang="zh-CN" sz="2800">
                <a:latin typeface="Times New Roman" charset="0"/>
                <a:ea typeface="楷体_GB2312" charset="0"/>
                <a:cs typeface="楷体_GB2312" charset="0"/>
              </a:rPr>
              <a:t>p</a:t>
            </a:r>
            <a:r>
              <a:rPr lang="en-US" altLang="zh-CN" sz="2800" baseline="-25000">
                <a:latin typeface="Times New Roman" charset="0"/>
                <a:ea typeface="楷体_GB2312" charset="0"/>
                <a:cs typeface="楷体_GB2312" charset="0"/>
              </a:rPr>
              <a:t>k </a:t>
            </a:r>
            <a:r>
              <a:rPr lang="en-US" altLang="zh-CN" sz="2800">
                <a:latin typeface="Times New Roman" charset="0"/>
                <a:ea typeface="楷体_GB2312" charset="0"/>
                <a:cs typeface="楷体_GB2312" charset="0"/>
                <a:sym typeface="Symbol" charset="0"/>
              </a:rPr>
              <a:t> 0, k</a:t>
            </a:r>
            <a:r>
              <a:rPr lang="zh-CN" altLang="en-US" sz="2800">
                <a:latin typeface="Times New Roman" charset="0"/>
                <a:ea typeface="楷体_GB2312" charset="0"/>
                <a:cs typeface="楷体_GB2312" charset="0"/>
                <a:sym typeface="Symbol" charset="0"/>
              </a:rPr>
              <a:t>＝</a:t>
            </a:r>
            <a:r>
              <a:rPr lang="en-US" altLang="zh-CN" sz="2800">
                <a:latin typeface="Times New Roman" charset="0"/>
                <a:ea typeface="楷体_GB2312" charset="0"/>
                <a:cs typeface="楷体_GB2312" charset="0"/>
                <a:sym typeface="Symbol" charset="0"/>
              </a:rPr>
              <a:t>1, 2, … 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>
                <a:ea typeface="楷体_GB2312" charset="0"/>
                <a:cs typeface="楷体_GB2312" charset="0"/>
              </a:rPr>
              <a:t>(2) </a:t>
            </a:r>
            <a:r>
              <a:rPr lang="en-US" altLang="zh-CN" sz="2800" b="1">
                <a:ea typeface="楷体_GB2312" charset="0"/>
                <a:cs typeface="楷体_GB2312" charset="0"/>
              </a:rPr>
              <a:t>  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1311275" y="1981200"/>
          <a:ext cx="1492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3" imgW="596900" imgH="342900" progId="Equation.3">
                  <p:embed/>
                </p:oleObj>
              </mc:Choice>
              <mc:Fallback>
                <p:oleObj name="Equation" r:id="rId3" imgW="5969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981200"/>
                        <a:ext cx="14922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2570163" y="5029200"/>
          <a:ext cx="36226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name="Equation" r:id="rId5" imgW="1244600" imgH="457200" progId="Equation.3">
                  <p:embed/>
                </p:oleObj>
              </mc:Choice>
              <mc:Fallback>
                <p:oleObj name="Equation" r:id="rId5" imgW="1244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5029200"/>
                        <a:ext cx="36226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5800" y="2819400"/>
            <a:ext cx="7772400" cy="2547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kumimoji="1" lang="zh-CN" altLang="en-US" sz="2800" b="1" smtClean="0">
                <a:ea typeface="楷体_GB2312" charset="0"/>
                <a:cs typeface="楷体_GB2312" charset="0"/>
              </a:rPr>
              <a:t>例</a:t>
            </a:r>
            <a:r>
              <a:rPr kumimoji="1" lang="en-US" altLang="zh-CN" sz="2800" b="1" smtClean="0">
                <a:ea typeface="楷体_GB2312" charset="0"/>
                <a:cs typeface="楷体_GB2312" charset="0"/>
              </a:rPr>
              <a:t>1  </a:t>
            </a:r>
            <a:r>
              <a:rPr kumimoji="1" lang="zh-CN" altLang="en-US" sz="2800" b="1" smtClean="0">
                <a:ea typeface="楷体_GB2312" charset="0"/>
                <a:cs typeface="楷体_GB2312" charset="0"/>
              </a:rPr>
              <a:t>设袋中有</a:t>
            </a:r>
            <a:r>
              <a:rPr kumimoji="1" lang="en-US" altLang="zh-CN" sz="2800" b="1" smtClean="0">
                <a:ea typeface="楷体_GB2312" charset="0"/>
                <a:cs typeface="楷体_GB2312" charset="0"/>
              </a:rPr>
              <a:t>5</a:t>
            </a:r>
            <a:r>
              <a:rPr kumimoji="1" lang="zh-CN" altLang="en-US" sz="2800" b="1" smtClean="0">
                <a:ea typeface="楷体_GB2312" charset="0"/>
                <a:cs typeface="楷体_GB2312" charset="0"/>
              </a:rPr>
              <a:t>只球，其中有</a:t>
            </a:r>
            <a:r>
              <a:rPr kumimoji="1" lang="en-US" altLang="zh-CN" sz="2800" b="1" smtClean="0">
                <a:ea typeface="楷体_GB2312" charset="0"/>
                <a:cs typeface="楷体_GB2312" charset="0"/>
              </a:rPr>
              <a:t>2</a:t>
            </a:r>
            <a:r>
              <a:rPr kumimoji="1" lang="zh-CN" altLang="en-US" sz="2800" b="1" smtClean="0">
                <a:ea typeface="楷体_GB2312" charset="0"/>
                <a:cs typeface="楷体_GB2312" charset="0"/>
              </a:rPr>
              <a:t>只白</a:t>
            </a:r>
            <a:r>
              <a:rPr kumimoji="1" lang="en-US" altLang="zh-CN" sz="2800" b="1" smtClean="0">
                <a:ea typeface="楷体_GB2312" charset="0"/>
                <a:cs typeface="楷体_GB2312" charset="0"/>
              </a:rPr>
              <a:t>3</a:t>
            </a:r>
            <a:r>
              <a:rPr kumimoji="1" lang="zh-CN" altLang="en-US" sz="2800" b="1" smtClean="0">
                <a:ea typeface="楷体_GB2312" charset="0"/>
                <a:cs typeface="楷体_GB2312" charset="0"/>
              </a:rPr>
              <a:t>只黑。现从中任取</a:t>
            </a:r>
            <a:r>
              <a:rPr kumimoji="1" lang="en-US" altLang="zh-CN" sz="2800" b="1" smtClean="0">
                <a:ea typeface="楷体_GB2312" charset="0"/>
                <a:cs typeface="楷体_GB2312" charset="0"/>
              </a:rPr>
              <a:t>3</a:t>
            </a:r>
            <a:r>
              <a:rPr kumimoji="1" lang="zh-CN" altLang="en-US" sz="2800" b="1" smtClean="0">
                <a:ea typeface="楷体_GB2312" charset="0"/>
                <a:cs typeface="楷体_GB2312" charset="0"/>
              </a:rPr>
              <a:t>只球</a:t>
            </a:r>
            <a:r>
              <a:rPr kumimoji="1" lang="en-US" altLang="zh-CN" sz="2800" b="1" smtClean="0">
                <a:ea typeface="楷体_GB2312" charset="0"/>
                <a:cs typeface="楷体_GB2312" charset="0"/>
              </a:rPr>
              <a:t>(</a:t>
            </a:r>
            <a:r>
              <a:rPr kumimoji="1" lang="zh-CN" altLang="en-US" sz="2800" b="1" smtClean="0">
                <a:ea typeface="楷体_GB2312" charset="0"/>
                <a:cs typeface="楷体_GB2312" charset="0"/>
              </a:rPr>
              <a:t>不放回</a:t>
            </a:r>
            <a:r>
              <a:rPr kumimoji="1" lang="en-US" altLang="zh-CN" sz="2800" b="1" smtClean="0">
                <a:ea typeface="楷体_GB2312" charset="0"/>
                <a:cs typeface="楷体_GB2312" charset="0"/>
              </a:rPr>
              <a:t>)</a:t>
            </a:r>
            <a:r>
              <a:rPr kumimoji="1" lang="zh-CN" altLang="en-US" sz="2800" b="1" smtClean="0">
                <a:ea typeface="楷体_GB2312" charset="0"/>
                <a:cs typeface="楷体_GB2312" charset="0"/>
              </a:rPr>
              <a:t>，求抽得的白球数</a:t>
            </a:r>
            <a:r>
              <a:rPr kumimoji="1" lang="en-US" altLang="zh-CN" sz="2800" b="1" smtClean="0">
                <a:ea typeface="楷体_GB2312" charset="0"/>
                <a:cs typeface="楷体_GB2312" charset="0"/>
              </a:rPr>
              <a:t>X</a:t>
            </a:r>
            <a:r>
              <a:rPr kumimoji="1" lang="zh-CN" sz="2800" b="1" smtClean="0">
                <a:ea typeface="楷体_GB2312" charset="0"/>
                <a:cs typeface="楷体_GB2312" charset="0"/>
              </a:rPr>
              <a:t>为</a:t>
            </a:r>
            <a:r>
              <a:rPr kumimoji="1" lang="en-US" altLang="zh-CN" sz="2800" b="1" smtClean="0">
                <a:ea typeface="楷体_GB2312" charset="0"/>
                <a:cs typeface="楷体_GB2312" charset="0"/>
              </a:rPr>
              <a:t>k</a:t>
            </a:r>
            <a:r>
              <a:rPr kumimoji="1" lang="zh-CN" sz="2800" b="1" smtClean="0">
                <a:ea typeface="楷体_GB2312" charset="0"/>
                <a:cs typeface="楷体_GB2312" charset="0"/>
              </a:rPr>
              <a:t>的概率。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sz="2800" b="1" smtClean="0">
                <a:ea typeface="楷体_GB2312" charset="0"/>
                <a:cs typeface="楷体_GB2312" charset="0"/>
              </a:rPr>
              <a:t>解  </a:t>
            </a:r>
            <a:r>
              <a:rPr kumimoji="1" lang="en-US" altLang="zh-CN" sz="2800" smtClean="0">
                <a:ea typeface="楷体_GB2312" charset="0"/>
                <a:cs typeface="楷体_GB2312" charset="0"/>
              </a:rPr>
              <a:t>k</a:t>
            </a:r>
            <a:r>
              <a:rPr kumimoji="1" lang="zh-CN" sz="2800" b="1" smtClean="0">
                <a:ea typeface="楷体_GB2312" charset="0"/>
                <a:cs typeface="楷体_GB2312" charset="0"/>
              </a:rPr>
              <a:t>可取值0，1，2</a:t>
            </a:r>
            <a:endParaRPr kumimoji="1" lang="en-US" altLang="zh-CN" sz="2800" b="1" smtClean="0">
              <a:effectLst>
                <a:outerShdw blurRad="38100" dist="38100" dir="2700000" algn="tl">
                  <a:srgbClr val="DDDDDD"/>
                </a:outerShdw>
              </a:effectLst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758825" y="609600"/>
            <a:ext cx="2738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800" b="1">
                <a:solidFill>
                  <a:schemeClr val="tx2"/>
                </a:solidFill>
                <a:ea typeface="楷体_GB2312" charset="0"/>
                <a:cs typeface="楷体_GB2312" charset="0"/>
              </a:rPr>
              <a:t>2. </a:t>
            </a:r>
            <a:r>
              <a:rPr kumimoji="1" lang="zh-CN" altLang="en-US" sz="2800" b="1">
                <a:solidFill>
                  <a:schemeClr val="tx2"/>
                </a:solidFill>
                <a:ea typeface="楷体_GB2312" charset="0"/>
                <a:cs typeface="楷体_GB2312" charset="0"/>
              </a:rPr>
              <a:t>分布律的性质</a:t>
            </a:r>
          </a:p>
        </p:txBody>
      </p:sp>
      <p:sp useBgFill="1">
        <p:nvSpPr>
          <p:cNvPr id="34822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4823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4824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4825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5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990600" y="1676400"/>
          <a:ext cx="71755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4" name="Equation" r:id="rId3" imgW="1968500" imgH="381000" progId="Equation.3">
                  <p:embed/>
                </p:oleObj>
              </mc:Choice>
              <mc:Fallback>
                <p:oleObj name="Equation" r:id="rId3" imgW="19685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71755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914400" y="838200"/>
            <a:ext cx="5519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/>
              <a:t>(4)</a:t>
            </a:r>
            <a:r>
              <a:rPr kumimoji="1" lang="zh-CN" altLang="en-US" sz="2800"/>
              <a:t>对于任意平面区域</a:t>
            </a:r>
            <a:r>
              <a:rPr kumimoji="1" lang="en-US" altLang="zh-CN" sz="2800"/>
              <a:t>G</a:t>
            </a:r>
            <a:r>
              <a:rPr kumimoji="1" lang="en-US" altLang="zh-CN" sz="2800">
                <a:sym typeface="Symbol" charset="0"/>
              </a:rPr>
              <a:t> </a:t>
            </a:r>
            <a:r>
              <a:rPr kumimoji="1" lang="en-US" altLang="zh-CN" sz="2800"/>
              <a:t>R</a:t>
            </a:r>
            <a:r>
              <a:rPr kumimoji="1" lang="en-US" altLang="zh-CN" sz="2800" baseline="42000"/>
              <a:t>2</a:t>
            </a:r>
            <a:r>
              <a:rPr kumimoji="1" lang="en-US" altLang="zh-CN" sz="2800"/>
              <a:t>,         </a:t>
            </a:r>
          </a:p>
        </p:txBody>
      </p:sp>
      <p:sp>
        <p:nvSpPr>
          <p:cNvPr id="167940" name="WordArt 4"/>
          <p:cNvSpPr>
            <a:spLocks noChangeArrowheads="1" noChangeShapeType="1" noTextEdit="1"/>
          </p:cNvSpPr>
          <p:nvPr/>
        </p:nvSpPr>
        <p:spPr bwMode="auto">
          <a:xfrm>
            <a:off x="762000" y="2514600"/>
            <a:ext cx="4572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blurRad="63500" dist="53882" dir="2700000" algn="ctr" rotWithShape="0">
                    <a:srgbClr val="9999FF">
                      <a:alpha val="74997"/>
                    </a:srgbClr>
                  </a:outerShdw>
                </a:effectLst>
                <a:latin typeface="宋体"/>
                <a:ea typeface="宋体"/>
                <a:cs typeface="宋体"/>
              </a:rPr>
              <a:t>EX</a:t>
            </a:r>
            <a:endParaRPr lang="zh-CN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blurRad="63500" dist="53882" dir="2700000" algn="ctr" rotWithShape="0">
                  <a:srgbClr val="9999FF">
                    <a:alpha val="74997"/>
                  </a:srgbClr>
                </a:outerShdw>
              </a:effectLst>
              <a:latin typeface="宋体"/>
              <a:ea typeface="宋体"/>
              <a:cs typeface="宋体"/>
            </a:endParaRP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1600200" y="2819400"/>
            <a:ext cx="175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设</a:t>
            </a:r>
          </a:p>
        </p:txBody>
      </p:sp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2027238" y="3154363"/>
          <a:ext cx="62309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5" name="Equation" r:id="rId5" imgW="2514600" imgH="457200" progId="Equation.3">
                  <p:embed/>
                </p:oleObj>
              </mc:Choice>
              <mc:Fallback>
                <p:oleObj name="Equation" r:id="rId5" imgW="2514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154363"/>
                        <a:ext cx="623093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685800" y="4114800"/>
            <a:ext cx="2667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求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:P{X&gt;Y}</a:t>
            </a:r>
          </a:p>
        </p:txBody>
      </p:sp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1524000" y="4724400"/>
          <a:ext cx="44958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6" name="Equation" r:id="rId7" imgW="1651000" imgH="482600" progId="Equation.3">
                  <p:embed/>
                </p:oleObj>
              </mc:Choice>
              <mc:Fallback>
                <p:oleObj name="Equation" r:id="rId7" imgW="16510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44958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Line 9"/>
          <p:cNvSpPr>
            <a:spLocks noChangeShapeType="1"/>
          </p:cNvSpPr>
          <p:nvPr/>
        </p:nvSpPr>
        <p:spPr bwMode="auto">
          <a:xfrm>
            <a:off x="6553200" y="3886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>
            <a:off x="6172200" y="5562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V="1">
            <a:off x="8153400" y="4114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6553200" y="4114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 flipH="1">
            <a:off x="6019800" y="3962400"/>
            <a:ext cx="2362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0" name="WordArt 14"/>
          <p:cNvSpPr>
            <a:spLocks noChangeArrowheads="1" noChangeShapeType="1" noTextEdit="1"/>
          </p:cNvSpPr>
          <p:nvPr/>
        </p:nvSpPr>
        <p:spPr bwMode="auto">
          <a:xfrm>
            <a:off x="7315200" y="4343400"/>
            <a:ext cx="2286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  <a:cs typeface="宋体"/>
              </a:rPr>
              <a:t>G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  <a:cs typeface="宋体"/>
            </a:endParaRPr>
          </a:p>
        </p:txBody>
      </p:sp>
      <p:sp useBgFill="1">
        <p:nvSpPr>
          <p:cNvPr id="100366" name="AutoShape 1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0367" name="AutoShape 1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0368" name="AutoShape 1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0369" name="AutoShape 1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  <p:bldP spid="167940" grpId="0" animBg="1"/>
      <p:bldP spid="167941" grpId="0" autoUpdateAnimBg="0"/>
      <p:bldP spid="167943" grpId="0" autoUpdateAnimBg="0"/>
      <p:bldP spid="167945" grpId="0" animBg="1"/>
      <p:bldP spid="167946" grpId="0" animBg="1"/>
      <p:bldP spid="167947" grpId="0" animBg="1"/>
      <p:bldP spid="167948" grpId="0" animBg="1"/>
      <p:bldP spid="167949" grpId="0" animBg="1"/>
      <p:bldP spid="16795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8305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求：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(1)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常数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A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；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(2) F(1,1)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；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(3) (X, Y)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落在三角形区域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D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：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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0,  y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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0, 2X+3y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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6             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内的概率。</a:t>
            </a:r>
            <a:r>
              <a:rPr lang="zh-CN" altLang="en-US" sz="2800"/>
              <a:t>                                                                 </a:t>
            </a:r>
          </a:p>
        </p:txBody>
      </p:sp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2362200" y="685800"/>
          <a:ext cx="63246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4" name="Equation" r:id="rId3" imgW="2552700" imgH="482600" progId="Equation.3">
                  <p:embed/>
                </p:oleObj>
              </mc:Choice>
              <mc:Fallback>
                <p:oleObj name="Equation" r:id="rId3" imgW="2552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85800"/>
                        <a:ext cx="63246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9" name="Rectangle 4"/>
          <p:cNvSpPr>
            <a:spLocks noChangeArrowheads="1"/>
          </p:cNvSpPr>
          <p:nvPr/>
        </p:nvSpPr>
        <p:spPr bwMode="auto">
          <a:xfrm>
            <a:off x="457200" y="762000"/>
            <a:ext cx="1501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/>
              <a:t>例</a:t>
            </a:r>
            <a:r>
              <a:rPr kumimoji="1" lang="en-US" altLang="zh-CN" sz="2800" b="1"/>
              <a:t>4. </a:t>
            </a:r>
            <a:r>
              <a:rPr kumimoji="1" lang="en-US" altLang="zh-CN" sz="2800"/>
              <a:t>  </a:t>
            </a:r>
            <a:r>
              <a:rPr kumimoji="1" lang="zh-CN" altLang="en-US" sz="2800"/>
              <a:t>设</a:t>
            </a: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>
            <a:off x="6589713" y="29432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>
            <a:off x="6208713" y="461962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67" name="Line 7"/>
          <p:cNvSpPr>
            <a:spLocks noChangeShapeType="1"/>
          </p:cNvSpPr>
          <p:nvPr/>
        </p:nvSpPr>
        <p:spPr bwMode="auto">
          <a:xfrm flipV="1">
            <a:off x="8189913" y="3171825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68" name="Line 8"/>
          <p:cNvSpPr>
            <a:spLocks noChangeShapeType="1"/>
          </p:cNvSpPr>
          <p:nvPr/>
        </p:nvSpPr>
        <p:spPr bwMode="auto">
          <a:xfrm>
            <a:off x="6589713" y="317182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533400" y="3886200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解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  <a:sym typeface="Wingdings" charset="0"/>
              </a:rPr>
              <a:t>(1)</a:t>
            </a:r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  <a:sym typeface="Wingdings" charset="0"/>
              </a:rPr>
              <a:t>由归一性</a:t>
            </a:r>
            <a:endParaRPr lang="zh-CN" altLang="en-US" sz="2800">
              <a:latin typeface="Times New Roman" charset="0"/>
              <a:ea typeface="华文楷体" charset="0"/>
              <a:cs typeface="华文楷体" charset="0"/>
            </a:endParaRPr>
          </a:p>
        </p:txBody>
      </p:sp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685800" y="5664200"/>
          <a:ext cx="1524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5" name="Equation" r:id="rId5" imgW="558558" imgH="177723" progId="Equation.3">
                  <p:embed/>
                </p:oleObj>
              </mc:Choice>
              <mc:Fallback>
                <p:oleObj name="Equation" r:id="rId5" imgW="558558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64200"/>
                        <a:ext cx="15240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2" name="Object 12"/>
          <p:cNvGraphicFramePr>
            <a:graphicFrameLocks noChangeAspect="1"/>
          </p:cNvGraphicFramePr>
          <p:nvPr/>
        </p:nvGraphicFramePr>
        <p:xfrm>
          <a:off x="2465388" y="5591175"/>
          <a:ext cx="65770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6" name="公式" r:id="rId7" imgW="2984500" imgH="317500" progId="Equation.3">
                  <p:embed/>
                </p:oleObj>
              </mc:Choice>
              <mc:Fallback>
                <p:oleObj name="公式" r:id="rId7" imgW="2984500" imgH="317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5591175"/>
                        <a:ext cx="65770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1387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1388" name="AutoShape 1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1389" name="AutoShape 1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1390" name="AutoShape 1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800100" y="4356100"/>
          <a:ext cx="61483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7" name="公式" r:id="rId9" imgW="2755900" imgH="457200" progId="Equation.3">
                  <p:embed/>
                </p:oleObj>
              </mc:Choice>
              <mc:Fallback>
                <p:oleObj name="公式" r:id="rId9" imgW="27559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356100"/>
                        <a:ext cx="61483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65" grpId="0" animBg="1"/>
      <p:bldP spid="168966" grpId="0" animBg="1"/>
      <p:bldP spid="168967" grpId="0" animBg="1"/>
      <p:bldP spid="168968" grpId="0" animBg="1"/>
      <p:bldP spid="168969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5562600" y="3429000"/>
          <a:ext cx="3048000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3" name="BMP 图象" r:id="rId3" imgW="1241905" imgH="1036410" progId="Paint.Picture">
                  <p:embed/>
                </p:oleObj>
              </mc:Choice>
              <mc:Fallback>
                <p:oleObj name="BMP 图象" r:id="rId3" imgW="1241905" imgH="10364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9000"/>
                        <a:ext cx="3048000" cy="253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381000" y="609600"/>
            <a:ext cx="84582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(3) (X, Y)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落在三角形区域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D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：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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0,  y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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0, 2X+3y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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6              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内的概率。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533400" y="1828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charset="0"/>
                <a:ea typeface="华文楷体" charset="0"/>
                <a:cs typeface="华文楷体" charset="0"/>
              </a:rPr>
              <a:t>解</a:t>
            </a:r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1752600" y="1905000"/>
          <a:ext cx="5257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4" name="Equation" r:id="rId5" imgW="2044700" imgH="368300" progId="Equation.3">
                  <p:embed/>
                </p:oleObj>
              </mc:Choice>
              <mc:Fallback>
                <p:oleObj name="Equation" r:id="rId5" imgW="20447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52578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1296988" y="2744788"/>
          <a:ext cx="3730625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5" name="Equation" r:id="rId7" imgW="1269449" imgH="533169" progId="Equation.3">
                  <p:embed/>
                </p:oleObj>
              </mc:Choice>
              <mc:Fallback>
                <p:oleObj name="Equation" r:id="rId7" imgW="1269449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2744788"/>
                        <a:ext cx="3730625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1371600" y="4648200"/>
          <a:ext cx="2209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6" name="Equation" r:id="rId9" imgW="596641" imgH="203112" progId="Equation.3">
                  <p:embed/>
                </p:oleObj>
              </mc:Choice>
              <mc:Fallback>
                <p:oleObj name="Equation" r:id="rId9" imgW="596641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22098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2407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2408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2409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2410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utoUpdateAnimBg="0"/>
      <p:bldP spid="16998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3367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240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kumimoji="1" lang="en-US" altLang="zh-CN" sz="2800" b="1" smtClean="0">
                <a:solidFill>
                  <a:schemeClr val="tx2"/>
                </a:solidFill>
                <a:latin typeface="Times New Roman" charset="0"/>
              </a:rPr>
              <a:t>3. </a:t>
            </a:r>
            <a:r>
              <a:rPr kumimoji="1" lang="zh-CN" altLang="en-US" sz="2800" b="1" smtClean="0">
                <a:solidFill>
                  <a:schemeClr val="tx2"/>
                </a:solidFill>
                <a:latin typeface="Times New Roman" charset="0"/>
              </a:rPr>
              <a:t>两个常用的二维连续型分布</a:t>
            </a:r>
            <a:br>
              <a:rPr kumimoji="1" lang="zh-CN" altLang="en-US" sz="2800" b="1" smtClean="0">
                <a:solidFill>
                  <a:schemeClr val="tx2"/>
                </a:solidFill>
                <a:latin typeface="Times New Roman" charset="0"/>
              </a:rPr>
            </a:br>
            <a:r>
              <a:rPr kumimoji="1" lang="zh-CN" altLang="en-US" sz="2800" b="1" smtClean="0">
                <a:solidFill>
                  <a:srgbClr val="FF0000"/>
                </a:solidFill>
                <a:latin typeface="Times New Roman" charset="0"/>
              </a:rPr>
              <a:t>      </a:t>
            </a:r>
            <a:r>
              <a:rPr kumimoji="1" lang="en-US" altLang="zh-CN" sz="2800" b="1" smtClean="0">
                <a:solidFill>
                  <a:schemeClr val="tx2"/>
                </a:solidFill>
                <a:latin typeface="Times New Roman" charset="0"/>
              </a:rPr>
              <a:t>(1)</a:t>
            </a:r>
            <a:r>
              <a:rPr kumimoji="1" lang="zh-CN" altLang="en-US" sz="2800" b="1" smtClean="0">
                <a:solidFill>
                  <a:schemeClr val="tx2"/>
                </a:solidFill>
                <a:latin typeface="Times New Roman" charset="0"/>
              </a:rPr>
              <a:t>二维均匀分布</a:t>
            </a:r>
            <a:r>
              <a:rPr kumimoji="1" lang="en-US" altLang="zh-CN" sz="2800" smtClean="0">
                <a:solidFill>
                  <a:schemeClr val="tx2"/>
                </a:solidFill>
                <a:latin typeface="Times New Roman" charset="0"/>
              </a:rPr>
              <a:t>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800" b="1" smtClean="0">
                <a:solidFill>
                  <a:srgbClr val="FF0000"/>
                </a:solidFill>
                <a:latin typeface="Times New Roman" charset="0"/>
              </a:rPr>
              <a:t>      </a:t>
            </a:r>
            <a:r>
              <a:rPr kumimoji="1" lang="zh-CN" altLang="en-US" sz="2800" b="1" smtClean="0"/>
              <a:t>若二维随机变量</a:t>
            </a:r>
            <a:r>
              <a:rPr kumimoji="1" lang="en-US" altLang="zh-CN" sz="2800" b="1" smtClean="0"/>
              <a:t>(X, Y)</a:t>
            </a:r>
            <a:r>
              <a:rPr kumimoji="1" lang="zh-CN" sz="2800" b="1" smtClean="0"/>
              <a:t>的密度函数为</a:t>
            </a:r>
          </a:p>
          <a:p>
            <a:pPr>
              <a:spcBef>
                <a:spcPct val="50000"/>
              </a:spcBef>
              <a:defRPr/>
            </a:pPr>
            <a:endParaRPr kumimoji="1" lang="zh-CN" sz="2800" b="1" smtClean="0"/>
          </a:p>
          <a:p>
            <a:pPr>
              <a:spcBef>
                <a:spcPct val="50000"/>
              </a:spcBef>
              <a:defRPr/>
            </a:pPr>
            <a:endParaRPr kumimoji="1" lang="zh-CN" sz="2800" b="1" smtClean="0"/>
          </a:p>
          <a:p>
            <a:pPr>
              <a:spcBef>
                <a:spcPct val="50000"/>
              </a:spcBef>
              <a:defRPr/>
            </a:pPr>
            <a:r>
              <a:rPr kumimoji="1" lang="zh-CN" sz="2800" b="1" smtClean="0"/>
              <a:t>则称</a:t>
            </a:r>
            <a:r>
              <a:rPr kumimoji="1" lang="en-US" altLang="zh-CN" sz="2800" b="1" smtClean="0"/>
              <a:t>(X, Y)</a:t>
            </a:r>
            <a:r>
              <a:rPr kumimoji="1" lang="zh-CN" sz="2800" b="1" smtClean="0"/>
              <a:t>在区域</a:t>
            </a:r>
            <a:r>
              <a:rPr kumimoji="1" lang="en-US" altLang="zh-CN" sz="2800" b="1" smtClean="0"/>
              <a:t>D</a:t>
            </a:r>
            <a:r>
              <a:rPr kumimoji="1" lang="zh-CN" sz="2800" b="1" smtClean="0"/>
              <a:t>上(内) 服从均匀分布。             </a:t>
            </a:r>
            <a:endParaRPr kumimoji="1" lang="zh-CN" altLang="en-US" sz="2800" b="1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1524000" y="1981200"/>
          <a:ext cx="516731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9" name="公式" r:id="rId3" imgW="2362200" imgH="609600" progId="Equation.3">
                  <p:embed/>
                </p:oleObj>
              </mc:Choice>
              <mc:Fallback>
                <p:oleObj name="公式" r:id="rId3" imgW="23622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5167313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2362200" y="5257800"/>
          <a:ext cx="2819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0" name="公式" r:id="rId5" imgW="1295400" imgH="431800" progId="Equation.3">
                  <p:embed/>
                </p:oleObj>
              </mc:Choice>
              <mc:Fallback>
                <p:oleObj name="公式" r:id="rId5" imgW="1295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2819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533400" y="4114800"/>
            <a:ext cx="8001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800" b="1"/>
              <a:t>易见，若（</a:t>
            </a:r>
            <a:r>
              <a:rPr kumimoji="1" lang="en-US" altLang="zh-CN" sz="2800" b="1"/>
              <a:t>X</a:t>
            </a:r>
            <a:r>
              <a:rPr kumimoji="1" lang="zh-CN" altLang="en-US" sz="2800" b="1"/>
              <a:t>，</a:t>
            </a:r>
            <a:r>
              <a:rPr kumimoji="1" lang="en-US" altLang="zh-CN" sz="2800" b="1"/>
              <a:t>Y</a:t>
            </a:r>
            <a:r>
              <a:rPr kumimoji="1" lang="zh-CN" altLang="en-US" sz="2800" b="1"/>
              <a:t>）在区域</a:t>
            </a:r>
            <a:r>
              <a:rPr kumimoji="1" lang="en-US" altLang="zh-CN" sz="2800" b="1"/>
              <a:t>D</a:t>
            </a:r>
            <a:r>
              <a:rPr kumimoji="1" lang="zh-CN" altLang="en-US" sz="2800" b="1"/>
              <a:t>上</a:t>
            </a:r>
            <a:r>
              <a:rPr kumimoji="1" lang="zh-CN" sz="2800" b="1"/>
              <a:t>(</a:t>
            </a:r>
            <a:r>
              <a:rPr kumimoji="1" lang="zh-CN" altLang="en-US" sz="2800" b="1"/>
              <a:t>内</a:t>
            </a:r>
            <a:r>
              <a:rPr kumimoji="1" lang="zh-CN" sz="2800" b="1"/>
              <a:t>) </a:t>
            </a:r>
            <a:r>
              <a:rPr kumimoji="1" lang="zh-CN" altLang="en-US" sz="2800" b="1"/>
              <a:t>服从均匀分布，对</a:t>
            </a:r>
            <a:r>
              <a:rPr kumimoji="1" lang="en-US" altLang="zh-CN" sz="2800" b="1"/>
              <a:t>D</a:t>
            </a:r>
            <a:r>
              <a:rPr kumimoji="1" lang="zh-CN" altLang="en-US" sz="2800" b="1"/>
              <a:t>内任意区域</a:t>
            </a:r>
            <a:r>
              <a:rPr kumimoji="1" lang="en-US" altLang="zh-CN" sz="2800" b="1"/>
              <a:t>G</a:t>
            </a:r>
            <a:r>
              <a:rPr kumimoji="1" lang="zh-CN" altLang="en-US" sz="2800" b="1"/>
              <a:t>，有</a:t>
            </a:r>
          </a:p>
        </p:txBody>
      </p:sp>
      <p:sp useBgFill="1">
        <p:nvSpPr>
          <p:cNvPr id="103429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3430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3431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3432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725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utoUpdateAnimBg="0"/>
      <p:bldP spid="171013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762000" y="749300"/>
            <a:ext cx="4724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例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5.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设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(X,Y)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服从如图区域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D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上的均匀分布，</a:t>
            </a:r>
          </a:p>
          <a:p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(1)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求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(X,Y)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的概率密度；</a:t>
            </a:r>
          </a:p>
          <a:p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(2)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求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P{Y&lt;2X} 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；</a:t>
            </a:r>
          </a:p>
          <a:p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(3)</a:t>
            </a:r>
            <a:r>
              <a:rPr lang="zh-CN" altLang="en-US" sz="3200" b="1">
                <a:latin typeface="楷体_GB2312" charset="0"/>
                <a:ea typeface="楷体_GB2312" charset="0"/>
                <a:cs typeface="楷体_GB2312" charset="0"/>
              </a:rPr>
              <a:t>求</a:t>
            </a:r>
            <a:r>
              <a:rPr lang="en-US" altLang="zh-CN" sz="3200" b="1">
                <a:latin typeface="楷体_GB2312" charset="0"/>
                <a:ea typeface="楷体_GB2312" charset="0"/>
                <a:cs typeface="楷体_GB2312" charset="0"/>
              </a:rPr>
              <a:t>F(0.5,0.5)</a:t>
            </a:r>
          </a:p>
        </p:txBody>
      </p:sp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5638800" y="838200"/>
          <a:ext cx="312420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8" name="BMP 图象" r:id="rId3" imgW="1265030" imgH="1036410" progId="Paint.Picture">
                  <p:embed/>
                </p:oleObj>
              </mc:Choice>
              <mc:Fallback>
                <p:oleObj name="BMP 图象" r:id="rId3" imgW="1265030" imgH="10364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838200"/>
                        <a:ext cx="3124200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5562600" y="838200"/>
          <a:ext cx="32004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9" name="BMP 图象" r:id="rId5" imgW="1226926" imgH="1089754" progId="Paint.Picture">
                  <p:embed/>
                </p:oleObj>
              </mc:Choice>
              <mc:Fallback>
                <p:oleObj name="BMP 图象" r:id="rId5" imgW="1226926" imgH="108975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838200"/>
                        <a:ext cx="3200400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5562600" y="4114800"/>
          <a:ext cx="25908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0" name="BMP 图象" r:id="rId7" imgW="3238952" imgH="2333333" progId="Paint.Picture">
                  <p:embed/>
                </p:oleObj>
              </mc:Choice>
              <mc:Fallback>
                <p:oleObj name="BMP 图象" r:id="rId7" imgW="3238952" imgH="233333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14800"/>
                        <a:ext cx="25908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7620000" y="990600"/>
          <a:ext cx="1047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1" name="Equation" r:id="rId9" imgW="418918" imgH="215806" progId="Equation.3">
                  <p:embed/>
                </p:oleObj>
              </mc:Choice>
              <mc:Fallback>
                <p:oleObj name="Equation" r:id="rId9" imgW="418918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990600"/>
                        <a:ext cx="1047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9" name="Object 7"/>
          <p:cNvGraphicFramePr>
            <a:graphicFrameLocks noChangeAspect="1"/>
          </p:cNvGraphicFramePr>
          <p:nvPr/>
        </p:nvGraphicFramePr>
        <p:xfrm>
          <a:off x="914400" y="3581400"/>
          <a:ext cx="3238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2" name="Equation" r:id="rId11" imgW="1295400" imgH="393700" progId="Equation.3">
                  <p:embed/>
                </p:oleObj>
              </mc:Choice>
              <mc:Fallback>
                <p:oleObj name="Equation" r:id="rId11" imgW="12954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3238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0" name="Object 8"/>
          <p:cNvGraphicFramePr>
            <a:graphicFrameLocks noChangeAspect="1"/>
          </p:cNvGraphicFramePr>
          <p:nvPr/>
        </p:nvGraphicFramePr>
        <p:xfrm>
          <a:off x="1336675" y="4876800"/>
          <a:ext cx="2698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3" name="Equation" r:id="rId13" imgW="1079032" imgH="393529" progId="Equation.3">
                  <p:embed/>
                </p:oleObj>
              </mc:Choice>
              <mc:Fallback>
                <p:oleObj name="Equation" r:id="rId13" imgW="1079032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876800"/>
                        <a:ext cx="26987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4456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457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458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459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5562600" cy="2160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kumimoji="1" lang="zh-CN" altLang="en-US" sz="2800" b="1" smtClean="0"/>
              <a:t>其中，</a:t>
            </a:r>
            <a:r>
              <a:rPr kumimoji="1" lang="zh-CN" altLang="en-US" sz="2800" b="1" smtClean="0">
                <a:sym typeface="Symbol" charset="0"/>
              </a:rPr>
              <a:t></a:t>
            </a:r>
            <a:r>
              <a:rPr kumimoji="1" lang="en-US" altLang="zh-CN" sz="2800" b="1" baseline="-25000" smtClean="0">
                <a:sym typeface="Symbol" charset="0"/>
              </a:rPr>
              <a:t>1</a:t>
            </a:r>
            <a:r>
              <a:rPr kumimoji="1" lang="zh-CN" altLang="en-US" sz="2800" b="1" smtClean="0">
                <a:sym typeface="Symbol" charset="0"/>
              </a:rPr>
              <a:t>、</a:t>
            </a:r>
            <a:r>
              <a:rPr kumimoji="1" lang="en-US" altLang="zh-CN" sz="2800" b="1" baseline="-25000" smtClean="0">
                <a:sym typeface="Symbol" charset="0"/>
              </a:rPr>
              <a:t>2</a:t>
            </a:r>
            <a:r>
              <a:rPr kumimoji="1" lang="zh-CN" altLang="en-US" sz="2800" b="1" smtClean="0"/>
              <a:t>为实数，</a:t>
            </a:r>
            <a:r>
              <a:rPr kumimoji="1" lang="zh-CN" altLang="en-US" sz="2800" b="1" smtClean="0">
                <a:sym typeface="Symbol" charset="0"/>
              </a:rPr>
              <a:t></a:t>
            </a:r>
            <a:r>
              <a:rPr kumimoji="1" lang="en-US" altLang="zh-CN" sz="2800" b="1" baseline="-25000" smtClean="0">
                <a:sym typeface="Symbol" charset="0"/>
              </a:rPr>
              <a:t>1</a:t>
            </a:r>
            <a:r>
              <a:rPr kumimoji="1" lang="en-US" altLang="zh-CN" sz="2800" b="1" smtClean="0"/>
              <a:t>&gt;0</a:t>
            </a:r>
            <a:r>
              <a:rPr kumimoji="1" lang="zh-CN" altLang="en-US" sz="2800" b="1" smtClean="0"/>
              <a:t>、</a:t>
            </a:r>
            <a:r>
              <a:rPr kumimoji="1" lang="zh-CN" altLang="en-US" sz="2800" b="1" smtClean="0">
                <a:sym typeface="Symbol" charset="0"/>
              </a:rPr>
              <a:t></a:t>
            </a:r>
            <a:r>
              <a:rPr kumimoji="1" lang="en-US" altLang="zh-CN" sz="2800" b="1" baseline="-25000" smtClean="0">
                <a:sym typeface="Symbol" charset="0"/>
              </a:rPr>
              <a:t>2</a:t>
            </a:r>
            <a:r>
              <a:rPr kumimoji="1" lang="en-US" altLang="zh-CN" sz="2800" b="1" smtClean="0"/>
              <a:t>&gt;0</a:t>
            </a:r>
            <a:r>
              <a:rPr kumimoji="1" lang="zh-CN" altLang="en-US" sz="2800" b="1" smtClean="0"/>
              <a:t>、</a:t>
            </a:r>
            <a:r>
              <a:rPr kumimoji="1" lang="en-US" altLang="zh-CN" sz="2800" b="1" smtClean="0"/>
              <a:t>| </a:t>
            </a:r>
            <a:r>
              <a:rPr kumimoji="1" lang="en-US" altLang="zh-CN" sz="2800" b="1" smtClean="0">
                <a:sym typeface="Symbol" charset="0"/>
              </a:rPr>
              <a:t> </a:t>
            </a:r>
            <a:r>
              <a:rPr kumimoji="1" lang="en-US" altLang="zh-CN" sz="2800" b="1" smtClean="0"/>
              <a:t>|&lt;1</a:t>
            </a:r>
            <a:r>
              <a:rPr kumimoji="1" lang="zh-CN" altLang="en-US" sz="2800" b="1" smtClean="0"/>
              <a:t>，则称</a:t>
            </a:r>
            <a:r>
              <a:rPr kumimoji="1" lang="en-US" altLang="zh-CN" sz="2800" b="1" smtClean="0"/>
              <a:t>(X, Y) </a:t>
            </a:r>
            <a:r>
              <a:rPr kumimoji="1" lang="zh-CN" altLang="en-US" sz="2800" b="1" smtClean="0"/>
              <a:t>服从参数为</a:t>
            </a:r>
            <a:r>
              <a:rPr kumimoji="1" lang="zh-CN" altLang="en-US" sz="2800" b="1" smtClean="0">
                <a:sym typeface="Symbol" charset="0"/>
              </a:rPr>
              <a:t></a:t>
            </a:r>
            <a:r>
              <a:rPr kumimoji="1" lang="en-US" altLang="zh-CN" sz="2800" b="1" baseline="-25000" smtClean="0">
                <a:sym typeface="Symbol" charset="0"/>
              </a:rPr>
              <a:t>1</a:t>
            </a:r>
            <a:r>
              <a:rPr kumimoji="1" lang="en-US" altLang="zh-CN" sz="2800" b="1" smtClean="0">
                <a:sym typeface="Symbol" charset="0"/>
              </a:rPr>
              <a:t>, </a:t>
            </a:r>
            <a:r>
              <a:rPr kumimoji="1" lang="en-US" altLang="zh-CN" sz="2800" b="1" baseline="-25000" smtClean="0">
                <a:sym typeface="Symbol" charset="0"/>
              </a:rPr>
              <a:t>2</a:t>
            </a:r>
            <a:r>
              <a:rPr kumimoji="1" lang="en-US" altLang="zh-CN" sz="2800" b="1" smtClean="0">
                <a:sym typeface="Symbol" charset="0"/>
              </a:rPr>
              <a:t>, </a:t>
            </a:r>
            <a:r>
              <a:rPr kumimoji="1" lang="en-US" altLang="zh-CN" sz="2800" b="1" baseline="-25000" smtClean="0">
                <a:sym typeface="Symbol" charset="0"/>
              </a:rPr>
              <a:t>1</a:t>
            </a:r>
            <a:r>
              <a:rPr kumimoji="1" lang="en-US" altLang="zh-CN" sz="2800" b="1" smtClean="0">
                <a:sym typeface="Symbol" charset="0"/>
              </a:rPr>
              <a:t>, </a:t>
            </a:r>
            <a:r>
              <a:rPr kumimoji="1" lang="en-US" altLang="zh-CN" sz="2800" b="1" baseline="-25000" smtClean="0">
                <a:sym typeface="Symbol" charset="0"/>
              </a:rPr>
              <a:t>2</a:t>
            </a:r>
            <a:r>
              <a:rPr kumimoji="1" lang="en-US" altLang="zh-CN" sz="2800" b="1" smtClean="0">
                <a:sym typeface="Symbol" charset="0"/>
              </a:rPr>
              <a:t>, </a:t>
            </a:r>
            <a:r>
              <a:rPr kumimoji="1" lang="zh-CN" altLang="en-US" sz="2800" b="1" smtClean="0"/>
              <a:t>的</a:t>
            </a:r>
          </a:p>
          <a:p>
            <a:pPr algn="ctr">
              <a:lnSpc>
                <a:spcPct val="120000"/>
              </a:lnSpc>
              <a:defRPr/>
            </a:pPr>
            <a:r>
              <a:rPr kumimoji="1" lang="zh-CN" altLang="en-US" sz="2800" b="1" smtClean="0"/>
              <a:t>二维正态分布，可记为</a:t>
            </a:r>
            <a:r>
              <a:rPr kumimoji="1" lang="zh-CN" altLang="en-US" sz="2400" smtClean="0"/>
              <a:t>                    </a:t>
            </a:r>
            <a:endParaRPr kumimoji="1" lang="zh-CN" altLang="en-US" sz="240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466725" y="5486400"/>
          <a:ext cx="63055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6" name="Equation" r:id="rId4" imgW="1790700" imgH="228600" progId="Equation.3">
                  <p:embed/>
                </p:oleObj>
              </mc:Choice>
              <mc:Fallback>
                <p:oleObj name="Equation" r:id="rId4" imgW="1790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5486400"/>
                        <a:ext cx="63055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5715000" y="2971800"/>
          <a:ext cx="3124200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7" name="BMP 图象" r:id="rId6" imgW="2141406" imgH="1059048" progId="Paint.Picture">
                  <p:embed/>
                </p:oleObj>
              </mc:Choice>
              <mc:Fallback>
                <p:oleObj name="BMP 图象" r:id="rId6" imgW="2141406" imgH="105904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971800"/>
                        <a:ext cx="3124200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0010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800" b="1"/>
              <a:t>(2)</a:t>
            </a:r>
            <a:r>
              <a:rPr lang="zh-CN" altLang="en-US" sz="2800" b="1"/>
              <a:t>二维正态分布</a:t>
            </a:r>
            <a:r>
              <a:rPr lang="en-US" altLang="zh-CN" sz="2800" b="1"/>
              <a:t>N(</a:t>
            </a:r>
            <a:r>
              <a:rPr lang="en-US" altLang="zh-CN" sz="2800" b="1">
                <a:sym typeface="Symbol" charset="0"/>
              </a:rPr>
              <a:t></a:t>
            </a:r>
            <a:r>
              <a:rPr lang="en-US" altLang="zh-CN" sz="2800" b="1" baseline="-25000">
                <a:sym typeface="Symbol" charset="0"/>
              </a:rPr>
              <a:t>1</a:t>
            </a:r>
            <a:r>
              <a:rPr lang="en-US" altLang="zh-CN" sz="2800" b="1">
                <a:sym typeface="Symbol" charset="0"/>
              </a:rPr>
              <a:t>, </a:t>
            </a:r>
            <a:r>
              <a:rPr lang="en-US" altLang="zh-CN" sz="2800" b="1" baseline="-25000">
                <a:sym typeface="Symbol" charset="0"/>
              </a:rPr>
              <a:t>2</a:t>
            </a:r>
            <a:r>
              <a:rPr lang="en-US" altLang="zh-CN" sz="2800" b="1">
                <a:sym typeface="Symbol" charset="0"/>
              </a:rPr>
              <a:t>, </a:t>
            </a:r>
            <a:r>
              <a:rPr lang="en-US" altLang="zh-CN" sz="2800" b="1" baseline="-25000">
                <a:sym typeface="Symbol" charset="0"/>
              </a:rPr>
              <a:t>1</a:t>
            </a:r>
            <a:r>
              <a:rPr lang="en-US" altLang="zh-CN" sz="2800" b="1">
                <a:sym typeface="Symbol" charset="0"/>
              </a:rPr>
              <a:t>, </a:t>
            </a:r>
            <a:r>
              <a:rPr lang="en-US" altLang="zh-CN" sz="2800" b="1" baseline="-25000">
                <a:sym typeface="Symbol" charset="0"/>
              </a:rPr>
              <a:t>2</a:t>
            </a:r>
            <a:r>
              <a:rPr lang="en-US" altLang="zh-CN" sz="2800" b="1">
                <a:sym typeface="Symbol" charset="0"/>
              </a:rPr>
              <a:t>, </a:t>
            </a:r>
            <a:r>
              <a:rPr lang="en-US" altLang="zh-CN" sz="2800" b="1"/>
              <a:t>)</a:t>
            </a:r>
            <a:endParaRPr lang="en-US" altLang="zh-CN"/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       </a:t>
            </a:r>
            <a:r>
              <a:rPr lang="zh-CN" altLang="en-US" sz="2800" b="1"/>
              <a:t>若二维随机变量</a:t>
            </a:r>
            <a:r>
              <a:rPr lang="en-US" altLang="zh-CN" sz="2800" b="1"/>
              <a:t>(X, Y)</a:t>
            </a:r>
            <a:r>
              <a:rPr lang="zh-CN" altLang="en-US" sz="2800" b="1"/>
              <a:t>的密度函数为</a:t>
            </a:r>
            <a:r>
              <a:rPr lang="en-US" altLang="zh-CN" sz="2800" b="1"/>
              <a:t> </a:t>
            </a:r>
            <a:endParaRPr lang="en-US" altLang="zh-CN" b="1"/>
          </a:p>
        </p:txBody>
      </p:sp>
      <p:graphicFrame>
        <p:nvGraphicFramePr>
          <p:cNvPr id="173062" name="Object 6"/>
          <p:cNvGraphicFramePr>
            <a:graphicFrameLocks noChangeAspect="1"/>
          </p:cNvGraphicFramePr>
          <p:nvPr/>
        </p:nvGraphicFramePr>
        <p:xfrm>
          <a:off x="0" y="1752600"/>
          <a:ext cx="89154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8" name="公式" r:id="rId8" imgW="3581400" imgH="558800" progId="Equation.3">
                  <p:embed/>
                </p:oleObj>
              </mc:Choice>
              <mc:Fallback>
                <p:oleObj name="公式" r:id="rId8" imgW="35814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52600"/>
                        <a:ext cx="89154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5478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479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480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481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61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57163" y="520700"/>
            <a:ext cx="8367712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分布函数的概念可推广到</a:t>
            </a:r>
            <a:r>
              <a:rPr lang="en-US" altLang="zh-CN" sz="2800" b="1">
                <a:solidFill>
                  <a:srgbClr val="800000"/>
                </a:solidFill>
              </a:rPr>
              <a:t>n</a:t>
            </a:r>
            <a:r>
              <a:rPr lang="zh-CN" altLang="en-US" sz="2800" b="1">
                <a:solidFill>
                  <a:srgbClr val="800000"/>
                </a:solidFill>
              </a:rPr>
              <a:t>维随机变量的情形。</a:t>
            </a:r>
            <a:endParaRPr lang="zh-CN" sz="2800" b="1">
              <a:solidFill>
                <a:srgbClr val="800000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事实上，对</a:t>
            </a:r>
            <a:r>
              <a:rPr lang="en-US" altLang="zh-CN" sz="2800" b="1">
                <a:solidFill>
                  <a:srgbClr val="800000"/>
                </a:solidFill>
              </a:rPr>
              <a:t>n</a:t>
            </a:r>
            <a:r>
              <a:rPr lang="zh-CN" altLang="en-US" sz="2800" b="1">
                <a:solidFill>
                  <a:srgbClr val="800000"/>
                </a:solidFill>
              </a:rPr>
              <a:t>维随机变量</a:t>
            </a:r>
            <a:r>
              <a:rPr lang="zh-CN" sz="2800" b="1">
                <a:solidFill>
                  <a:srgbClr val="800000"/>
                </a:solidFill>
              </a:rPr>
              <a:t>(</a:t>
            </a:r>
            <a:r>
              <a:rPr lang="en-US" altLang="zh-CN" sz="2800" b="1">
                <a:solidFill>
                  <a:srgbClr val="800000"/>
                </a:solidFill>
              </a:rPr>
              <a:t>X</a:t>
            </a:r>
            <a:r>
              <a:rPr lang="en-US" altLang="zh-CN" sz="2800" b="1" baseline="-25000">
                <a:solidFill>
                  <a:srgbClr val="800000"/>
                </a:solidFill>
              </a:rPr>
              <a:t>1</a:t>
            </a:r>
            <a:r>
              <a:rPr lang="en-US" altLang="zh-CN" sz="2800" b="1">
                <a:solidFill>
                  <a:srgbClr val="800000"/>
                </a:solidFill>
              </a:rPr>
              <a:t>, X</a:t>
            </a:r>
            <a:r>
              <a:rPr lang="en-US" altLang="zh-CN" sz="2800" b="1" baseline="-25000">
                <a:solidFill>
                  <a:srgbClr val="800000"/>
                </a:solidFill>
              </a:rPr>
              <a:t>2</a:t>
            </a:r>
            <a:r>
              <a:rPr lang="en-US" altLang="zh-CN" sz="2800" b="1">
                <a:solidFill>
                  <a:srgbClr val="800000"/>
                </a:solidFill>
              </a:rPr>
              <a:t>, … , X</a:t>
            </a:r>
            <a:r>
              <a:rPr lang="en-US" altLang="zh-CN" sz="2800" b="1" baseline="-25000">
                <a:solidFill>
                  <a:srgbClr val="800000"/>
                </a:solidFill>
              </a:rPr>
              <a:t>n</a:t>
            </a:r>
            <a:r>
              <a:rPr lang="en-US" altLang="zh-CN" sz="2800" b="1">
                <a:solidFill>
                  <a:srgbClr val="800000"/>
                </a:solidFill>
              </a:rPr>
              <a:t>)</a:t>
            </a:r>
            <a:r>
              <a:rPr lang="zh-CN" altLang="en-US" sz="2800" b="1">
                <a:solidFill>
                  <a:srgbClr val="800000"/>
                </a:solidFill>
              </a:rPr>
              <a:t>，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        </a:t>
            </a:r>
            <a:r>
              <a:rPr lang="en-US" altLang="zh-CN" sz="2800" b="1">
                <a:solidFill>
                  <a:srgbClr val="800000"/>
                </a:solidFill>
              </a:rPr>
              <a:t>F(x</a:t>
            </a:r>
            <a:r>
              <a:rPr lang="en-US" altLang="zh-CN" sz="2800" b="1" baseline="-25000">
                <a:solidFill>
                  <a:srgbClr val="800000"/>
                </a:solidFill>
              </a:rPr>
              <a:t>1</a:t>
            </a:r>
            <a:r>
              <a:rPr lang="en-US" altLang="zh-CN" sz="2800" b="1">
                <a:solidFill>
                  <a:srgbClr val="800000"/>
                </a:solidFill>
              </a:rPr>
              <a:t>, x</a:t>
            </a:r>
            <a:r>
              <a:rPr lang="en-US" altLang="zh-CN" sz="2800" b="1" baseline="-25000">
                <a:solidFill>
                  <a:srgbClr val="800000"/>
                </a:solidFill>
              </a:rPr>
              <a:t>2</a:t>
            </a:r>
            <a:r>
              <a:rPr lang="en-US" altLang="zh-CN" sz="2800" b="1">
                <a:solidFill>
                  <a:srgbClr val="800000"/>
                </a:solidFill>
              </a:rPr>
              <a:t>, … , x</a:t>
            </a:r>
            <a:r>
              <a:rPr lang="en-US" altLang="zh-CN" sz="2800" b="1" baseline="-25000">
                <a:solidFill>
                  <a:srgbClr val="800000"/>
                </a:solidFill>
              </a:rPr>
              <a:t>n</a:t>
            </a:r>
            <a:r>
              <a:rPr lang="en-US" altLang="zh-CN" sz="2800" b="1">
                <a:solidFill>
                  <a:srgbClr val="800000"/>
                </a:solidFill>
              </a:rPr>
              <a:t>)</a:t>
            </a:r>
            <a:r>
              <a:rPr lang="zh-CN" altLang="en-US" sz="2800" b="1">
                <a:solidFill>
                  <a:srgbClr val="800000"/>
                </a:solidFill>
              </a:rPr>
              <a:t>＝</a:t>
            </a:r>
            <a:r>
              <a:rPr lang="en-US" altLang="zh-CN" sz="2800" b="1">
                <a:solidFill>
                  <a:srgbClr val="800000"/>
                </a:solidFill>
              </a:rPr>
              <a:t>P(X</a:t>
            </a:r>
            <a:r>
              <a:rPr lang="en-US" altLang="zh-CN" sz="2800" b="1" baseline="-25000">
                <a:solidFill>
                  <a:srgbClr val="800000"/>
                </a:solidFill>
              </a:rPr>
              <a:t>1</a:t>
            </a:r>
            <a:r>
              <a:rPr lang="en-US" altLang="zh-CN" sz="2800" b="1">
                <a:solidFill>
                  <a:srgbClr val="800000"/>
                </a:solidFill>
                <a:sym typeface="Symbol" charset="0"/>
              </a:rPr>
              <a:t> </a:t>
            </a:r>
            <a:r>
              <a:rPr lang="en-US" altLang="zh-CN" sz="2800" b="1">
                <a:solidFill>
                  <a:srgbClr val="800000"/>
                </a:solidFill>
              </a:rPr>
              <a:t>x</a:t>
            </a:r>
            <a:r>
              <a:rPr lang="en-US" altLang="zh-CN" sz="2800" b="1" baseline="-25000">
                <a:solidFill>
                  <a:srgbClr val="800000"/>
                </a:solidFill>
              </a:rPr>
              <a:t>1</a:t>
            </a:r>
            <a:r>
              <a:rPr lang="en-US" altLang="zh-CN" sz="2800" b="1">
                <a:solidFill>
                  <a:srgbClr val="800000"/>
                </a:solidFill>
              </a:rPr>
              <a:t>, X</a:t>
            </a:r>
            <a:r>
              <a:rPr lang="en-US" altLang="zh-CN" sz="2800" b="1" baseline="-25000">
                <a:solidFill>
                  <a:srgbClr val="800000"/>
                </a:solidFill>
              </a:rPr>
              <a:t>2 </a:t>
            </a:r>
            <a:r>
              <a:rPr lang="en-US" altLang="zh-CN" sz="2800" b="1">
                <a:solidFill>
                  <a:srgbClr val="800000"/>
                </a:solidFill>
                <a:sym typeface="Symbol" charset="0"/>
              </a:rPr>
              <a:t></a:t>
            </a:r>
            <a:r>
              <a:rPr lang="en-US" altLang="zh-CN" sz="2800" b="1">
                <a:solidFill>
                  <a:srgbClr val="800000"/>
                </a:solidFill>
              </a:rPr>
              <a:t>x</a:t>
            </a:r>
            <a:r>
              <a:rPr lang="en-US" altLang="zh-CN" sz="2800" b="1" baseline="-25000">
                <a:solidFill>
                  <a:srgbClr val="800000"/>
                </a:solidFill>
              </a:rPr>
              <a:t>2</a:t>
            </a:r>
            <a:r>
              <a:rPr lang="en-US" altLang="zh-CN" sz="2800" b="1">
                <a:solidFill>
                  <a:srgbClr val="800000"/>
                </a:solidFill>
              </a:rPr>
              <a:t>, … , X</a:t>
            </a:r>
            <a:r>
              <a:rPr lang="en-US" altLang="zh-CN" sz="2800" b="1" baseline="-25000">
                <a:solidFill>
                  <a:srgbClr val="800000"/>
                </a:solidFill>
              </a:rPr>
              <a:t>n </a:t>
            </a:r>
            <a:r>
              <a:rPr lang="en-US" altLang="zh-CN" sz="2800" b="1">
                <a:solidFill>
                  <a:srgbClr val="800000"/>
                </a:solidFill>
                <a:sym typeface="Symbol" charset="0"/>
              </a:rPr>
              <a:t></a:t>
            </a:r>
            <a:r>
              <a:rPr lang="en-US" altLang="zh-CN" sz="2800" b="1">
                <a:solidFill>
                  <a:srgbClr val="800000"/>
                </a:solidFill>
              </a:rPr>
              <a:t>x</a:t>
            </a:r>
            <a:r>
              <a:rPr lang="en-US" altLang="zh-CN" sz="2800" b="1" baseline="-25000">
                <a:solidFill>
                  <a:srgbClr val="800000"/>
                </a:solidFill>
              </a:rPr>
              <a:t>n</a:t>
            </a:r>
            <a:r>
              <a:rPr lang="en-US" altLang="zh-CN" sz="2800" b="1">
                <a:solidFill>
                  <a:srgbClr val="800000"/>
                </a:solidFill>
              </a:rPr>
              <a:t>)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称为的</a:t>
            </a:r>
            <a:r>
              <a:rPr lang="en-US" altLang="zh-CN" sz="2800" b="1">
                <a:solidFill>
                  <a:srgbClr val="800000"/>
                </a:solidFill>
              </a:rPr>
              <a:t>n</a:t>
            </a:r>
            <a:r>
              <a:rPr lang="zh-CN" altLang="en-US" sz="2800" b="1">
                <a:solidFill>
                  <a:srgbClr val="800000"/>
                </a:solidFill>
              </a:rPr>
              <a:t>维随机变量</a:t>
            </a:r>
            <a:r>
              <a:rPr lang="zh-CN" sz="2800" b="1">
                <a:solidFill>
                  <a:srgbClr val="800000"/>
                </a:solidFill>
              </a:rPr>
              <a:t>(</a:t>
            </a:r>
            <a:r>
              <a:rPr lang="en-US" altLang="zh-CN" sz="2800" b="1">
                <a:solidFill>
                  <a:srgbClr val="800000"/>
                </a:solidFill>
              </a:rPr>
              <a:t>X</a:t>
            </a:r>
            <a:r>
              <a:rPr lang="en-US" altLang="zh-CN" sz="2800" b="1" baseline="-25000">
                <a:solidFill>
                  <a:srgbClr val="800000"/>
                </a:solidFill>
              </a:rPr>
              <a:t>1</a:t>
            </a:r>
            <a:r>
              <a:rPr lang="en-US" altLang="zh-CN" sz="2800" b="1">
                <a:solidFill>
                  <a:srgbClr val="800000"/>
                </a:solidFill>
              </a:rPr>
              <a:t>, X</a:t>
            </a:r>
            <a:r>
              <a:rPr lang="en-US" altLang="zh-CN" sz="2800" b="1" baseline="-25000">
                <a:solidFill>
                  <a:srgbClr val="800000"/>
                </a:solidFill>
              </a:rPr>
              <a:t>2</a:t>
            </a:r>
            <a:r>
              <a:rPr lang="en-US" altLang="zh-CN" sz="2800" b="1">
                <a:solidFill>
                  <a:srgbClr val="800000"/>
                </a:solidFill>
              </a:rPr>
              <a:t>, … , X</a:t>
            </a:r>
            <a:r>
              <a:rPr lang="en-US" altLang="zh-CN" sz="2800" b="1" baseline="-25000">
                <a:solidFill>
                  <a:srgbClr val="800000"/>
                </a:solidFill>
              </a:rPr>
              <a:t>n</a:t>
            </a:r>
            <a:r>
              <a:rPr lang="en-US" altLang="zh-CN" sz="2800" b="1">
                <a:solidFill>
                  <a:srgbClr val="800000"/>
                </a:solidFill>
              </a:rPr>
              <a:t>)</a:t>
            </a:r>
            <a:r>
              <a:rPr lang="zh-CN" altLang="en-US" sz="2800" b="1">
                <a:solidFill>
                  <a:srgbClr val="800000"/>
                </a:solidFill>
              </a:rPr>
              <a:t>的分布函数，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或随机变量</a:t>
            </a:r>
            <a:r>
              <a:rPr lang="en-US" altLang="zh-CN" sz="2800" b="1">
                <a:solidFill>
                  <a:srgbClr val="800000"/>
                </a:solidFill>
              </a:rPr>
              <a:t>X</a:t>
            </a:r>
            <a:r>
              <a:rPr lang="en-US" altLang="zh-CN" sz="2800" b="1" baseline="-25000">
                <a:solidFill>
                  <a:srgbClr val="800000"/>
                </a:solidFill>
              </a:rPr>
              <a:t>1</a:t>
            </a:r>
            <a:r>
              <a:rPr lang="en-US" altLang="zh-CN" sz="2800" b="1">
                <a:solidFill>
                  <a:srgbClr val="800000"/>
                </a:solidFill>
              </a:rPr>
              <a:t>, X</a:t>
            </a:r>
            <a:r>
              <a:rPr lang="en-US" altLang="zh-CN" sz="2800" b="1" baseline="-25000">
                <a:solidFill>
                  <a:srgbClr val="800000"/>
                </a:solidFill>
              </a:rPr>
              <a:t>2</a:t>
            </a:r>
            <a:r>
              <a:rPr lang="en-US" altLang="zh-CN" sz="2800" b="1">
                <a:solidFill>
                  <a:srgbClr val="800000"/>
                </a:solidFill>
              </a:rPr>
              <a:t>, … , X</a:t>
            </a:r>
            <a:r>
              <a:rPr lang="en-US" altLang="zh-CN" sz="2800" b="1" baseline="-25000">
                <a:solidFill>
                  <a:srgbClr val="800000"/>
                </a:solidFill>
              </a:rPr>
              <a:t>n</a:t>
            </a:r>
            <a:r>
              <a:rPr lang="zh-CN" altLang="en-US" sz="2800" b="1">
                <a:solidFill>
                  <a:srgbClr val="800000"/>
                </a:solidFill>
              </a:rPr>
              <a:t>的联合分布函数</a:t>
            </a:r>
            <a:r>
              <a:rPr lang="zh-CN" altLang="en-US" sz="2800" b="1"/>
              <a:t>。</a:t>
            </a:r>
          </a:p>
        </p:txBody>
      </p:sp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1676400" y="5029200"/>
          <a:ext cx="6172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1" name="公式" r:id="rId3" imgW="2552700" imgH="228600" progId="Equation.3">
                  <p:embed/>
                </p:oleObj>
              </mc:Choice>
              <mc:Fallback>
                <p:oleObj name="公式" r:id="rId3" imgW="2552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29200"/>
                        <a:ext cx="6172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1295400" y="5486400"/>
          <a:ext cx="7239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2" name="公式" r:id="rId5" imgW="3009900" imgH="304800" progId="Equation.3">
                  <p:embed/>
                </p:oleObj>
              </mc:Choice>
              <mc:Fallback>
                <p:oleObj name="公式" r:id="rId5" imgW="30099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6400"/>
                        <a:ext cx="7239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533400" y="3575050"/>
            <a:ext cx="782161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定义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2.4.6. n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维随机变量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(X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1,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,...X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，</a:t>
            </a:r>
          </a:p>
          <a:p>
            <a:pPr eaLnBrk="0" hangingPunct="0"/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如果存在非负的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元函数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f(x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1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,x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,...x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使对任意的</a:t>
            </a:r>
          </a:p>
          <a:p>
            <a:pPr eaLnBrk="0" hangingPunct="0"/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元立方体</a:t>
            </a:r>
            <a:endParaRPr kumimoji="1" lang="zh-CN" altLang="en-US" sz="2400" b="1">
              <a:solidFill>
                <a:srgbClr val="800000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 useBgFill="1">
        <p:nvSpPr>
          <p:cNvPr id="106501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6502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6503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6504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  <p:bldP spid="174085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533400" y="1819275"/>
            <a:ext cx="77851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定义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2.4.7. 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若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(X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1,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,...X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的全部可能取值为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R</a:t>
            </a:r>
            <a:r>
              <a:rPr kumimoji="1" lang="en-US" altLang="zh-CN" sz="2800" b="1" baseline="30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上的有限或可列无穷多个点，称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(X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1,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,...X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为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维离散型的，称</a:t>
            </a:r>
          </a:p>
          <a:p>
            <a:pPr algn="ctr"/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P{X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1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=x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1,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=x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,...X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=x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} 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，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(x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1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,x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,...x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</a:p>
          <a:p>
            <a:pPr algn="ctr"/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为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维随机变量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(X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1,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,...X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的联合分布律。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609600" y="757238"/>
            <a:ext cx="79851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则称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(X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1,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,...X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为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维连续型随机变量，称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f(x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1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,x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,...x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为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(X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1,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,...X</a:t>
            </a:r>
            <a:r>
              <a:rPr kumimoji="1" lang="en-US" altLang="zh-CN" sz="2800" b="1" baseline="-25000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kumimoji="1" lang="en-US" altLang="zh-CN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的概率密度。</a:t>
            </a:r>
          </a:p>
        </p:txBody>
      </p:sp>
      <p:sp useBgFill="1">
        <p:nvSpPr>
          <p:cNvPr id="107523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7524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7525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7526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7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877888" y="2360613"/>
            <a:ext cx="7572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求</a:t>
            </a:r>
            <a:r>
              <a:rPr lang="zh-CN" altLang="en-US" sz="2800">
                <a:latin typeface="楷体_GB2312" charset="0"/>
                <a:ea typeface="楷体_GB2312" charset="0"/>
                <a:cs typeface="楷体_GB2312" charset="0"/>
              </a:rPr>
              <a:t>：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（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1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）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P{X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  <a:sym typeface="Symbol" charset="0"/>
              </a:rPr>
              <a:t>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0},(2)P{X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  <a:sym typeface="Symbol" charset="0"/>
              </a:rPr>
              <a:t>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1},(3)P{Y 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  <a:sym typeface="Symbol" charset="0"/>
              </a:rPr>
              <a:t>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 y</a:t>
            </a:r>
            <a:r>
              <a:rPr lang="en-US" altLang="zh-CN" sz="2800" b="1" baseline="-25000">
                <a:latin typeface="楷体_GB2312" charset="0"/>
                <a:ea typeface="楷体_GB2312" charset="0"/>
                <a:cs typeface="楷体_GB2312" charset="0"/>
              </a:rPr>
              <a:t>0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}	</a:t>
            </a:r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1981200" y="1143000"/>
          <a:ext cx="42672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8" name="公式" r:id="rId3" imgW="1663700" imgH="508000" progId="Equation.3">
                  <p:embed/>
                </p:oleObj>
              </mc:Choice>
              <mc:Fallback>
                <p:oleObj name="公式" r:id="rId3" imgW="16637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42672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58813" y="531813"/>
            <a:ext cx="5902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EX: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随机变量（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，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Y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）的概率密度为</a:t>
            </a: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>
            <a:off x="5562600" y="4800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 flipV="1">
            <a:off x="6248400" y="3200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8061325" y="4956175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x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6308725" y="2746375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y</a:t>
            </a:r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 flipV="1">
            <a:off x="6248400" y="3276600"/>
            <a:ext cx="1600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6324600" y="3505200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D</a:t>
            </a: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533400" y="3048000"/>
            <a:ext cx="472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</a:rPr>
              <a:t>答</a:t>
            </a:r>
            <a:r>
              <a:rPr lang="en-US" altLang="zh-CN" sz="2800" b="1">
                <a:latin typeface="Times New Roman" charset="0"/>
                <a:ea typeface="华文楷体" charset="0"/>
                <a:cs typeface="华文楷体" charset="0"/>
              </a:rPr>
              <a:t>: 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P{X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  <a:sym typeface="Symbol" charset="0"/>
              </a:rPr>
              <a:t>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0}=0</a:t>
            </a: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7162800" y="3429000"/>
            <a:ext cx="0" cy="1981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76141" name="Object 13"/>
          <p:cNvGraphicFramePr>
            <a:graphicFrameLocks noChangeAspect="1"/>
          </p:cNvGraphicFramePr>
          <p:nvPr/>
        </p:nvGraphicFramePr>
        <p:xfrm>
          <a:off x="533400" y="3640138"/>
          <a:ext cx="46482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9" name="Equation" r:id="rId5" imgW="1892300" imgH="482600" progId="Equation.3">
                  <p:embed/>
                </p:oleObj>
              </mc:Choice>
              <mc:Fallback>
                <p:oleObj name="Equation" r:id="rId5" imgW="18923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40138"/>
                        <a:ext cx="46482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2" name="Object 14"/>
          <p:cNvGraphicFramePr>
            <a:graphicFrameLocks noChangeAspect="1"/>
          </p:cNvGraphicFramePr>
          <p:nvPr/>
        </p:nvGraphicFramePr>
        <p:xfrm>
          <a:off x="457200" y="4724400"/>
          <a:ext cx="49117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0" name="Equation" r:id="rId7" imgW="2171700" imgH="685800" progId="Equation.3">
                  <p:embed/>
                </p:oleObj>
              </mc:Choice>
              <mc:Fallback>
                <p:oleObj name="Equation" r:id="rId7" imgW="2171700" imgH="685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0"/>
                        <a:ext cx="49117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5715000" y="4267200"/>
            <a:ext cx="2286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>
            <a:off x="5562600" y="5257800"/>
            <a:ext cx="2438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 useBgFill="1">
        <p:nvSpPr>
          <p:cNvPr id="108560" name="AutoShape 1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8561" name="AutoShape 1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8562" name="AutoShape 1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8563" name="AutoShape 2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utoUpdateAnimBg="0"/>
      <p:bldP spid="176132" grpId="0" autoUpdateAnimBg="0"/>
      <p:bldP spid="176133" grpId="0" animBg="1"/>
      <p:bldP spid="176134" grpId="0" animBg="1"/>
      <p:bldP spid="176135" grpId="0" autoUpdateAnimBg="0"/>
      <p:bldP spid="176136" grpId="0" autoUpdateAnimBg="0"/>
      <p:bldP spid="176137" grpId="0" animBg="1"/>
      <p:bldP spid="176138" grpId="0" autoUpdateAnimBg="0"/>
      <p:bldP spid="176139" grpId="0" autoUpdateAnimBg="0"/>
      <p:bldP spid="176140" grpId="0" animBg="1"/>
      <p:bldP spid="176143" grpId="0" animBg="1"/>
      <p:bldP spid="17614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457200" y="3429000"/>
            <a:ext cx="8075613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/>
              <a:t>F</a:t>
            </a:r>
            <a:r>
              <a:rPr lang="en-US" altLang="zh-CN" sz="2800" b="1" baseline="-25000"/>
              <a:t>Y</a:t>
            </a:r>
            <a:r>
              <a:rPr lang="en-US" altLang="zh-CN" sz="2800"/>
              <a:t>(y)</a:t>
            </a:r>
            <a:r>
              <a:rPr lang="zh-CN" altLang="en-US" sz="2800"/>
              <a:t>＝</a:t>
            </a:r>
            <a:r>
              <a:rPr lang="en-US" altLang="zh-CN" sz="2800"/>
              <a:t>F (+</a:t>
            </a:r>
            <a:r>
              <a:rPr lang="en-US" altLang="zh-CN" sz="2800">
                <a:sym typeface="Symbol" charset="0"/>
              </a:rPr>
              <a:t></a:t>
            </a:r>
            <a:r>
              <a:rPr lang="en-US" altLang="zh-CN" sz="2800"/>
              <a:t>, y)</a:t>
            </a:r>
            <a:r>
              <a:rPr lang="zh-CN" altLang="en-US" sz="2800"/>
              <a:t>＝                      ＝</a:t>
            </a:r>
            <a:r>
              <a:rPr lang="en-US" altLang="zh-CN" sz="2800"/>
              <a:t>P{Y</a:t>
            </a:r>
            <a:r>
              <a:rPr lang="en-US" altLang="zh-CN" sz="2800">
                <a:sym typeface="Symbol" charset="0"/>
              </a:rPr>
              <a:t>y</a:t>
            </a:r>
            <a:r>
              <a:rPr lang="en-US" altLang="zh-CN" sz="2800"/>
              <a:t>} </a:t>
            </a:r>
            <a:r>
              <a:rPr lang="zh-CN" altLang="en-US" sz="2800" b="1"/>
              <a:t>称为二维随机变量</a:t>
            </a:r>
            <a:r>
              <a:rPr lang="en-US" altLang="zh-CN" sz="2800" b="1"/>
              <a:t>(X, Y)</a:t>
            </a:r>
            <a:r>
              <a:rPr lang="zh-CN" altLang="en-US" sz="2800" b="1"/>
              <a:t>关于</a:t>
            </a:r>
            <a:r>
              <a:rPr lang="en-US" altLang="zh-CN" sz="2800" b="1"/>
              <a:t>Y</a:t>
            </a:r>
            <a:r>
              <a:rPr lang="zh-CN" altLang="en-US" sz="2800" b="1"/>
              <a:t>的边缘分布函数</a:t>
            </a:r>
            <a:r>
              <a:rPr lang="zh-CN" sz="2800" b="1"/>
              <a:t>.</a:t>
            </a:r>
            <a:r>
              <a:rPr lang="en-US" altLang="zh-CN" b="1"/>
              <a:t> </a:t>
            </a:r>
          </a:p>
        </p:txBody>
      </p:sp>
      <p:graphicFrame>
        <p:nvGraphicFramePr>
          <p:cNvPr id="177155" name="Object 3"/>
          <p:cNvGraphicFramePr>
            <a:graphicFrameLocks noChangeAspect="1"/>
          </p:cNvGraphicFramePr>
          <p:nvPr/>
        </p:nvGraphicFramePr>
        <p:xfrm>
          <a:off x="3505200" y="2057400"/>
          <a:ext cx="1905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6" name="公式" r:id="rId3" imgW="761669" imgH="291973" progId="Equation.3">
                  <p:embed/>
                </p:oleObj>
              </mc:Choice>
              <mc:Fallback>
                <p:oleObj name="公式" r:id="rId3" imgW="761669" imgH="29197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1905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3733800" y="3429000"/>
          <a:ext cx="1905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7" name="公式" r:id="rId5" imgW="761669" imgH="279279" progId="Equation.3">
                  <p:embed/>
                </p:oleObj>
              </mc:Choice>
              <mc:Fallback>
                <p:oleObj name="公式" r:id="rId5" imgW="761669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19050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85800"/>
            <a:ext cx="7772400" cy="1143000"/>
          </a:xfrm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Calibri" charset="0"/>
                <a:ea typeface="宋体" charset="0"/>
              </a:rPr>
              <a:t>2.7.</a:t>
            </a:r>
            <a:r>
              <a:rPr kumimoji="0" lang="zh-CN" altLang="en-US" sz="3600" b="1">
                <a:latin typeface="Calibri" charset="0"/>
                <a:ea typeface="宋体" charset="0"/>
              </a:rPr>
              <a:t>边缘分布与独立性</a:t>
            </a:r>
            <a:r>
              <a:rPr kumimoji="0" lang="zh-CN" altLang="en-US" b="1">
                <a:latin typeface="Calibri" charset="0"/>
                <a:ea typeface="宋体" charset="0"/>
              </a:rPr>
              <a:t/>
            </a:r>
            <a:br>
              <a:rPr kumimoji="0" lang="zh-CN" altLang="en-US" b="1">
                <a:latin typeface="Calibri" charset="0"/>
                <a:ea typeface="宋体" charset="0"/>
              </a:rPr>
            </a:br>
            <a:r>
              <a:rPr kumimoji="0" lang="zh-CN" altLang="en-US" sz="2800" b="1">
                <a:latin typeface="Calibri" charset="0"/>
                <a:ea typeface="宋体" charset="0"/>
              </a:rPr>
              <a:t>一、边缘分布函数</a:t>
            </a:r>
            <a:endParaRPr kumimoji="0" lang="en-US" altLang="zh-CN" sz="2800" b="1">
              <a:latin typeface="华文楷体" charset="0"/>
              <a:ea typeface="华文楷体" charset="0"/>
              <a:cs typeface="华文楷体" charset="0"/>
            </a:endParaRP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533400" y="2057400"/>
            <a:ext cx="674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/>
              <a:t>F</a:t>
            </a:r>
            <a:r>
              <a:rPr kumimoji="1" lang="en-US" altLang="zh-CN" sz="2800" b="1" baseline="-25000"/>
              <a:t>X</a:t>
            </a:r>
            <a:r>
              <a:rPr kumimoji="1" lang="en-US" altLang="zh-CN" sz="2800"/>
              <a:t>(x)</a:t>
            </a:r>
            <a:r>
              <a:rPr kumimoji="1" lang="zh-CN" altLang="en-US" sz="2800"/>
              <a:t>＝</a:t>
            </a:r>
            <a:r>
              <a:rPr kumimoji="1" lang="en-US" altLang="zh-CN" sz="2800"/>
              <a:t>F (x, +</a:t>
            </a:r>
            <a:r>
              <a:rPr kumimoji="1" lang="en-US" altLang="zh-CN" sz="2800">
                <a:sym typeface="Symbol" charset="0"/>
              </a:rPr>
              <a:t></a:t>
            </a:r>
            <a:r>
              <a:rPr kumimoji="1" lang="en-US" altLang="zh-CN" sz="2800"/>
              <a:t>)</a:t>
            </a:r>
            <a:r>
              <a:rPr kumimoji="1" lang="zh-CN" altLang="en-US" sz="2800"/>
              <a:t>＝                      ＝</a:t>
            </a:r>
            <a:r>
              <a:rPr kumimoji="1" lang="en-US" altLang="zh-CN" sz="2800"/>
              <a:t>P{X</a:t>
            </a:r>
            <a:r>
              <a:rPr kumimoji="1" lang="en-US" altLang="zh-CN" sz="2800">
                <a:sym typeface="Symbol" charset="0"/>
              </a:rPr>
              <a:t></a:t>
            </a:r>
            <a:r>
              <a:rPr kumimoji="1" lang="en-US" altLang="zh-CN" sz="2800"/>
              <a:t>x}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33400" y="2743200"/>
            <a:ext cx="7826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/>
              <a:t>称为二维随机变量</a:t>
            </a:r>
            <a:r>
              <a:rPr kumimoji="1" lang="en-US" altLang="zh-CN" sz="2800" b="1"/>
              <a:t>(X, Y)</a:t>
            </a:r>
            <a:r>
              <a:rPr kumimoji="1" lang="zh-CN" altLang="en-US" sz="2800" b="1"/>
              <a:t>关于</a:t>
            </a:r>
            <a:r>
              <a:rPr kumimoji="1" lang="en-US" altLang="zh-CN" sz="2800" b="1"/>
              <a:t>X</a:t>
            </a:r>
            <a:r>
              <a:rPr kumimoji="1" lang="zh-CN" altLang="en-US" sz="2800" b="1"/>
              <a:t>的边缘分布函数；</a:t>
            </a:r>
            <a:endParaRPr kumimoji="1" lang="zh-CN" sz="2800" b="1"/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1979613" y="5084763"/>
            <a:ext cx="76962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/>
              <a:t>边缘分布实际上是高维随机变量的某个</a:t>
            </a:r>
            <a:endParaRPr kumimoji="1" lang="zh-CN" sz="2800" b="1"/>
          </a:p>
          <a:p>
            <a:pPr eaLnBrk="0" hangingPunct="0">
              <a:spcBef>
                <a:spcPct val="50000"/>
              </a:spcBef>
            </a:pPr>
            <a:r>
              <a:rPr kumimoji="1" lang="zh-CN" sz="2800" b="1"/>
              <a:t>(</a:t>
            </a:r>
            <a:r>
              <a:rPr kumimoji="1" lang="zh-CN" altLang="en-US" sz="2800" b="1"/>
              <a:t>某些</a:t>
            </a:r>
            <a:r>
              <a:rPr kumimoji="1" lang="zh-CN" sz="2800" b="1"/>
              <a:t>)</a:t>
            </a:r>
            <a:r>
              <a:rPr kumimoji="1" lang="zh-CN" altLang="en-US" sz="2800" b="1">
                <a:solidFill>
                  <a:srgbClr val="FF0000"/>
                </a:solidFill>
              </a:rPr>
              <a:t>低维分量的分布</a:t>
            </a:r>
            <a:r>
              <a:rPr kumimoji="1" lang="zh-CN" altLang="en-US" sz="2800"/>
              <a:t>。</a:t>
            </a:r>
          </a:p>
        </p:txBody>
      </p:sp>
      <p:sp useBgFill="1">
        <p:nvSpPr>
          <p:cNvPr id="109576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9577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9578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9579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375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autoUpdateAnimBg="0"/>
      <p:bldP spid="177157" grpId="0" autoUpdateAnimBg="0"/>
      <p:bldP spid="177158" grpId="0" autoUpdateAnimBg="0"/>
      <p:bldP spid="177159" grpId="0" autoUpdateAnimBg="0"/>
      <p:bldP spid="17716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/>
          <p:cNvSpPr txBox="1">
            <a:spLocks noChangeArrowheads="1"/>
          </p:cNvSpPr>
          <p:nvPr/>
        </p:nvSpPr>
        <p:spPr bwMode="auto">
          <a:xfrm>
            <a:off x="-304800" y="665163"/>
            <a:ext cx="90678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2"/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例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2.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某射手对目标独立射击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5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次，每次命中目标的概率为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p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，以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表示命中目标的次数，求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的分布律。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536575" y="1958975"/>
            <a:ext cx="849788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2"/>
            <a:r>
              <a:rPr lang="zh-CN" altLang="en-US" sz="2800" b="1" dirty="0">
                <a:latin typeface="仿宋_GB2312" charset="0"/>
              </a:rPr>
              <a:t>解：设</a:t>
            </a:r>
            <a:r>
              <a:rPr lang="en-US" altLang="zh-CN" sz="2800" b="1" dirty="0">
                <a:latin typeface="仿宋_GB2312" charset="0"/>
              </a:rPr>
              <a:t>A</a:t>
            </a:r>
            <a:r>
              <a:rPr lang="en-US" altLang="zh-CN" sz="2800" b="1" baseline="-25000" dirty="0">
                <a:latin typeface="仿宋_GB2312" charset="0"/>
              </a:rPr>
              <a:t>i</a:t>
            </a:r>
            <a:r>
              <a:rPr lang="en-US" altLang="zh-CN" sz="2800" b="1" dirty="0">
                <a:latin typeface="仿宋_GB2312" charset="0"/>
                <a:sym typeface="Symbol" charset="0"/>
              </a:rPr>
              <a:t></a:t>
            </a:r>
            <a:r>
              <a:rPr lang="zh-CN" altLang="en-US" sz="2800" b="1" dirty="0">
                <a:latin typeface="仿宋_GB2312" charset="0"/>
              </a:rPr>
              <a:t>第</a:t>
            </a:r>
            <a:r>
              <a:rPr lang="en-US" altLang="zh-CN" sz="2800" b="1" dirty="0" err="1">
                <a:latin typeface="仿宋_GB2312" charset="0"/>
              </a:rPr>
              <a:t>i</a:t>
            </a:r>
            <a:r>
              <a:rPr lang="zh-CN" altLang="en-US" sz="2800" b="1" dirty="0">
                <a:latin typeface="仿宋_GB2312" charset="0"/>
              </a:rPr>
              <a:t>次射击时命中目标，</a:t>
            </a:r>
            <a:r>
              <a:rPr lang="en-US" altLang="zh-CN" sz="2800" b="1" dirty="0" err="1">
                <a:latin typeface="仿宋_GB2312" charset="0"/>
              </a:rPr>
              <a:t>i</a:t>
            </a:r>
            <a:r>
              <a:rPr lang="en-US" altLang="zh-CN" sz="2800" b="1" dirty="0">
                <a:latin typeface="仿宋_GB2312" charset="0"/>
              </a:rPr>
              <a:t>=1,2,3,4,5</a:t>
            </a:r>
          </a:p>
          <a:p>
            <a:r>
              <a:rPr lang="zh-CN" altLang="en-US" sz="2800" b="1" dirty="0">
                <a:latin typeface="仿宋_GB2312" charset="0"/>
              </a:rPr>
              <a:t>则</a:t>
            </a:r>
            <a:r>
              <a:rPr lang="en-US" altLang="zh-CN" sz="2800" b="1" dirty="0">
                <a:latin typeface="仿宋_GB2312" charset="0"/>
              </a:rPr>
              <a:t>A</a:t>
            </a:r>
            <a:r>
              <a:rPr lang="en-US" altLang="zh-CN" sz="2800" b="1" baseline="-25000" dirty="0">
                <a:latin typeface="仿宋_GB2312" charset="0"/>
              </a:rPr>
              <a:t>1</a:t>
            </a:r>
            <a:r>
              <a:rPr lang="en-US" altLang="zh-CN" sz="2800" b="1" dirty="0">
                <a:latin typeface="仿宋_GB2312" charset="0"/>
              </a:rPr>
              <a:t>,A</a:t>
            </a:r>
            <a:r>
              <a:rPr lang="en-US" altLang="zh-CN" sz="2800" b="1" baseline="-25000" dirty="0">
                <a:latin typeface="仿宋_GB2312" charset="0"/>
              </a:rPr>
              <a:t>2,</a:t>
            </a:r>
            <a:r>
              <a:rPr lang="en-US" altLang="zh-CN" sz="2800" b="1" dirty="0">
                <a:latin typeface="Times New Roman" charset="0"/>
              </a:rPr>
              <a:t>…</a:t>
            </a:r>
            <a:r>
              <a:rPr lang="en-US" altLang="zh-CN" sz="2800" b="1" dirty="0">
                <a:latin typeface="仿宋_GB2312" charset="0"/>
              </a:rPr>
              <a:t>A</a:t>
            </a:r>
            <a:r>
              <a:rPr lang="en-US" altLang="zh-CN" sz="2800" b="1" baseline="-25000" dirty="0">
                <a:latin typeface="仿宋_GB2312" charset="0"/>
              </a:rPr>
              <a:t>5,</a:t>
            </a:r>
            <a:r>
              <a:rPr lang="zh-CN" altLang="en-US" sz="2800" b="1" dirty="0">
                <a:latin typeface="仿宋_GB2312" charset="0"/>
              </a:rPr>
              <a:t>相互独立</a:t>
            </a:r>
            <a:r>
              <a:rPr lang="zh-CN" altLang="en-US" sz="2800" b="1" dirty="0" smtClean="0">
                <a:latin typeface="仿宋_GB2312" charset="0"/>
              </a:rPr>
              <a:t>且</a:t>
            </a:r>
            <a:r>
              <a:rPr lang="en-US" altLang="zh-CN" sz="2800" b="1" dirty="0" smtClean="0">
                <a:latin typeface="仿宋_GB2312" charset="0"/>
              </a:rPr>
              <a:t>: </a:t>
            </a:r>
            <a:r>
              <a:rPr lang="en-US" altLang="zh-CN" sz="2800" b="1" dirty="0" smtClean="0">
                <a:latin typeface="仿宋_GB2312" charset="0"/>
              </a:rPr>
              <a:t>P(A</a:t>
            </a:r>
            <a:r>
              <a:rPr lang="en-US" altLang="zh-CN" sz="2800" b="1" baseline="-25000" dirty="0" smtClean="0">
                <a:latin typeface="仿宋_GB2312" charset="0"/>
              </a:rPr>
              <a:t>i</a:t>
            </a:r>
            <a:r>
              <a:rPr lang="en-US" altLang="zh-CN" sz="2800" b="1" dirty="0" smtClean="0">
                <a:latin typeface="仿宋_GB2312" charset="0"/>
              </a:rPr>
              <a:t>)=p, </a:t>
            </a:r>
            <a:r>
              <a:rPr lang="en-US" altLang="zh-CN" sz="2800" b="1" dirty="0" err="1" smtClean="0">
                <a:latin typeface="仿宋_GB2312" charset="0"/>
              </a:rPr>
              <a:t>i</a:t>
            </a:r>
            <a:r>
              <a:rPr lang="en-US" altLang="zh-CN" sz="2800" b="1" dirty="0" smtClean="0">
                <a:latin typeface="仿宋_GB2312" charset="0"/>
              </a:rPr>
              <a:t>=1,2,</a:t>
            </a:r>
            <a:r>
              <a:rPr lang="en-US" altLang="zh-CN" sz="2800" b="1" dirty="0" smtClean="0">
                <a:latin typeface="Times New Roman" charset="0"/>
              </a:rPr>
              <a:t>…</a:t>
            </a:r>
            <a:r>
              <a:rPr lang="en-US" altLang="zh-CN" sz="2800" b="1" dirty="0" smtClean="0">
                <a:latin typeface="仿宋_GB2312" charset="0"/>
              </a:rPr>
              <a:t>5. </a:t>
            </a:r>
            <a:endParaRPr lang="zh-CN" altLang="en-US" sz="2800" b="1" dirty="0">
              <a:latin typeface="仿宋_GB2312" charset="0"/>
            </a:endParaRPr>
          </a:p>
          <a:p>
            <a:r>
              <a:rPr lang="en-US" altLang="zh-CN" sz="2800" b="1" dirty="0" smtClean="0">
                <a:latin typeface="仿宋_GB2312" charset="0"/>
              </a:rPr>
              <a:t>S</a:t>
            </a:r>
            <a:r>
              <a:rPr lang="en-US" altLang="zh-CN" sz="2800" b="1" baseline="-25000" dirty="0" smtClean="0">
                <a:latin typeface="仿宋_GB2312" charset="0"/>
              </a:rPr>
              <a:t>X</a:t>
            </a:r>
            <a:r>
              <a:rPr lang="en-US" altLang="zh-CN" sz="2800" b="1" dirty="0">
                <a:latin typeface="仿宋_GB2312" charset="0"/>
              </a:rPr>
              <a:t>={0,1,2,3,4,5</a:t>
            </a:r>
            <a:r>
              <a:rPr lang="en-US" altLang="zh-CN" sz="2800" b="1" dirty="0" smtClean="0">
                <a:latin typeface="仿宋_GB2312" charset="0"/>
              </a:rPr>
              <a:t>}</a:t>
            </a:r>
            <a:endParaRPr lang="en-US" altLang="zh-CN" b="1" dirty="0">
              <a:latin typeface="仿宋_GB2312" charset="0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6108700" y="3427413"/>
            <a:ext cx="1371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en-US" altLang="zh-CN" sz="2800">
                <a:latin typeface="仿宋_GB2312" charset="0"/>
              </a:rPr>
              <a:t>(1-p)</a:t>
            </a:r>
            <a:r>
              <a:rPr lang="en-US" altLang="zh-CN" sz="2800" baseline="30000">
                <a:latin typeface="仿宋_GB2312" charset="0"/>
              </a:rPr>
              <a:t>5</a:t>
            </a:r>
            <a:r>
              <a:rPr lang="en-US" altLang="zh-CN" sz="2800">
                <a:latin typeface="仿宋_GB2312" charset="0"/>
              </a:rPr>
              <a:t>  </a:t>
            </a: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368425" y="3392488"/>
          <a:ext cx="49291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2" name="Equation" r:id="rId3" imgW="1930400" imgH="241300" progId="Equation.3">
                  <p:embed/>
                </p:oleObj>
              </mc:Choice>
              <mc:Fallback>
                <p:oleObj name="Equation" r:id="rId3" imgW="19304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392488"/>
                        <a:ext cx="49291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346394"/>
              </p:ext>
            </p:extLst>
          </p:nvPr>
        </p:nvGraphicFramePr>
        <p:xfrm>
          <a:off x="179512" y="4149080"/>
          <a:ext cx="691276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3" name="公式" r:id="rId5" imgW="2921000" imgH="241300" progId="Equation.3">
                  <p:embed/>
                </p:oleObj>
              </mc:Choice>
              <mc:Fallback>
                <p:oleObj name="公式" r:id="rId5" imgW="2921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149080"/>
                        <a:ext cx="691276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6996113" y="4141788"/>
          <a:ext cx="18589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" name="Equation" r:id="rId7" imgW="774364" imgH="228501" progId="Equation.3">
                  <p:embed/>
                </p:oleObj>
              </mc:Choice>
              <mc:Fallback>
                <p:oleObj name="Equation" r:id="rId7" imgW="774364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113" y="4141788"/>
                        <a:ext cx="18589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990600" y="5562600"/>
          <a:ext cx="7239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5" name="Equation" r:id="rId9" imgW="2641600" imgH="241300" progId="Equation.3">
                  <p:embed/>
                </p:oleObj>
              </mc:Choice>
              <mc:Fallback>
                <p:oleObj name="Equation" r:id="rId9" imgW="26416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2600"/>
                        <a:ext cx="7239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735056"/>
              </p:ext>
            </p:extLst>
          </p:nvPr>
        </p:nvGraphicFramePr>
        <p:xfrm>
          <a:off x="141289" y="4832350"/>
          <a:ext cx="7167016" cy="61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6" name="公式" r:id="rId11" imgW="3022600" imgH="254000" progId="Equation.3">
                  <p:embed/>
                </p:oleObj>
              </mc:Choice>
              <mc:Fallback>
                <p:oleObj name="公式" r:id="rId11" imgW="30226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9" y="4832350"/>
                        <a:ext cx="7167016" cy="612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7239000" y="4876800"/>
          <a:ext cx="1676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7" name="公式" r:id="rId13" imgW="761669" imgH="228501" progId="Equation.3">
                  <p:embed/>
                </p:oleObj>
              </mc:Choice>
              <mc:Fallback>
                <p:oleObj name="公式" r:id="rId13" imgW="761669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876800"/>
                        <a:ext cx="1676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35850" name="AutoShape 11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5851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5852" name="AutoShape 13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5853" name="AutoShape 14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  <p:bldP spid="103428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2"/>
          <p:cNvSpPr txBox="1">
            <a:spLocks noChangeArrowheads="1"/>
          </p:cNvSpPr>
          <p:nvPr/>
        </p:nvSpPr>
        <p:spPr bwMode="auto">
          <a:xfrm>
            <a:off x="533400" y="684213"/>
            <a:ext cx="5562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例</a:t>
            </a:r>
            <a:r>
              <a:rPr lang="en-US" altLang="zh-CN" sz="2800" b="1">
                <a:latin typeface="Times New Roman" charset="0"/>
              </a:rPr>
              <a:t>1.</a:t>
            </a:r>
            <a:r>
              <a:rPr lang="zh-CN" altLang="en-US" sz="2800" b="1">
                <a:latin typeface="Times New Roman" charset="0"/>
              </a:rPr>
              <a:t>已知</a:t>
            </a:r>
            <a:r>
              <a:rPr lang="en-US" altLang="zh-CN" sz="2800" b="1">
                <a:latin typeface="Times New Roman" charset="0"/>
              </a:rPr>
              <a:t>(X,Y)</a:t>
            </a:r>
            <a:r>
              <a:rPr lang="zh-CN" altLang="en-US" sz="2800" b="1">
                <a:latin typeface="Times New Roman" charset="0"/>
              </a:rPr>
              <a:t>的分布函数为  </a:t>
            </a:r>
            <a:endParaRPr lang="zh-CN" altLang="en-US" b="1">
              <a:latin typeface="Times New Roman" charset="0"/>
            </a:endParaRPr>
          </a:p>
        </p:txBody>
      </p:sp>
      <p:graphicFrame>
        <p:nvGraphicFramePr>
          <p:cNvPr id="110594" name="Object 3"/>
          <p:cNvGraphicFramePr>
            <a:graphicFrameLocks noChangeAspect="1"/>
          </p:cNvGraphicFramePr>
          <p:nvPr/>
        </p:nvGraphicFramePr>
        <p:xfrm>
          <a:off x="2293938" y="1323975"/>
          <a:ext cx="5402262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8" name="Equation" r:id="rId3" imgW="2184400" imgH="736600" progId="Equation.3">
                  <p:embed/>
                </p:oleObj>
              </mc:Choice>
              <mc:Fallback>
                <p:oleObj name="Equation" r:id="rId3" imgW="21844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323975"/>
                        <a:ext cx="5402262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4"/>
          <p:cNvSpPr>
            <a:spLocks noChangeArrowheads="1"/>
          </p:cNvSpPr>
          <p:nvPr/>
        </p:nvSpPr>
        <p:spPr bwMode="auto">
          <a:xfrm>
            <a:off x="731838" y="3275013"/>
            <a:ext cx="28892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sz="2800" b="1">
                <a:latin typeface="Times New Roman" charset="0"/>
              </a:rPr>
              <a:t>求</a:t>
            </a:r>
            <a:r>
              <a:rPr kumimoji="1" lang="en-US" altLang="zh-CN" sz="2800" b="1">
                <a:latin typeface="Times New Roman" charset="0"/>
              </a:rPr>
              <a:t>F</a:t>
            </a:r>
            <a:r>
              <a:rPr kumimoji="1" lang="en-US" altLang="zh-CN" sz="2800" b="1" baseline="-25000">
                <a:latin typeface="Times New Roman" charset="0"/>
              </a:rPr>
              <a:t>X</a:t>
            </a:r>
            <a:r>
              <a:rPr kumimoji="1" lang="en-US" altLang="zh-CN" sz="2800" b="1">
                <a:latin typeface="Times New Roman" charset="0"/>
              </a:rPr>
              <a:t>(x)</a:t>
            </a:r>
            <a:r>
              <a:rPr kumimoji="1" lang="zh-CN" altLang="en-US" sz="2800" b="1">
                <a:latin typeface="Times New Roman" charset="0"/>
              </a:rPr>
              <a:t>与</a:t>
            </a:r>
            <a:r>
              <a:rPr kumimoji="1" lang="en-US" altLang="zh-CN" sz="2800" b="1">
                <a:latin typeface="Times New Roman" charset="0"/>
              </a:rPr>
              <a:t>F</a:t>
            </a:r>
            <a:r>
              <a:rPr kumimoji="1" lang="en-US" altLang="zh-CN" sz="2800" b="1" baseline="-25000">
                <a:latin typeface="Times New Roman" charset="0"/>
              </a:rPr>
              <a:t>Y</a:t>
            </a:r>
            <a:r>
              <a:rPr kumimoji="1" lang="en-US" altLang="zh-CN" sz="2800" b="1">
                <a:latin typeface="Times New Roman" charset="0"/>
              </a:rPr>
              <a:t>(y)</a:t>
            </a:r>
            <a:r>
              <a:rPr kumimoji="1" lang="zh-CN" altLang="en-US" sz="2800">
                <a:latin typeface="Times New Roman" charset="0"/>
              </a:rPr>
              <a:t>。</a:t>
            </a:r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228600" y="3886200"/>
          <a:ext cx="8610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9" name="文档" r:id="rId5" imgW="3240024" imgH="890016" progId="Word.Document.8">
                  <p:embed/>
                </p:oleObj>
              </mc:Choice>
              <mc:Fallback>
                <p:oleObj name="文档" r:id="rId5" imgW="3240024" imgH="8900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8610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AutoShape 6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81800" y="4419600"/>
            <a:ext cx="533400" cy="609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0598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0599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0600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0601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kumimoji="0" lang="zh-CN" altLang="en-US" sz="2800" b="1">
                <a:latin typeface="Calibri" charset="0"/>
                <a:ea typeface="宋体" charset="0"/>
              </a:rPr>
              <a:t>二、边缘分布律</a:t>
            </a:r>
            <a:endParaRPr kumimoji="0" lang="zh-CN" altLang="en-US" sz="4800" b="1">
              <a:latin typeface="Calibri" charset="0"/>
              <a:ea typeface="宋体" charset="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731520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800" b="1">
                <a:latin typeface="Times New Roman" charset="0"/>
              </a:rPr>
              <a:t>若随机变量</a:t>
            </a:r>
            <a:r>
              <a:rPr lang="en-US" altLang="zh-CN" sz="2800" b="1">
                <a:latin typeface="Times New Roman" charset="0"/>
              </a:rPr>
              <a:t>X</a:t>
            </a:r>
            <a:r>
              <a:rPr lang="zh-CN" altLang="en-US" sz="2800" b="1">
                <a:latin typeface="Times New Roman" charset="0"/>
              </a:rPr>
              <a:t>与</a:t>
            </a:r>
            <a:r>
              <a:rPr lang="en-US" altLang="zh-CN" sz="2800" b="1">
                <a:latin typeface="Times New Roman" charset="0"/>
              </a:rPr>
              <a:t>Y</a:t>
            </a:r>
            <a:r>
              <a:rPr lang="zh-CN" altLang="en-US" sz="2800" b="1">
                <a:latin typeface="Times New Roman" charset="0"/>
              </a:rPr>
              <a:t>的联合分布律为 </a:t>
            </a:r>
            <a:r>
              <a:rPr lang="en-US" altLang="zh-CN" sz="2800" b="1">
                <a:latin typeface="Times New Roman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charset="0"/>
              </a:rPr>
              <a:t> (X, Y)</a:t>
            </a:r>
            <a:r>
              <a:rPr lang="zh-CN" altLang="en-US" sz="2800" b="1">
                <a:latin typeface="Times New Roman" charset="0"/>
              </a:rPr>
              <a:t>～ </a:t>
            </a:r>
            <a:r>
              <a:rPr lang="en-US" altLang="zh-CN" sz="2800" b="1">
                <a:latin typeface="Times New Roman" charset="0"/>
              </a:rPr>
              <a:t>P{X</a:t>
            </a:r>
            <a:r>
              <a:rPr lang="zh-CN" altLang="en-US" sz="2800" b="1">
                <a:latin typeface="Times New Roman" charset="0"/>
              </a:rPr>
              <a:t>＝</a:t>
            </a:r>
            <a:r>
              <a:rPr lang="en-US" altLang="zh-CN" sz="2800" b="1">
                <a:latin typeface="Times New Roman" charset="0"/>
              </a:rPr>
              <a:t>x</a:t>
            </a:r>
            <a:r>
              <a:rPr lang="en-US" altLang="zh-CN" sz="2800" b="1" baseline="-25000">
                <a:latin typeface="Times New Roman" charset="0"/>
              </a:rPr>
              <a:t>i</a:t>
            </a:r>
            <a:r>
              <a:rPr lang="en-US" altLang="zh-CN" sz="2800" b="1">
                <a:latin typeface="Times New Roman" charset="0"/>
              </a:rPr>
              <a:t>, Y</a:t>
            </a:r>
            <a:r>
              <a:rPr lang="zh-CN" altLang="en-US" sz="2800" b="1">
                <a:latin typeface="Times New Roman" charset="0"/>
              </a:rPr>
              <a:t>＝ </a:t>
            </a:r>
            <a:r>
              <a:rPr lang="en-US" altLang="zh-CN" sz="2800" b="1">
                <a:latin typeface="Times New Roman" charset="0"/>
              </a:rPr>
              <a:t>y</a:t>
            </a:r>
            <a:r>
              <a:rPr lang="en-US" altLang="zh-CN" sz="2800" b="1" baseline="-25000">
                <a:latin typeface="Times New Roman" charset="0"/>
              </a:rPr>
              <a:t>j</a:t>
            </a:r>
            <a:r>
              <a:rPr lang="en-US" altLang="zh-CN" sz="2800" b="1">
                <a:latin typeface="Times New Roman" charset="0"/>
              </a:rPr>
              <a:t>,}</a:t>
            </a:r>
            <a:r>
              <a:rPr lang="zh-CN" altLang="en-US" sz="2800" b="1">
                <a:latin typeface="Times New Roman" charset="0"/>
              </a:rPr>
              <a:t>＝ </a:t>
            </a:r>
            <a:r>
              <a:rPr lang="en-US" altLang="zh-CN" sz="2800" b="1">
                <a:latin typeface="Times New Roman" charset="0"/>
              </a:rPr>
              <a:t>p</a:t>
            </a:r>
            <a:r>
              <a:rPr lang="en-US" altLang="zh-CN" sz="2800" b="1" baseline="-25000">
                <a:latin typeface="Times New Roman" charset="0"/>
              </a:rPr>
              <a:t>ij </a:t>
            </a:r>
            <a:r>
              <a:rPr lang="zh-CN" altLang="en-US" sz="2800" b="1" baseline="-25000">
                <a:latin typeface="Times New Roman" charset="0"/>
              </a:rPr>
              <a:t>，</a:t>
            </a:r>
            <a:r>
              <a:rPr lang="en-US" altLang="zh-CN" sz="2800" b="1">
                <a:latin typeface="Times New Roman" charset="0"/>
              </a:rPr>
              <a:t>i, j</a:t>
            </a:r>
            <a:r>
              <a:rPr lang="zh-CN" altLang="en-US" sz="2800" b="1">
                <a:latin typeface="Times New Roman" charset="0"/>
              </a:rPr>
              <a:t>＝</a:t>
            </a:r>
            <a:r>
              <a:rPr lang="en-US" altLang="zh-CN" sz="2800" b="1">
                <a:latin typeface="Times New Roman" charset="0"/>
              </a:rPr>
              <a:t>1, 2, … </a:t>
            </a:r>
          </a:p>
          <a:p>
            <a:r>
              <a:rPr lang="zh-CN" altLang="en-US" sz="2800" b="1">
                <a:latin typeface="Times New Roman" charset="0"/>
              </a:rPr>
              <a:t>则称  </a:t>
            </a:r>
            <a:r>
              <a:rPr lang="en-US" altLang="zh-CN" sz="2800" b="1">
                <a:latin typeface="Times New Roman" charset="0"/>
              </a:rPr>
              <a:t>P{X</a:t>
            </a:r>
            <a:r>
              <a:rPr lang="zh-CN" altLang="en-US" sz="2800" b="1">
                <a:latin typeface="Times New Roman" charset="0"/>
              </a:rPr>
              <a:t>＝</a:t>
            </a:r>
            <a:r>
              <a:rPr lang="en-US" altLang="zh-CN" sz="2800" b="1">
                <a:latin typeface="Times New Roman" charset="0"/>
              </a:rPr>
              <a:t>x</a:t>
            </a:r>
            <a:r>
              <a:rPr lang="en-US" altLang="zh-CN" sz="2800" b="1" baseline="-25000">
                <a:latin typeface="Times New Roman" charset="0"/>
              </a:rPr>
              <a:t>i</a:t>
            </a:r>
            <a:r>
              <a:rPr lang="en-US" altLang="zh-CN" sz="2800" b="1">
                <a:latin typeface="Times New Roman" charset="0"/>
              </a:rPr>
              <a:t>}</a:t>
            </a:r>
            <a:r>
              <a:rPr lang="zh-CN" altLang="en-US" sz="2800" b="1">
                <a:latin typeface="Times New Roman" charset="0"/>
              </a:rPr>
              <a:t>＝</a:t>
            </a:r>
            <a:r>
              <a:rPr lang="en-US" altLang="zh-CN" sz="2800" b="1">
                <a:latin typeface="Times New Roman" charset="0"/>
              </a:rPr>
              <a:t>p</a:t>
            </a:r>
            <a:r>
              <a:rPr lang="en-US" altLang="zh-CN" sz="2800" b="1" baseline="-25000">
                <a:latin typeface="Times New Roman" charset="0"/>
              </a:rPr>
              <a:t>i</a:t>
            </a:r>
            <a:r>
              <a:rPr lang="en-US" altLang="zh-CN" sz="2800" b="1" baseline="-10000">
                <a:latin typeface="Times New Roman" charset="0"/>
              </a:rPr>
              <a:t>.</a:t>
            </a:r>
            <a:r>
              <a:rPr lang="zh-CN" altLang="en-US" sz="2800" b="1">
                <a:latin typeface="Times New Roman" charset="0"/>
              </a:rPr>
              <a:t>＝         ，</a:t>
            </a:r>
            <a:r>
              <a:rPr lang="en-US" altLang="zh-CN" sz="2800" b="1">
                <a:latin typeface="Times New Roman" charset="0"/>
              </a:rPr>
              <a:t>i</a:t>
            </a:r>
            <a:r>
              <a:rPr lang="zh-CN" altLang="en-US" sz="2800" b="1">
                <a:latin typeface="Times New Roman" charset="0"/>
              </a:rPr>
              <a:t>＝</a:t>
            </a:r>
            <a:r>
              <a:rPr lang="en-US" altLang="zh-CN" sz="2800" b="1">
                <a:latin typeface="Times New Roman" charset="0"/>
              </a:rPr>
              <a:t>1, 2, …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charset="0"/>
              </a:rPr>
              <a:t>为</a:t>
            </a:r>
            <a:r>
              <a:rPr lang="en-US" altLang="zh-CN" sz="2800" b="1">
                <a:latin typeface="Times New Roman" charset="0"/>
              </a:rPr>
              <a:t>(X, Y)</a:t>
            </a:r>
            <a:r>
              <a:rPr lang="zh-CN" altLang="en-US" sz="2800" b="1">
                <a:latin typeface="Times New Roman" charset="0"/>
              </a:rPr>
              <a:t>关于</a:t>
            </a:r>
            <a:r>
              <a:rPr lang="en-US" altLang="zh-CN" sz="2800" b="1">
                <a:latin typeface="Times New Roman" charset="0"/>
              </a:rPr>
              <a:t>X</a:t>
            </a:r>
            <a:r>
              <a:rPr lang="zh-CN" altLang="en-US" sz="2800" b="1">
                <a:latin typeface="Times New Roman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charset="0"/>
              </a:rPr>
              <a:t>边缘分布律</a:t>
            </a:r>
            <a:r>
              <a:rPr lang="zh-CN" altLang="en-US" sz="2800">
                <a:latin typeface="Times New Roman" charset="0"/>
              </a:rPr>
              <a:t>；</a:t>
            </a:r>
            <a:r>
              <a:rPr lang="zh-CN" sz="2800">
                <a:latin typeface="Times New Roman" charset="0"/>
              </a:rPr>
              <a:t>               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4140200" y="2565400"/>
          <a:ext cx="9906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2" name="公式" r:id="rId3" imgW="381000" imgH="368300" progId="Equation.3">
                  <p:embed/>
                </p:oleObj>
              </mc:Choice>
              <mc:Fallback>
                <p:oleObj name="公式" r:id="rId3" imgW="3810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565400"/>
                        <a:ext cx="9906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3276600" y="4508500"/>
          <a:ext cx="10668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3" name="公式" r:id="rId5" imgW="380835" imgH="342751" progId="Equation.3">
                  <p:embed/>
                </p:oleObj>
              </mc:Choice>
              <mc:Fallback>
                <p:oleObj name="公式" r:id="rId5" imgW="380835" imgH="3427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08500"/>
                        <a:ext cx="10668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539750" y="4149725"/>
            <a:ext cx="7034213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800" b="1">
                <a:latin typeface="Times New Roman" charset="0"/>
              </a:rPr>
              <a:t>P{Y</a:t>
            </a:r>
            <a:r>
              <a:rPr kumimoji="1" lang="zh-CN" altLang="en-US" sz="2800" b="1">
                <a:latin typeface="Times New Roman" charset="0"/>
              </a:rPr>
              <a:t>＝ </a:t>
            </a:r>
            <a:r>
              <a:rPr kumimoji="1" lang="en-US" altLang="zh-CN" sz="2800" b="1">
                <a:latin typeface="Times New Roman" charset="0"/>
              </a:rPr>
              <a:t>y</a:t>
            </a:r>
            <a:r>
              <a:rPr kumimoji="1" lang="en-US" altLang="zh-CN" sz="2800" b="1" baseline="-25000">
                <a:latin typeface="Times New Roman" charset="0"/>
              </a:rPr>
              <a:t>j</a:t>
            </a:r>
            <a:r>
              <a:rPr kumimoji="1" lang="en-US" altLang="zh-CN" sz="2800" b="1">
                <a:latin typeface="Times New Roman" charset="0"/>
              </a:rPr>
              <a:t>}</a:t>
            </a:r>
            <a:r>
              <a:rPr kumimoji="1" lang="zh-CN" altLang="en-US" sz="2800" b="1">
                <a:latin typeface="Times New Roman" charset="0"/>
              </a:rPr>
              <a:t>＝</a:t>
            </a:r>
            <a:r>
              <a:rPr kumimoji="1" lang="en-US" altLang="zh-CN" sz="2800" b="1">
                <a:latin typeface="Times New Roman" charset="0"/>
              </a:rPr>
              <a:t>p</a:t>
            </a:r>
            <a:r>
              <a:rPr kumimoji="1" lang="en-US" altLang="zh-CN" sz="2800" b="1" baseline="-10000">
                <a:latin typeface="Times New Roman" charset="0"/>
              </a:rPr>
              <a:t>.</a:t>
            </a:r>
            <a:r>
              <a:rPr kumimoji="1" lang="en-US" altLang="zh-CN" sz="2800" b="1" baseline="-25000">
                <a:latin typeface="Times New Roman" charset="0"/>
              </a:rPr>
              <a:t>j</a:t>
            </a:r>
            <a:r>
              <a:rPr kumimoji="1" lang="zh-CN" altLang="en-US" sz="2800" b="1">
                <a:latin typeface="Times New Roman" charset="0"/>
              </a:rPr>
              <a:t>＝            ，</a:t>
            </a:r>
            <a:r>
              <a:rPr kumimoji="1" lang="en-US" altLang="zh-CN" sz="2800" b="1">
                <a:latin typeface="Times New Roman" charset="0"/>
              </a:rPr>
              <a:t>j</a:t>
            </a:r>
            <a:r>
              <a:rPr kumimoji="1" lang="zh-CN" altLang="en-US" sz="2800" b="1">
                <a:latin typeface="Times New Roman" charset="0"/>
              </a:rPr>
              <a:t>＝</a:t>
            </a:r>
            <a:r>
              <a:rPr kumimoji="1" lang="en-US" altLang="zh-CN" sz="2800" b="1">
                <a:latin typeface="Times New Roman" charset="0"/>
              </a:rPr>
              <a:t>1, 2, … 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latin typeface="Times New Roman" charset="0"/>
              </a:rPr>
              <a:t>为</a:t>
            </a:r>
            <a:r>
              <a:rPr kumimoji="1" lang="en-US" altLang="zh-CN" sz="2800" b="1">
                <a:latin typeface="Times New Roman" charset="0"/>
              </a:rPr>
              <a:t>(X, Y)</a:t>
            </a:r>
            <a:r>
              <a:rPr kumimoji="1" lang="zh-CN" altLang="en-US" sz="2800" b="1">
                <a:latin typeface="Times New Roman" charset="0"/>
              </a:rPr>
              <a:t>关于</a:t>
            </a:r>
            <a:r>
              <a:rPr kumimoji="1" lang="en-US" altLang="zh-CN" sz="2800" b="1">
                <a:latin typeface="Times New Roman" charset="0"/>
              </a:rPr>
              <a:t>Y</a:t>
            </a:r>
            <a:r>
              <a:rPr kumimoji="1" lang="zh-CN" altLang="en-US" sz="2800" b="1">
                <a:latin typeface="Times New Roman" charset="0"/>
              </a:rPr>
              <a:t>的边缘分布律。</a:t>
            </a:r>
            <a:endParaRPr kumimoji="1" lang="zh-CN" sz="2800" b="1">
              <a:latin typeface="Times New Roman" charset="0"/>
            </a:endParaRPr>
          </a:p>
          <a:p>
            <a:pPr>
              <a:lnSpc>
                <a:spcPct val="150000"/>
              </a:lnSpc>
            </a:pPr>
            <a:r>
              <a:rPr kumimoji="1" lang="zh-CN" sz="2800" b="1">
                <a:latin typeface="Times New Roman" charset="0"/>
              </a:rPr>
              <a:t>        </a:t>
            </a:r>
            <a:r>
              <a:rPr kumimoji="1" lang="zh-CN" altLang="en-US" sz="2800" b="1">
                <a:latin typeface="Times New Roman" charset="0"/>
              </a:rPr>
              <a:t>边缘分布律自然也满足分布律的性质。</a:t>
            </a:r>
          </a:p>
        </p:txBody>
      </p:sp>
      <p:sp useBgFill="1">
        <p:nvSpPr>
          <p:cNvPr id="111622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1623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1624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1625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975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/>
      <p:bldP spid="179203" grpId="0" build="p" autoUpdateAnimBg="0"/>
      <p:bldP spid="17920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ChangeArrowheads="1"/>
          </p:cNvSpPr>
          <p:nvPr/>
        </p:nvSpPr>
        <p:spPr bwMode="auto">
          <a:xfrm>
            <a:off x="985838" y="339725"/>
            <a:ext cx="4800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 b="1">
                <a:latin typeface="Times New Roman" charset="0"/>
              </a:rPr>
              <a:t>例</a:t>
            </a:r>
            <a:r>
              <a:rPr kumimoji="1" lang="en-US" altLang="zh-CN" sz="2800" b="1">
                <a:latin typeface="Times New Roman" charset="0"/>
              </a:rPr>
              <a:t>2.</a:t>
            </a:r>
            <a:r>
              <a:rPr kumimoji="1" lang="zh-CN" altLang="en-US" sz="2800" b="1">
                <a:latin typeface="Times New Roman" charset="0"/>
              </a:rPr>
              <a:t>已知</a:t>
            </a:r>
            <a:r>
              <a:rPr kumimoji="1" lang="en-US" altLang="zh-CN" sz="2800" b="1">
                <a:latin typeface="Times New Roman" charset="0"/>
              </a:rPr>
              <a:t>(X,Y)</a:t>
            </a:r>
            <a:r>
              <a:rPr kumimoji="1" lang="zh-CN" altLang="en-US" sz="2800" b="1">
                <a:latin typeface="Times New Roman" charset="0"/>
              </a:rPr>
              <a:t>的分布律为</a:t>
            </a:r>
          </a:p>
          <a:p>
            <a:pPr algn="ctr"/>
            <a:r>
              <a:rPr kumimoji="1" lang="en-US" altLang="zh-CN" sz="2800" b="1">
                <a:latin typeface="Times New Roman" charset="0"/>
              </a:rPr>
              <a:t>x\y	1	0	</a:t>
            </a:r>
          </a:p>
          <a:p>
            <a:pPr algn="ctr"/>
            <a:r>
              <a:rPr kumimoji="1" lang="en-US" altLang="zh-CN" sz="2800" b="1">
                <a:latin typeface="Times New Roman" charset="0"/>
              </a:rPr>
              <a:t>  1	1/10	3/10	</a:t>
            </a:r>
          </a:p>
          <a:p>
            <a:pPr algn="ctr"/>
            <a:r>
              <a:rPr kumimoji="1" lang="en-US" altLang="zh-CN" sz="2800" b="1">
                <a:latin typeface="Times New Roman" charset="0"/>
              </a:rPr>
              <a:t>0      3/10    3/10</a:t>
            </a:r>
          </a:p>
          <a:p>
            <a:pPr algn="ctr"/>
            <a:r>
              <a:rPr kumimoji="1" lang="zh-CN" altLang="en-US" sz="2800" b="1">
                <a:latin typeface="Times New Roman" charset="0"/>
              </a:rPr>
              <a:t>求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zh-CN" altLang="en-US" sz="2800" b="1">
                <a:latin typeface="Times New Roman" charset="0"/>
              </a:rPr>
              <a:t>、</a:t>
            </a:r>
            <a:r>
              <a:rPr kumimoji="1" lang="en-US" altLang="zh-CN" sz="2800" b="1">
                <a:latin typeface="Times New Roman" charset="0"/>
              </a:rPr>
              <a:t>Y</a:t>
            </a:r>
            <a:r>
              <a:rPr kumimoji="1" lang="zh-CN" altLang="en-US" sz="2800" b="1">
                <a:latin typeface="Times New Roman" charset="0"/>
              </a:rPr>
              <a:t>的边缘分布律。	</a:t>
            </a: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655638" y="2706688"/>
            <a:ext cx="658495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000" b="1">
                <a:latin typeface="Times New Roman" charset="0"/>
              </a:rPr>
              <a:t>解：							</a:t>
            </a:r>
          </a:p>
          <a:p>
            <a:pPr algn="ctr">
              <a:lnSpc>
                <a:spcPct val="110000"/>
              </a:lnSpc>
            </a:pPr>
            <a:r>
              <a:rPr kumimoji="1" lang="en-US" altLang="zh-CN" sz="2000" b="1">
                <a:latin typeface="Times New Roman" charset="0"/>
              </a:rPr>
              <a:t>x\y	1	0	p</a:t>
            </a:r>
            <a:r>
              <a:rPr kumimoji="1" lang="en-US" altLang="zh-CN" sz="2000" b="1" baseline="-25000">
                <a:latin typeface="Times New Roman" charset="0"/>
              </a:rPr>
              <a:t>i.	</a:t>
            </a:r>
            <a:endParaRPr kumimoji="1" lang="en-US" altLang="zh-CN" sz="2000" b="1">
              <a:latin typeface="Times New Roman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Times New Roman" charset="0"/>
              </a:rPr>
              <a:t>                                 1      1/10     3/10		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Times New Roman" charset="0"/>
              </a:rPr>
              <a:t>                                 0      3/10     3/10		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Times New Roman" charset="0"/>
              </a:rPr>
              <a:t>                         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Times New Roman" charset="0"/>
              </a:rPr>
              <a:t>                                p</a:t>
            </a:r>
            <a:r>
              <a:rPr kumimoji="1" lang="en-US" altLang="zh-CN" sz="2000" b="1" baseline="-25000">
                <a:latin typeface="Times New Roman" charset="0"/>
              </a:rPr>
              <a:t>.j	                          </a:t>
            </a:r>
            <a:r>
              <a:rPr kumimoji="1" lang="en-US" altLang="zh-CN" sz="2000" b="1">
                <a:latin typeface="Times New Roman" charset="0"/>
              </a:rPr>
              <a:t>			</a:t>
            </a:r>
            <a:endParaRPr kumimoji="1" lang="en-US" altLang="zh-CN" b="1">
              <a:latin typeface="Times New Roman" charset="0"/>
            </a:endParaRPr>
          </a:p>
        </p:txBody>
      </p:sp>
      <p:graphicFrame>
        <p:nvGraphicFramePr>
          <p:cNvPr id="112643" name="Object 4"/>
          <p:cNvGraphicFramePr>
            <a:graphicFrameLocks noChangeAspect="1"/>
          </p:cNvGraphicFramePr>
          <p:nvPr/>
        </p:nvGraphicFramePr>
        <p:xfrm>
          <a:off x="2438400" y="3429000"/>
          <a:ext cx="3733800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9" name="BMP 图象" r:id="rId3" imgW="1927619" imgH="38160" progId="Paint.Picture">
                  <p:embed/>
                </p:oleObj>
              </mc:Choice>
              <mc:Fallback>
                <p:oleObj name="BMP 图象" r:id="rId3" imgW="1927619" imgH="3816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3733800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5"/>
          <p:cNvGraphicFramePr>
            <a:graphicFrameLocks noChangeAspect="1"/>
          </p:cNvGraphicFramePr>
          <p:nvPr/>
        </p:nvGraphicFramePr>
        <p:xfrm>
          <a:off x="2514600" y="4267200"/>
          <a:ext cx="3733800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0" name="BMP 图象" r:id="rId5" imgW="1927619" imgH="38160" progId="Paint.Picture">
                  <p:embed/>
                </p:oleObj>
              </mc:Choice>
              <mc:Fallback>
                <p:oleObj name="BMP 图象" r:id="rId5" imgW="1927619" imgH="3816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3733800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6"/>
          <p:cNvGraphicFramePr>
            <a:graphicFrameLocks noChangeAspect="1"/>
          </p:cNvGraphicFramePr>
          <p:nvPr/>
        </p:nvGraphicFramePr>
        <p:xfrm>
          <a:off x="3124200" y="3200400"/>
          <a:ext cx="76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1" name="BMP 图象" r:id="rId6" imgW="38160" imgH="693333" progId="Paint.Picture">
                  <p:embed/>
                </p:oleObj>
              </mc:Choice>
              <mc:Fallback>
                <p:oleObj name="BMP 图象" r:id="rId6" imgW="38160" imgH="69333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76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7"/>
          <p:cNvGraphicFramePr>
            <a:graphicFrameLocks noChangeAspect="1"/>
          </p:cNvGraphicFramePr>
          <p:nvPr/>
        </p:nvGraphicFramePr>
        <p:xfrm>
          <a:off x="5105400" y="3276600"/>
          <a:ext cx="76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2" name="BMP 图象" r:id="rId8" imgW="38160" imgH="693333" progId="Paint.Picture">
                  <p:embed/>
                </p:oleObj>
              </mc:Choice>
              <mc:Fallback>
                <p:oleObj name="BMP 图象" r:id="rId8" imgW="38160" imgH="69333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76600"/>
                        <a:ext cx="76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990600" y="4794250"/>
            <a:ext cx="66484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latin typeface="Times New Roman" charset="0"/>
              </a:rPr>
              <a:t>故关于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zh-CN" altLang="en-US" sz="2800" b="1">
                <a:latin typeface="Times New Roman" charset="0"/>
              </a:rPr>
              <a:t>和</a:t>
            </a:r>
            <a:r>
              <a:rPr kumimoji="1" lang="en-US" altLang="zh-CN" sz="2800" b="1">
                <a:latin typeface="Times New Roman" charset="0"/>
              </a:rPr>
              <a:t>Y</a:t>
            </a:r>
            <a:r>
              <a:rPr kumimoji="1" lang="zh-CN" altLang="en-US" sz="2800" b="1">
                <a:latin typeface="Times New Roman" charset="0"/>
              </a:rPr>
              <a:t>的分布律分别为：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>
                <a:latin typeface="Times New Roman" charset="0"/>
              </a:rPr>
              <a:t>  </a:t>
            </a:r>
            <a:r>
              <a:rPr kumimoji="1" lang="en-US" altLang="zh-CN" sz="2800" b="1">
                <a:latin typeface="Times New Roman" charset="0"/>
              </a:rPr>
              <a:t>X	1	0		Y	1	0	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 b="1">
                <a:latin typeface="Times New Roman" charset="0"/>
              </a:rPr>
              <a:t>  P     2/5	3/5		P	2/5	3/5</a:t>
            </a:r>
          </a:p>
        </p:txBody>
      </p:sp>
      <p:sp>
        <p:nvSpPr>
          <p:cNvPr id="112648" name="AutoShape 9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239000" y="3886200"/>
            <a:ext cx="609600" cy="6858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5257800" y="3429000"/>
            <a:ext cx="642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charset="0"/>
              </a:rPr>
              <a:t>2/5</a:t>
            </a: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5257800" y="3810000"/>
            <a:ext cx="642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charset="0"/>
              </a:rPr>
              <a:t>3/5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429000" y="4343400"/>
            <a:ext cx="642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charset="0"/>
              </a:rPr>
              <a:t>2/5</a:t>
            </a:r>
          </a:p>
        </p:txBody>
      </p:sp>
      <p:sp>
        <p:nvSpPr>
          <p:cNvPr id="180237" name="Rectangle 13"/>
          <p:cNvSpPr>
            <a:spLocks noChangeArrowheads="1"/>
          </p:cNvSpPr>
          <p:nvPr/>
        </p:nvSpPr>
        <p:spPr bwMode="auto">
          <a:xfrm>
            <a:off x="4419600" y="4343400"/>
            <a:ext cx="642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charset="0"/>
              </a:rPr>
              <a:t>3/5</a:t>
            </a:r>
          </a:p>
        </p:txBody>
      </p:sp>
      <p:sp useBgFill="1">
        <p:nvSpPr>
          <p:cNvPr id="112653" name="AutoShape 1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2654" name="AutoShape 1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2655" name="AutoShape 1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2656" name="AutoShape 1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0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0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0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utoUpdateAnimBg="0"/>
      <p:bldP spid="180232" grpId="0" autoUpdateAnimBg="0"/>
      <p:bldP spid="180234" grpId="0" build="p" autoUpdateAnimBg="0"/>
      <p:bldP spid="180235" grpId="0" build="p" autoUpdateAnimBg="0"/>
      <p:bldP spid="180236" grpId="0" build="p" autoUpdateAnimBg="0"/>
      <p:bldP spid="180237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3200400" cy="533400"/>
          </a:xfrm>
        </p:spPr>
        <p:txBody>
          <a:bodyPr/>
          <a:lstStyle/>
          <a:p>
            <a:pPr algn="l" eaLnBrk="1" hangingPunct="1"/>
            <a:r>
              <a:rPr kumimoji="0" lang="zh-CN" altLang="en-US" sz="2800" b="1">
                <a:latin typeface="Calibri" charset="0"/>
                <a:ea typeface="宋体" charset="0"/>
              </a:rPr>
              <a:t>三、边缘密度函数</a:t>
            </a:r>
            <a:endParaRPr kumimoji="0" lang="zh-CN" altLang="en-US" sz="4000" b="1">
              <a:latin typeface="Calibri" charset="0"/>
              <a:ea typeface="宋体" charset="0"/>
            </a:endParaRP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57200" y="4038600"/>
            <a:ext cx="80772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sz="2800" b="1" smtClean="0"/>
              <a:t>为</a:t>
            </a:r>
            <a:r>
              <a:rPr kumimoji="1" lang="en-US" altLang="zh-CN" sz="2800" b="1" smtClean="0"/>
              <a:t>(X, Y)</a:t>
            </a:r>
            <a:r>
              <a:rPr kumimoji="1" lang="zh-CN" sz="2800" b="1" smtClean="0"/>
              <a:t>关于</a:t>
            </a:r>
            <a:r>
              <a:rPr kumimoji="1" lang="en-US" altLang="zh-CN" sz="2800" b="1" smtClean="0"/>
              <a:t>Y</a:t>
            </a:r>
            <a:r>
              <a:rPr kumimoji="1" lang="zh-CN" sz="2800" b="1" smtClean="0"/>
              <a:t>的边缘密度函数。      </a:t>
            </a:r>
            <a:endParaRPr kumimoji="1" lang="zh-CN" altLang="en-US" sz="2400" b="1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2927350" y="1752600"/>
          <a:ext cx="31765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2" name="Equation" r:id="rId3" imgW="1333500" imgH="330200" progId="Equation.3">
                  <p:embed/>
                </p:oleObj>
              </mc:Choice>
              <mc:Fallback>
                <p:oleObj name="Equation" r:id="rId3" imgW="13335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752600"/>
                        <a:ext cx="31765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3338513" y="3048000"/>
          <a:ext cx="31464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3" name="Equation" r:id="rId5" imgW="1320227" imgH="330057" progId="Equation.3">
                  <p:embed/>
                </p:oleObj>
              </mc:Choice>
              <mc:Fallback>
                <p:oleObj name="Equation" r:id="rId5" imgW="1320227" imgH="3300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3048000"/>
                        <a:ext cx="31464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90600" y="1295400"/>
            <a:ext cx="5772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/>
              <a:t>设</a:t>
            </a:r>
            <a:r>
              <a:rPr kumimoji="1" lang="en-US" altLang="zh-CN" sz="2800" b="1"/>
              <a:t>(X, Y)</a:t>
            </a:r>
            <a:r>
              <a:rPr kumimoji="1" lang="zh-CN" altLang="en-US" sz="2800" b="1"/>
              <a:t>～</a:t>
            </a:r>
            <a:r>
              <a:rPr kumimoji="1" lang="en-US" altLang="zh-CN" sz="2800" b="1"/>
              <a:t>f (x, y), (x, y)</a:t>
            </a:r>
            <a:r>
              <a:rPr kumimoji="1" lang="en-US" altLang="zh-CN" sz="2800" b="1">
                <a:sym typeface="Symbol" charset="0"/>
              </a:rPr>
              <a:t></a:t>
            </a:r>
            <a:r>
              <a:rPr kumimoji="1" lang="en-US" altLang="zh-CN" sz="2800" b="1"/>
              <a:t>R</a:t>
            </a:r>
            <a:r>
              <a:rPr kumimoji="1" lang="en-US" altLang="zh-CN" sz="2800" b="1" baseline="42000"/>
              <a:t>2</a:t>
            </a:r>
            <a:r>
              <a:rPr kumimoji="1" lang="en-US" altLang="zh-CN" sz="2800" b="1"/>
              <a:t>,  </a:t>
            </a:r>
            <a:r>
              <a:rPr kumimoji="1" lang="zh-CN" altLang="en-US" sz="2800" b="1"/>
              <a:t>则称</a:t>
            </a:r>
            <a:r>
              <a:rPr kumimoji="1" lang="zh-CN" sz="2800" b="1"/>
              <a:t> </a:t>
            </a:r>
            <a:r>
              <a:rPr kumimoji="1" lang="en-US" altLang="zh-CN" sz="2800" b="1">
                <a:latin typeface="华文楷体" charset="0"/>
                <a:ea typeface="华文楷体" charset="0"/>
                <a:cs typeface="华文楷体" charset="0"/>
              </a:rPr>
              <a:t> </a:t>
            </a:r>
            <a:endParaRPr kumimoji="1" lang="zh-CN" sz="2800" b="1"/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609600" y="2514600"/>
            <a:ext cx="5316538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/>
              <a:t>为</a:t>
            </a:r>
            <a:r>
              <a:rPr kumimoji="1" lang="en-US" altLang="zh-CN" sz="2800" b="1"/>
              <a:t>(X, Y)</a:t>
            </a:r>
            <a:r>
              <a:rPr kumimoji="1" lang="zh-CN" altLang="en-US" sz="2800" b="1"/>
              <a:t>关于</a:t>
            </a:r>
            <a:r>
              <a:rPr kumimoji="1" lang="en-US" altLang="zh-CN" sz="2800" b="1"/>
              <a:t>X</a:t>
            </a:r>
            <a:r>
              <a:rPr kumimoji="1" lang="zh-CN" altLang="en-US" sz="2800" b="1"/>
              <a:t>的边缘密度函数；</a:t>
            </a:r>
            <a:endParaRPr kumimoji="1" lang="zh-CN" sz="2800" b="1"/>
          </a:p>
          <a:p>
            <a:pPr eaLnBrk="0" hangingPunct="0">
              <a:spcBef>
                <a:spcPct val="50000"/>
              </a:spcBef>
            </a:pPr>
            <a:r>
              <a:rPr kumimoji="1" lang="zh-CN" sz="2800" b="1"/>
              <a:t>       </a:t>
            </a:r>
            <a:r>
              <a:rPr kumimoji="1" lang="zh-CN" altLang="en-US" sz="2800" b="1"/>
              <a:t>同理，称</a:t>
            </a:r>
            <a:endParaRPr kumimoji="1" lang="zh-CN" sz="2800" b="1"/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228600" y="4267200"/>
            <a:ext cx="8686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sz="2800" b="1"/>
              <a:t>易知</a:t>
            </a:r>
            <a:r>
              <a:rPr kumimoji="1" lang="en-US" altLang="zh-CN" sz="2800" b="1"/>
              <a:t>N(</a:t>
            </a:r>
            <a:r>
              <a:rPr kumimoji="1" lang="en-US" altLang="zh-CN" sz="2800" b="1">
                <a:sym typeface="Symbol" charset="0"/>
              </a:rPr>
              <a:t></a:t>
            </a:r>
            <a:r>
              <a:rPr kumimoji="1" lang="en-US" altLang="zh-CN" sz="2800" b="1" baseline="-25000">
                <a:sym typeface="Symbol" charset="0"/>
              </a:rPr>
              <a:t>1</a:t>
            </a:r>
            <a:r>
              <a:rPr kumimoji="1" lang="en-US" altLang="zh-CN" sz="2800" b="1">
                <a:sym typeface="Symbol" charset="0"/>
              </a:rPr>
              <a:t>, </a:t>
            </a:r>
            <a:r>
              <a:rPr kumimoji="1" lang="en-US" altLang="zh-CN" sz="2800" b="1" baseline="-25000">
                <a:sym typeface="Symbol" charset="0"/>
              </a:rPr>
              <a:t>2</a:t>
            </a:r>
            <a:r>
              <a:rPr kumimoji="1" lang="en-US" altLang="zh-CN" sz="2800" b="1">
                <a:sym typeface="Symbol" charset="0"/>
              </a:rPr>
              <a:t>, </a:t>
            </a:r>
            <a:r>
              <a:rPr kumimoji="1" lang="en-US" altLang="zh-CN" sz="2800" b="1" baseline="-25000">
                <a:sym typeface="Symbol" charset="0"/>
              </a:rPr>
              <a:t>1</a:t>
            </a:r>
            <a:r>
              <a:rPr kumimoji="1" lang="en-US" altLang="zh-CN" sz="2800" b="1" baseline="30000">
                <a:sym typeface="Symbol" charset="0"/>
              </a:rPr>
              <a:t>2</a:t>
            </a:r>
            <a:r>
              <a:rPr kumimoji="1" lang="en-US" altLang="zh-CN" sz="2800" b="1">
                <a:sym typeface="Symbol" charset="0"/>
              </a:rPr>
              <a:t>, </a:t>
            </a:r>
            <a:r>
              <a:rPr kumimoji="1" lang="en-US" altLang="zh-CN" sz="2800" b="1" baseline="-25000">
                <a:sym typeface="Symbol" charset="0"/>
              </a:rPr>
              <a:t>2</a:t>
            </a:r>
            <a:r>
              <a:rPr kumimoji="1" lang="en-US" altLang="zh-CN" sz="2800" b="1" baseline="30000">
                <a:sym typeface="Symbol" charset="0"/>
              </a:rPr>
              <a:t>2</a:t>
            </a:r>
            <a:r>
              <a:rPr kumimoji="1" lang="en-US" altLang="zh-CN" sz="2800" b="1">
                <a:sym typeface="Symbol" charset="0"/>
              </a:rPr>
              <a:t>, </a:t>
            </a:r>
            <a:r>
              <a:rPr kumimoji="1" lang="en-US" altLang="zh-CN" sz="2800" b="1"/>
              <a:t>)</a:t>
            </a:r>
            <a:r>
              <a:rPr kumimoji="1" lang="zh-CN" altLang="en-US" sz="2800" b="1"/>
              <a:t>的边缘密度函数</a:t>
            </a:r>
            <a:r>
              <a:rPr kumimoji="1" lang="en-US" altLang="zh-CN" sz="2800" b="1"/>
              <a:t>f</a:t>
            </a:r>
            <a:r>
              <a:rPr kumimoji="1" lang="en-US" altLang="zh-CN" sz="2800" b="1" baseline="-25000"/>
              <a:t>X</a:t>
            </a:r>
            <a:r>
              <a:rPr kumimoji="1" lang="en-US" altLang="zh-CN" sz="2800" b="1"/>
              <a:t>(x)</a:t>
            </a:r>
            <a:r>
              <a:rPr kumimoji="1" lang="zh-CN" altLang="en-US" sz="2800" b="1"/>
              <a:t>是</a:t>
            </a:r>
            <a:r>
              <a:rPr kumimoji="1" lang="en-US" altLang="zh-CN" sz="2800" b="1"/>
              <a:t>N(</a:t>
            </a:r>
            <a:r>
              <a:rPr kumimoji="1" lang="en-US" altLang="zh-CN" sz="2800" b="1">
                <a:sym typeface="Symbol" charset="0"/>
              </a:rPr>
              <a:t></a:t>
            </a:r>
            <a:r>
              <a:rPr kumimoji="1" lang="en-US" altLang="zh-CN" sz="2800" b="1" baseline="-25000">
                <a:sym typeface="Symbol" charset="0"/>
              </a:rPr>
              <a:t>1</a:t>
            </a:r>
            <a:r>
              <a:rPr kumimoji="1" lang="en-US" altLang="zh-CN" sz="2800" b="1">
                <a:sym typeface="Symbol" charset="0"/>
              </a:rPr>
              <a:t>, </a:t>
            </a:r>
            <a:r>
              <a:rPr kumimoji="1" lang="en-US" altLang="zh-CN" sz="2800" b="1" baseline="-25000">
                <a:sym typeface="Symbol" charset="0"/>
              </a:rPr>
              <a:t>1</a:t>
            </a:r>
            <a:r>
              <a:rPr kumimoji="1" lang="en-US" altLang="zh-CN" sz="2800" b="1" baseline="30000">
                <a:sym typeface="Symbol" charset="0"/>
              </a:rPr>
              <a:t>2</a:t>
            </a:r>
            <a:r>
              <a:rPr kumimoji="1" lang="en-US" altLang="zh-CN" sz="2800" b="1"/>
              <a:t>)</a:t>
            </a:r>
            <a:r>
              <a:rPr kumimoji="1" lang="zh-CN" altLang="en-US" sz="2800" b="1"/>
              <a:t>的密度函数，而</a:t>
            </a:r>
            <a:r>
              <a:rPr kumimoji="1" lang="en-US" altLang="zh-CN" sz="2800" b="1"/>
              <a:t>f</a:t>
            </a:r>
            <a:r>
              <a:rPr kumimoji="1" lang="en-US" altLang="zh-CN" sz="2800" b="1" baseline="-25000"/>
              <a:t>X</a:t>
            </a:r>
            <a:r>
              <a:rPr kumimoji="1" lang="en-US" altLang="zh-CN" sz="2800" b="1"/>
              <a:t>(x)</a:t>
            </a:r>
            <a:r>
              <a:rPr kumimoji="1" lang="zh-CN" altLang="en-US" sz="2800" b="1"/>
              <a:t>是</a:t>
            </a:r>
            <a:r>
              <a:rPr kumimoji="1" lang="en-US" altLang="zh-CN" sz="2800" b="1"/>
              <a:t>N(</a:t>
            </a:r>
            <a:r>
              <a:rPr kumimoji="1" lang="en-US" altLang="zh-CN" sz="2800" b="1">
                <a:sym typeface="Symbol" charset="0"/>
              </a:rPr>
              <a:t></a:t>
            </a:r>
            <a:r>
              <a:rPr kumimoji="1" lang="en-US" altLang="zh-CN" sz="2800" b="1" baseline="-25000">
                <a:sym typeface="Symbol" charset="0"/>
              </a:rPr>
              <a:t>2</a:t>
            </a:r>
            <a:r>
              <a:rPr kumimoji="1" lang="en-US" altLang="zh-CN" sz="2800" b="1">
                <a:sym typeface="Symbol" charset="0"/>
              </a:rPr>
              <a:t>, </a:t>
            </a:r>
            <a:r>
              <a:rPr kumimoji="1" lang="en-US" altLang="zh-CN" sz="2800" b="1" baseline="-25000">
                <a:sym typeface="Symbol" charset="0"/>
              </a:rPr>
              <a:t>2</a:t>
            </a:r>
            <a:r>
              <a:rPr kumimoji="1" lang="en-US" altLang="zh-CN" sz="2800" b="1" baseline="30000">
                <a:sym typeface="Symbol" charset="0"/>
              </a:rPr>
              <a:t>2</a:t>
            </a:r>
            <a:r>
              <a:rPr kumimoji="1" lang="en-US" altLang="zh-CN" sz="2800" b="1"/>
              <a:t>)</a:t>
            </a:r>
            <a:r>
              <a:rPr kumimoji="1" lang="zh-CN" altLang="en-US" sz="2800" b="1"/>
              <a:t>的密度函数，故</a:t>
            </a:r>
            <a:r>
              <a:rPr kumimoji="1" lang="zh-CN" altLang="en-US" sz="2800" b="1">
                <a:solidFill>
                  <a:srgbClr val="FF0000"/>
                </a:solidFill>
              </a:rPr>
              <a:t>二维正态分布的边缘分布也是正态分布</a:t>
            </a:r>
            <a:r>
              <a:rPr kumimoji="1" lang="zh-CN" altLang="en-US" sz="2800" b="1"/>
              <a:t>。</a:t>
            </a:r>
          </a:p>
        </p:txBody>
      </p:sp>
      <p:sp useBgFill="1">
        <p:nvSpPr>
          <p:cNvPr id="113672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673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674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675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  <p:bldP spid="181251" grpId="0" autoUpdateAnimBg="0"/>
      <p:bldP spid="181254" grpId="0" autoUpdateAnimBg="0"/>
      <p:bldP spid="181255" grpId="0" autoUpdateAnimBg="0"/>
      <p:bldP spid="18125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ext Box 2"/>
          <p:cNvSpPr txBox="1">
            <a:spLocks noChangeArrowheads="1"/>
          </p:cNvSpPr>
          <p:nvPr/>
        </p:nvSpPr>
        <p:spPr bwMode="auto">
          <a:xfrm>
            <a:off x="915988" y="684213"/>
            <a:ext cx="4257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例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3.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设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(X,Y)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的概率密度为</a:t>
            </a:r>
          </a:p>
        </p:txBody>
      </p:sp>
      <p:graphicFrame>
        <p:nvGraphicFramePr>
          <p:cNvPr id="114690" name="Object 3"/>
          <p:cNvGraphicFramePr>
            <a:graphicFrameLocks noChangeAspect="1"/>
          </p:cNvGraphicFramePr>
          <p:nvPr/>
        </p:nvGraphicFramePr>
        <p:xfrm>
          <a:off x="914400" y="1371600"/>
          <a:ext cx="3276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3" name="公式" r:id="rId3" imgW="1612900" imgH="508000" progId="Equation.3">
                  <p:embed/>
                </p:oleObj>
              </mc:Choice>
              <mc:Fallback>
                <p:oleObj name="公式" r:id="rId3" imgW="16129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32766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0" y="2513013"/>
            <a:ext cx="8829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（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1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）求常数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c;(2)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求关于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的边缘概率密度</a:t>
            </a:r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6096000" y="762000"/>
          <a:ext cx="21336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4" name="BMP 图象" r:id="rId5" imgW="670618" imgH="563810" progId="Paint.Picture">
                  <p:embed/>
                </p:oleObj>
              </mc:Choice>
              <mc:Fallback>
                <p:oleObj name="BMP 图象" r:id="rId5" imgW="670618" imgH="56381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762000"/>
                        <a:ext cx="2133600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533400" y="3276600"/>
            <a:ext cx="2667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</a:rPr>
              <a:t>解</a:t>
            </a:r>
            <a:r>
              <a:rPr lang="en-US" altLang="zh-CN" sz="2800" b="1">
                <a:latin typeface="Times New Roman" charset="0"/>
                <a:ea typeface="华文楷体" charset="0"/>
                <a:cs typeface="华文楷体" charset="0"/>
              </a:rPr>
              <a:t>:</a:t>
            </a:r>
            <a:r>
              <a:rPr lang="en-US" altLang="zh-CN" sz="2800" b="1">
                <a:latin typeface="Times New Roman" charset="0"/>
                <a:ea typeface="华文楷体" charset="0"/>
                <a:cs typeface="华文楷体" charset="0"/>
                <a:sym typeface="Wingdings" charset="0"/>
              </a:rPr>
              <a:t>(1)</a:t>
            </a:r>
            <a:r>
              <a:rPr lang="zh-CN" altLang="en-US" sz="2800" b="1">
                <a:latin typeface="Times New Roman" charset="0"/>
                <a:ea typeface="华文楷体" charset="0"/>
                <a:cs typeface="华文楷体" charset="0"/>
                <a:sym typeface="Wingdings" charset="0"/>
              </a:rPr>
              <a:t>由归一性</a:t>
            </a:r>
            <a:endParaRPr lang="zh-CN" altLang="en-US" sz="2800" b="1">
              <a:latin typeface="Times New Roman" charset="0"/>
              <a:ea typeface="华文楷体" charset="0"/>
              <a:cs typeface="华文楷体" charset="0"/>
            </a:endParaRPr>
          </a:p>
        </p:txBody>
      </p:sp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3276600" y="3048000"/>
          <a:ext cx="19240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5" name="Equation" r:id="rId7" imgW="799753" imgH="482391" progId="Equation.3">
                  <p:embed/>
                </p:oleObj>
              </mc:Choice>
              <mc:Fallback>
                <p:oleObj name="Equation" r:id="rId7" imgW="799753" imgH="4823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0"/>
                        <a:ext cx="192405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5562600" y="3276600"/>
          <a:ext cx="1828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6" name="Equation" r:id="rId9" imgW="520248" imgH="177646" progId="Equation.3">
                  <p:embed/>
                </p:oleObj>
              </mc:Choice>
              <mc:Fallback>
                <p:oleObj name="Equation" r:id="rId9" imgW="520248" imgH="1776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76600"/>
                        <a:ext cx="1828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149225" y="4572000"/>
          <a:ext cx="38941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7" name="Equation" r:id="rId11" imgW="1841500" imgH="469900" progId="Equation.3">
                  <p:embed/>
                </p:oleObj>
              </mc:Choice>
              <mc:Fallback>
                <p:oleObj name="Equation" r:id="rId11" imgW="1841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4572000"/>
                        <a:ext cx="38941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6172200" y="609600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2283" name="Object 11"/>
          <p:cNvGraphicFramePr>
            <a:graphicFrameLocks noChangeAspect="1"/>
          </p:cNvGraphicFramePr>
          <p:nvPr/>
        </p:nvGraphicFramePr>
        <p:xfrm>
          <a:off x="4051300" y="4495800"/>
          <a:ext cx="2498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8" name="Equation" r:id="rId13" imgW="1167893" imgH="215806" progId="Equation.3">
                  <p:embed/>
                </p:oleObj>
              </mc:Choice>
              <mc:Fallback>
                <p:oleObj name="Equation" r:id="rId13" imgW="1167893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495800"/>
                        <a:ext cx="24987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4" name="Line 12"/>
          <p:cNvSpPr>
            <a:spLocks noChangeShapeType="1"/>
          </p:cNvSpPr>
          <p:nvPr/>
        </p:nvSpPr>
        <p:spPr bwMode="auto">
          <a:xfrm>
            <a:off x="8153400" y="685800"/>
            <a:ext cx="0" cy="1981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5" name="Line 13"/>
          <p:cNvSpPr>
            <a:spLocks noChangeShapeType="1"/>
          </p:cNvSpPr>
          <p:nvPr/>
        </p:nvSpPr>
        <p:spPr bwMode="auto">
          <a:xfrm>
            <a:off x="7162800" y="533400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2286" name="Object 14"/>
          <p:cNvGraphicFramePr>
            <a:graphicFrameLocks noChangeAspect="1"/>
          </p:cNvGraphicFramePr>
          <p:nvPr/>
        </p:nvGraphicFramePr>
        <p:xfrm>
          <a:off x="4038600" y="5029200"/>
          <a:ext cx="44196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9" name="Equation" r:id="rId15" imgW="1663700" imgH="482600" progId="Equation.3">
                  <p:embed/>
                </p:oleObj>
              </mc:Choice>
              <mc:Fallback>
                <p:oleObj name="Equation" r:id="rId15" imgW="16637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29200"/>
                        <a:ext cx="441960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AutoShape 15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703" name="AutoShape 1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704" name="AutoShape 1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705" name="AutoShape 1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706" name="AutoShape 1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 autoUpdateAnimBg="0"/>
      <p:bldP spid="182282" grpId="0" animBg="1"/>
      <p:bldP spid="182284" grpId="0" animBg="1"/>
      <p:bldP spid="18228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914400" y="906463"/>
            <a:ext cx="44196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设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(X,Y)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服从如图区域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D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上的均匀分布，</a:t>
            </a:r>
          </a:p>
          <a:p>
            <a:pPr algn="ctr">
              <a:lnSpc>
                <a:spcPct val="120000"/>
              </a:lnSpc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 求关于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的和关于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Y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的边缘概率密度</a:t>
            </a:r>
            <a:r>
              <a:rPr lang="zh-CN" altLang="en-US" sz="2800" b="1">
                <a:latin typeface="Times New Roman" charset="0"/>
              </a:rPr>
              <a:t>			</a:t>
            </a:r>
            <a:endParaRPr lang="zh-CN" altLang="en-US" b="1">
              <a:latin typeface="Times New Roman" charset="0"/>
            </a:endParaRPr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5791200" y="1066800"/>
          <a:ext cx="2895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8" name="BMP 图象" r:id="rId3" imgW="1265030" imgH="1036410" progId="Paint.Picture">
                  <p:embed/>
                </p:oleObj>
              </mc:Choice>
              <mc:Fallback>
                <p:oleObj name="BMP 图象" r:id="rId3" imgW="1265030" imgH="10364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066800"/>
                        <a:ext cx="28956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7848600" y="236220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charset="0"/>
              </a:rPr>
              <a:t>x=y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5486400" y="228600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charset="0"/>
              </a:rPr>
              <a:t>x=-y</a:t>
            </a:r>
          </a:p>
        </p:txBody>
      </p:sp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457200" y="3276600"/>
          <a:ext cx="3733800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9" name="Equation" r:id="rId5" imgW="1638300" imgH="1371600" progId="Equation.3">
                  <p:embed/>
                </p:oleObj>
              </mc:Choice>
              <mc:Fallback>
                <p:oleObj name="Equation" r:id="rId5" imgW="1638300" imgH="1371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3733800" cy="312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4724400" y="3886200"/>
          <a:ext cx="3962400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0" name="Equation" r:id="rId7" imgW="1536700" imgH="711200" progId="Equation.3">
                  <p:embed/>
                </p:oleObj>
              </mc:Choice>
              <mc:Fallback>
                <p:oleObj name="Equation" r:id="rId7" imgW="15367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86200"/>
                        <a:ext cx="3962400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4" name="WordArt 8"/>
          <p:cNvSpPr>
            <a:spLocks noChangeArrowheads="1" noChangeShapeType="1" noTextEdit="1"/>
          </p:cNvSpPr>
          <p:nvPr/>
        </p:nvSpPr>
        <p:spPr bwMode="auto">
          <a:xfrm>
            <a:off x="381000" y="762000"/>
            <a:ext cx="561975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blurRad="63500" dist="38099" dir="2700000" algn="ctr" rotWithShape="0">
                    <a:srgbClr val="990000">
                      <a:alpha val="74997"/>
                    </a:srgbClr>
                  </a:outerShdw>
                </a:effectLst>
                <a:latin typeface="华文行楷"/>
                <a:ea typeface="华文行楷"/>
                <a:cs typeface="华文行楷"/>
              </a:rPr>
              <a:t>EX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blurRad="63500" dist="38099" dir="2700000" algn="ctr" rotWithShape="0">
                  <a:srgbClr val="990000">
                    <a:alpha val="74997"/>
                  </a:srgbClr>
                </a:outerShdw>
              </a:effectLst>
              <a:latin typeface="华文行楷"/>
              <a:ea typeface="华文行楷"/>
              <a:cs typeface="华文行楷"/>
            </a:endParaRPr>
          </a:p>
        </p:txBody>
      </p:sp>
      <p:sp useBgFill="1">
        <p:nvSpPr>
          <p:cNvPr id="115720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5721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5722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5723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300" grpId="0" autoUpdateAnimBg="0"/>
      <p:bldP spid="183301" grpId="0" autoUpdateAnimBg="0"/>
      <p:bldP spid="18330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772400" cy="685800"/>
          </a:xfrm>
        </p:spPr>
        <p:txBody>
          <a:bodyPr/>
          <a:lstStyle/>
          <a:p>
            <a:pPr eaLnBrk="1" hangingPunct="1"/>
            <a:r>
              <a:rPr kumimoji="0" lang="zh-CN" altLang="en-US" sz="3200" b="1">
                <a:latin typeface="Calibri" charset="0"/>
                <a:ea typeface="华文楷体" charset="0"/>
                <a:cs typeface="华文楷体" charset="0"/>
              </a:rPr>
              <a:t>四、随机变量的相互独立性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76962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定义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2.4.1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称随机变量</a:t>
            </a:r>
            <a:r>
              <a:rPr lang="en-US" altLang="zh-CN" sz="2800" b="1">
                <a:solidFill>
                  <a:schemeClr val="accent2"/>
                </a:solidFill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zh-CN" altLang="en-US" sz="2800" b="1">
                <a:solidFill>
                  <a:schemeClr val="accent2"/>
                </a:solidFill>
                <a:latin typeface="华文楷体" charset="0"/>
                <a:ea typeface="华文楷体" charset="0"/>
                <a:cs typeface="华文楷体" charset="0"/>
              </a:rPr>
              <a:t>与</a:t>
            </a:r>
            <a:r>
              <a:rPr lang="en-US" altLang="zh-CN" sz="2800" b="1">
                <a:solidFill>
                  <a:schemeClr val="accent2"/>
                </a:solidFill>
                <a:latin typeface="华文楷体" charset="0"/>
                <a:ea typeface="华文楷体" charset="0"/>
                <a:cs typeface="华文楷体" charset="0"/>
              </a:rPr>
              <a:t>Y</a:t>
            </a:r>
            <a:r>
              <a:rPr lang="zh-CN" altLang="en-US" sz="2800" b="1">
                <a:solidFill>
                  <a:schemeClr val="accent2"/>
                </a:solidFill>
                <a:latin typeface="华文楷体" charset="0"/>
                <a:ea typeface="华文楷体" charset="0"/>
                <a:cs typeface="华文楷体" charset="0"/>
              </a:rPr>
              <a:t>独立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，如果对任意实数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a&lt;b,c&lt;d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，有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p{a&lt;X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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b,c&lt;Y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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d}=p{a&lt;X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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b}p{c&lt;Y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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d}            	</a:t>
            </a:r>
          </a:p>
          <a:p>
            <a:pPr algn="just">
              <a:lnSpc>
                <a:spcPct val="130000"/>
              </a:lnSpc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即事件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{a&lt;X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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b}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与事件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{c&lt;Y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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d}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独立，则称随机变量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与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Y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独立。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762000" y="4419600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定理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2.4.2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：随机变量</a:t>
            </a:r>
            <a:r>
              <a:rPr lang="en-US" altLang="zh-CN" sz="2800" b="1">
                <a:solidFill>
                  <a:schemeClr val="accent2"/>
                </a:solidFill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zh-CN" altLang="en-US" sz="2800" b="1">
                <a:solidFill>
                  <a:schemeClr val="accent2"/>
                </a:solidFill>
                <a:latin typeface="华文楷体" charset="0"/>
                <a:ea typeface="华文楷体" charset="0"/>
                <a:cs typeface="华文楷体" charset="0"/>
              </a:rPr>
              <a:t>与</a:t>
            </a:r>
            <a:r>
              <a:rPr lang="en-US" altLang="zh-CN" sz="2800" b="1">
                <a:solidFill>
                  <a:schemeClr val="accent2"/>
                </a:solidFill>
                <a:latin typeface="华文楷体" charset="0"/>
                <a:ea typeface="华文楷体" charset="0"/>
                <a:cs typeface="华文楷体" charset="0"/>
              </a:rPr>
              <a:t>Y</a:t>
            </a:r>
            <a:r>
              <a:rPr lang="zh-CN" altLang="en-US" sz="2800" b="1">
                <a:solidFill>
                  <a:schemeClr val="accent2"/>
                </a:solidFill>
                <a:latin typeface="华文楷体" charset="0"/>
                <a:ea typeface="华文楷体" charset="0"/>
                <a:cs typeface="华文楷体" charset="0"/>
              </a:rPr>
              <a:t>独立的充分必要条件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是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 </a:t>
            </a:r>
          </a:p>
          <a:p>
            <a:pPr algn="ctr"/>
            <a:r>
              <a:rPr lang="en-US" altLang="zh-CN" sz="2800" b="1">
                <a:latin typeface="Times New Roman" charset="0"/>
              </a:rPr>
              <a:t>	F(x,y)=F</a:t>
            </a:r>
            <a:r>
              <a:rPr lang="en-US" altLang="zh-CN" sz="2800" b="1" baseline="-25000">
                <a:latin typeface="Times New Roman" charset="0"/>
              </a:rPr>
              <a:t>X</a:t>
            </a:r>
            <a:r>
              <a:rPr lang="en-US" altLang="zh-CN" sz="2800" b="1">
                <a:latin typeface="Times New Roman" charset="0"/>
              </a:rPr>
              <a:t>(x)F</a:t>
            </a:r>
            <a:r>
              <a:rPr lang="en-US" altLang="zh-CN" sz="2800" b="1" baseline="-25000">
                <a:latin typeface="Times New Roman" charset="0"/>
              </a:rPr>
              <a:t>Y</a:t>
            </a:r>
            <a:r>
              <a:rPr lang="en-US" altLang="zh-CN" sz="2800" b="1">
                <a:latin typeface="Times New Roman" charset="0"/>
              </a:rPr>
              <a:t>(y)                           </a:t>
            </a:r>
            <a:endParaRPr lang="en-US" altLang="zh-CN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sp useBgFill="1">
        <p:nvSpPr>
          <p:cNvPr id="116740" name="AutoShape 5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6741" name="AutoShape 6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6742" name="AutoShape 7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6743" name="AutoShape 8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utoUpdateAnimBg="0"/>
      <p:bldP spid="184323" grpId="0" autoUpdateAnimBg="0"/>
      <p:bldP spid="184324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78486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定理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2.4.3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设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(X,Y)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是二维</a:t>
            </a:r>
            <a:r>
              <a:rPr lang="zh-CN" altLang="en-US" sz="2800" b="1">
                <a:solidFill>
                  <a:schemeClr val="accent2"/>
                </a:solidFill>
                <a:latin typeface="华文楷体" charset="0"/>
                <a:ea typeface="华文楷体" charset="0"/>
                <a:cs typeface="华文楷体" charset="0"/>
              </a:rPr>
              <a:t>连续型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随机变量，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与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Y</a:t>
            </a:r>
            <a:r>
              <a:rPr lang="zh-CN" altLang="en-US" sz="2800" b="1">
                <a:solidFill>
                  <a:schemeClr val="accent2"/>
                </a:solidFill>
                <a:latin typeface="华文楷体" charset="0"/>
                <a:ea typeface="华文楷体" charset="0"/>
                <a:cs typeface="华文楷体" charset="0"/>
              </a:rPr>
              <a:t>独立的充分必要条件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是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f(x,y)=f</a:t>
            </a:r>
            <a:r>
              <a:rPr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(x)f</a:t>
            </a:r>
            <a:r>
              <a:rPr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Y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(y)</a:t>
            </a:r>
          </a:p>
          <a:p>
            <a:pPr algn="just">
              <a:lnSpc>
                <a:spcPct val="130000"/>
              </a:lnSpc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定理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2.4.4. 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设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(X,Y)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是二维</a:t>
            </a:r>
            <a:r>
              <a:rPr lang="zh-CN" altLang="en-US" sz="2800" b="1">
                <a:solidFill>
                  <a:schemeClr val="accent2"/>
                </a:solidFill>
                <a:latin typeface="华文楷体" charset="0"/>
                <a:ea typeface="华文楷体" charset="0"/>
                <a:cs typeface="华文楷体" charset="0"/>
              </a:rPr>
              <a:t>离散型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随机变量，其分布律为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P</a:t>
            </a:r>
            <a:r>
              <a:rPr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i,j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=P{X=x</a:t>
            </a:r>
            <a:r>
              <a:rPr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i,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Y=y</a:t>
            </a:r>
            <a:r>
              <a:rPr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j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},i,j=1,2,...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，则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与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Y</a:t>
            </a:r>
            <a:r>
              <a:rPr lang="zh-CN" altLang="en-US" sz="2800" b="1">
                <a:solidFill>
                  <a:schemeClr val="accent2"/>
                </a:solidFill>
                <a:latin typeface="华文楷体" charset="0"/>
                <a:ea typeface="华文楷体" charset="0"/>
                <a:cs typeface="华文楷体" charset="0"/>
              </a:rPr>
              <a:t>独立的充分必要条件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是对任意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i,j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，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P</a:t>
            </a:r>
            <a:r>
              <a:rPr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i,j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=P</a:t>
            </a:r>
            <a:r>
              <a:rPr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i</a:t>
            </a:r>
            <a:r>
              <a:rPr lang="en-US" altLang="zh-CN" sz="2800" b="1" baseline="-25000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</a:t>
            </a:r>
            <a:r>
              <a:rPr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.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P</a:t>
            </a:r>
            <a:r>
              <a:rPr lang="en-US" altLang="zh-CN" sz="2800" b="1" baseline="-25000">
                <a:latin typeface="华文楷体" charset="0"/>
                <a:ea typeface="华文楷体" charset="0"/>
                <a:cs typeface="华文楷体" charset="0"/>
                <a:sym typeface="Symbol" charset="0"/>
              </a:rPr>
              <a:t></a:t>
            </a:r>
            <a:r>
              <a:rPr lang="en-US" altLang="zh-CN" sz="2800" b="1" baseline="-25000">
                <a:latin typeface="华文楷体" charset="0"/>
                <a:ea typeface="华文楷体" charset="0"/>
                <a:cs typeface="华文楷体" charset="0"/>
              </a:rPr>
              <a:t>j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。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609600" y="3657600"/>
            <a:ext cx="7620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kumimoji="1" lang="zh-CN" altLang="en-US" sz="3200" b="1">
                <a:solidFill>
                  <a:schemeClr val="hlink"/>
                </a:solidFill>
                <a:latin typeface="华文楷体" charset="0"/>
                <a:ea typeface="华文楷体" charset="0"/>
                <a:cs typeface="华文楷体" charset="0"/>
              </a:rPr>
              <a:t>由上述定理可知，要判断两个随机变量</a:t>
            </a:r>
            <a:r>
              <a:rPr kumimoji="1" lang="en-US" altLang="zh-CN" sz="3200" b="1">
                <a:solidFill>
                  <a:schemeClr val="hlink"/>
                </a:solidFill>
                <a:latin typeface="华文楷体" charset="0"/>
                <a:ea typeface="华文楷体" charset="0"/>
                <a:cs typeface="华文楷体" charset="0"/>
              </a:rPr>
              <a:t>X</a:t>
            </a:r>
            <a:r>
              <a:rPr kumimoji="1" lang="zh-CN" altLang="en-US" sz="3200" b="1">
                <a:solidFill>
                  <a:schemeClr val="hlink"/>
                </a:solidFill>
                <a:latin typeface="华文楷体" charset="0"/>
                <a:ea typeface="华文楷体" charset="0"/>
                <a:cs typeface="华文楷体" charset="0"/>
              </a:rPr>
              <a:t>与</a:t>
            </a:r>
            <a:r>
              <a:rPr kumimoji="1" lang="en-US" altLang="zh-CN" sz="3200" b="1">
                <a:solidFill>
                  <a:schemeClr val="hlink"/>
                </a:solidFill>
                <a:latin typeface="华文楷体" charset="0"/>
                <a:ea typeface="华文楷体" charset="0"/>
                <a:cs typeface="华文楷体" charset="0"/>
              </a:rPr>
              <a:t>Y</a:t>
            </a:r>
            <a:r>
              <a:rPr kumimoji="1" lang="zh-CN" altLang="en-US" sz="3200" b="1">
                <a:solidFill>
                  <a:schemeClr val="hlink"/>
                </a:solidFill>
                <a:latin typeface="华文楷体" charset="0"/>
                <a:ea typeface="华文楷体" charset="0"/>
                <a:cs typeface="华文楷体" charset="0"/>
              </a:rPr>
              <a:t>的独立性，只需求出它们各自的边缘分布，再看是否对</a:t>
            </a:r>
            <a:r>
              <a:rPr kumimoji="1" lang="en-US" altLang="zh-CN" sz="3200" b="1">
                <a:solidFill>
                  <a:schemeClr val="hlink"/>
                </a:solidFill>
                <a:latin typeface="华文楷体" charset="0"/>
                <a:ea typeface="华文楷体" charset="0"/>
                <a:cs typeface="华文楷体" charset="0"/>
              </a:rPr>
              <a:t>(X,Y)</a:t>
            </a:r>
            <a:r>
              <a:rPr kumimoji="1" lang="zh-CN" altLang="en-US" sz="3200" b="1">
                <a:solidFill>
                  <a:schemeClr val="hlink"/>
                </a:solidFill>
                <a:latin typeface="华文楷体" charset="0"/>
                <a:ea typeface="华文楷体" charset="0"/>
                <a:cs typeface="华文楷体" charset="0"/>
              </a:rPr>
              <a:t>的每一对可能取值点</a:t>
            </a:r>
            <a:r>
              <a:rPr kumimoji="1" lang="en-US" altLang="zh-CN" sz="3200" b="1">
                <a:solidFill>
                  <a:schemeClr val="hlink"/>
                </a:solidFill>
                <a:latin typeface="华文楷体" charset="0"/>
                <a:ea typeface="华文楷体" charset="0"/>
                <a:cs typeface="华文楷体" charset="0"/>
              </a:rPr>
              <a:t>,</a:t>
            </a:r>
            <a:r>
              <a:rPr kumimoji="1" lang="zh-CN" altLang="en-US" sz="3200" b="1">
                <a:solidFill>
                  <a:schemeClr val="hlink"/>
                </a:solidFill>
                <a:latin typeface="华文楷体" charset="0"/>
                <a:ea typeface="华文楷体" charset="0"/>
                <a:cs typeface="华文楷体" charset="0"/>
              </a:rPr>
              <a:t>边缘分布的乘积都等于联合分布即可</a:t>
            </a:r>
            <a:endParaRPr kumimoji="1" lang="zh-CN" altLang="en-US" sz="2400" b="1">
              <a:latin typeface="华文楷体" charset="0"/>
              <a:ea typeface="华文楷体" charset="0"/>
              <a:cs typeface="华文楷体" charset="0"/>
            </a:endParaRPr>
          </a:p>
        </p:txBody>
      </p:sp>
      <p:sp useBgFill="1">
        <p:nvSpPr>
          <p:cNvPr id="118787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8788" name="AutoShape 5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8789" name="AutoShape 6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8790" name="AutoShape 7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build="p" autoUpdateAnimBg="0"/>
      <p:bldP spid="185347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2"/>
          <p:cNvSpPr txBox="1">
            <a:spLocks noChangeArrowheads="1"/>
          </p:cNvSpPr>
          <p:nvPr/>
        </p:nvSpPr>
        <p:spPr bwMode="auto">
          <a:xfrm>
            <a:off x="363538" y="608013"/>
            <a:ext cx="7899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EX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：判断例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1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、例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、例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3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中的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与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Y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是否相互独立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192213" y="1293813"/>
            <a:ext cx="55419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sz="2800" b="1">
                <a:latin typeface="Times New Roman" charset="0"/>
              </a:rPr>
              <a:t>例</a:t>
            </a:r>
            <a:r>
              <a:rPr kumimoji="1" lang="en-US" altLang="zh-CN" sz="2800" b="1">
                <a:latin typeface="Times New Roman" charset="0"/>
              </a:rPr>
              <a:t>  </a:t>
            </a:r>
            <a:r>
              <a:rPr kumimoji="1" lang="zh-CN" altLang="en-US" sz="2800" b="1">
                <a:latin typeface="Times New Roman" charset="0"/>
              </a:rPr>
              <a:t>已知随机变量</a:t>
            </a:r>
            <a:r>
              <a:rPr kumimoji="1" lang="en-US" altLang="zh-CN" sz="2800" b="1">
                <a:latin typeface="Times New Roman" charset="0"/>
              </a:rPr>
              <a:t>(X,Y)</a:t>
            </a:r>
            <a:r>
              <a:rPr kumimoji="1" lang="zh-CN" altLang="en-US" sz="2800" b="1">
                <a:latin typeface="Times New Roman" charset="0"/>
              </a:rPr>
              <a:t>的分布律为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990600" y="1981200"/>
          <a:ext cx="480060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5" name="文档" r:id="rId4" imgW="5989320" imgH="1487424" progId="Word.Document.8">
                  <p:embed/>
                </p:oleObj>
              </mc:Choice>
              <mc:Fallback>
                <p:oleObj name="文档" r:id="rId4" imgW="5989320" imgH="14874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4800600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862013" y="3579813"/>
            <a:ext cx="5049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sz="2800" b="1">
                <a:latin typeface="Times New Roman" charset="0"/>
              </a:rPr>
              <a:t>且知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zh-CN" altLang="en-US" sz="2800" b="1">
                <a:latin typeface="Times New Roman" charset="0"/>
              </a:rPr>
              <a:t>与</a:t>
            </a:r>
            <a:r>
              <a:rPr kumimoji="1" lang="en-US" altLang="zh-CN" sz="2800" b="1">
                <a:latin typeface="Times New Roman" charset="0"/>
              </a:rPr>
              <a:t>Y</a:t>
            </a:r>
            <a:r>
              <a:rPr kumimoji="1" lang="zh-CN" altLang="en-US" sz="2800" b="1">
                <a:latin typeface="Times New Roman" charset="0"/>
              </a:rPr>
              <a:t>独立，求</a:t>
            </a:r>
            <a:r>
              <a:rPr kumimoji="1" lang="en-US" altLang="zh-CN" sz="2800" b="1">
                <a:latin typeface="Times New Roman" charset="0"/>
              </a:rPr>
              <a:t>a</a:t>
            </a:r>
            <a:r>
              <a:rPr kumimoji="1" lang="zh-CN" altLang="en-US" sz="2800" b="1">
                <a:latin typeface="Times New Roman" charset="0"/>
              </a:rPr>
              <a:t>、</a:t>
            </a:r>
            <a:r>
              <a:rPr kumimoji="1" lang="en-US" altLang="zh-CN" sz="2800" b="1">
                <a:latin typeface="Times New Roman" charset="0"/>
              </a:rPr>
              <a:t>b</a:t>
            </a:r>
            <a:r>
              <a:rPr kumimoji="1" lang="zh-CN" altLang="en-US" sz="2800" b="1">
                <a:latin typeface="Times New Roman" charset="0"/>
              </a:rPr>
              <a:t>的值。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609600" y="4029075"/>
            <a:ext cx="5105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en-US" sz="2800" b="1">
                <a:latin typeface="仿宋_GB2312" charset="0"/>
                <a:ea typeface="仿宋_GB2312" charset="0"/>
                <a:cs typeface="仿宋_GB2312" charset="0"/>
              </a:rPr>
              <a:t>例</a:t>
            </a:r>
            <a:r>
              <a:rPr kumimoji="1" lang="en-US" altLang="zh-CN" sz="2800" b="1">
                <a:latin typeface="仿宋_GB2312" charset="0"/>
                <a:ea typeface="仿宋_GB2312" charset="0"/>
                <a:cs typeface="仿宋_GB2312" charset="0"/>
              </a:rPr>
              <a:t>4  </a:t>
            </a:r>
            <a:r>
              <a:rPr kumimoji="1" lang="zh-CN" altLang="en-US" sz="2800" b="1">
                <a:latin typeface="仿宋_GB2312" charset="0"/>
                <a:ea typeface="仿宋_GB2312" charset="0"/>
                <a:cs typeface="仿宋_GB2312" charset="0"/>
              </a:rPr>
              <a:t>甲乙约定</a:t>
            </a:r>
            <a:r>
              <a:rPr kumimoji="1" lang="en-US" altLang="zh-CN" sz="2800" b="1">
                <a:latin typeface="仿宋_GB2312" charset="0"/>
                <a:ea typeface="仿宋_GB2312" charset="0"/>
                <a:cs typeface="仿宋_GB2312" charset="0"/>
              </a:rPr>
              <a:t>8:00</a:t>
            </a:r>
            <a:r>
              <a:rPr kumimoji="1" lang="en-US" altLang="zh-CN" sz="2800" b="1">
                <a:latin typeface="仿宋_GB2312" charset="0"/>
                <a:ea typeface="仿宋_GB2312" charset="0"/>
                <a:cs typeface="仿宋_GB2312" charset="0"/>
                <a:sym typeface="Symbol" charset="0"/>
              </a:rPr>
              <a:t></a:t>
            </a:r>
            <a:r>
              <a:rPr kumimoji="1" lang="en-US" altLang="zh-CN" sz="2800" b="1">
                <a:latin typeface="仿宋_GB2312" charset="0"/>
                <a:ea typeface="仿宋_GB2312" charset="0"/>
                <a:cs typeface="仿宋_GB2312" charset="0"/>
              </a:rPr>
              <a:t>9:00</a:t>
            </a:r>
            <a:r>
              <a:rPr kumimoji="1" lang="zh-CN" altLang="en-US" sz="2800" b="1">
                <a:latin typeface="仿宋_GB2312" charset="0"/>
                <a:ea typeface="仿宋_GB2312" charset="0"/>
                <a:cs typeface="仿宋_GB2312" charset="0"/>
              </a:rPr>
              <a:t>在某地会面。设两人都随机地在这期间的任一时刻到达，先到者最多等待</a:t>
            </a:r>
            <a:r>
              <a:rPr kumimoji="1" lang="en-US" altLang="zh-CN" sz="2800" b="1">
                <a:latin typeface="仿宋_GB2312" charset="0"/>
                <a:ea typeface="仿宋_GB2312" charset="0"/>
                <a:cs typeface="仿宋_GB2312" charset="0"/>
              </a:rPr>
              <a:t>15</a:t>
            </a:r>
            <a:r>
              <a:rPr kumimoji="1" lang="zh-CN" altLang="en-US" sz="2800" b="1">
                <a:latin typeface="仿宋_GB2312" charset="0"/>
                <a:ea typeface="仿宋_GB2312" charset="0"/>
                <a:cs typeface="仿宋_GB2312" charset="0"/>
              </a:rPr>
              <a:t>分钟过时不候。求两人能见面的概率</a:t>
            </a:r>
            <a:r>
              <a:rPr kumimoji="1" lang="zh-CN" altLang="en-US" sz="2400" b="1">
                <a:latin typeface="仿宋_GB2312" charset="0"/>
                <a:ea typeface="仿宋_GB2312" charset="0"/>
                <a:cs typeface="仿宋_GB2312" charset="0"/>
              </a:rPr>
              <a:t>。</a:t>
            </a:r>
          </a:p>
        </p:txBody>
      </p:sp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6019800" y="3200400"/>
          <a:ext cx="26765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6" name="BMP 图象" r:id="rId6" imgW="2438095" imgH="2567619" progId="Paint.Picture">
                  <p:embed/>
                </p:oleObj>
              </mc:Choice>
              <mc:Fallback>
                <p:oleObj name="BMP 图象" r:id="rId6" imgW="2438095" imgH="2567619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00400"/>
                        <a:ext cx="267652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9815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9816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9817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9818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3" grpId="0" autoUpdateAnimBg="0"/>
      <p:bldP spid="18637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1462088"/>
            <a:ext cx="87026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800" b="1">
                <a:latin typeface="Times New Roman" charset="0"/>
              </a:rPr>
              <a:t>定义</a:t>
            </a:r>
            <a:r>
              <a:rPr kumimoji="1" lang="en-US" altLang="zh-CN" sz="2800" b="1">
                <a:latin typeface="Times New Roman" charset="0"/>
              </a:rPr>
              <a:t>. </a:t>
            </a:r>
            <a:r>
              <a:rPr kumimoji="1" lang="zh-CN" altLang="en-US" sz="2800" b="1">
                <a:latin typeface="Times New Roman" charset="0"/>
              </a:rPr>
              <a:t>设</a:t>
            </a:r>
            <a:r>
              <a:rPr kumimoji="1" lang="en-US" altLang="zh-CN" sz="2800" b="1">
                <a:latin typeface="Times New Roman" charset="0"/>
              </a:rPr>
              <a:t>n</a:t>
            </a:r>
            <a:r>
              <a:rPr kumimoji="1" lang="zh-CN" altLang="en-US" sz="2800" b="1">
                <a:latin typeface="Times New Roman" charset="0"/>
              </a:rPr>
              <a:t>维随机变量</a:t>
            </a:r>
            <a:r>
              <a:rPr kumimoji="1" lang="en-US" altLang="zh-CN" sz="2800" b="1">
                <a:latin typeface="Times New Roman" charset="0"/>
              </a:rPr>
              <a:t>(X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,...X</a:t>
            </a:r>
            <a:r>
              <a:rPr kumimoji="1" lang="en-US" altLang="zh-CN" sz="2800" b="1" baseline="-25000"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)</a:t>
            </a:r>
            <a:r>
              <a:rPr kumimoji="1" lang="zh-CN" altLang="en-US" sz="2800" b="1">
                <a:latin typeface="Times New Roman" charset="0"/>
              </a:rPr>
              <a:t>的分布函数为</a:t>
            </a:r>
            <a:r>
              <a:rPr kumimoji="1" lang="en-US" altLang="zh-CN" sz="2800" b="1">
                <a:latin typeface="Times New Roman" charset="0"/>
              </a:rPr>
              <a:t>F(x</a:t>
            </a:r>
            <a:r>
              <a:rPr kumimoji="1" lang="en-US" altLang="zh-CN" sz="2800" b="1" baseline="-25000">
                <a:latin typeface="Times New Roman" charset="0"/>
              </a:rPr>
              <a:t>1</a:t>
            </a:r>
            <a:r>
              <a:rPr kumimoji="1" lang="en-US" altLang="zh-CN" sz="2800" b="1">
                <a:latin typeface="Times New Roman" charset="0"/>
              </a:rPr>
              <a:t>,x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,...x</a:t>
            </a:r>
            <a:r>
              <a:rPr kumimoji="1" lang="en-US" altLang="zh-CN" sz="2800" b="1" baseline="-25000"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),  (X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,...X</a:t>
            </a:r>
            <a:r>
              <a:rPr kumimoji="1" lang="en-US" altLang="zh-CN" sz="2800" b="1" baseline="-25000"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)</a:t>
            </a:r>
            <a:r>
              <a:rPr kumimoji="1" lang="zh-CN" altLang="en-US" sz="2800" b="1">
                <a:latin typeface="Times New Roman" charset="0"/>
              </a:rPr>
              <a:t>的</a:t>
            </a:r>
            <a:r>
              <a:rPr kumimoji="1" lang="en-US" altLang="zh-CN" sz="2800" b="1">
                <a:latin typeface="Times New Roman" charset="0"/>
              </a:rPr>
              <a:t>k</a:t>
            </a:r>
            <a:r>
              <a:rPr kumimoji="1" lang="zh-CN" altLang="en-US" sz="2800" b="1">
                <a:latin typeface="Times New Roman" charset="0"/>
              </a:rPr>
              <a:t>（</a:t>
            </a:r>
            <a:r>
              <a:rPr kumimoji="1" lang="en-US" altLang="zh-CN" sz="2800" b="1">
                <a:latin typeface="Times New Roman" charset="0"/>
              </a:rPr>
              <a:t>1</a:t>
            </a:r>
            <a:r>
              <a:rPr kumimoji="1" lang="en-US" altLang="zh-CN" sz="2800" b="1">
                <a:latin typeface="Times New Roman" charset="0"/>
                <a:sym typeface="Symbol" charset="0"/>
              </a:rPr>
              <a:t>k&lt;n)</a:t>
            </a:r>
            <a:r>
              <a:rPr kumimoji="1" lang="zh-CN" altLang="en-US" sz="2800" b="1">
                <a:latin typeface="Times New Roman" charset="0"/>
                <a:sym typeface="Symbol" charset="0"/>
              </a:rPr>
              <a:t>维边缘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2800" b="1">
                <a:latin typeface="Times New Roman" charset="0"/>
                <a:sym typeface="Symbol" charset="0"/>
              </a:rPr>
              <a:t>分布函数就随之确定，如关于</a:t>
            </a:r>
            <a:r>
              <a:rPr kumimoji="1" lang="en-US" altLang="zh-CN" sz="2800" b="1">
                <a:latin typeface="Times New Roman" charset="0"/>
              </a:rPr>
              <a:t>(X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zh-CN" altLang="en-US" sz="2800" b="1">
                <a:latin typeface="Times New Roman" charset="0"/>
              </a:rPr>
              <a:t>）的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2800" b="1">
                <a:latin typeface="Times New Roman" charset="0"/>
              </a:rPr>
              <a:t>边缘分布函数是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2800" b="1">
                <a:latin typeface="Times New Roman" charset="0"/>
              </a:rPr>
              <a:t>F</a:t>
            </a:r>
            <a:r>
              <a:rPr kumimoji="1" lang="en-US" altLang="zh-CN" sz="2800" b="1" baseline="-25000">
                <a:latin typeface="Times New Roman" charset="0"/>
              </a:rPr>
              <a:t>X1,X2</a:t>
            </a:r>
            <a:r>
              <a:rPr kumimoji="1" lang="zh-CN" altLang="en-US" sz="2800" b="1">
                <a:latin typeface="Times New Roman" charset="0"/>
              </a:rPr>
              <a:t>（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1</a:t>
            </a:r>
            <a:r>
              <a:rPr kumimoji="1" lang="en-US" altLang="zh-CN" sz="2800" b="1">
                <a:latin typeface="Times New Roman" charset="0"/>
              </a:rPr>
              <a:t>,x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,)=F(x</a:t>
            </a:r>
            <a:r>
              <a:rPr kumimoji="1" lang="en-US" altLang="zh-CN" sz="2800" b="1" baseline="-25000">
                <a:latin typeface="Times New Roman" charset="0"/>
              </a:rPr>
              <a:t>1</a:t>
            </a:r>
            <a:r>
              <a:rPr kumimoji="1" lang="en-US" altLang="zh-CN" sz="2800" b="1">
                <a:latin typeface="Times New Roman" charset="0"/>
              </a:rPr>
              <a:t>,x</a:t>
            </a:r>
            <a:r>
              <a:rPr kumimoji="1" lang="en-US" altLang="zh-CN" sz="2800" b="1" baseline="-25000">
                <a:latin typeface="Times New Roman" charset="0"/>
              </a:rPr>
              <a:t>2,</a:t>
            </a:r>
            <a:r>
              <a:rPr kumimoji="1" lang="en-US" altLang="zh-CN" sz="2800" b="1">
                <a:latin typeface="Times New Roman" charset="0"/>
                <a:sym typeface="Symbol" charset="0"/>
              </a:rPr>
              <a:t>,...)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2800" b="1">
                <a:latin typeface="Times New Roman" charset="0"/>
              </a:rPr>
              <a:t>若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k </a:t>
            </a:r>
            <a:r>
              <a:rPr kumimoji="1" lang="zh-CN" altLang="en-US" sz="2800" b="1">
                <a:latin typeface="Times New Roman" charset="0"/>
              </a:rPr>
              <a:t>的边缘分布函数为</a:t>
            </a:r>
            <a:r>
              <a:rPr kumimoji="1" lang="en-US" altLang="zh-CN" sz="2800" b="1">
                <a:latin typeface="Times New Roman" charset="0"/>
              </a:rPr>
              <a:t>F</a:t>
            </a:r>
            <a:r>
              <a:rPr kumimoji="1" lang="en-US" altLang="zh-CN" sz="2800" b="1" baseline="-25000">
                <a:latin typeface="Times New Roman" charset="0"/>
              </a:rPr>
              <a:t>Xk</a:t>
            </a:r>
            <a:r>
              <a:rPr kumimoji="1" lang="en-US" altLang="zh-CN" sz="2800" b="1">
                <a:latin typeface="Times New Roman" charset="0"/>
              </a:rPr>
              <a:t>(x</a:t>
            </a:r>
            <a:r>
              <a:rPr kumimoji="1" lang="en-US" altLang="zh-CN" sz="2800" b="1" baseline="-25000">
                <a:latin typeface="Times New Roman" charset="0"/>
              </a:rPr>
              <a:t>k</a:t>
            </a:r>
            <a:r>
              <a:rPr kumimoji="1" lang="en-US" altLang="zh-CN" sz="2800" b="1">
                <a:latin typeface="Times New Roman" charset="0"/>
              </a:rPr>
              <a:t>),k=1,2,…,n,                                                  </a:t>
            </a:r>
          </a:p>
        </p:txBody>
      </p: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609600" y="4724400"/>
          <a:ext cx="5486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9" name="公式" r:id="rId3" imgW="2489200" imgH="254000" progId="Equation.3">
                  <p:embed/>
                </p:oleObj>
              </mc:Choice>
              <mc:Fallback>
                <p:oleObj name="公式" r:id="rId3" imgW="24892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54864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6868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latin typeface="Calibri" charset="0"/>
                <a:ea typeface="宋体" charset="0"/>
              </a:rPr>
              <a:t>五．</a:t>
            </a:r>
            <a:r>
              <a:rPr kumimoji="0" lang="en-US" altLang="zh-CN" sz="2800" b="1">
                <a:latin typeface="Calibri" charset="0"/>
                <a:ea typeface="宋体" charset="0"/>
              </a:rPr>
              <a:t>n</a:t>
            </a:r>
            <a:r>
              <a:rPr kumimoji="0" lang="zh-CN" altLang="en-US" sz="2800" b="1">
                <a:latin typeface="Calibri" charset="0"/>
                <a:ea typeface="宋体" charset="0"/>
              </a:rPr>
              <a:t>维随机变量的边缘分布与独立性</a:t>
            </a:r>
            <a:r>
              <a:rPr kumimoji="0" lang="en-US" altLang="zh-CN" sz="2800" b="1">
                <a:latin typeface="Calibri" charset="0"/>
                <a:ea typeface="宋体" charset="0"/>
              </a:rPr>
              <a:t> </a:t>
            </a:r>
            <a:endParaRPr kumimoji="0" lang="en-US" altLang="zh-CN" b="1">
              <a:latin typeface="Calibri" charset="0"/>
              <a:ea typeface="宋体" charset="0"/>
            </a:endParaRP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304800" y="5199063"/>
            <a:ext cx="85883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en-US" sz="2800" b="1">
                <a:latin typeface="Times New Roman" charset="0"/>
              </a:rPr>
              <a:t>则称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,...X</a:t>
            </a:r>
            <a:r>
              <a:rPr kumimoji="1" lang="en-US" altLang="zh-CN" sz="2800" b="1" baseline="-25000"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 </a:t>
            </a:r>
            <a:r>
              <a:rPr kumimoji="1" lang="zh-CN" altLang="en-US" sz="2800" b="1">
                <a:latin typeface="Times New Roman" charset="0"/>
              </a:rPr>
              <a:t>相互独立，或称</a:t>
            </a:r>
            <a:r>
              <a:rPr kumimoji="1" lang="en-US" altLang="zh-CN" sz="2800" b="1">
                <a:latin typeface="Times New Roman" charset="0"/>
              </a:rPr>
              <a:t>(X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,...X</a:t>
            </a:r>
            <a:r>
              <a:rPr kumimoji="1" lang="en-US" altLang="zh-CN" sz="2800" b="1" baseline="-25000"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)</a:t>
            </a:r>
            <a:r>
              <a:rPr kumimoji="1" lang="zh-CN" altLang="en-US" sz="2800" b="1">
                <a:latin typeface="Times New Roman" charset="0"/>
              </a:rPr>
              <a:t>是独立的。</a:t>
            </a:r>
          </a:p>
        </p:txBody>
      </p:sp>
      <p:sp useBgFill="1">
        <p:nvSpPr>
          <p:cNvPr id="120837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0838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0839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0840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175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 autoUpdateAnimBg="0"/>
      <p:bldP spid="18739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153400" cy="13716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kumimoji="0" lang="en-US" altLang="zh-CN" sz="2800" b="1">
                <a:latin typeface="Arial" charset="0"/>
                <a:ea typeface="华文楷体" charset="0"/>
                <a:cs typeface="华文楷体" charset="0"/>
              </a:rPr>
              <a:t>·</a:t>
            </a:r>
            <a:r>
              <a:rPr kumimoji="0" lang="zh-CN" altLang="en-US" sz="2800" b="1">
                <a:latin typeface="华文楷体" charset="0"/>
                <a:ea typeface="华文楷体" charset="0"/>
                <a:cs typeface="华文楷体" charset="0"/>
              </a:rPr>
              <a:t>几个常用的离散型分布</a:t>
            </a:r>
            <a:br>
              <a:rPr kumimoji="0" lang="zh-CN" altLang="en-US" sz="2800" b="1">
                <a:latin typeface="华文楷体" charset="0"/>
                <a:ea typeface="华文楷体" charset="0"/>
                <a:cs typeface="华文楷体" charset="0"/>
              </a:rPr>
            </a:br>
            <a:r>
              <a:rPr kumimoji="0" lang="zh-CN" altLang="en-US" sz="2800">
                <a:latin typeface="华文楷体" charset="0"/>
                <a:ea typeface="华文楷体" charset="0"/>
                <a:cs typeface="华文楷体" charset="0"/>
              </a:rPr>
              <a:t>（一）贝努里</a:t>
            </a:r>
            <a:r>
              <a:rPr kumimoji="0" lang="en-US" altLang="zh-CN" sz="2800">
                <a:latin typeface="华文楷体" charset="0"/>
                <a:ea typeface="华文楷体" charset="0"/>
                <a:cs typeface="华文楷体" charset="0"/>
              </a:rPr>
              <a:t>(Bernoulli)</a:t>
            </a:r>
            <a:r>
              <a:rPr kumimoji="0" lang="zh-CN" altLang="en-US" sz="2800">
                <a:latin typeface="华文楷体" charset="0"/>
                <a:ea typeface="华文楷体" charset="0"/>
                <a:cs typeface="华文楷体" charset="0"/>
              </a:rPr>
              <a:t>概型与二项分布</a:t>
            </a:r>
            <a:endParaRPr kumimoji="0" lang="zh-CN" altLang="en-US" sz="3600">
              <a:latin typeface="华文楷体" charset="0"/>
              <a:ea typeface="华文楷体" charset="0"/>
              <a:cs typeface="华文楷体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81000" y="1905000"/>
            <a:ext cx="845820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125000"/>
              </a:lnSpc>
            </a:pPr>
            <a:r>
              <a:rPr lang="en-US" altLang="zh-CN" sz="2800" b="1">
                <a:ea typeface="楷体_GB2312" charset="0"/>
                <a:cs typeface="楷体_GB2312" charset="0"/>
              </a:rPr>
              <a:t>1. </a:t>
            </a:r>
            <a:r>
              <a:rPr lang="en-US" altLang="zh-CN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(0-1)</a:t>
            </a:r>
            <a:r>
              <a:rPr lang="zh-CN" altLang="en-US" sz="2800" b="1">
                <a:solidFill>
                  <a:srgbClr val="FF3300"/>
                </a:solidFill>
                <a:ea typeface="楷体_GB2312" charset="0"/>
                <a:cs typeface="楷体_GB2312" charset="0"/>
              </a:rPr>
              <a:t>分布</a:t>
            </a:r>
            <a:r>
              <a:rPr lang="en-US" altLang="zh-CN" sz="2800" i="1">
                <a:ea typeface="楷体_GB2312" charset="0"/>
                <a:cs typeface="楷体_GB2312" charset="0"/>
              </a:rPr>
              <a:t> 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2800" b="1">
                <a:ea typeface="楷体_GB2312" charset="0"/>
                <a:cs typeface="楷体_GB2312" charset="0"/>
              </a:rPr>
              <a:t>      </a:t>
            </a:r>
            <a:r>
              <a:rPr lang="zh-CN" altLang="en-US" sz="2800" b="1">
                <a:ea typeface="楷体_GB2312" charset="0"/>
                <a:cs typeface="楷体_GB2312" charset="0"/>
              </a:rPr>
              <a:t>若以</a:t>
            </a:r>
            <a:r>
              <a:rPr lang="en-US" altLang="zh-CN" sz="2800" b="1"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ea typeface="楷体_GB2312" charset="0"/>
                <a:cs typeface="楷体_GB2312" charset="0"/>
              </a:rPr>
              <a:t>表示进行一次试验事件</a:t>
            </a:r>
            <a:r>
              <a:rPr lang="en-US" altLang="zh-CN" sz="2800" b="1">
                <a:ea typeface="楷体_GB2312" charset="0"/>
                <a:cs typeface="楷体_GB2312" charset="0"/>
              </a:rPr>
              <a:t>A</a:t>
            </a:r>
            <a:r>
              <a:rPr lang="zh-CN" altLang="en-US" sz="2800" b="1">
                <a:ea typeface="楷体_GB2312" charset="0"/>
                <a:cs typeface="楷体_GB2312" charset="0"/>
              </a:rPr>
              <a:t>发生的次数，则称</a:t>
            </a:r>
            <a:r>
              <a:rPr lang="en-US" altLang="zh-CN" sz="2800" b="1">
                <a:ea typeface="楷体_GB2312" charset="0"/>
                <a:cs typeface="楷体_GB2312" charset="0"/>
              </a:rPr>
              <a:t>X</a:t>
            </a:r>
            <a:r>
              <a:rPr lang="zh-CN" altLang="en-US" sz="2800" b="1">
                <a:ea typeface="楷体_GB2312" charset="0"/>
                <a:cs typeface="楷体_GB2312" charset="0"/>
              </a:rPr>
              <a:t>服从</a:t>
            </a:r>
            <a:r>
              <a:rPr lang="en-US" altLang="zh-CN" sz="2800" b="1">
                <a:ea typeface="楷体_GB2312" charset="0"/>
                <a:cs typeface="楷体_GB2312" charset="0"/>
              </a:rPr>
              <a:t>(0</a:t>
            </a:r>
            <a:r>
              <a:rPr lang="zh-CN" altLang="en-US" sz="2800" b="1">
                <a:ea typeface="楷体_GB2312" charset="0"/>
                <a:cs typeface="楷体_GB2312" charset="0"/>
              </a:rPr>
              <a:t>－</a:t>
            </a:r>
            <a:r>
              <a:rPr lang="en-US" altLang="zh-CN" sz="2800" b="1">
                <a:ea typeface="楷体_GB2312" charset="0"/>
                <a:cs typeface="楷体_GB2312" charset="0"/>
              </a:rPr>
              <a:t>1)</a:t>
            </a:r>
            <a:r>
              <a:rPr lang="zh-CN" altLang="en-US" sz="2800" b="1">
                <a:ea typeface="楷体_GB2312" charset="0"/>
                <a:cs typeface="楷体_GB2312" charset="0"/>
              </a:rPr>
              <a:t>分布</a:t>
            </a:r>
            <a:r>
              <a:rPr lang="en-US" altLang="zh-CN" sz="2800" b="1">
                <a:ea typeface="楷体_GB2312" charset="0"/>
                <a:cs typeface="楷体_GB2312" charset="0"/>
              </a:rPr>
              <a:t>(</a:t>
            </a:r>
            <a:r>
              <a:rPr lang="zh-CN" altLang="en-US" sz="2800" b="1">
                <a:ea typeface="楷体_GB2312" charset="0"/>
                <a:cs typeface="楷体_GB2312" charset="0"/>
              </a:rPr>
              <a:t>两点分布</a:t>
            </a:r>
            <a:r>
              <a:rPr lang="en-US" altLang="zh-CN" sz="2800" b="1">
                <a:ea typeface="楷体_GB2312" charset="0"/>
                <a:cs typeface="楷体_GB2312" charset="0"/>
              </a:rPr>
              <a:t>) 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2800" b="1">
                <a:ea typeface="楷体_GB2312" charset="0"/>
                <a:cs typeface="楷体_GB2312" charset="0"/>
              </a:rPr>
              <a:t>        X</a:t>
            </a:r>
            <a:r>
              <a:rPr lang="zh-CN" altLang="en-US" sz="2800" b="1">
                <a:ea typeface="楷体_GB2312" charset="0"/>
                <a:cs typeface="楷体_GB2312" charset="0"/>
              </a:rPr>
              <a:t>～</a:t>
            </a:r>
            <a:r>
              <a:rPr lang="en-US" altLang="zh-CN" sz="2800" b="1">
                <a:ea typeface="楷体_GB2312" charset="0"/>
                <a:cs typeface="楷体_GB2312" charset="0"/>
              </a:rPr>
              <a:t>P{X</a:t>
            </a:r>
            <a:r>
              <a:rPr lang="zh-CN" altLang="en-US" sz="2800" b="1">
                <a:ea typeface="楷体_GB2312" charset="0"/>
                <a:cs typeface="楷体_GB2312" charset="0"/>
              </a:rPr>
              <a:t>＝</a:t>
            </a:r>
            <a:r>
              <a:rPr lang="en-US" altLang="zh-CN" sz="2800" b="1">
                <a:ea typeface="楷体_GB2312" charset="0"/>
                <a:cs typeface="楷体_GB2312" charset="0"/>
              </a:rPr>
              <a:t>k}</a:t>
            </a:r>
            <a:r>
              <a:rPr lang="zh-CN" altLang="en-US" sz="2800" b="1">
                <a:ea typeface="楷体_GB2312" charset="0"/>
                <a:cs typeface="楷体_GB2312" charset="0"/>
              </a:rPr>
              <a:t>＝</a:t>
            </a:r>
            <a:r>
              <a:rPr lang="en-US" altLang="zh-CN" sz="2800" b="1">
                <a:ea typeface="楷体_GB2312" charset="0"/>
                <a:cs typeface="楷体_GB2312" charset="0"/>
              </a:rPr>
              <a:t>p</a:t>
            </a:r>
            <a:r>
              <a:rPr lang="en-US" altLang="zh-CN" sz="2800" b="1" baseline="30000">
                <a:ea typeface="楷体_GB2312" charset="0"/>
                <a:cs typeface="楷体_GB2312" charset="0"/>
              </a:rPr>
              <a:t>k</a:t>
            </a:r>
            <a:r>
              <a:rPr lang="en-US" altLang="zh-CN" sz="2800" b="1">
                <a:ea typeface="楷体_GB2312" charset="0"/>
                <a:cs typeface="楷体_GB2312" charset="0"/>
              </a:rPr>
              <a:t>(1</a:t>
            </a:r>
            <a:r>
              <a:rPr lang="zh-CN" altLang="en-US" sz="2800" b="1">
                <a:ea typeface="楷体_GB2312" charset="0"/>
                <a:cs typeface="楷体_GB2312" charset="0"/>
              </a:rPr>
              <a:t>－</a:t>
            </a:r>
            <a:r>
              <a:rPr lang="en-US" altLang="zh-CN" sz="2800" b="1">
                <a:ea typeface="楷体_GB2312" charset="0"/>
                <a:cs typeface="楷体_GB2312" charset="0"/>
              </a:rPr>
              <a:t>p)</a:t>
            </a:r>
            <a:r>
              <a:rPr lang="en-US" altLang="zh-CN" sz="2800" b="1" baseline="30000">
                <a:ea typeface="楷体_GB2312" charset="0"/>
                <a:cs typeface="楷体_GB2312" charset="0"/>
              </a:rPr>
              <a:t>1</a:t>
            </a:r>
            <a:r>
              <a:rPr lang="zh-CN" altLang="en-US" sz="2800" b="1" baseline="30000">
                <a:ea typeface="楷体_GB2312" charset="0"/>
                <a:cs typeface="楷体_GB2312" charset="0"/>
              </a:rPr>
              <a:t>－</a:t>
            </a:r>
            <a:r>
              <a:rPr lang="en-US" altLang="zh-CN" sz="2800" b="1" baseline="30000">
                <a:ea typeface="楷体_GB2312" charset="0"/>
                <a:cs typeface="楷体_GB2312" charset="0"/>
              </a:rPr>
              <a:t>k</a:t>
            </a:r>
            <a:r>
              <a:rPr lang="en-US" altLang="zh-CN" sz="2800" b="1">
                <a:ea typeface="楷体_GB2312" charset="0"/>
                <a:cs typeface="楷体_GB2312" charset="0"/>
              </a:rPr>
              <a:t>,  (0&lt;p&lt;1)  k</a:t>
            </a:r>
            <a:r>
              <a:rPr lang="zh-CN" altLang="en-US" sz="2800" b="1">
                <a:ea typeface="楷体_GB2312" charset="0"/>
                <a:cs typeface="楷体_GB2312" charset="0"/>
              </a:rPr>
              <a:t>＝</a:t>
            </a:r>
            <a:r>
              <a:rPr lang="en-US" altLang="zh-CN" sz="2800" b="1">
                <a:ea typeface="楷体_GB2312" charset="0"/>
                <a:cs typeface="楷体_GB2312" charset="0"/>
              </a:rPr>
              <a:t>0</a:t>
            </a:r>
            <a:r>
              <a:rPr lang="zh-CN" altLang="en-US" sz="2800" b="1">
                <a:ea typeface="楷体_GB2312" charset="0"/>
                <a:cs typeface="楷体_GB2312" charset="0"/>
              </a:rPr>
              <a:t>，</a:t>
            </a:r>
            <a:r>
              <a:rPr lang="en-US" altLang="zh-CN" sz="2800" b="1">
                <a:ea typeface="楷体_GB2312" charset="0"/>
                <a:cs typeface="楷体_GB2312" charset="0"/>
              </a:rPr>
              <a:t>1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800" b="1">
                <a:ea typeface="楷体_GB2312" charset="0"/>
                <a:cs typeface="楷体_GB2312" charset="0"/>
              </a:rPr>
              <a:t>或</a:t>
            </a: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1600200" y="4876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>
            <a:off x="2209800" y="4343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676400" y="4419600"/>
          <a:ext cx="381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7" name="Equation" r:id="rId3" imgW="177492" imgH="164814" progId="Equation.3">
                  <p:embed/>
                </p:oleObj>
              </mc:Choice>
              <mc:Fallback>
                <p:oleObj name="Equation" r:id="rId3" imgW="177492" imgH="16481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19600"/>
                        <a:ext cx="381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1676400" y="49530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8" name="Equation" r:id="rId5" imgW="190500" imgH="228600" progId="Equation.3">
                  <p:embed/>
                </p:oleObj>
              </mc:Choice>
              <mc:Fallback>
                <p:oleObj name="Equation" r:id="rId5" imgW="190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530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2590800" y="4495800"/>
          <a:ext cx="163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9" name="Equation" r:id="rId7" imgW="88707" imgH="164742" progId="Equation.3">
                  <p:embed/>
                </p:oleObj>
              </mc:Choice>
              <mc:Fallback>
                <p:oleObj name="Equation" r:id="rId7" imgW="88707" imgH="16474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0"/>
                        <a:ext cx="163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3581400" y="4419600"/>
          <a:ext cx="2714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0" name="Equation" r:id="rId9" imgW="126725" imgH="177415" progId="Equation.3">
                  <p:embed/>
                </p:oleObj>
              </mc:Choice>
              <mc:Fallback>
                <p:oleObj name="Equation" r:id="rId9" imgW="126725" imgH="17741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19600"/>
                        <a:ext cx="2714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2514600" y="502920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1" name="Equation" r:id="rId11" imgW="152268" imgH="164957" progId="Equation.3">
                  <p:embed/>
                </p:oleObj>
              </mc:Choice>
              <mc:Fallback>
                <p:oleObj name="Equation" r:id="rId11" imgW="152268" imgH="1649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3452813" y="4986338"/>
          <a:ext cx="7635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2" name="Equation" r:id="rId13" imgW="330057" imgH="203112" progId="Equation.3">
                  <p:embed/>
                </p:oleObj>
              </mc:Choice>
              <mc:Fallback>
                <p:oleObj name="Equation" r:id="rId13" imgW="330057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986338"/>
                        <a:ext cx="7635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36875" name="AutoShape 12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6876" name="AutoShape 13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6877" name="AutoShape 14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6878" name="AutoShape 15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xmlns:p14="http://schemas.microsoft.com/office/powerpoint/2010/main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75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75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75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75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75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75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  <p:bldP spid="104452" grpId="0" animBg="1"/>
      <p:bldP spid="10445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7620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120000"/>
              </a:lnSpc>
              <a:spcAft>
                <a:spcPct val="50000"/>
              </a:spcAft>
            </a:pPr>
            <a:r>
              <a:rPr lang="zh-CN" altLang="en-US" sz="2800" b="1"/>
              <a:t>对于离散型随机变量的情形，若对任意整数</a:t>
            </a:r>
          </a:p>
          <a:p>
            <a:pPr eaLnBrk="0" hangingPunct="0">
              <a:lnSpc>
                <a:spcPct val="120000"/>
              </a:lnSpc>
              <a:spcAft>
                <a:spcPct val="50000"/>
              </a:spcAft>
            </a:pPr>
            <a:r>
              <a:rPr lang="en-US" altLang="zh-CN" sz="2800" b="1"/>
              <a:t>i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i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…, i</a:t>
            </a:r>
            <a:r>
              <a:rPr lang="en-US" altLang="zh-CN" sz="2800" b="1" baseline="-25000"/>
              <a:t>n</a:t>
            </a:r>
            <a:r>
              <a:rPr lang="zh-CN" altLang="en-US" sz="2800" b="1"/>
              <a:t>及实数</a:t>
            </a:r>
            <a:r>
              <a:rPr lang="zh-CN" sz="2800" b="1"/>
              <a:t>                           </a:t>
            </a:r>
            <a:r>
              <a:rPr lang="zh-CN" altLang="en-US" sz="2800" b="1"/>
              <a:t>有</a:t>
            </a:r>
            <a:endParaRPr lang="zh-CN" sz="2800" b="1"/>
          </a:p>
        </p:txBody>
      </p:sp>
      <p:sp>
        <p:nvSpPr>
          <p:cNvPr id="121858" name="Rectangle 3"/>
          <p:cNvSpPr>
            <a:spLocks noChangeArrowheads="1"/>
          </p:cNvSpPr>
          <p:nvPr/>
        </p:nvSpPr>
        <p:spPr bwMode="auto">
          <a:xfrm>
            <a:off x="638175" y="2998788"/>
            <a:ext cx="726757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70000"/>
              </a:spcBef>
              <a:spcAft>
                <a:spcPct val="50000"/>
              </a:spcAft>
            </a:pPr>
            <a:r>
              <a:rPr kumimoji="1" lang="zh-CN" altLang="en-US" sz="2800" b="1"/>
              <a:t>则称离散型随机变量</a:t>
            </a:r>
            <a:r>
              <a:rPr kumimoji="1" lang="en-US" altLang="zh-CN" sz="2800" b="1"/>
              <a:t>X</a:t>
            </a:r>
            <a:r>
              <a:rPr kumimoji="1" lang="en-US" altLang="zh-CN" sz="2800" b="1" baseline="-25000"/>
              <a:t>1</a:t>
            </a:r>
            <a:r>
              <a:rPr kumimoji="1" lang="en-US" altLang="zh-CN" sz="2800" b="1"/>
              <a:t>, X</a:t>
            </a:r>
            <a:r>
              <a:rPr kumimoji="1" lang="en-US" altLang="zh-CN" sz="2800" b="1" baseline="-25000"/>
              <a:t>2</a:t>
            </a:r>
            <a:r>
              <a:rPr kumimoji="1" lang="en-US" altLang="zh-CN" sz="2800" b="1"/>
              <a:t>, …, X</a:t>
            </a:r>
            <a:r>
              <a:rPr kumimoji="1" lang="en-US" altLang="zh-CN" sz="2800" b="1" baseline="-25000"/>
              <a:t>n</a:t>
            </a:r>
            <a:r>
              <a:rPr kumimoji="1" lang="zh-CN" altLang="en-US" sz="2800" b="1"/>
              <a:t>相互独立</a:t>
            </a:r>
            <a:r>
              <a:rPr kumimoji="1" lang="zh-CN" altLang="en-US" sz="2400" b="1"/>
              <a:t>。</a:t>
            </a:r>
          </a:p>
        </p:txBody>
      </p:sp>
      <p:graphicFrame>
        <p:nvGraphicFramePr>
          <p:cNvPr id="121859" name="Object 4"/>
          <p:cNvGraphicFramePr>
            <a:graphicFrameLocks noChangeAspect="1"/>
          </p:cNvGraphicFramePr>
          <p:nvPr/>
        </p:nvGraphicFramePr>
        <p:xfrm>
          <a:off x="3738563" y="1295400"/>
          <a:ext cx="18954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2" name="Equation" r:id="rId3" imgW="698197" imgH="253890" progId="Equation.3">
                  <p:embed/>
                </p:oleObj>
              </mc:Choice>
              <mc:Fallback>
                <p:oleObj name="Equation" r:id="rId3" imgW="698197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1295400"/>
                        <a:ext cx="18954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457200" y="2209800"/>
          <a:ext cx="817086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3" name="Equation" r:id="rId5" imgW="3098800" imgH="254000" progId="Equation.3">
                  <p:embed/>
                </p:oleObj>
              </mc:Choice>
              <mc:Fallback>
                <p:oleObj name="Equation" r:id="rId5" imgW="30988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8170863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381000" y="3733800"/>
            <a:ext cx="8001000" cy="2160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2400" b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    </a:t>
            </a:r>
            <a:r>
              <a:rPr kumimoji="1" lang="en-US" altLang="zh-CN" sz="2400" b="1" smtClean="0"/>
              <a:t>  </a:t>
            </a:r>
            <a:r>
              <a:rPr kumimoji="1" lang="zh-CN" altLang="en-US" sz="2800" b="1" smtClean="0"/>
              <a:t>设</a:t>
            </a:r>
            <a:r>
              <a:rPr kumimoji="1" lang="en-US" altLang="zh-CN" sz="2800" b="1" smtClean="0"/>
              <a:t>X</a:t>
            </a:r>
            <a:r>
              <a:rPr kumimoji="1" lang="en-US" altLang="zh-CN" sz="2800" b="1" baseline="-25000" smtClean="0"/>
              <a:t>1</a:t>
            </a:r>
            <a:r>
              <a:rPr kumimoji="1" lang="zh-CN" altLang="en-US" sz="2800" b="1" smtClean="0"/>
              <a:t>，</a:t>
            </a:r>
            <a:r>
              <a:rPr kumimoji="1" lang="en-US" altLang="zh-CN" sz="2800" b="1" smtClean="0"/>
              <a:t>X</a:t>
            </a:r>
            <a:r>
              <a:rPr kumimoji="1" lang="en-US" altLang="zh-CN" sz="2800" b="1" baseline="-25000" smtClean="0"/>
              <a:t>2</a:t>
            </a:r>
            <a:r>
              <a:rPr kumimoji="1" lang="zh-CN" altLang="en-US" sz="2800" b="1" smtClean="0"/>
              <a:t>，</a:t>
            </a:r>
            <a:r>
              <a:rPr kumimoji="1" lang="en-US" altLang="zh-CN" sz="2800" b="1" smtClean="0"/>
              <a:t>…</a:t>
            </a:r>
            <a:r>
              <a:rPr kumimoji="1" lang="zh-CN" altLang="en-US" sz="2800" b="1" smtClean="0"/>
              <a:t>，</a:t>
            </a:r>
            <a:r>
              <a:rPr kumimoji="1" lang="en-US" altLang="zh-CN" sz="2800" b="1" smtClean="0"/>
              <a:t>X</a:t>
            </a:r>
            <a:r>
              <a:rPr kumimoji="1" lang="en-US" altLang="zh-CN" sz="2800" b="1" baseline="-25000" smtClean="0"/>
              <a:t>n</a:t>
            </a:r>
            <a:r>
              <a:rPr kumimoji="1" lang="zh-CN" sz="2800" b="1" smtClean="0"/>
              <a:t>为</a:t>
            </a:r>
            <a:r>
              <a:rPr kumimoji="1" lang="en-US" altLang="zh-CN" sz="2800" b="1" smtClean="0"/>
              <a:t>n </a:t>
            </a:r>
            <a:r>
              <a:rPr kumimoji="1" lang="zh-CN" sz="2800" b="1" smtClean="0"/>
              <a:t>个连续型随机变量，若对任意的(</a:t>
            </a:r>
            <a:r>
              <a:rPr kumimoji="1" lang="en-US" altLang="zh-CN" sz="2800" b="1" smtClean="0"/>
              <a:t>x</a:t>
            </a:r>
            <a:r>
              <a:rPr kumimoji="1" lang="en-US" altLang="zh-CN" sz="2800" b="1" baseline="-25000" smtClean="0"/>
              <a:t>1</a:t>
            </a:r>
            <a:r>
              <a:rPr kumimoji="1" lang="en-US" altLang="zh-CN" sz="2800" b="1" smtClean="0"/>
              <a:t>, x</a:t>
            </a:r>
            <a:r>
              <a:rPr kumimoji="1" lang="en-US" altLang="zh-CN" sz="2800" b="1" baseline="-25000" smtClean="0"/>
              <a:t>2</a:t>
            </a:r>
            <a:r>
              <a:rPr kumimoji="1" lang="en-US" altLang="zh-CN" sz="2800" b="1" smtClean="0"/>
              <a:t>, …, x</a:t>
            </a:r>
            <a:r>
              <a:rPr kumimoji="1" lang="en-US" altLang="zh-CN" sz="2800" b="1" baseline="-25000" smtClean="0"/>
              <a:t>n</a:t>
            </a:r>
            <a:r>
              <a:rPr kumimoji="1" lang="en-US" altLang="zh-CN" sz="2800" b="1" smtClean="0"/>
              <a:t>)</a:t>
            </a:r>
            <a:r>
              <a:rPr kumimoji="1" lang="en-US" altLang="zh-CN" sz="2800" b="1" smtClean="0">
                <a:sym typeface="Symbol" charset="0"/>
              </a:rPr>
              <a:t></a:t>
            </a:r>
            <a:r>
              <a:rPr kumimoji="1" lang="en-US" altLang="zh-CN" sz="2800" b="1" smtClean="0"/>
              <a:t>R</a:t>
            </a:r>
            <a:r>
              <a:rPr kumimoji="1" lang="en-US" altLang="zh-CN" sz="2800" b="1" baseline="42000" smtClean="0"/>
              <a:t>n</a:t>
            </a:r>
            <a:r>
              <a:rPr kumimoji="1" lang="zh-CN" altLang="en-US" sz="2800" b="1" smtClean="0"/>
              <a:t>，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800" b="1" smtClean="0"/>
              <a:t>             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f (x</a:t>
            </a:r>
            <a:r>
              <a:rPr kumimoji="1" lang="en-US" altLang="zh-CN" sz="28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, x</a:t>
            </a:r>
            <a:r>
              <a:rPr kumimoji="1" lang="en-US" altLang="zh-CN" sz="28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, …, x</a:t>
            </a:r>
            <a:r>
              <a:rPr kumimoji="1" lang="en-US" altLang="zh-CN" sz="2800" b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)</a:t>
            </a:r>
            <a:r>
              <a:rPr kumimoji="1" lang="zh-CN" altLang="en-US" sz="2800" b="1" smtClean="0">
                <a:solidFill>
                  <a:srgbClr val="FF0000"/>
                </a:solidFill>
              </a:rPr>
              <a:t>＝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f</a:t>
            </a:r>
            <a:r>
              <a:rPr kumimoji="1" lang="en-US" altLang="zh-CN" sz="2800" b="1" baseline="-25000" smtClean="0">
                <a:solidFill>
                  <a:srgbClr val="FF0000"/>
                </a:solidFill>
              </a:rPr>
              <a:t>X</a:t>
            </a:r>
            <a:r>
              <a:rPr kumimoji="1" lang="en-US" altLang="zh-CN" sz="2800" b="1" baseline="-50000" smtClean="0">
                <a:solidFill>
                  <a:srgbClr val="FF0000"/>
                </a:solidFill>
              </a:rPr>
              <a:t>1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(x</a:t>
            </a:r>
            <a:r>
              <a:rPr kumimoji="1" lang="en-US" altLang="zh-CN" sz="2800" b="1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)f</a:t>
            </a:r>
            <a:r>
              <a:rPr kumimoji="1" lang="en-US" altLang="zh-CN" sz="2800" b="1" baseline="-25000" smtClean="0">
                <a:solidFill>
                  <a:srgbClr val="FF0000"/>
                </a:solidFill>
              </a:rPr>
              <a:t>X</a:t>
            </a:r>
            <a:r>
              <a:rPr kumimoji="1" lang="en-US" altLang="zh-CN" sz="2800" b="1" baseline="-50000" smtClean="0">
                <a:solidFill>
                  <a:srgbClr val="FF0000"/>
                </a:solidFill>
              </a:rPr>
              <a:t>2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(x</a:t>
            </a:r>
            <a:r>
              <a:rPr kumimoji="1" lang="en-US" altLang="zh-CN" sz="28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)…f</a:t>
            </a:r>
            <a:r>
              <a:rPr kumimoji="1" lang="en-US" altLang="zh-CN" sz="2800" b="1" baseline="-25000" smtClean="0">
                <a:solidFill>
                  <a:srgbClr val="FF0000"/>
                </a:solidFill>
              </a:rPr>
              <a:t>X</a:t>
            </a:r>
            <a:r>
              <a:rPr kumimoji="1" lang="en-US" altLang="zh-CN" sz="2800" b="1" baseline="-50000" smtClean="0">
                <a:solidFill>
                  <a:srgbClr val="FF0000"/>
                </a:solidFill>
              </a:rPr>
              <a:t>n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(x</a:t>
            </a:r>
            <a:r>
              <a:rPr kumimoji="1" lang="en-US" altLang="zh-CN" sz="2800" b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)</a:t>
            </a:r>
            <a:endParaRPr kumimoji="1" lang="en-US" altLang="zh-CN" sz="2800" b="1" smtClean="0"/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sz="2800" b="1" smtClean="0"/>
              <a:t>几乎处处成立，则称</a:t>
            </a:r>
            <a:r>
              <a:rPr kumimoji="1" lang="en-US" altLang="zh-CN" sz="2800" b="1" smtClean="0"/>
              <a:t>X</a:t>
            </a:r>
            <a:r>
              <a:rPr kumimoji="1" lang="en-US" altLang="zh-CN" sz="2800" b="1" baseline="-25000" smtClean="0"/>
              <a:t>1</a:t>
            </a:r>
            <a:r>
              <a:rPr kumimoji="1" lang="zh-CN" altLang="en-US" sz="2800" b="1" smtClean="0"/>
              <a:t>，</a:t>
            </a:r>
            <a:r>
              <a:rPr kumimoji="1" lang="en-US" altLang="zh-CN" sz="2800" b="1" smtClean="0"/>
              <a:t>X</a:t>
            </a:r>
            <a:r>
              <a:rPr kumimoji="1" lang="en-US" altLang="zh-CN" sz="2800" b="1" baseline="-25000" smtClean="0"/>
              <a:t>2</a:t>
            </a:r>
            <a:r>
              <a:rPr kumimoji="1" lang="zh-CN" altLang="en-US" sz="2800" b="1" smtClean="0"/>
              <a:t>，</a:t>
            </a:r>
            <a:r>
              <a:rPr kumimoji="1" lang="en-US" altLang="zh-CN" sz="2800" b="1" smtClean="0"/>
              <a:t>…</a:t>
            </a:r>
            <a:r>
              <a:rPr kumimoji="1" lang="zh-CN" altLang="en-US" sz="2800" b="1" smtClean="0"/>
              <a:t>，</a:t>
            </a:r>
            <a:r>
              <a:rPr kumimoji="1" lang="en-US" altLang="zh-CN" sz="2800" b="1" smtClean="0"/>
              <a:t>X</a:t>
            </a:r>
            <a:r>
              <a:rPr kumimoji="1" lang="en-US" altLang="zh-CN" sz="2800" b="1" baseline="-25000" smtClean="0"/>
              <a:t>n</a:t>
            </a:r>
            <a:r>
              <a:rPr kumimoji="1" lang="zh-CN" altLang="en-US" sz="2800" b="1" smtClean="0"/>
              <a:t>相互独立。       </a:t>
            </a:r>
            <a:endParaRPr kumimoji="1" lang="zh-CN" altLang="en-US" sz="2800" b="1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 useBgFill="1">
        <p:nvSpPr>
          <p:cNvPr id="121862" name="AutoShape 7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1863" name="AutoShape 8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1864" name="AutoShape 9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1865" name="AutoShape 10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2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304800" y="390525"/>
            <a:ext cx="838200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800" b="1">
                <a:latin typeface="Times New Roman" charset="0"/>
              </a:rPr>
              <a:t>定义</a:t>
            </a:r>
            <a:r>
              <a:rPr kumimoji="1" lang="en-US" altLang="zh-CN" sz="2800" b="1">
                <a:latin typeface="Times New Roman" charset="0"/>
              </a:rPr>
              <a:t>2.4.6. </a:t>
            </a:r>
            <a:r>
              <a:rPr kumimoji="1" lang="zh-CN" altLang="en-US" sz="2800" b="1">
                <a:latin typeface="Times New Roman" charset="0"/>
              </a:rPr>
              <a:t>设</a:t>
            </a:r>
            <a:r>
              <a:rPr kumimoji="1" lang="en-US" altLang="zh-CN" sz="2800" b="1">
                <a:latin typeface="Times New Roman" charset="0"/>
              </a:rPr>
              <a:t>n</a:t>
            </a:r>
            <a:r>
              <a:rPr kumimoji="1" lang="zh-CN" altLang="en-US" sz="2800" b="1">
                <a:latin typeface="Times New Roman" charset="0"/>
              </a:rPr>
              <a:t>维随机变量</a:t>
            </a:r>
            <a:r>
              <a:rPr kumimoji="1" lang="en-US" altLang="zh-CN" sz="2800" b="1">
                <a:latin typeface="Times New Roman" charset="0"/>
              </a:rPr>
              <a:t>(X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,...X</a:t>
            </a:r>
            <a:r>
              <a:rPr kumimoji="1" lang="en-US" altLang="zh-CN" sz="2800" b="1" baseline="-25000"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)</a:t>
            </a:r>
            <a:r>
              <a:rPr kumimoji="1" lang="zh-CN" altLang="en-US" sz="2800" b="1">
                <a:latin typeface="Times New Roman" charset="0"/>
              </a:rPr>
              <a:t>的分布函数为</a:t>
            </a:r>
            <a:r>
              <a:rPr kumimoji="1" lang="en-US" altLang="zh-CN" sz="2800" b="1">
                <a:latin typeface="Times New Roman" charset="0"/>
              </a:rPr>
              <a:t>F</a:t>
            </a:r>
            <a:r>
              <a:rPr kumimoji="1" lang="en-US" altLang="zh-CN" sz="2800" b="1" baseline="-25000">
                <a:latin typeface="Times New Roman" charset="0"/>
              </a:rPr>
              <a:t>X</a:t>
            </a:r>
            <a:r>
              <a:rPr kumimoji="1" lang="en-US" altLang="zh-CN" sz="2800" b="1">
                <a:latin typeface="Times New Roman" charset="0"/>
              </a:rPr>
              <a:t>(x</a:t>
            </a:r>
            <a:r>
              <a:rPr kumimoji="1" lang="en-US" altLang="zh-CN" sz="2800" b="1" baseline="-25000">
                <a:latin typeface="Times New Roman" charset="0"/>
              </a:rPr>
              <a:t>1</a:t>
            </a:r>
            <a:r>
              <a:rPr kumimoji="1" lang="en-US" altLang="zh-CN" sz="2800" b="1">
                <a:latin typeface="Times New Roman" charset="0"/>
              </a:rPr>
              <a:t>,x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,...x</a:t>
            </a:r>
            <a:r>
              <a:rPr kumimoji="1" lang="en-US" altLang="zh-CN" sz="2800" b="1" baseline="-25000"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)</a:t>
            </a:r>
            <a:r>
              <a:rPr kumimoji="1" lang="zh-CN" altLang="en-US" sz="2800" b="1">
                <a:latin typeface="Times New Roman" charset="0"/>
              </a:rPr>
              <a:t>；</a:t>
            </a:r>
            <a:r>
              <a:rPr kumimoji="1" lang="en-US" altLang="zh-CN" sz="2800" b="1">
                <a:latin typeface="Times New Roman" charset="0"/>
              </a:rPr>
              <a:t>m</a:t>
            </a:r>
            <a:r>
              <a:rPr kumimoji="1" lang="zh-CN" altLang="en-US" sz="2800" b="1">
                <a:latin typeface="Times New Roman" charset="0"/>
              </a:rPr>
              <a:t>维随机变量</a:t>
            </a:r>
            <a:r>
              <a:rPr kumimoji="1" lang="en-US" altLang="zh-CN" sz="2800" b="1">
                <a:latin typeface="Times New Roman" charset="0"/>
              </a:rPr>
              <a:t>(Y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Y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,…Y</a:t>
            </a:r>
            <a:r>
              <a:rPr kumimoji="1" lang="en-US" altLang="zh-CN" sz="2800" b="1" baseline="-25000">
                <a:latin typeface="Times New Roman" charset="0"/>
              </a:rPr>
              <a:t>m</a:t>
            </a:r>
            <a:r>
              <a:rPr kumimoji="1" lang="en-US" altLang="zh-CN" sz="2800" b="1">
                <a:latin typeface="Times New Roman" charset="0"/>
              </a:rPr>
              <a:t>)</a:t>
            </a:r>
            <a:r>
              <a:rPr kumimoji="1" lang="zh-CN" altLang="en-US" sz="2800" b="1">
                <a:latin typeface="Times New Roman" charset="0"/>
              </a:rPr>
              <a:t>的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800" b="1">
                <a:latin typeface="Times New Roman" charset="0"/>
              </a:rPr>
              <a:t>分布函数为</a:t>
            </a:r>
            <a:r>
              <a:rPr kumimoji="1" lang="en-US" altLang="zh-CN" sz="2800" b="1">
                <a:latin typeface="Times New Roman" charset="0"/>
              </a:rPr>
              <a:t>F</a:t>
            </a:r>
            <a:r>
              <a:rPr kumimoji="1" lang="en-US" altLang="zh-CN" sz="2800" b="1" baseline="-25000">
                <a:latin typeface="Times New Roman" charset="0"/>
              </a:rPr>
              <a:t>Y</a:t>
            </a:r>
            <a:r>
              <a:rPr kumimoji="1" lang="en-US" altLang="zh-CN" sz="2800" b="1">
                <a:latin typeface="Times New Roman" charset="0"/>
              </a:rPr>
              <a:t>(y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y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,…y</a:t>
            </a:r>
            <a:r>
              <a:rPr kumimoji="1" lang="en-US" altLang="zh-CN" sz="2800" b="1" baseline="-25000">
                <a:latin typeface="Times New Roman" charset="0"/>
              </a:rPr>
              <a:t>m</a:t>
            </a:r>
            <a:r>
              <a:rPr kumimoji="1" lang="en-US" altLang="zh-CN" sz="2800" b="1">
                <a:latin typeface="Times New Roman" charset="0"/>
              </a:rPr>
              <a:t>), X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,...X</a:t>
            </a:r>
            <a:r>
              <a:rPr kumimoji="1" lang="en-US" altLang="zh-CN" sz="2800" b="1" baseline="-25000"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 ,Y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Y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,…Y</a:t>
            </a:r>
            <a:r>
              <a:rPr kumimoji="1" lang="en-US" altLang="zh-CN" sz="2800" b="1" baseline="-25000">
                <a:latin typeface="Times New Roman" charset="0"/>
              </a:rPr>
              <a:t>m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800" b="1">
                <a:latin typeface="Times New Roman" charset="0"/>
              </a:rPr>
              <a:t>组成的</a:t>
            </a:r>
            <a:r>
              <a:rPr kumimoji="1" lang="en-US" altLang="zh-CN" sz="2800" b="1">
                <a:latin typeface="Times New Roman" charset="0"/>
              </a:rPr>
              <a:t>n+m</a:t>
            </a:r>
            <a:r>
              <a:rPr kumimoji="1" lang="zh-CN" altLang="en-US" sz="2800" b="1">
                <a:latin typeface="Times New Roman" charset="0"/>
              </a:rPr>
              <a:t>维随机变量（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,...X</a:t>
            </a:r>
            <a:r>
              <a:rPr kumimoji="1" lang="en-US" altLang="zh-CN" sz="2800" b="1" baseline="-25000"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 ,Y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Y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,…Y</a:t>
            </a:r>
            <a:r>
              <a:rPr kumimoji="1" lang="en-US" altLang="zh-CN" sz="2800" b="1" baseline="-25000">
                <a:latin typeface="Times New Roman" charset="0"/>
              </a:rPr>
              <a:t>m</a:t>
            </a:r>
            <a:r>
              <a:rPr kumimoji="1" lang="en-US" altLang="zh-CN" sz="2800" b="1">
                <a:latin typeface="Times New Roman" charset="0"/>
              </a:rPr>
              <a:t>)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800" b="1">
                <a:latin typeface="Times New Roman" charset="0"/>
              </a:rPr>
              <a:t>的分布函数为</a:t>
            </a:r>
            <a:r>
              <a:rPr kumimoji="1" lang="en-US" altLang="zh-CN" sz="2800" b="1">
                <a:latin typeface="Times New Roman" charset="0"/>
              </a:rPr>
              <a:t>F</a:t>
            </a:r>
            <a:r>
              <a:rPr kumimoji="1" lang="zh-CN" altLang="en-US" sz="2800" b="1">
                <a:latin typeface="Times New Roman" charset="0"/>
              </a:rPr>
              <a:t>（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1</a:t>
            </a:r>
            <a:r>
              <a:rPr kumimoji="1" lang="en-US" altLang="zh-CN" sz="2800" b="1">
                <a:latin typeface="Times New Roman" charset="0"/>
              </a:rPr>
              <a:t>,x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,...x</a:t>
            </a:r>
            <a:r>
              <a:rPr kumimoji="1" lang="en-US" altLang="zh-CN" sz="2800" b="1" baseline="-25000"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, y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y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,…y</a:t>
            </a:r>
            <a:r>
              <a:rPr kumimoji="1" lang="en-US" altLang="zh-CN" sz="2800" b="1" baseline="-25000">
                <a:latin typeface="Times New Roman" charset="0"/>
              </a:rPr>
              <a:t>m</a:t>
            </a:r>
            <a:r>
              <a:rPr kumimoji="1" lang="en-US" altLang="zh-CN" sz="2800" b="1">
                <a:latin typeface="Times New Roman" charset="0"/>
              </a:rPr>
              <a:t>).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800" b="1">
                <a:latin typeface="Times New Roman" charset="0"/>
              </a:rPr>
              <a:t>如果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2800" b="1">
                <a:latin typeface="Times New Roman" charset="0"/>
              </a:rPr>
              <a:t>F</a:t>
            </a:r>
            <a:r>
              <a:rPr kumimoji="1" lang="zh-CN" altLang="en-US" sz="2800" b="1">
                <a:latin typeface="Times New Roman" charset="0"/>
              </a:rPr>
              <a:t>（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1</a:t>
            </a:r>
            <a:r>
              <a:rPr kumimoji="1" lang="en-US" altLang="zh-CN" sz="2800" b="1">
                <a:latin typeface="Times New Roman" charset="0"/>
              </a:rPr>
              <a:t>,x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,...x</a:t>
            </a:r>
            <a:r>
              <a:rPr kumimoji="1" lang="en-US" altLang="zh-CN" sz="2800" b="1" baseline="-25000"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, y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y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,…y</a:t>
            </a:r>
            <a:r>
              <a:rPr kumimoji="1" lang="en-US" altLang="zh-CN" sz="2800" b="1" baseline="-25000">
                <a:latin typeface="Times New Roman" charset="0"/>
              </a:rPr>
              <a:t>m</a:t>
            </a:r>
            <a:r>
              <a:rPr kumimoji="1" lang="en-US" altLang="zh-CN" sz="2800" b="1">
                <a:latin typeface="Times New Roman" charset="0"/>
              </a:rPr>
              <a:t>).= F</a:t>
            </a:r>
            <a:r>
              <a:rPr kumimoji="1" lang="en-US" altLang="zh-CN" sz="2800" b="1" baseline="-25000">
                <a:latin typeface="Times New Roman" charset="0"/>
              </a:rPr>
              <a:t>X</a:t>
            </a:r>
            <a:r>
              <a:rPr kumimoji="1" lang="en-US" altLang="zh-CN" sz="2800" b="1">
                <a:latin typeface="Times New Roman" charset="0"/>
              </a:rPr>
              <a:t>(x</a:t>
            </a:r>
            <a:r>
              <a:rPr kumimoji="1" lang="en-US" altLang="zh-CN" sz="2800" b="1" baseline="-25000">
                <a:latin typeface="Times New Roman" charset="0"/>
              </a:rPr>
              <a:t>1</a:t>
            </a:r>
            <a:r>
              <a:rPr kumimoji="1" lang="en-US" altLang="zh-CN" sz="2800" b="1">
                <a:latin typeface="Times New Roman" charset="0"/>
              </a:rPr>
              <a:t>,x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,...x</a:t>
            </a:r>
            <a:r>
              <a:rPr kumimoji="1" lang="en-US" altLang="zh-CN" sz="2800" b="1" baseline="-25000"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) F</a:t>
            </a:r>
            <a:r>
              <a:rPr kumimoji="1" lang="en-US" altLang="zh-CN" sz="2800" b="1" baseline="-25000">
                <a:latin typeface="Times New Roman" charset="0"/>
              </a:rPr>
              <a:t>Y</a:t>
            </a:r>
            <a:r>
              <a:rPr kumimoji="1" lang="en-US" altLang="zh-CN" sz="2800" b="1">
                <a:latin typeface="Times New Roman" charset="0"/>
              </a:rPr>
              <a:t>(y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y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,…y</a:t>
            </a:r>
            <a:r>
              <a:rPr kumimoji="1" lang="en-US" altLang="zh-CN" sz="2800" b="1" baseline="-25000">
                <a:latin typeface="Times New Roman" charset="0"/>
              </a:rPr>
              <a:t>m</a:t>
            </a:r>
            <a:r>
              <a:rPr kumimoji="1" lang="en-US" altLang="zh-CN" sz="2800" b="1">
                <a:latin typeface="Times New Roman" charset="0"/>
              </a:rPr>
              <a:t>)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800" b="1">
                <a:latin typeface="Times New Roman" charset="0"/>
              </a:rPr>
              <a:t>则称</a:t>
            </a:r>
            <a:r>
              <a:rPr kumimoji="1" lang="en-US" altLang="zh-CN" sz="2800" b="1">
                <a:latin typeface="Times New Roman" charset="0"/>
              </a:rPr>
              <a:t>n</a:t>
            </a:r>
            <a:r>
              <a:rPr kumimoji="1" lang="zh-CN" altLang="en-US" sz="2800" b="1">
                <a:latin typeface="Times New Roman" charset="0"/>
              </a:rPr>
              <a:t>维随机变量</a:t>
            </a:r>
            <a:r>
              <a:rPr kumimoji="1" lang="en-US" altLang="zh-CN" sz="2800" b="1">
                <a:latin typeface="Times New Roman" charset="0"/>
              </a:rPr>
              <a:t>(X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X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,...X</a:t>
            </a:r>
            <a:r>
              <a:rPr kumimoji="1" lang="en-US" altLang="zh-CN" sz="2800" b="1" baseline="-25000">
                <a:latin typeface="Times New Roman" charset="0"/>
              </a:rPr>
              <a:t>n</a:t>
            </a:r>
            <a:r>
              <a:rPr kumimoji="1" lang="en-US" altLang="zh-CN" sz="2800" b="1">
                <a:latin typeface="Times New Roman" charset="0"/>
              </a:rPr>
              <a:t>)</a:t>
            </a:r>
            <a:r>
              <a:rPr kumimoji="1" lang="zh-CN" altLang="en-US" sz="2800" b="1">
                <a:latin typeface="Times New Roman" charset="0"/>
              </a:rPr>
              <a:t>与</a:t>
            </a:r>
            <a:r>
              <a:rPr kumimoji="1" lang="en-US" altLang="zh-CN" sz="2800" b="1">
                <a:latin typeface="Times New Roman" charset="0"/>
              </a:rPr>
              <a:t>m</a:t>
            </a:r>
            <a:r>
              <a:rPr kumimoji="1" lang="zh-CN" altLang="en-US" sz="2800" b="1">
                <a:latin typeface="Times New Roman" charset="0"/>
              </a:rPr>
              <a:t>维随机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800" b="1">
                <a:latin typeface="Times New Roman" charset="0"/>
              </a:rPr>
              <a:t>变量</a:t>
            </a:r>
            <a:r>
              <a:rPr kumimoji="1" lang="en-US" altLang="zh-CN" sz="2800" b="1">
                <a:latin typeface="Times New Roman" charset="0"/>
              </a:rPr>
              <a:t>(Y</a:t>
            </a:r>
            <a:r>
              <a:rPr kumimoji="1" lang="en-US" altLang="zh-CN" sz="2800" b="1" baseline="-25000">
                <a:latin typeface="Times New Roman" charset="0"/>
              </a:rPr>
              <a:t>1,</a:t>
            </a:r>
            <a:r>
              <a:rPr kumimoji="1" lang="en-US" altLang="zh-CN" sz="2800" b="1">
                <a:latin typeface="Times New Roman" charset="0"/>
              </a:rPr>
              <a:t>Y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  <a:r>
              <a:rPr kumimoji="1" lang="en-US" altLang="zh-CN" sz="2800" b="1">
                <a:latin typeface="Times New Roman" charset="0"/>
              </a:rPr>
              <a:t>,…Y</a:t>
            </a:r>
            <a:r>
              <a:rPr kumimoji="1" lang="en-US" altLang="zh-CN" sz="2800" b="1" baseline="-25000">
                <a:latin typeface="Times New Roman" charset="0"/>
              </a:rPr>
              <a:t>m</a:t>
            </a:r>
            <a:r>
              <a:rPr kumimoji="1" lang="en-US" altLang="zh-CN" sz="2800" b="1">
                <a:latin typeface="Times New Roman" charset="0"/>
              </a:rPr>
              <a:t>)</a:t>
            </a:r>
            <a:r>
              <a:rPr kumimoji="1" lang="zh-CN" altLang="en-US" sz="2800" b="1">
                <a:latin typeface="Times New Roman" charset="0"/>
              </a:rPr>
              <a:t>独立。</a:t>
            </a:r>
            <a:endParaRPr kumimoji="1" lang="zh-CN" altLang="en-US" sz="2400" b="1">
              <a:latin typeface="Times New Roman" charset="0"/>
            </a:endParaRPr>
          </a:p>
        </p:txBody>
      </p:sp>
      <p:sp useBgFill="1">
        <p:nvSpPr>
          <p:cNvPr id="122882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2883" name="AutoShape 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2884" name="AutoShape 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2885" name="AutoShape 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3058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lnSpc>
                <a:spcPct val="120000"/>
              </a:lnSpc>
            </a:pPr>
            <a:r>
              <a:rPr lang="zh-CN" altLang="en-US" sz="2800" b="1"/>
              <a:t>定理</a:t>
            </a:r>
            <a:r>
              <a:rPr lang="en-US" altLang="zh-CN" sz="2800" b="1"/>
              <a:t>2.4.</a:t>
            </a:r>
            <a:r>
              <a:rPr lang="en-US" altLang="zh-CN" sz="2800"/>
              <a:t> 7</a:t>
            </a:r>
            <a:r>
              <a:rPr lang="zh-CN" altLang="en-US" sz="2800"/>
              <a:t>设</a:t>
            </a:r>
            <a:r>
              <a:rPr lang="en-US" altLang="zh-CN" sz="2800"/>
              <a:t>(X</a:t>
            </a:r>
            <a:r>
              <a:rPr lang="en-US" altLang="zh-CN" sz="2800" baseline="-25000"/>
              <a:t>1</a:t>
            </a:r>
            <a:r>
              <a:rPr lang="en-US" altLang="zh-CN" sz="2800"/>
              <a:t>,</a:t>
            </a:r>
            <a:r>
              <a:rPr lang="en-US" altLang="zh-CN" sz="2800" baseline="-25000"/>
              <a:t>,</a:t>
            </a:r>
            <a:r>
              <a:rPr lang="en-US" altLang="zh-CN" sz="2800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, …, X</a:t>
            </a:r>
            <a:r>
              <a:rPr lang="en-US" altLang="zh-CN" sz="2800" baseline="-25000"/>
              <a:t>n </a:t>
            </a:r>
            <a:r>
              <a:rPr lang="en-US" altLang="zh-CN" sz="2800"/>
              <a:t>)</a:t>
            </a:r>
            <a:r>
              <a:rPr lang="zh-CN" altLang="en-US" sz="2800"/>
              <a:t>与</a:t>
            </a:r>
            <a:r>
              <a:rPr lang="en-US" altLang="zh-CN" sz="2800"/>
              <a:t>(Y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,…</a:t>
            </a:r>
            <a:r>
              <a:rPr lang="zh-CN" altLang="en-US" sz="2800"/>
              <a:t>， </a:t>
            </a:r>
            <a:r>
              <a:rPr lang="en-US" altLang="zh-CN" sz="2800"/>
              <a:t>Y</a:t>
            </a:r>
            <a:r>
              <a:rPr lang="en-US" altLang="zh-CN" sz="2800" baseline="-25000"/>
              <a:t>m </a:t>
            </a:r>
            <a:r>
              <a:rPr lang="en-US" altLang="zh-CN" sz="2800"/>
              <a:t>)</a:t>
            </a:r>
            <a:r>
              <a:rPr lang="zh-CN" altLang="en-US" sz="2800"/>
              <a:t>相互独立，则</a:t>
            </a:r>
            <a:r>
              <a:rPr lang="en-US" altLang="zh-CN" sz="2800"/>
              <a:t>X</a:t>
            </a:r>
            <a:r>
              <a:rPr lang="en-US" altLang="zh-CN" sz="2800" baseline="-25000"/>
              <a:t>i </a:t>
            </a:r>
            <a:r>
              <a:rPr lang="en-US" altLang="zh-CN" sz="2800"/>
              <a:t>(i=1, 2, …, n))</a:t>
            </a:r>
            <a:r>
              <a:rPr lang="zh-CN" altLang="en-US" sz="2800"/>
              <a:t>与</a:t>
            </a:r>
            <a:r>
              <a:rPr lang="en-US" altLang="zh-CN" sz="2800"/>
              <a:t>Y</a:t>
            </a:r>
            <a:r>
              <a:rPr lang="en-US" altLang="zh-CN" sz="2800" baseline="-25000"/>
              <a:t>i</a:t>
            </a:r>
            <a:r>
              <a:rPr lang="en-US" altLang="zh-CN" sz="2800"/>
              <a:t> (i=1, 2, …, m)</a:t>
            </a:r>
            <a:r>
              <a:rPr lang="zh-CN" altLang="en-US" sz="2800"/>
              <a:t>相互独立；又若</a:t>
            </a:r>
            <a:r>
              <a:rPr lang="en-US" altLang="zh-CN" sz="2800"/>
              <a:t>h, g</a:t>
            </a:r>
            <a:r>
              <a:rPr lang="zh-CN" altLang="en-US" sz="2800"/>
              <a:t>是连续函数，则</a:t>
            </a:r>
            <a:r>
              <a:rPr lang="en-US" altLang="zh-CN" sz="2800"/>
              <a:t>h(X</a:t>
            </a:r>
            <a:r>
              <a:rPr lang="en-US" altLang="zh-CN" sz="2800" baseline="-25000"/>
              <a:t>1</a:t>
            </a:r>
            <a:r>
              <a:rPr lang="en-US" altLang="zh-CN" sz="2800"/>
              <a:t>,</a:t>
            </a:r>
            <a:r>
              <a:rPr lang="en-US" altLang="zh-CN" sz="2800" baseline="-25000"/>
              <a:t>,</a:t>
            </a:r>
            <a:r>
              <a:rPr lang="en-US" altLang="zh-CN" sz="2800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, …, X</a:t>
            </a:r>
            <a:r>
              <a:rPr lang="en-US" altLang="zh-CN" sz="2800" baseline="-25000"/>
              <a:t>n</a:t>
            </a:r>
            <a:r>
              <a:rPr lang="en-US" altLang="zh-CN" sz="2800"/>
              <a:t>)</a:t>
            </a:r>
          </a:p>
          <a:p>
            <a:pPr algn="ctr" eaLnBrk="0" hangingPunct="0">
              <a:lnSpc>
                <a:spcPct val="110000"/>
              </a:lnSpc>
              <a:spcAft>
                <a:spcPct val="50000"/>
              </a:spcAft>
            </a:pPr>
            <a:r>
              <a:rPr lang="zh-CN" altLang="en-US" sz="2800"/>
              <a:t>与</a:t>
            </a:r>
            <a:r>
              <a:rPr lang="en-US" altLang="zh-CN" sz="2800"/>
              <a:t>g(Y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,…</a:t>
            </a:r>
            <a:r>
              <a:rPr lang="zh-CN" altLang="en-US" sz="2800"/>
              <a:t>， </a:t>
            </a:r>
            <a:r>
              <a:rPr lang="en-US" altLang="zh-CN" sz="2800"/>
              <a:t>Y</a:t>
            </a:r>
            <a:r>
              <a:rPr lang="en-US" altLang="zh-CN" sz="2800" baseline="-25000"/>
              <a:t>m </a:t>
            </a:r>
            <a:r>
              <a:rPr lang="en-US" altLang="zh-CN" sz="2800"/>
              <a:t>)</a:t>
            </a:r>
            <a:r>
              <a:rPr lang="zh-CN" altLang="en-US" sz="2800"/>
              <a:t>相互独立</a:t>
            </a:r>
            <a:r>
              <a:rPr lang="en-US" altLang="zh-CN" sz="2800"/>
              <a:t>.</a:t>
            </a:r>
            <a:endParaRPr lang="en-US" altLang="zh-CN" sz="2800" b="1">
              <a:latin typeface="楷体_GB2312" charset="0"/>
              <a:ea typeface="楷体_GB2312" charset="0"/>
              <a:cs typeface="楷体_GB2312" charset="0"/>
            </a:endParaRPr>
          </a:p>
        </p:txBody>
      </p:sp>
      <p:sp useBgFill="1">
        <p:nvSpPr>
          <p:cNvPr id="123906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3907" name="AutoShape 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3908" name="AutoShape 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3909" name="AutoShape 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207963" y="2051050"/>
            <a:ext cx="8548687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>
                <a:latin typeface="Times New Roman" charset="0"/>
              </a:rPr>
              <a:t>设随机变量</a:t>
            </a:r>
            <a:r>
              <a:rPr kumimoji="1" lang="en-US" altLang="zh-CN" sz="2800">
                <a:latin typeface="Times New Roman" charset="0"/>
              </a:rPr>
              <a:t>X</a:t>
            </a:r>
            <a:r>
              <a:rPr kumimoji="1" lang="zh-CN" altLang="en-US" sz="2800">
                <a:latin typeface="Times New Roman" charset="0"/>
              </a:rPr>
              <a:t>与</a:t>
            </a:r>
            <a:r>
              <a:rPr kumimoji="1" lang="en-US" altLang="zh-CN" sz="2800">
                <a:latin typeface="Times New Roman" charset="0"/>
              </a:rPr>
              <a:t>Y</a:t>
            </a:r>
            <a:r>
              <a:rPr kumimoji="1" lang="zh-CN" altLang="en-US" sz="2800">
                <a:latin typeface="Times New Roman" charset="0"/>
              </a:rPr>
              <a:t>的</a:t>
            </a:r>
            <a:r>
              <a:rPr kumimoji="1" lang="zh-CN" altLang="en-US" sz="2800" b="1">
                <a:latin typeface="Times New Roman" charset="0"/>
              </a:rPr>
              <a:t>联合分布律</a:t>
            </a:r>
            <a:r>
              <a:rPr kumimoji="1" lang="zh-CN" altLang="en-US" sz="2800">
                <a:latin typeface="Times New Roman" charset="0"/>
              </a:rPr>
              <a:t>为 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2800">
                <a:latin typeface="Times New Roman" charset="0"/>
              </a:rPr>
              <a:t>         </a:t>
            </a:r>
            <a:r>
              <a:rPr kumimoji="1" lang="en-US" altLang="zh-CN" sz="2800">
                <a:latin typeface="Times New Roman" charset="0"/>
              </a:rPr>
              <a:t>(X, Y)</a:t>
            </a:r>
            <a:r>
              <a:rPr kumimoji="1" lang="zh-CN" altLang="en-US" sz="2800">
                <a:latin typeface="Times New Roman" charset="0"/>
              </a:rPr>
              <a:t>～ </a:t>
            </a:r>
            <a:r>
              <a:rPr kumimoji="1" lang="en-US" altLang="zh-CN" sz="2800">
                <a:latin typeface="Times New Roman" charset="0"/>
              </a:rPr>
              <a:t>P{X</a:t>
            </a:r>
            <a:r>
              <a:rPr kumimoji="1" lang="zh-CN" altLang="en-US" sz="2800">
                <a:latin typeface="Times New Roman" charset="0"/>
              </a:rPr>
              <a:t>＝</a:t>
            </a:r>
            <a:r>
              <a:rPr kumimoji="1" lang="en-US" altLang="zh-CN" sz="2800">
                <a:latin typeface="Times New Roman" charset="0"/>
              </a:rPr>
              <a:t>x</a:t>
            </a:r>
            <a:r>
              <a:rPr kumimoji="1" lang="en-US" altLang="zh-CN" sz="2800" baseline="-25000">
                <a:latin typeface="Times New Roman" charset="0"/>
              </a:rPr>
              <a:t>i</a:t>
            </a:r>
            <a:r>
              <a:rPr kumimoji="1" lang="en-US" altLang="zh-CN" sz="2800">
                <a:latin typeface="Times New Roman" charset="0"/>
              </a:rPr>
              <a:t>, Y</a:t>
            </a:r>
            <a:r>
              <a:rPr kumimoji="1" lang="zh-CN" altLang="en-US" sz="2800">
                <a:latin typeface="Times New Roman" charset="0"/>
              </a:rPr>
              <a:t>＝ </a:t>
            </a:r>
            <a:r>
              <a:rPr kumimoji="1" lang="en-US" altLang="zh-CN" sz="2800">
                <a:latin typeface="Times New Roman" charset="0"/>
              </a:rPr>
              <a:t>y</a:t>
            </a:r>
            <a:r>
              <a:rPr kumimoji="1" lang="en-US" altLang="zh-CN" sz="2800" baseline="-25000">
                <a:latin typeface="Times New Roman" charset="0"/>
              </a:rPr>
              <a:t>j</a:t>
            </a:r>
            <a:r>
              <a:rPr kumimoji="1" lang="en-US" altLang="zh-CN" sz="2800">
                <a:latin typeface="Times New Roman" charset="0"/>
              </a:rPr>
              <a:t>,}</a:t>
            </a:r>
            <a:r>
              <a:rPr kumimoji="1" lang="zh-CN" altLang="en-US" sz="2800">
                <a:latin typeface="Times New Roman" charset="0"/>
              </a:rPr>
              <a:t>＝ </a:t>
            </a:r>
            <a:r>
              <a:rPr kumimoji="1" lang="en-US" altLang="zh-CN" sz="2800">
                <a:latin typeface="Times New Roman" charset="0"/>
              </a:rPr>
              <a:t>p</a:t>
            </a:r>
            <a:r>
              <a:rPr kumimoji="1" lang="en-US" altLang="zh-CN" sz="2800" baseline="-25000">
                <a:latin typeface="Times New Roman" charset="0"/>
              </a:rPr>
              <a:t>ij </a:t>
            </a:r>
            <a:r>
              <a:rPr kumimoji="1" lang="zh-CN" altLang="en-US" sz="2800" baseline="-25000">
                <a:latin typeface="Times New Roman" charset="0"/>
              </a:rPr>
              <a:t>，</a:t>
            </a:r>
            <a:r>
              <a:rPr kumimoji="1" lang="en-US" altLang="zh-CN" sz="2800">
                <a:latin typeface="Times New Roman" charset="0"/>
              </a:rPr>
              <a:t>(i, j</a:t>
            </a:r>
            <a:r>
              <a:rPr kumimoji="1" lang="zh-CN" altLang="en-US" sz="2800">
                <a:latin typeface="Times New Roman" charset="0"/>
              </a:rPr>
              <a:t>＝</a:t>
            </a:r>
            <a:r>
              <a:rPr kumimoji="1" lang="en-US" altLang="zh-CN" sz="2800">
                <a:latin typeface="Times New Roman" charset="0"/>
              </a:rPr>
              <a:t>1, 2, … )</a:t>
            </a:r>
            <a:r>
              <a:rPr kumimoji="1" lang="zh-CN" altLang="en-US" sz="2800">
                <a:latin typeface="Times New Roman" charset="0"/>
              </a:rPr>
              <a:t>，</a:t>
            </a:r>
          </a:p>
          <a:p>
            <a:pPr algn="ctr"/>
            <a:r>
              <a:rPr kumimoji="1" lang="en-US" altLang="zh-CN" sz="2800">
                <a:latin typeface="Times New Roman" charset="0"/>
              </a:rPr>
              <a:t>X</a:t>
            </a:r>
            <a:r>
              <a:rPr kumimoji="1" lang="zh-CN" altLang="en-US" sz="2800">
                <a:latin typeface="Times New Roman" charset="0"/>
              </a:rPr>
              <a:t>和</a:t>
            </a:r>
            <a:r>
              <a:rPr kumimoji="1" lang="en-US" altLang="zh-CN" sz="2800">
                <a:latin typeface="Times New Roman" charset="0"/>
              </a:rPr>
              <a:t>Y</a:t>
            </a:r>
            <a:r>
              <a:rPr kumimoji="1" lang="zh-CN" altLang="en-US" sz="2800">
                <a:latin typeface="Times New Roman" charset="0"/>
              </a:rPr>
              <a:t>的边缘分布律分别为</a:t>
            </a:r>
          </a:p>
        </p:txBody>
      </p:sp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1371600" y="3657600"/>
          <a:ext cx="65976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3" name="公式" r:id="rId3" imgW="2044700" imgH="368300" progId="Equation.3">
                  <p:embed/>
                </p:oleObj>
              </mc:Choice>
              <mc:Fallback>
                <p:oleObj name="公式" r:id="rId3" imgW="20447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65976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0"/>
            <a:ext cx="7772400" cy="1143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kumimoji="0" lang="en-US" altLang="zh-CN" sz="3200" b="1">
                <a:latin typeface="Calibri" charset="0"/>
                <a:ea typeface="宋体" charset="0"/>
              </a:rPr>
              <a:t>2.8 </a:t>
            </a:r>
            <a:r>
              <a:rPr kumimoji="0" lang="zh-CN" altLang="en-US" sz="3200" b="1">
                <a:latin typeface="Calibri" charset="0"/>
                <a:ea typeface="宋体" charset="0"/>
              </a:rPr>
              <a:t>条件分布</a:t>
            </a:r>
            <a:r>
              <a:rPr kumimoji="0" lang="zh-CN" altLang="en-US" b="1">
                <a:latin typeface="Calibri" charset="0"/>
                <a:ea typeface="宋体" charset="0"/>
              </a:rPr>
              <a:t/>
            </a:r>
            <a:br>
              <a:rPr kumimoji="0" lang="zh-CN" altLang="en-US" b="1">
                <a:latin typeface="Calibri" charset="0"/>
                <a:ea typeface="宋体" charset="0"/>
              </a:rPr>
            </a:br>
            <a:r>
              <a:rPr kumimoji="0" lang="zh-CN" altLang="en-US" sz="2800" b="1">
                <a:latin typeface="Calibri" charset="0"/>
                <a:ea typeface="宋体" charset="0"/>
              </a:rPr>
              <a:t>一</a:t>
            </a:r>
            <a:r>
              <a:rPr kumimoji="0" lang="en-US" altLang="zh-CN" sz="2800" b="1">
                <a:latin typeface="Calibri" charset="0"/>
                <a:ea typeface="宋体" charset="0"/>
              </a:rPr>
              <a:t>.</a:t>
            </a:r>
            <a:r>
              <a:rPr kumimoji="0" lang="zh-CN" altLang="en-US" sz="2800" b="1">
                <a:latin typeface="Calibri" charset="0"/>
                <a:ea typeface="宋体" charset="0"/>
              </a:rPr>
              <a:t>离散型随机变量的条件分布律</a:t>
            </a:r>
            <a:endParaRPr kumimoji="0" lang="zh-CN" altLang="en-US">
              <a:latin typeface="Calibri" charset="0"/>
              <a:ea typeface="宋体" charset="0"/>
            </a:endParaRPr>
          </a:p>
        </p:txBody>
      </p:sp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1447800" y="4648200"/>
          <a:ext cx="67611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4" name="公式" r:id="rId5" imgW="2094591" imgH="355446" progId="Equation.3">
                  <p:embed/>
                </p:oleObj>
              </mc:Choice>
              <mc:Fallback>
                <p:oleObj name="公式" r:id="rId5" imgW="2094591" imgH="3554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67611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24933" name="AutoShape 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4934" name="AutoShape 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4935" name="AutoShape 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4936" name="AutoShape 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"/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build="p" autoUpdateAnimBg="0"/>
      <p:bldP spid="191492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762000" y="2590800"/>
            <a:ext cx="7696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>
                <a:latin typeface="Times New Roman" charset="0"/>
              </a:rPr>
              <a:t>为</a:t>
            </a:r>
            <a:r>
              <a:rPr lang="en-US" altLang="zh-CN" sz="2800">
                <a:latin typeface="Times New Roman" charset="0"/>
              </a:rPr>
              <a:t>Y</a:t>
            </a:r>
            <a:r>
              <a:rPr lang="zh-CN" altLang="en-US" sz="2800">
                <a:latin typeface="Times New Roman" charset="0"/>
              </a:rPr>
              <a:t>＝ </a:t>
            </a:r>
            <a:r>
              <a:rPr lang="en-US" altLang="zh-CN" sz="2800">
                <a:latin typeface="Times New Roman" charset="0"/>
              </a:rPr>
              <a:t>y</a:t>
            </a:r>
            <a:r>
              <a:rPr lang="en-US" altLang="zh-CN" sz="2800" baseline="-25000">
                <a:latin typeface="Times New Roman" charset="0"/>
              </a:rPr>
              <a:t>j</a:t>
            </a:r>
            <a:r>
              <a:rPr lang="zh-CN" altLang="en-US" sz="2800">
                <a:latin typeface="Times New Roman" charset="0"/>
              </a:rPr>
              <a:t>的条件下，</a:t>
            </a:r>
            <a:r>
              <a:rPr lang="en-US" altLang="zh-CN" sz="2800">
                <a:latin typeface="Times New Roman" charset="0"/>
              </a:rPr>
              <a:t>X</a:t>
            </a:r>
            <a:r>
              <a:rPr lang="zh-CN" altLang="en-US" sz="2800">
                <a:latin typeface="Times New Roman" charset="0"/>
              </a:rPr>
              <a:t>的</a:t>
            </a:r>
            <a:r>
              <a:rPr lang="zh-CN" altLang="en-US" sz="2800" b="1">
                <a:latin typeface="Times New Roman" charset="0"/>
              </a:rPr>
              <a:t>条件分布律</a:t>
            </a:r>
            <a:r>
              <a:rPr lang="zh-CN" sz="2800">
                <a:latin typeface="Times New Roman" charset="0"/>
              </a:rPr>
              <a:t>;</a:t>
            </a:r>
            <a:endParaRPr lang="en-US" altLang="zh-CN" sz="2800" b="1"/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311150" y="1512888"/>
          <a:ext cx="84867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9" name="Equation" r:id="rId3" imgW="2743200" imgH="469900" progId="Equation.3">
                  <p:embed/>
                </p:oleObj>
              </mc:Choice>
              <mc:Fallback>
                <p:oleObj name="Equation" r:id="rId3" imgW="27432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1512888"/>
                        <a:ext cx="84867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669925" y="758825"/>
            <a:ext cx="38417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800">
                <a:latin typeface="Times New Roman" charset="0"/>
              </a:rPr>
              <a:t>若对固定的</a:t>
            </a:r>
            <a:r>
              <a:rPr kumimoji="1" lang="en-US" altLang="zh-CN" sz="2800">
                <a:latin typeface="Times New Roman" charset="0"/>
              </a:rPr>
              <a:t>j, p</a:t>
            </a:r>
            <a:r>
              <a:rPr kumimoji="1" lang="en-US" altLang="zh-CN" sz="2800" b="1" baseline="-10000">
                <a:latin typeface="Times New Roman" charset="0"/>
              </a:rPr>
              <a:t>.</a:t>
            </a:r>
            <a:r>
              <a:rPr kumimoji="1" lang="en-US" altLang="zh-CN" sz="2800" baseline="-25000">
                <a:latin typeface="Times New Roman" charset="0"/>
              </a:rPr>
              <a:t>j</a:t>
            </a:r>
            <a:r>
              <a:rPr kumimoji="1" lang="en-US" altLang="zh-CN" sz="2800">
                <a:latin typeface="Times New Roman" charset="0"/>
              </a:rPr>
              <a:t>&gt;0, </a:t>
            </a:r>
            <a:r>
              <a:rPr kumimoji="1" lang="zh-CN" altLang="en-US" sz="2800">
                <a:latin typeface="Times New Roman" charset="0"/>
              </a:rPr>
              <a:t>则称</a:t>
            </a:r>
            <a:endParaRPr kumimoji="1" lang="zh-CN" sz="2800">
              <a:latin typeface="Times New Roman" charset="0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533400" y="34290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/>
              <a:t>同理，</a:t>
            </a:r>
            <a:r>
              <a:rPr lang="zh-CN" altLang="en-US" sz="2800">
                <a:latin typeface="Times New Roman" charset="0"/>
              </a:rPr>
              <a:t>对固定的</a:t>
            </a:r>
            <a:r>
              <a:rPr lang="en-US" altLang="zh-CN" sz="2800">
                <a:latin typeface="Times New Roman" charset="0"/>
              </a:rPr>
              <a:t>i, p</a:t>
            </a:r>
            <a:r>
              <a:rPr lang="en-US" altLang="zh-CN" sz="2800" baseline="-25000">
                <a:latin typeface="Times New Roman" charset="0"/>
              </a:rPr>
              <a:t>i</a:t>
            </a:r>
            <a:r>
              <a:rPr lang="en-US" altLang="zh-CN" sz="2800" b="1" baseline="-10000">
                <a:latin typeface="Times New Roman" charset="0"/>
              </a:rPr>
              <a:t>.</a:t>
            </a:r>
            <a:r>
              <a:rPr lang="en-US" altLang="zh-CN" sz="2800" baseline="-25000">
                <a:latin typeface="Times New Roman" charset="0"/>
              </a:rPr>
              <a:t> </a:t>
            </a:r>
            <a:r>
              <a:rPr lang="en-US" altLang="zh-CN" sz="2800">
                <a:latin typeface="Times New Roman" charset="0"/>
              </a:rPr>
              <a:t>&gt;0, </a:t>
            </a:r>
            <a:r>
              <a:rPr lang="zh-CN" altLang="en-US" sz="2800">
                <a:latin typeface="Times New Roman" charset="0"/>
              </a:rPr>
              <a:t>称</a:t>
            </a:r>
            <a:endParaRPr lang="zh-CN" sz="2800">
              <a:latin typeface="Times New Roman" charset="0"/>
            </a:endParaRPr>
          </a:p>
        </p:txBody>
      </p:sp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609600" y="4038600"/>
          <a:ext cx="79740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0" name="公式" r:id="rId5" imgW="2413000" imgH="393700" progId="Equation.3">
                  <p:embed/>
                </p:oleObj>
              </mc:Choice>
              <mc:Fallback>
                <p:oleObj name="公式" r:id="rId5" imgW="24130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79740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739775" y="5102225"/>
            <a:ext cx="58134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kumimoji="1" lang="zh-CN" altLang="en-US" sz="2800">
                <a:latin typeface="Times New Roman" charset="0"/>
              </a:rPr>
              <a:t>为</a:t>
            </a:r>
            <a:r>
              <a:rPr kumimoji="1" lang="en-US" altLang="zh-CN" sz="2800">
                <a:latin typeface="Times New Roman" charset="0"/>
              </a:rPr>
              <a:t>X</a:t>
            </a:r>
            <a:r>
              <a:rPr kumimoji="1" lang="zh-CN" altLang="en-US" sz="2800">
                <a:latin typeface="Times New Roman" charset="0"/>
              </a:rPr>
              <a:t>＝ </a:t>
            </a:r>
            <a:r>
              <a:rPr kumimoji="1" lang="en-US" altLang="zh-CN" sz="2800">
                <a:latin typeface="Times New Roman" charset="0"/>
              </a:rPr>
              <a:t>x</a:t>
            </a:r>
            <a:r>
              <a:rPr kumimoji="1" lang="en-US" altLang="zh-CN" sz="2800" baseline="-25000">
                <a:latin typeface="Times New Roman" charset="0"/>
              </a:rPr>
              <a:t>i</a:t>
            </a:r>
            <a:r>
              <a:rPr kumimoji="1" lang="zh-CN" altLang="en-US" sz="2800">
                <a:latin typeface="Times New Roman" charset="0"/>
              </a:rPr>
              <a:t>的条件下，</a:t>
            </a:r>
            <a:r>
              <a:rPr kumimoji="1" lang="en-US" altLang="zh-CN" sz="2800">
                <a:latin typeface="Times New Roman" charset="0"/>
              </a:rPr>
              <a:t>Y</a:t>
            </a:r>
            <a:r>
              <a:rPr kumimoji="1" lang="zh-CN" altLang="en-US" sz="2800">
                <a:latin typeface="Times New Roman" charset="0"/>
              </a:rPr>
              <a:t>的</a:t>
            </a:r>
            <a:r>
              <a:rPr kumimoji="1" lang="zh-CN" altLang="en-US" sz="2800" b="1">
                <a:latin typeface="Times New Roman" charset="0"/>
              </a:rPr>
              <a:t>条件分布律</a:t>
            </a:r>
            <a:r>
              <a:rPr kumimoji="1" lang="zh-CN" sz="2800">
                <a:latin typeface="Times New Roman" charset="0"/>
              </a:rPr>
              <a:t>;</a:t>
            </a:r>
            <a:endParaRPr kumimoji="1" lang="en-US" altLang="zh-CN" sz="2800">
              <a:latin typeface="Times New Roman" charset="0"/>
            </a:endParaRPr>
          </a:p>
        </p:txBody>
      </p:sp>
      <p:sp useBgFill="1">
        <p:nvSpPr>
          <p:cNvPr id="125959" name="AutoShape 8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5960" name="AutoShape 9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5961" name="AutoShape 10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5962" name="AutoShape 11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75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192516" grpId="0" autoUpdateAnimBg="0"/>
      <p:bldP spid="192517" grpId="0" autoUpdateAnimBg="0"/>
      <p:bldP spid="192519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001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3200" b="1">
                <a:latin typeface="华文彩云" charset="0"/>
                <a:ea typeface="华文彩云" charset="0"/>
                <a:cs typeface="华文彩云" charset="0"/>
              </a:rPr>
              <a:t>EX</a:t>
            </a:r>
            <a:r>
              <a:rPr lang="en-US" altLang="zh-CN" sz="3200">
                <a:latin typeface="Times New Roman" charset="0"/>
              </a:rPr>
              <a:t>.</a:t>
            </a:r>
            <a:r>
              <a:rPr lang="zh-CN" altLang="en-US" sz="3600">
                <a:latin typeface="华文新魏" charset="0"/>
                <a:ea typeface="华文新魏" charset="0"/>
                <a:cs typeface="华文新魏" charset="0"/>
              </a:rPr>
              <a:t>设某昆虫的产卵数</a:t>
            </a:r>
            <a:r>
              <a:rPr lang="en-US" altLang="zh-CN" sz="3600">
                <a:latin typeface="华文新魏" charset="0"/>
                <a:ea typeface="华文新魏" charset="0"/>
                <a:cs typeface="华文新魏" charset="0"/>
              </a:rPr>
              <a:t>X</a:t>
            </a:r>
            <a:r>
              <a:rPr lang="zh-CN" altLang="en-US" sz="3600">
                <a:latin typeface="华文新魏" charset="0"/>
                <a:ea typeface="华文新魏" charset="0"/>
                <a:cs typeface="华文新魏" charset="0"/>
              </a:rPr>
              <a:t>服从参数为</a:t>
            </a:r>
            <a:r>
              <a:rPr lang="en-US" altLang="zh-CN" sz="3600">
                <a:latin typeface="华文新魏" charset="0"/>
                <a:ea typeface="华文新魏" charset="0"/>
                <a:cs typeface="华文新魏" charset="0"/>
              </a:rPr>
              <a:t>50</a:t>
            </a:r>
            <a:r>
              <a:rPr lang="zh-CN" altLang="en-US" sz="3600">
                <a:latin typeface="华文新魏" charset="0"/>
                <a:ea typeface="华文新魏" charset="0"/>
                <a:cs typeface="华文新魏" charset="0"/>
              </a:rPr>
              <a:t>的泊松分布，又设一个虫卵能孵化成虫的概率为</a:t>
            </a:r>
            <a:r>
              <a:rPr lang="en-US" altLang="zh-CN" sz="3600">
                <a:latin typeface="华文新魏" charset="0"/>
                <a:ea typeface="华文新魏" charset="0"/>
                <a:cs typeface="华文新魏" charset="0"/>
              </a:rPr>
              <a:t>0.8,</a:t>
            </a:r>
            <a:r>
              <a:rPr lang="zh-CN" altLang="en-US" sz="3600">
                <a:latin typeface="华文新魏" charset="0"/>
                <a:ea typeface="华文新魏" charset="0"/>
                <a:cs typeface="华文新魏" charset="0"/>
              </a:rPr>
              <a:t>且各卵的孵化是相互独立的，求此昆虫产卵数</a:t>
            </a:r>
            <a:r>
              <a:rPr lang="en-US" altLang="zh-CN" sz="3600">
                <a:latin typeface="华文新魏" charset="0"/>
                <a:ea typeface="华文新魏" charset="0"/>
                <a:cs typeface="华文新魏" charset="0"/>
              </a:rPr>
              <a:t>X</a:t>
            </a:r>
            <a:r>
              <a:rPr lang="zh-CN" altLang="en-US" sz="3600">
                <a:latin typeface="华文新魏" charset="0"/>
                <a:ea typeface="华文新魏" charset="0"/>
                <a:cs typeface="华文新魏" charset="0"/>
              </a:rPr>
              <a:t>与下一代只数</a:t>
            </a:r>
            <a:r>
              <a:rPr lang="en-US" altLang="zh-CN" sz="3600">
                <a:latin typeface="华文新魏" charset="0"/>
                <a:ea typeface="华文新魏" charset="0"/>
                <a:cs typeface="华文新魏" charset="0"/>
              </a:rPr>
              <a:t>Y</a:t>
            </a:r>
            <a:r>
              <a:rPr lang="zh-CN" altLang="en-US" sz="3600">
                <a:latin typeface="华文新魏" charset="0"/>
                <a:ea typeface="华文新魏" charset="0"/>
                <a:cs typeface="华文新魏" charset="0"/>
              </a:rPr>
              <a:t>的联合分布律</a:t>
            </a:r>
            <a:r>
              <a:rPr lang="en-US" altLang="zh-CN" sz="3600">
                <a:latin typeface="华文新魏" charset="0"/>
                <a:ea typeface="华文新魏" charset="0"/>
                <a:cs typeface="华文新魏" charset="0"/>
              </a:rPr>
              <a:t>.</a:t>
            </a:r>
          </a:p>
        </p:txBody>
      </p:sp>
      <p:pic>
        <p:nvPicPr>
          <p:cNvPr id="193539" name="Picture 3" descr="dh046">
            <a:hlinkClick r:id="" action="ppaction://noaction" highlightClick="1">
              <a:snd r:embed="rId2" name="CHIMES.WAV"/>
            </a:hlinkClick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17526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0" name="Picture 4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624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1" name="Picture 5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2" name="Picture 6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528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3" name="Picture 7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4" name="Picture 8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052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5" name="Picture 9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6482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6" name="Picture 10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958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7" name="Picture 11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8" name="Picture 12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4102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9" name="Picture 13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2672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50" name="Picture 14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7244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51" name="Picture 15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2578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52" name="Picture 16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578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53" name="Picture 17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054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54" name="Picture 18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630863"/>
            <a:ext cx="44608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55" name="Picture 19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4864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56" name="Picture 20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9624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57" name="Picture 21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290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58" name="Picture 22" descr="dh0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029200"/>
            <a:ext cx="4460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98" name="Oval 23"/>
          <p:cNvSpPr>
            <a:spLocks noChangeArrowheads="1"/>
          </p:cNvSpPr>
          <p:nvPr/>
        </p:nvSpPr>
        <p:spPr bwMode="auto">
          <a:xfrm>
            <a:off x="4724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9" name="Oval 24"/>
          <p:cNvSpPr>
            <a:spLocks noChangeArrowheads="1"/>
          </p:cNvSpPr>
          <p:nvPr/>
        </p:nvSpPr>
        <p:spPr bwMode="auto">
          <a:xfrm>
            <a:off x="5715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0" name="Oval 25"/>
          <p:cNvSpPr>
            <a:spLocks noChangeArrowheads="1"/>
          </p:cNvSpPr>
          <p:nvPr/>
        </p:nvSpPr>
        <p:spPr bwMode="auto">
          <a:xfrm>
            <a:off x="60960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1" name="Oval 26"/>
          <p:cNvSpPr>
            <a:spLocks noChangeArrowheads="1"/>
          </p:cNvSpPr>
          <p:nvPr/>
        </p:nvSpPr>
        <p:spPr bwMode="auto">
          <a:xfrm>
            <a:off x="6629400" y="594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2" name="Oval 27"/>
          <p:cNvSpPr>
            <a:spLocks noChangeArrowheads="1"/>
          </p:cNvSpPr>
          <p:nvPr/>
        </p:nvSpPr>
        <p:spPr bwMode="auto">
          <a:xfrm>
            <a:off x="37338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3" name="Oval 28"/>
          <p:cNvSpPr>
            <a:spLocks noChangeArrowheads="1"/>
          </p:cNvSpPr>
          <p:nvPr/>
        </p:nvSpPr>
        <p:spPr bwMode="auto">
          <a:xfrm>
            <a:off x="4800600" y="594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4" name="Oval 29"/>
          <p:cNvSpPr>
            <a:spLocks noChangeArrowheads="1"/>
          </p:cNvSpPr>
          <p:nvPr/>
        </p:nvSpPr>
        <p:spPr bwMode="auto">
          <a:xfrm>
            <a:off x="6705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5" name="Oval 30"/>
          <p:cNvSpPr>
            <a:spLocks noChangeArrowheads="1"/>
          </p:cNvSpPr>
          <p:nvPr/>
        </p:nvSpPr>
        <p:spPr bwMode="auto">
          <a:xfrm>
            <a:off x="6324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6" name="Oval 31"/>
          <p:cNvSpPr>
            <a:spLocks noChangeArrowheads="1"/>
          </p:cNvSpPr>
          <p:nvPr/>
        </p:nvSpPr>
        <p:spPr bwMode="auto">
          <a:xfrm>
            <a:off x="4343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7" name="Oval 32"/>
          <p:cNvSpPr>
            <a:spLocks noChangeArrowheads="1"/>
          </p:cNvSpPr>
          <p:nvPr/>
        </p:nvSpPr>
        <p:spPr bwMode="auto">
          <a:xfrm>
            <a:off x="38100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8" name="Oval 33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9" name="Oval 34"/>
          <p:cNvSpPr>
            <a:spLocks noChangeArrowheads="1"/>
          </p:cNvSpPr>
          <p:nvPr/>
        </p:nvSpPr>
        <p:spPr bwMode="auto">
          <a:xfrm>
            <a:off x="5791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0" name="Oval 35"/>
          <p:cNvSpPr>
            <a:spLocks noChangeArrowheads="1"/>
          </p:cNvSpPr>
          <p:nvPr/>
        </p:nvSpPr>
        <p:spPr bwMode="auto">
          <a:xfrm>
            <a:off x="3810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1" name="Oval 36"/>
          <p:cNvSpPr>
            <a:spLocks noChangeArrowheads="1"/>
          </p:cNvSpPr>
          <p:nvPr/>
        </p:nvSpPr>
        <p:spPr bwMode="auto">
          <a:xfrm>
            <a:off x="4495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2" name="Oval 37"/>
          <p:cNvSpPr>
            <a:spLocks noChangeArrowheads="1"/>
          </p:cNvSpPr>
          <p:nvPr/>
        </p:nvSpPr>
        <p:spPr bwMode="auto">
          <a:xfrm>
            <a:off x="5105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3" name="Oval 38"/>
          <p:cNvSpPr>
            <a:spLocks noChangeArrowheads="1"/>
          </p:cNvSpPr>
          <p:nvPr/>
        </p:nvSpPr>
        <p:spPr bwMode="auto">
          <a:xfrm>
            <a:off x="4114800" y="5562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4" name="Oval 39"/>
          <p:cNvSpPr>
            <a:spLocks noChangeArrowheads="1"/>
          </p:cNvSpPr>
          <p:nvPr/>
        </p:nvSpPr>
        <p:spPr bwMode="auto">
          <a:xfrm>
            <a:off x="5791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5" name="Oval 40"/>
          <p:cNvSpPr>
            <a:spLocks noChangeArrowheads="1"/>
          </p:cNvSpPr>
          <p:nvPr/>
        </p:nvSpPr>
        <p:spPr bwMode="auto">
          <a:xfrm>
            <a:off x="7620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6" name="Oval 41"/>
          <p:cNvSpPr>
            <a:spLocks noChangeArrowheads="1"/>
          </p:cNvSpPr>
          <p:nvPr/>
        </p:nvSpPr>
        <p:spPr bwMode="auto">
          <a:xfrm>
            <a:off x="5638800" y="609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7" name="Oval 42"/>
          <p:cNvSpPr>
            <a:spLocks noChangeArrowheads="1"/>
          </p:cNvSpPr>
          <p:nvPr/>
        </p:nvSpPr>
        <p:spPr bwMode="auto">
          <a:xfrm>
            <a:off x="26670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8" name="Oval 43"/>
          <p:cNvSpPr>
            <a:spLocks noChangeArrowheads="1"/>
          </p:cNvSpPr>
          <p:nvPr/>
        </p:nvSpPr>
        <p:spPr bwMode="auto">
          <a:xfrm>
            <a:off x="4495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9" name="Oval 44"/>
          <p:cNvSpPr>
            <a:spLocks noChangeArrowheads="1"/>
          </p:cNvSpPr>
          <p:nvPr/>
        </p:nvSpPr>
        <p:spPr bwMode="auto">
          <a:xfrm>
            <a:off x="6324600" y="5410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0" name="Oval 45"/>
          <p:cNvSpPr>
            <a:spLocks noChangeArrowheads="1"/>
          </p:cNvSpPr>
          <p:nvPr/>
        </p:nvSpPr>
        <p:spPr bwMode="auto">
          <a:xfrm>
            <a:off x="5638800" y="5410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1" name="Oval 46"/>
          <p:cNvSpPr>
            <a:spLocks noChangeArrowheads="1"/>
          </p:cNvSpPr>
          <p:nvPr/>
        </p:nvSpPr>
        <p:spPr bwMode="auto">
          <a:xfrm>
            <a:off x="48768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2" name="Oval 47"/>
          <p:cNvSpPr>
            <a:spLocks noChangeArrowheads="1"/>
          </p:cNvSpPr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3" name="Oval 48"/>
          <p:cNvSpPr>
            <a:spLocks noChangeArrowheads="1"/>
          </p:cNvSpPr>
          <p:nvPr/>
        </p:nvSpPr>
        <p:spPr bwMode="auto">
          <a:xfrm>
            <a:off x="7391400" y="579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4" name="Oval 49"/>
          <p:cNvSpPr>
            <a:spLocks noChangeArrowheads="1"/>
          </p:cNvSpPr>
          <p:nvPr/>
        </p:nvSpPr>
        <p:spPr bwMode="auto">
          <a:xfrm>
            <a:off x="68580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5" name="Oval 50"/>
          <p:cNvSpPr>
            <a:spLocks noChangeArrowheads="1"/>
          </p:cNvSpPr>
          <p:nvPr/>
        </p:nvSpPr>
        <p:spPr bwMode="auto">
          <a:xfrm>
            <a:off x="6858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6" name="Oval 51"/>
          <p:cNvSpPr>
            <a:spLocks noChangeArrowheads="1"/>
          </p:cNvSpPr>
          <p:nvPr/>
        </p:nvSpPr>
        <p:spPr bwMode="auto">
          <a:xfrm>
            <a:off x="5334000" y="5562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7" name="Oval 52"/>
          <p:cNvSpPr>
            <a:spLocks noChangeArrowheads="1"/>
          </p:cNvSpPr>
          <p:nvPr/>
        </p:nvSpPr>
        <p:spPr bwMode="auto">
          <a:xfrm>
            <a:off x="6248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7028" name="AutoShape 5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7029" name="AutoShape 5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7030" name="AutoShape 55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7031" name="AutoShape 56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9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9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9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pPr eaLnBrk="1" hangingPunct="1"/>
            <a:r>
              <a:rPr kumimoji="0" lang="zh-CN" altLang="en-US" sz="3200">
                <a:latin typeface="Calibri" charset="0"/>
                <a:ea typeface="楷体_GB2312" charset="0"/>
                <a:cs typeface="楷体_GB2312" charset="0"/>
              </a:rPr>
              <a:t>二 连续型随机变量的条件概率密度</a:t>
            </a:r>
            <a:r>
              <a:rPr kumimoji="0" lang="zh-CN" altLang="en-US">
                <a:latin typeface="Calibri" charset="0"/>
                <a:ea typeface="宋体" charset="0"/>
              </a:rPr>
              <a:t/>
            </a:r>
            <a:br>
              <a:rPr kumimoji="0" lang="zh-CN" altLang="en-US">
                <a:latin typeface="Calibri" charset="0"/>
                <a:ea typeface="宋体" charset="0"/>
              </a:rPr>
            </a:br>
            <a:endParaRPr kumimoji="0" lang="zh-CN" altLang="en-US">
              <a:latin typeface="Calibri" charset="0"/>
              <a:ea typeface="宋体" charset="0"/>
            </a:endParaRP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81000" y="1143000"/>
            <a:ext cx="736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黑体" charset="0"/>
                <a:ea typeface="黑体" charset="0"/>
                <a:cs typeface="黑体" charset="0"/>
              </a:rPr>
              <a:t>定义</a:t>
            </a:r>
            <a:r>
              <a:rPr kumimoji="1" lang="en-US" altLang="zh-CN" sz="2800">
                <a:latin typeface="黑体" charset="0"/>
                <a:ea typeface="黑体" charset="0"/>
                <a:cs typeface="黑体" charset="0"/>
              </a:rPr>
              <a:t>. </a:t>
            </a:r>
            <a:r>
              <a:rPr kumimoji="1" lang="zh-CN" altLang="en-US" sz="2800">
                <a:latin typeface="Times New Roman" charset="0"/>
              </a:rPr>
              <a:t>给定</a:t>
            </a:r>
            <a:r>
              <a:rPr kumimoji="1" lang="en-US" altLang="zh-CN" sz="2800">
                <a:latin typeface="Times New Roman" charset="0"/>
              </a:rPr>
              <a:t>y</a:t>
            </a:r>
            <a:r>
              <a:rPr kumimoji="1" lang="zh-CN" altLang="en-US" sz="2800">
                <a:latin typeface="Times New Roman" charset="0"/>
              </a:rPr>
              <a:t>，设对任意固定的正数</a:t>
            </a:r>
            <a:r>
              <a:rPr kumimoji="1" lang="zh-CN" altLang="en-US" sz="2800">
                <a:latin typeface="Times New Roman" charset="0"/>
                <a:sym typeface="Symbol" charset="0"/>
              </a:rPr>
              <a:t></a:t>
            </a:r>
            <a:r>
              <a:rPr kumimoji="1" lang="en-US" altLang="zh-CN" sz="2800">
                <a:latin typeface="Times New Roman" charset="0"/>
              </a:rPr>
              <a:t>&gt;0</a:t>
            </a:r>
            <a:r>
              <a:rPr kumimoji="1" lang="zh-CN" altLang="en-US" sz="2800">
                <a:latin typeface="Times New Roman" charset="0"/>
              </a:rPr>
              <a:t>，极限</a:t>
            </a:r>
            <a:endParaRPr kumimoji="1" lang="zh-CN" altLang="en-US" sz="2400">
              <a:latin typeface="Times New Roman" charset="0"/>
            </a:endParaRPr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1371600" y="1752600"/>
          <a:ext cx="518160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5" name="公式" r:id="rId3" imgW="2133600" imgH="711200" progId="Equation.3">
                  <p:embed/>
                </p:oleObj>
              </mc:Choice>
              <mc:Fallback>
                <p:oleObj name="公式" r:id="rId3" imgW="21336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518160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533400" y="3429000"/>
            <a:ext cx="84343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charset="0"/>
              </a:rPr>
              <a:t>存在，则称此极限为在条件条件下</a:t>
            </a:r>
            <a:r>
              <a:rPr kumimoji="1" lang="en-US" altLang="zh-CN" sz="2800">
                <a:latin typeface="Times New Roman" charset="0"/>
              </a:rPr>
              <a:t>X</a:t>
            </a:r>
            <a:r>
              <a:rPr kumimoji="1" lang="zh-CN" altLang="en-US" sz="2800">
                <a:latin typeface="Times New Roman" charset="0"/>
              </a:rPr>
              <a:t>的条件分布函数</a:t>
            </a:r>
            <a:r>
              <a:rPr kumimoji="1" lang="en-US" altLang="zh-CN" sz="2800">
                <a:latin typeface="Times New Roman" charset="0"/>
              </a:rPr>
              <a:t>.</a:t>
            </a:r>
          </a:p>
          <a:p>
            <a:r>
              <a:rPr kumimoji="1" lang="zh-CN" altLang="en-US" sz="2800">
                <a:latin typeface="Times New Roman" charset="0"/>
              </a:rPr>
              <a:t>记作</a:t>
            </a:r>
            <a:endParaRPr kumimoji="1" lang="zh-CN" altLang="en-US" sz="2400">
              <a:latin typeface="Times New Roman" charset="0"/>
            </a:endParaRPr>
          </a:p>
        </p:txBody>
      </p:sp>
      <p:graphicFrame>
        <p:nvGraphicFramePr>
          <p:cNvPr id="194566" name="Object 6"/>
          <p:cNvGraphicFramePr>
            <a:graphicFrameLocks noChangeAspect="1"/>
          </p:cNvGraphicFramePr>
          <p:nvPr/>
        </p:nvGraphicFramePr>
        <p:xfrm>
          <a:off x="2133600" y="4114800"/>
          <a:ext cx="4572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6" name="公式" r:id="rId5" imgW="1892300" imgH="241300" progId="Equation.3">
                  <p:embed/>
                </p:oleObj>
              </mc:Choice>
              <mc:Fallback>
                <p:oleObj name="公式" r:id="rId5" imgW="18923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45720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533400" y="4800600"/>
            <a:ext cx="350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charset="0"/>
              </a:rPr>
              <a:t>可证当                    时   </a:t>
            </a:r>
          </a:p>
        </p:txBody>
      </p:sp>
      <p:graphicFrame>
        <p:nvGraphicFramePr>
          <p:cNvPr id="194568" name="Object 8"/>
          <p:cNvGraphicFramePr>
            <a:graphicFrameLocks noChangeAspect="1"/>
          </p:cNvGraphicFramePr>
          <p:nvPr/>
        </p:nvGraphicFramePr>
        <p:xfrm>
          <a:off x="1752600" y="4800600"/>
          <a:ext cx="1600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7" name="公式" r:id="rId7" imgW="647700" imgH="241300" progId="Equation.3">
                  <p:embed/>
                </p:oleObj>
              </mc:Choice>
              <mc:Fallback>
                <p:oleObj name="公式" r:id="rId7" imgW="647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1600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9" name="Object 9"/>
          <p:cNvGraphicFramePr>
            <a:graphicFrameLocks noChangeAspect="1"/>
          </p:cNvGraphicFramePr>
          <p:nvPr/>
        </p:nvGraphicFramePr>
        <p:xfrm>
          <a:off x="3962400" y="4648200"/>
          <a:ext cx="358140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8" name="公式" r:id="rId9" imgW="1600200" imgH="711200" progId="Equation.3">
                  <p:embed/>
                </p:oleObj>
              </mc:Choice>
              <mc:Fallback>
                <p:oleObj name="公式" r:id="rId9" imgW="16002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358140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28009" name="AutoShape 10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8010" name="AutoShape 11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8011" name="AutoShape 12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8012" name="AutoShape 13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utoUpdateAnimBg="0"/>
      <p:bldP spid="194563" grpId="0" autoUpdateAnimBg="0"/>
      <p:bldP spid="194565" grpId="0" autoUpdateAnimBg="0"/>
      <p:bldP spid="194567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ChangeArrowheads="1"/>
          </p:cNvSpPr>
          <p:nvPr/>
        </p:nvSpPr>
        <p:spPr bwMode="auto">
          <a:xfrm>
            <a:off x="457200" y="609600"/>
            <a:ext cx="83058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>
                <a:latin typeface="Times New Roman" charset="0"/>
              </a:rPr>
              <a:t>若记                     为在</a:t>
            </a:r>
            <a:r>
              <a:rPr kumimoji="1" lang="en-US" altLang="zh-CN" sz="2800">
                <a:latin typeface="Times New Roman" charset="0"/>
              </a:rPr>
              <a:t>Y=y</a:t>
            </a:r>
            <a:r>
              <a:rPr kumimoji="1" lang="zh-CN" altLang="en-US" sz="2800">
                <a:latin typeface="Times New Roman" charset="0"/>
              </a:rPr>
              <a:t>条件下</a:t>
            </a:r>
            <a:r>
              <a:rPr kumimoji="1" lang="en-US" altLang="zh-CN" sz="2800">
                <a:latin typeface="Times New Roman" charset="0"/>
              </a:rPr>
              <a:t>X</a:t>
            </a:r>
            <a:r>
              <a:rPr kumimoji="1" lang="zh-CN" altLang="en-US" sz="2800">
                <a:latin typeface="Times New Roman" charset="0"/>
              </a:rPr>
              <a:t>的条件概率密度，则由</a:t>
            </a:r>
            <a:r>
              <a:rPr kumimoji="1" lang="en-US" altLang="zh-CN" sz="2800">
                <a:latin typeface="Times New Roman" charset="0"/>
              </a:rPr>
              <a:t>(3.3.3)</a:t>
            </a:r>
            <a:r>
              <a:rPr kumimoji="1" lang="zh-CN" altLang="en-US" sz="2800">
                <a:latin typeface="Times New Roman" charset="0"/>
              </a:rPr>
              <a:t>知</a:t>
            </a:r>
            <a:r>
              <a:rPr kumimoji="1" lang="en-US" altLang="zh-CN" sz="2800">
                <a:latin typeface="Times New Roman" charset="0"/>
              </a:rPr>
              <a:t>,</a:t>
            </a:r>
            <a:r>
              <a:rPr kumimoji="1" lang="zh-CN" altLang="en-US" sz="2800">
                <a:latin typeface="Times New Roman" charset="0"/>
              </a:rPr>
              <a:t>当                    时，</a:t>
            </a:r>
          </a:p>
          <a:p>
            <a:r>
              <a:rPr kumimoji="1" lang="zh-CN" altLang="en-US" sz="2800">
                <a:latin typeface="Times New Roman" charset="0"/>
              </a:rPr>
              <a:t>  </a:t>
            </a:r>
            <a:r>
              <a:rPr kumimoji="1" lang="en-US" altLang="zh-CN" sz="2800">
                <a:latin typeface="Times New Roman" charset="0"/>
              </a:rPr>
              <a:t>. </a:t>
            </a:r>
          </a:p>
        </p:txBody>
      </p:sp>
      <p:graphicFrame>
        <p:nvGraphicFramePr>
          <p:cNvPr id="129026" name="Object 3"/>
          <p:cNvGraphicFramePr>
            <a:graphicFrameLocks noChangeAspect="1"/>
          </p:cNvGraphicFramePr>
          <p:nvPr/>
        </p:nvGraphicFramePr>
        <p:xfrm>
          <a:off x="1295400" y="609600"/>
          <a:ext cx="17145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6" name="公式" r:id="rId3" imgW="685800" imgH="241300" progId="Equation.3">
                  <p:embed/>
                </p:oleObj>
              </mc:Choice>
              <mc:Fallback>
                <p:oleObj name="公式" r:id="rId3" imgW="685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17145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4"/>
          <p:cNvGraphicFramePr>
            <a:graphicFrameLocks noChangeAspect="1"/>
          </p:cNvGraphicFramePr>
          <p:nvPr/>
        </p:nvGraphicFramePr>
        <p:xfrm>
          <a:off x="3059113" y="620713"/>
          <a:ext cx="15430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7" name="公式" r:id="rId5" imgW="647419" imgH="215806" progId="Equation.3">
                  <p:embed/>
                </p:oleObj>
              </mc:Choice>
              <mc:Fallback>
                <p:oleObj name="公式" r:id="rId5" imgW="647419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620713"/>
                        <a:ext cx="15430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1143000" y="1905000"/>
          <a:ext cx="53848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8" name="公式" r:id="rId7" imgW="2235200" imgH="457200" progId="Equation.3">
                  <p:embed/>
                </p:oleObj>
              </mc:Choice>
              <mc:Fallback>
                <p:oleObj name="公式" r:id="rId7" imgW="2235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53848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609600" y="3170238"/>
            <a:ext cx="4403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charset="0"/>
              </a:rPr>
              <a:t>类似定义，当                   时</a:t>
            </a:r>
            <a:endParaRPr kumimoji="1" lang="zh-CN" altLang="en-US" sz="2400">
              <a:latin typeface="Times New Roman" charset="0"/>
            </a:endParaRPr>
          </a:p>
        </p:txBody>
      </p:sp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2895600" y="3200400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9" name="公式" r:id="rId9" imgW="660113" imgH="215806" progId="Equation.3">
                  <p:embed/>
                </p:oleObj>
              </mc:Choice>
              <mc:Fallback>
                <p:oleObj name="公式" r:id="rId9" imgW="660113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00400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1828800" y="3886200"/>
          <a:ext cx="49530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0" name="公式" r:id="rId11" imgW="2235200" imgH="457200" progId="Equation.3">
                  <p:embed/>
                </p:oleObj>
              </mc:Choice>
              <mc:Fallback>
                <p:oleObj name="公式" r:id="rId11" imgW="2235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49530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29032" name="AutoShape 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9033" name="AutoShape 1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9034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9035" name="AutoShape 1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ChangeArrowheads="1"/>
          </p:cNvSpPr>
          <p:nvPr/>
        </p:nvSpPr>
        <p:spPr bwMode="auto">
          <a:xfrm>
            <a:off x="685800" y="558800"/>
            <a:ext cx="4624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黑体" charset="0"/>
                <a:ea typeface="黑体" charset="0"/>
                <a:cs typeface="黑体" charset="0"/>
              </a:rPr>
              <a:t>例</a:t>
            </a:r>
            <a:r>
              <a:rPr kumimoji="1" lang="en-US" altLang="zh-CN" sz="2800">
                <a:latin typeface="黑体" charset="0"/>
                <a:ea typeface="黑体" charset="0"/>
                <a:cs typeface="黑体" charset="0"/>
              </a:rPr>
              <a:t>2.</a:t>
            </a:r>
            <a:r>
              <a:rPr kumimoji="1" lang="zh-CN" altLang="en-US" sz="2800">
                <a:latin typeface="Times New Roman" charset="0"/>
              </a:rPr>
              <a:t>已知</a:t>
            </a:r>
            <a:r>
              <a:rPr kumimoji="1" lang="en-US" altLang="zh-CN" sz="2800">
                <a:latin typeface="Times New Roman" charset="0"/>
              </a:rPr>
              <a:t>(X,Y)</a:t>
            </a:r>
            <a:r>
              <a:rPr kumimoji="1" lang="zh-CN" altLang="en-US" sz="2800">
                <a:latin typeface="Times New Roman" charset="0"/>
              </a:rPr>
              <a:t>的概率密度为</a:t>
            </a:r>
          </a:p>
        </p:txBody>
      </p:sp>
      <p:graphicFrame>
        <p:nvGraphicFramePr>
          <p:cNvPr id="130050" name="Object 3"/>
          <p:cNvGraphicFramePr>
            <a:graphicFrameLocks noChangeAspect="1"/>
          </p:cNvGraphicFramePr>
          <p:nvPr/>
        </p:nvGraphicFramePr>
        <p:xfrm>
          <a:off x="1066800" y="1066800"/>
          <a:ext cx="41656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0" name="公式" r:id="rId3" imgW="1930400" imgH="609600" progId="Equation.3">
                  <p:embed/>
                </p:oleObj>
              </mc:Choice>
              <mc:Fallback>
                <p:oleObj name="公式" r:id="rId3" imgW="19304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416560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1" name="Rectangle 4"/>
          <p:cNvSpPr>
            <a:spLocks noChangeArrowheads="1"/>
          </p:cNvSpPr>
          <p:nvPr/>
        </p:nvSpPr>
        <p:spPr bwMode="auto">
          <a:xfrm>
            <a:off x="304800" y="2514600"/>
            <a:ext cx="308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latin typeface="Times New Roman" charset="0"/>
              </a:rPr>
              <a:t>(1)</a:t>
            </a:r>
            <a:r>
              <a:rPr kumimoji="1" lang="zh-CN" altLang="en-US" sz="2800">
                <a:latin typeface="Times New Roman" charset="0"/>
              </a:rPr>
              <a:t>求条件概率密度</a:t>
            </a:r>
            <a:endParaRPr kumimoji="1" lang="zh-CN" altLang="en-US" sz="2400">
              <a:latin typeface="Times New Roman" charset="0"/>
            </a:endParaRPr>
          </a:p>
        </p:txBody>
      </p:sp>
      <p:graphicFrame>
        <p:nvGraphicFramePr>
          <p:cNvPr id="130052" name="Object 5"/>
          <p:cNvGraphicFramePr>
            <a:graphicFrameLocks noChangeAspect="1"/>
          </p:cNvGraphicFramePr>
          <p:nvPr/>
        </p:nvGraphicFramePr>
        <p:xfrm>
          <a:off x="3505200" y="2438400"/>
          <a:ext cx="17907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1" name="公式" r:id="rId5" imgW="685800" imgH="241300" progId="Equation.3">
                  <p:embed/>
                </p:oleObj>
              </mc:Choice>
              <mc:Fallback>
                <p:oleObj name="公式" r:id="rId5" imgW="6858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17907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Rectangle 6"/>
          <p:cNvSpPr>
            <a:spLocks noChangeArrowheads="1"/>
          </p:cNvSpPr>
          <p:nvPr/>
        </p:nvSpPr>
        <p:spPr bwMode="auto">
          <a:xfrm>
            <a:off x="457200" y="3276600"/>
            <a:ext cx="2400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charset="0"/>
              </a:rPr>
              <a:t>(2)</a:t>
            </a:r>
            <a:r>
              <a:rPr kumimoji="1" lang="zh-CN" altLang="en-US" sz="2800">
                <a:latin typeface="Times New Roman" charset="0"/>
              </a:rPr>
              <a:t>求条件概率</a:t>
            </a:r>
            <a:endParaRPr kumimoji="1" lang="zh-CN" altLang="en-US" sz="2400">
              <a:latin typeface="Times New Roman" charset="0"/>
            </a:endParaRPr>
          </a:p>
        </p:txBody>
      </p:sp>
      <p:graphicFrame>
        <p:nvGraphicFramePr>
          <p:cNvPr id="130054" name="Object 7"/>
          <p:cNvGraphicFramePr>
            <a:graphicFrameLocks noChangeAspect="1"/>
          </p:cNvGraphicFramePr>
          <p:nvPr/>
        </p:nvGraphicFramePr>
        <p:xfrm>
          <a:off x="2895600" y="3200400"/>
          <a:ext cx="30480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2" name="公式" r:id="rId7" imgW="1384300" imgH="304800" progId="Equation.3">
                  <p:embed/>
                </p:oleObj>
              </mc:Choice>
              <mc:Fallback>
                <p:oleObj name="公式" r:id="rId7" imgW="1384300" imgH="304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00400"/>
                        <a:ext cx="30480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6172200" y="3200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 flipV="1">
            <a:off x="7467600" y="762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18" name="Freeform 10"/>
          <p:cNvSpPr>
            <a:spLocks/>
          </p:cNvSpPr>
          <p:nvPr/>
        </p:nvSpPr>
        <p:spPr bwMode="auto">
          <a:xfrm>
            <a:off x="6324600" y="1524000"/>
            <a:ext cx="1981200" cy="1714500"/>
          </a:xfrm>
          <a:custGeom>
            <a:avLst/>
            <a:gdLst>
              <a:gd name="T0" fmla="*/ 0 w 1248"/>
              <a:gd name="T1" fmla="*/ 0 h 1080"/>
              <a:gd name="T2" fmla="*/ 2147483647 w 1248"/>
              <a:gd name="T3" fmla="*/ 2147483647 h 1080"/>
              <a:gd name="T4" fmla="*/ 2147483647 w 1248"/>
              <a:gd name="T5" fmla="*/ 2147483647 h 1080"/>
              <a:gd name="T6" fmla="*/ 2147483647 w 1248"/>
              <a:gd name="T7" fmla="*/ 2147483647 h 1080"/>
              <a:gd name="T8" fmla="*/ 2147483647 w 1248"/>
              <a:gd name="T9" fmla="*/ 2147483647 h 1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080"/>
              <a:gd name="T17" fmla="*/ 1248 w 1248"/>
              <a:gd name="T18" fmla="*/ 1080 h 1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080">
                <a:moveTo>
                  <a:pt x="0" y="0"/>
                </a:moveTo>
                <a:cubicBezTo>
                  <a:pt x="104" y="296"/>
                  <a:pt x="208" y="592"/>
                  <a:pt x="336" y="768"/>
                </a:cubicBezTo>
                <a:cubicBezTo>
                  <a:pt x="464" y="944"/>
                  <a:pt x="640" y="1080"/>
                  <a:pt x="768" y="1056"/>
                </a:cubicBezTo>
                <a:cubicBezTo>
                  <a:pt x="896" y="1032"/>
                  <a:pt x="1024" y="792"/>
                  <a:pt x="1104" y="624"/>
                </a:cubicBezTo>
                <a:cubicBezTo>
                  <a:pt x="1184" y="456"/>
                  <a:pt x="1216" y="252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6400800" y="2057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20" name="Text Box 12"/>
          <p:cNvSpPr txBox="1">
            <a:spLocks noChangeArrowheads="1"/>
          </p:cNvSpPr>
          <p:nvPr/>
        </p:nvSpPr>
        <p:spPr bwMode="auto">
          <a:xfrm>
            <a:off x="8366125" y="3203575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x</a:t>
            </a:r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6918325" y="460375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y</a:t>
            </a:r>
          </a:p>
        </p:txBody>
      </p:sp>
      <p:sp>
        <p:nvSpPr>
          <p:cNvPr id="196622" name="Text Box 14"/>
          <p:cNvSpPr txBox="1">
            <a:spLocks noChangeArrowheads="1"/>
          </p:cNvSpPr>
          <p:nvPr/>
        </p:nvSpPr>
        <p:spPr bwMode="auto">
          <a:xfrm>
            <a:off x="6994525" y="1624013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latin typeface="Times New Roman" charset="0"/>
                <a:ea typeface="华文楷体" charset="0"/>
                <a:cs typeface="华文楷体" charset="0"/>
              </a:rPr>
              <a:t>1</a:t>
            </a:r>
          </a:p>
        </p:txBody>
      </p:sp>
      <p:sp>
        <p:nvSpPr>
          <p:cNvPr id="196623" name="Text Box 15"/>
          <p:cNvSpPr txBox="1">
            <a:spLocks noChangeArrowheads="1"/>
          </p:cNvSpPr>
          <p:nvPr/>
        </p:nvSpPr>
        <p:spPr bwMode="auto">
          <a:xfrm>
            <a:off x="441325" y="3889375"/>
            <a:ext cx="642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800">
                <a:latin typeface="Times New Roman" charset="0"/>
                <a:ea typeface="华文楷体" charset="0"/>
                <a:cs typeface="华文楷体" charset="0"/>
              </a:rPr>
              <a:t>解</a:t>
            </a: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:</a:t>
            </a:r>
          </a:p>
        </p:txBody>
      </p:sp>
      <p:graphicFrame>
        <p:nvGraphicFramePr>
          <p:cNvPr id="196624" name="Object 16"/>
          <p:cNvGraphicFramePr>
            <a:graphicFrameLocks noChangeAspect="1"/>
          </p:cNvGraphicFramePr>
          <p:nvPr/>
        </p:nvGraphicFramePr>
        <p:xfrm>
          <a:off x="1143000" y="4038600"/>
          <a:ext cx="2514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3" name="Equation" r:id="rId9" imgW="1257300" imgH="469900" progId="Equation.3">
                  <p:embed/>
                </p:oleObj>
              </mc:Choice>
              <mc:Fallback>
                <p:oleObj name="Equation" r:id="rId9" imgW="12573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25146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5" name="Object 17"/>
          <p:cNvGraphicFramePr>
            <a:graphicFrameLocks noChangeAspect="1"/>
          </p:cNvGraphicFramePr>
          <p:nvPr/>
        </p:nvGraphicFramePr>
        <p:xfrm>
          <a:off x="3733800" y="3962400"/>
          <a:ext cx="31242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4" name="Equation" r:id="rId11" imgW="1625600" imgH="685800" progId="Equation.3">
                  <p:embed/>
                </p:oleObj>
              </mc:Choice>
              <mc:Fallback>
                <p:oleObj name="Equation" r:id="rId11" imgW="1625600" imgH="685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962400"/>
                        <a:ext cx="31242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1981200" y="5257800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华文楷体" charset="0"/>
                <a:cs typeface="华文楷体" charset="0"/>
              </a:rPr>
              <a:t>=…</a:t>
            </a:r>
          </a:p>
        </p:txBody>
      </p:sp>
      <p:sp useBgFill="1">
        <p:nvSpPr>
          <p:cNvPr id="130066" name="AutoShape 19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0067" name="AutoShape 20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0068" name="AutoShape 2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0069" name="AutoShape 22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7" grpId="0" animBg="1"/>
      <p:bldP spid="196618" grpId="0" animBg="1"/>
      <p:bldP spid="196619" grpId="0" animBg="1"/>
      <p:bldP spid="196620" grpId="0" autoUpdateAnimBg="0"/>
      <p:bldP spid="196621" grpId="0" autoUpdateAnimBg="0"/>
      <p:bldP spid="196622" grpId="0" autoUpdateAnimBg="0"/>
      <p:bldP spid="196623" grpId="0" autoUpdateAnimBg="0"/>
      <p:bldP spid="19662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en-US" altLang="zh-CN" sz="3200" b="1">
                <a:latin typeface="Calibri" charset="0"/>
                <a:ea typeface="华文楷体" charset="0"/>
                <a:cs typeface="华文楷体" charset="0"/>
              </a:rPr>
              <a:t>2.8 </a:t>
            </a:r>
            <a:r>
              <a:rPr kumimoji="0" lang="zh-CN" altLang="en-US" sz="3200" b="1">
                <a:latin typeface="Calibri" charset="0"/>
                <a:ea typeface="华文楷体" charset="0"/>
                <a:cs typeface="华文楷体" charset="0"/>
              </a:rPr>
              <a:t>多维随机变量的函数的分布</a:t>
            </a:r>
            <a:br>
              <a:rPr kumimoji="0" lang="zh-CN" altLang="en-US" sz="3200" b="1">
                <a:latin typeface="Calibri" charset="0"/>
                <a:ea typeface="华文楷体" charset="0"/>
                <a:cs typeface="华文楷体" charset="0"/>
              </a:rPr>
            </a:br>
            <a:r>
              <a:rPr kumimoji="0" lang="zh-CN" altLang="en-US" sz="2800" b="1">
                <a:latin typeface="Calibri" charset="0"/>
                <a:ea typeface="华文楷体" charset="0"/>
                <a:cs typeface="华文楷体" charset="0"/>
              </a:rPr>
              <a:t>一、</a:t>
            </a:r>
            <a:r>
              <a:rPr kumimoji="0" lang="zh-CN" altLang="en-US" sz="3200" b="1">
                <a:latin typeface="Calibri" charset="0"/>
                <a:ea typeface="华文楷体" charset="0"/>
                <a:cs typeface="华文楷体" charset="0"/>
              </a:rPr>
              <a:t>二维离散型随机变量的函数的分布律</a:t>
            </a:r>
          </a:p>
        </p:txBody>
      </p:sp>
      <p:sp>
        <p:nvSpPr>
          <p:cNvPr id="131074" name="Text Box 3"/>
          <p:cNvSpPr txBox="1">
            <a:spLocks noChangeArrowheads="1"/>
          </p:cNvSpPr>
          <p:nvPr/>
        </p:nvSpPr>
        <p:spPr bwMode="auto">
          <a:xfrm>
            <a:off x="0" y="1600200"/>
            <a:ext cx="9685338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/>
              <a:t>设二维离散型随机变量（</a:t>
            </a:r>
            <a:r>
              <a:rPr lang="en-US" altLang="zh-CN" sz="2800"/>
              <a:t>X</a:t>
            </a:r>
            <a:r>
              <a:rPr lang="zh-CN" altLang="en-US" sz="2800"/>
              <a:t>，</a:t>
            </a:r>
            <a:r>
              <a:rPr lang="en-US" altLang="zh-CN" sz="2800"/>
              <a:t>Y</a:t>
            </a:r>
            <a:r>
              <a:rPr lang="zh-CN" altLang="en-US" sz="2800"/>
              <a:t>），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/>
              <a:t>      </a:t>
            </a:r>
            <a:r>
              <a:rPr lang="en-US" altLang="zh-CN" sz="2800"/>
              <a:t>(X, Y)</a:t>
            </a:r>
            <a:r>
              <a:rPr lang="zh-CN" altLang="en-US" sz="2800"/>
              <a:t>～</a:t>
            </a:r>
            <a:r>
              <a:rPr lang="en-US" altLang="zh-CN" sz="2800"/>
              <a:t>P(X</a:t>
            </a:r>
            <a:r>
              <a:rPr lang="zh-CN" altLang="en-US" sz="2800"/>
              <a:t>＝</a:t>
            </a:r>
            <a:r>
              <a:rPr lang="en-US" altLang="zh-CN" sz="2800"/>
              <a:t>x</a:t>
            </a:r>
            <a:r>
              <a:rPr lang="en-US" altLang="zh-CN" sz="2800" baseline="-25000"/>
              <a:t>i</a:t>
            </a:r>
            <a:r>
              <a:rPr lang="en-US" altLang="zh-CN" sz="2800"/>
              <a:t>, Y</a:t>
            </a:r>
            <a:r>
              <a:rPr lang="zh-CN" altLang="en-US" sz="2800"/>
              <a:t>＝</a:t>
            </a:r>
            <a:r>
              <a:rPr lang="en-US" altLang="zh-CN" sz="2800"/>
              <a:t>y</a:t>
            </a:r>
            <a:r>
              <a:rPr lang="en-US" altLang="zh-CN" sz="2800" baseline="-25000"/>
              <a:t>j</a:t>
            </a:r>
            <a:r>
              <a:rPr lang="en-US" altLang="zh-CN" sz="2800"/>
              <a:t>)</a:t>
            </a:r>
            <a:r>
              <a:rPr lang="zh-CN" altLang="en-US" sz="2800"/>
              <a:t>＝</a:t>
            </a:r>
            <a:r>
              <a:rPr lang="en-US" altLang="zh-CN" sz="2800"/>
              <a:t>p</a:t>
            </a:r>
            <a:r>
              <a:rPr lang="en-US" altLang="zh-CN" sz="2800" baseline="-25000"/>
              <a:t>ij </a:t>
            </a:r>
            <a:r>
              <a:rPr lang="zh-CN" altLang="en-US" sz="2800" b="1"/>
              <a:t>，</a:t>
            </a:r>
            <a:r>
              <a:rPr lang="en-US" altLang="zh-CN" sz="2800"/>
              <a:t>i, j</a:t>
            </a:r>
            <a:r>
              <a:rPr lang="zh-CN" altLang="en-US" sz="2800"/>
              <a:t>＝</a:t>
            </a:r>
            <a:r>
              <a:rPr lang="en-US" altLang="zh-CN" sz="2800"/>
              <a:t>1, 2, …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/>
              <a:t>则  </a:t>
            </a:r>
            <a:r>
              <a:rPr lang="en-US" altLang="zh-CN" sz="2800"/>
              <a:t>Z</a:t>
            </a:r>
            <a:r>
              <a:rPr lang="zh-CN" altLang="en-US" sz="2800"/>
              <a:t>＝</a:t>
            </a:r>
            <a:r>
              <a:rPr lang="en-US" altLang="zh-CN" sz="2800"/>
              <a:t>g(X, Y)</a:t>
            </a:r>
            <a:r>
              <a:rPr lang="zh-CN" altLang="en-US" sz="2800"/>
              <a:t>～</a:t>
            </a:r>
            <a:r>
              <a:rPr lang="en-US" altLang="zh-CN" sz="2800"/>
              <a:t>P{Z</a:t>
            </a:r>
            <a:r>
              <a:rPr lang="zh-CN" altLang="en-US" sz="2800"/>
              <a:t>＝</a:t>
            </a:r>
            <a:r>
              <a:rPr lang="en-US" altLang="zh-CN" sz="2800"/>
              <a:t>z</a:t>
            </a:r>
            <a:r>
              <a:rPr lang="en-US" altLang="zh-CN" sz="2800" baseline="-25000"/>
              <a:t>k</a:t>
            </a:r>
            <a:r>
              <a:rPr lang="en-US" altLang="zh-CN" sz="2800"/>
              <a:t>}</a:t>
            </a:r>
            <a:r>
              <a:rPr lang="zh-CN" altLang="en-US" sz="2800"/>
              <a:t>＝              ＝</a:t>
            </a:r>
            <a:r>
              <a:rPr lang="en-US" altLang="zh-CN" sz="2800"/>
              <a:t>p</a:t>
            </a:r>
            <a:r>
              <a:rPr lang="en-US" altLang="zh-CN" sz="2800" baseline="-25000"/>
              <a:t>k </a:t>
            </a:r>
            <a:r>
              <a:rPr lang="en-US" altLang="zh-CN" sz="2800"/>
              <a:t>,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/>
              <a:t>k</a:t>
            </a:r>
            <a:r>
              <a:rPr lang="zh-CN" altLang="en-US" sz="2800"/>
              <a:t>＝</a:t>
            </a:r>
            <a:r>
              <a:rPr lang="en-US" altLang="zh-CN" sz="2800"/>
              <a:t>1, 2, … </a:t>
            </a:r>
          </a:p>
        </p:txBody>
      </p:sp>
      <p:graphicFrame>
        <p:nvGraphicFramePr>
          <p:cNvPr id="131075" name="Object 4"/>
          <p:cNvGraphicFramePr>
            <a:graphicFrameLocks noChangeAspect="1"/>
          </p:cNvGraphicFramePr>
          <p:nvPr/>
        </p:nvGraphicFramePr>
        <p:xfrm>
          <a:off x="4284663" y="2781300"/>
          <a:ext cx="21367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8" name="公式" r:id="rId3" imgW="698197" imgH="393529" progId="Equation.3">
                  <p:embed/>
                </p:oleObj>
              </mc:Choice>
              <mc:Fallback>
                <p:oleObj name="公式" r:id="rId3" imgW="69819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781300"/>
                        <a:ext cx="21367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1076" name="AutoShape 36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10400" y="6269038"/>
            <a:ext cx="360363" cy="360362"/>
          </a:xfrm>
          <a:prstGeom prst="actionButtonBackPreviou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1077" name="AutoShape 37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564438" y="6269038"/>
            <a:ext cx="360362" cy="360362"/>
          </a:xfrm>
          <a:prstGeom prst="actionButtonForwardNex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1078" name="AutoShape 38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6497638" y="6269038"/>
            <a:ext cx="360362" cy="360362"/>
          </a:xfrm>
          <a:prstGeom prst="actionButtonBeginning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1079" name="AutoShape 39">
            <a:hlinkClick r:id="" action="ppaction://hlinkshowjump?jump=lastslide" highlightClick="1"/>
          </p:cNvPr>
          <p:cNvSpPr>
            <a:spLocks noChangeAspect="1" noChangeArrowheads="1"/>
          </p:cNvSpPr>
          <p:nvPr/>
        </p:nvSpPr>
        <p:spPr bwMode="auto">
          <a:xfrm>
            <a:off x="8077200" y="6269038"/>
            <a:ext cx="360363" cy="360362"/>
          </a:xfrm>
          <a:prstGeom prst="actionButtonE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6884</Words>
  <Application>Microsoft Macintosh PowerPoint</Application>
  <PresentationFormat>全屏显示(4:3)</PresentationFormat>
  <Paragraphs>661</Paragraphs>
  <Slides>110</Slides>
  <Notes>6</Notes>
  <HiddenSlides>0</HiddenSlides>
  <MMClips>0</MMClips>
  <ScaleCrop>false</ScaleCrop>
  <HeadingPairs>
    <vt:vector size="8" baseType="variant">
      <vt:variant>
        <vt:lpstr>使用的字体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嵌入的 OLE 服务器</vt:lpstr>
      </vt:variant>
      <vt:variant>
        <vt:i4>6</vt:i4>
      </vt:variant>
      <vt:variant>
        <vt:lpstr>幻灯片标题</vt:lpstr>
      </vt:variant>
      <vt:variant>
        <vt:i4>110</vt:i4>
      </vt:variant>
    </vt:vector>
  </HeadingPairs>
  <TitlesOfParts>
    <vt:vector size="135" baseType="lpstr">
      <vt:lpstr>Arial</vt:lpstr>
      <vt:lpstr>宋体</vt:lpstr>
      <vt:lpstr>Calibri</vt:lpstr>
      <vt:lpstr>仿宋_GB2312</vt:lpstr>
      <vt:lpstr>华文仿宋</vt:lpstr>
      <vt:lpstr>System</vt:lpstr>
      <vt:lpstr>Times New Roman</vt:lpstr>
      <vt:lpstr>楷体_GB2312</vt:lpstr>
      <vt:lpstr>华文楷体</vt:lpstr>
      <vt:lpstr>Symbol</vt:lpstr>
      <vt:lpstr>华文隶书</vt:lpstr>
      <vt:lpstr>Wingdings</vt:lpstr>
      <vt:lpstr>华文行楷</vt:lpstr>
      <vt:lpstr>华文新魏</vt:lpstr>
      <vt:lpstr>华文彩云</vt:lpstr>
      <vt:lpstr>黑体</vt:lpstr>
      <vt:lpstr>Book Antiqua</vt:lpstr>
      <vt:lpstr>默认设计模板</vt:lpstr>
      <vt:lpstr>Office 主题​​</vt:lpstr>
      <vt:lpstr>BMP 图象</vt:lpstr>
      <vt:lpstr>Microsoft 公式 3.0</vt:lpstr>
      <vt:lpstr>Microsoft Equation 3.0</vt:lpstr>
      <vt:lpstr>Microsoft 公式</vt:lpstr>
      <vt:lpstr>画笔图片</vt:lpstr>
      <vt:lpstr>Microsoft Word 文档</vt:lpstr>
      <vt:lpstr>第二章随机变量</vt:lpstr>
      <vt:lpstr>PowerPoint 演示文稿</vt:lpstr>
      <vt:lpstr>2.1随机变量的概念</vt:lpstr>
      <vt:lpstr>PowerPoint 演示文稿</vt:lpstr>
      <vt:lpstr>PowerPoint 演示文稿</vt:lpstr>
      <vt:lpstr>2.2离散型随机变量</vt:lpstr>
      <vt:lpstr>PowerPoint 演示文稿</vt:lpstr>
      <vt:lpstr>PowerPoint 演示文稿</vt:lpstr>
      <vt:lpstr>·几个常用的离散型分布 （一）贝努里(Bernoulli)概型与二项分布</vt:lpstr>
      <vt:lpstr>若以X表示n重贝努里试验事件A发生的次数，则称X服从参数为n,p的二项分布。 记作X~B（n,p),其分布律为：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随机变量的分布函数 一、分布函数的概念.</vt:lpstr>
      <vt:lpstr>二、分布函数的性质 </vt:lpstr>
      <vt:lpstr>PowerPoint 演示文稿</vt:lpstr>
      <vt:lpstr>PowerPoint 演示文稿</vt:lpstr>
      <vt:lpstr>PowerPoint 演示文稿</vt:lpstr>
      <vt:lpstr>2.4  连续型随机变量 一、概率密度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二、几个常用的连续型分布</vt:lpstr>
      <vt:lpstr>PowerPoint 演示文稿</vt:lpstr>
      <vt:lpstr>PowerPoint 演示文稿</vt:lpstr>
      <vt:lpstr>PowerPoint 演示文稿</vt:lpstr>
      <vt:lpstr>PowerPoint 演示文稿</vt:lpstr>
      <vt:lpstr>3. 正态分布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2.5 一维随机变量函数的分布</vt:lpstr>
      <vt:lpstr>PowerPoint 演示文稿</vt:lpstr>
      <vt:lpstr>二、连续型随机变量函数的密度函数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2.6 二维随机变量的联合分布 一、 多维随机变量</vt:lpstr>
      <vt:lpstr>二. 联合分布函数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四.二维连续型随机变量及其密度函数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2.7.边缘分布与独立性 一、边缘分布函数</vt:lpstr>
      <vt:lpstr>PowerPoint 演示文稿</vt:lpstr>
      <vt:lpstr>二、边缘分布律</vt:lpstr>
      <vt:lpstr>PowerPoint 演示文稿</vt:lpstr>
      <vt:lpstr>三、边缘密度函数</vt:lpstr>
      <vt:lpstr>PowerPoint 演示文稿</vt:lpstr>
      <vt:lpstr>PowerPoint 演示文稿</vt:lpstr>
      <vt:lpstr>四、随机变量的相互独立性</vt:lpstr>
      <vt:lpstr>PowerPoint 演示文稿</vt:lpstr>
      <vt:lpstr>PowerPoint 演示文稿</vt:lpstr>
      <vt:lpstr>五．n维随机变量的边缘分布与独立性 </vt:lpstr>
      <vt:lpstr>PowerPoint 演示文稿</vt:lpstr>
      <vt:lpstr>PowerPoint 演示文稿</vt:lpstr>
      <vt:lpstr>PowerPoint 演示文稿</vt:lpstr>
      <vt:lpstr>2.8 条件分布 一.离散型随机变量的条件分布律</vt:lpstr>
      <vt:lpstr>PowerPoint 演示文稿</vt:lpstr>
      <vt:lpstr>PowerPoint 演示文稿</vt:lpstr>
      <vt:lpstr>二 连续型随机变量的条件概率密度 </vt:lpstr>
      <vt:lpstr>PowerPoint 演示文稿</vt:lpstr>
      <vt:lpstr>PowerPoint 演示文稿</vt:lpstr>
      <vt:lpstr>2.8 多维随机变量的函数的分布 一、二维离散型随机变量的函数的分布律</vt:lpstr>
      <vt:lpstr>PowerPoint 演示文稿</vt:lpstr>
      <vt:lpstr>PowerPoint 演示文稿</vt:lpstr>
      <vt:lpstr>二、多个随机变量函数的密度函数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概率与统计</dc:title>
  <dc:creator>yqu</dc:creator>
  <cp:lastModifiedBy>w w</cp:lastModifiedBy>
  <cp:revision>81</cp:revision>
  <dcterms:created xsi:type="dcterms:W3CDTF">2006-07-13T06:34:00Z</dcterms:created>
  <dcterms:modified xsi:type="dcterms:W3CDTF">2017-09-12T09:54:14Z</dcterms:modified>
</cp:coreProperties>
</file>