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handoutMasterIdLst>
    <p:handoutMasterId r:id="rId38"/>
  </p:handoutMasterIdLst>
  <p:sldIdLst>
    <p:sldId id="256" r:id="rId5"/>
    <p:sldId id="272" r:id="rId6"/>
    <p:sldId id="265" r:id="rId7"/>
    <p:sldId id="273" r:id="rId8"/>
    <p:sldId id="274" r:id="rId9"/>
    <p:sldId id="276" r:id="rId10"/>
    <p:sldId id="278" r:id="rId11"/>
    <p:sldId id="279" r:id="rId12"/>
    <p:sldId id="275"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9" r:id="rId32"/>
    <p:sldId id="298" r:id="rId33"/>
    <p:sldId id="300" r:id="rId34"/>
    <p:sldId id="301" r:id="rId35"/>
    <p:sldId id="302" r:id="rId3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94" autoAdjust="0"/>
  </p:normalViewPr>
  <p:slideViewPr>
    <p:cSldViewPr snapToGrid="0">
      <p:cViewPr varScale="1">
        <p:scale>
          <a:sx n="73" d="100"/>
          <a:sy n="73" d="100"/>
        </p:scale>
        <p:origin x="540" y="60"/>
      </p:cViewPr>
      <p:guideLst>
        <p:guide pos="3840"/>
        <p:guide orient="horz" pos="2160"/>
      </p:guideLst>
    </p:cSldViewPr>
  </p:slideViewPr>
  <p:notesTextViewPr>
    <p:cViewPr>
      <p:scale>
        <a:sx n="1" d="1"/>
        <a:sy n="1" d="1"/>
      </p:scale>
      <p:origin x="0" y="0"/>
    </p:cViewPr>
  </p:notesTextViewPr>
  <p:notesViewPr>
    <p:cSldViewPr snapToGrid="0">
      <p:cViewPr varScale="1">
        <p:scale>
          <a:sx n="95" d="100"/>
          <a:sy n="95"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05747F-C2B6-48F4-B230-931F3251F608}" type="doc">
      <dgm:prSet loTypeId="urn:microsoft.com/office/officeart/2005/8/layout/vList2" loCatId="list" qsTypeId="urn:microsoft.com/office/officeart/2005/8/quickstyle/simple1" qsCatId="simple" csTypeId="urn:microsoft.com/office/officeart/2005/8/colors/accent1_1" csCatId="accent1" phldr="1"/>
      <dgm:spPr/>
      <dgm:t>
        <a:bodyPr rtlCol="0"/>
        <a:lstStyle/>
        <a:p>
          <a:pPr rtl="0"/>
          <a:endParaRPr lang="en-US"/>
        </a:p>
      </dgm:t>
    </dgm:pt>
    <dgm:pt modelId="{7E505937-A1D1-4FCF-B857-F28870C2B438}">
      <dgm:prSet phldrT="[Text]"/>
      <dgm:spPr/>
      <dgm:t>
        <a:bodyPr rtlCol="0"/>
        <a:lstStyle/>
        <a:p>
          <a:pPr rtl="0"/>
          <a:r>
            <a:rPr lang="zh-CN" altLang="en-US" dirty="0" smtClean="0">
              <a:latin typeface="微软雅黑" panose="020B0503020204020204" pitchFamily="34" charset="-122"/>
              <a:ea typeface="微软雅黑" panose="020B0503020204020204" pitchFamily="34" charset="-122"/>
            </a:rPr>
            <a:t>确定</a:t>
          </a:r>
          <a:r>
            <a:rPr lang="zh-CN" altLang="en-US" dirty="0">
              <a:latin typeface="微软雅黑" panose="020B0503020204020204" pitchFamily="34" charset="-122"/>
              <a:ea typeface="微软雅黑" panose="020B0503020204020204" pitchFamily="34" charset="-122"/>
            </a:rPr>
            <a:t>文件指针是否合法</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Step 1 Title"/>
        </a:ext>
      </dgm:extLst>
    </dgm:pt>
    <dgm:pt modelId="{C7132FAD-B185-4405-ABD4-A30DEAC13416}" type="parTrans" cxnId="{2577AF47-547F-47F7-A484-871FB3256470}">
      <dgm:prSet/>
      <dgm:spPr/>
      <dgm:t>
        <a:bodyPr rtlCol="0"/>
        <a:lstStyle/>
        <a:p>
          <a:pPr rtl="0"/>
          <a:endParaRPr lang="en-US"/>
        </a:p>
      </dgm:t>
    </dgm:pt>
    <dgm:pt modelId="{3B7DB6A5-4C5E-46B9-A357-36BB8E4D8D85}" type="sibTrans" cxnId="{2577AF47-547F-47F7-A484-871FB3256470}">
      <dgm:prSet/>
      <dgm:spPr/>
      <dgm:t>
        <a:bodyPr rtlCol="0"/>
        <a:lstStyle/>
        <a:p>
          <a:pPr rtl="0"/>
          <a:endParaRPr lang="en-US"/>
        </a:p>
      </dgm:t>
    </dgm:pt>
    <dgm:pt modelId="{754976FE-E4B0-4743-B453-0E44EC68399E}">
      <dgm:prSet phldrT="[Text]"/>
      <dgm:spPr/>
      <dgm:t>
        <a:bodyPr rtlCol="0"/>
        <a:lstStyle/>
        <a:p>
          <a:pPr rtl="0"/>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Step 1 task description"/>
        </a:ext>
      </dgm:extLst>
    </dgm:pt>
    <dgm:pt modelId="{4D9FEAA5-C005-491D-B43A-D4F62D2E4495}" type="parTrans" cxnId="{76698416-48B6-446C-BC4D-BBB529F863E9}">
      <dgm:prSet/>
      <dgm:spPr/>
      <dgm:t>
        <a:bodyPr rtlCol="0"/>
        <a:lstStyle/>
        <a:p>
          <a:pPr rtl="0"/>
          <a:endParaRPr lang="en-US"/>
        </a:p>
      </dgm:t>
    </dgm:pt>
    <dgm:pt modelId="{C2AD5ED6-AB5F-4192-9A90-DE66475C951C}" type="sibTrans" cxnId="{76698416-48B6-446C-BC4D-BBB529F863E9}">
      <dgm:prSet/>
      <dgm:spPr/>
      <dgm:t>
        <a:bodyPr rtlCol="0"/>
        <a:lstStyle/>
        <a:p>
          <a:pPr rtl="0"/>
          <a:endParaRPr lang="en-US"/>
        </a:p>
      </dgm:t>
    </dgm:pt>
    <dgm:pt modelId="{B1295C8C-8D1F-43C6-82C9-E9A0C9D69E91}">
      <dgm:prSet phldrT="[Text]"/>
      <dgm:spPr/>
      <dgm:t>
        <a:bodyPr rtlCol="0"/>
        <a:lstStyle/>
        <a:p>
          <a:pPr rtl="0"/>
          <a:r>
            <a:rPr lang="zh-CN" altLang="en-US" dirty="0" smtClean="0">
              <a:latin typeface="微软雅黑" panose="020B0503020204020204" pitchFamily="34" charset="-122"/>
              <a:ea typeface="微软雅黑" panose="020B0503020204020204" pitchFamily="34" charset="-122"/>
            </a:rPr>
            <a:t>读出</a:t>
          </a:r>
          <a:r>
            <a:rPr lang="zh-CN" altLang="en-US" dirty="0">
              <a:latin typeface="微软雅黑" panose="020B0503020204020204" pitchFamily="34" charset="-122"/>
              <a:ea typeface="微软雅黑" panose="020B0503020204020204" pitchFamily="34" charset="-122"/>
            </a:rPr>
            <a:t>最开始的数据块以判断是否</a:t>
          </a:r>
          <a:r>
            <a:rPr lang="en-US" altLang="zh-CN" dirty="0">
              <a:latin typeface="微软雅黑" panose="020B0503020204020204" pitchFamily="34" charset="-122"/>
              <a:ea typeface="微软雅黑" panose="020B0503020204020204" pitchFamily="34" charset="-122"/>
            </a:rPr>
            <a:t>3DS</a:t>
          </a:r>
          <a:r>
            <a:rPr lang="zh-CN" altLang="en-US" dirty="0">
              <a:latin typeface="微软雅黑" panose="020B0503020204020204" pitchFamily="34" charset="-122"/>
              <a:ea typeface="微软雅黑" panose="020B0503020204020204" pitchFamily="34" charset="-122"/>
            </a:rPr>
            <a:t>文件</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Step 2 Title"/>
        </a:ext>
      </dgm:extLst>
    </dgm:pt>
    <dgm:pt modelId="{E5C704B0-DB8C-4E8C-A7B3-49A7A120BF7B}" type="parTrans" cxnId="{47137A9B-2AFD-43A1-BF60-A42D27E140F6}">
      <dgm:prSet/>
      <dgm:spPr/>
      <dgm:t>
        <a:bodyPr rtlCol="0"/>
        <a:lstStyle/>
        <a:p>
          <a:pPr rtl="0"/>
          <a:endParaRPr lang="en-US"/>
        </a:p>
      </dgm:t>
    </dgm:pt>
    <dgm:pt modelId="{8C31FF87-D786-498F-B4F8-FA4F5650B856}" type="sibTrans" cxnId="{47137A9B-2AFD-43A1-BF60-A42D27E140F6}">
      <dgm:prSet/>
      <dgm:spPr/>
      <dgm:t>
        <a:bodyPr rtlCol="0"/>
        <a:lstStyle/>
        <a:p>
          <a:pPr rtl="0"/>
          <a:endParaRPr lang="en-US"/>
        </a:p>
      </dgm:t>
    </dgm:pt>
    <dgm:pt modelId="{3DC9E84D-4109-41D9-B23B-CD33F63307C9}">
      <dgm:prSet phldrT="[Text]"/>
      <dgm:spPr/>
      <dgm:t>
        <a:bodyPr rtlCol="0"/>
        <a:lstStyle/>
        <a:p>
          <a:pPr rtl="0"/>
          <a:r>
            <a:rPr lang="zh-CN" altLang="en-US" dirty="0">
              <a:latin typeface="微软雅黑" panose="020B0503020204020204" pitchFamily="34" charset="-122"/>
              <a:ea typeface="微软雅黑" panose="020B0503020204020204" pitchFamily="34" charset="-122"/>
            </a:rPr>
            <a:t>如果是</a:t>
          </a:r>
          <a:r>
            <a:rPr lang="en-US" altLang="zh-CN" dirty="0">
              <a:latin typeface="微软雅黑" panose="020B0503020204020204" pitchFamily="34" charset="-122"/>
              <a:ea typeface="微软雅黑" panose="020B0503020204020204" pitchFamily="34" charset="-122"/>
            </a:rPr>
            <a:t>3DS</a:t>
          </a:r>
          <a:r>
            <a:rPr lang="zh-CN" altLang="en-US" dirty="0">
              <a:latin typeface="微软雅黑" panose="020B0503020204020204" pitchFamily="34" charset="-122"/>
              <a:ea typeface="微软雅黑" panose="020B0503020204020204" pitchFamily="34" charset="-122"/>
            </a:rPr>
            <a:t>文件，第一个块</a:t>
          </a:r>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应为</a:t>
          </a:r>
          <a:r>
            <a:rPr lang="en-US" altLang="zh-CN" dirty="0">
              <a:latin typeface="微软雅黑" panose="020B0503020204020204" pitchFamily="34" charset="-122"/>
              <a:ea typeface="微软雅黑" panose="020B0503020204020204" pitchFamily="34" charset="-122"/>
            </a:rPr>
            <a:t>primary</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Step 2 task description"/>
        </a:ext>
      </dgm:extLst>
    </dgm:pt>
    <dgm:pt modelId="{D44FDFB6-DCEB-482B-A44F-4AD4680B4845}" type="parTrans" cxnId="{7A48A55B-5522-4A42-ADC5-ACE0221D155E}">
      <dgm:prSet/>
      <dgm:spPr/>
      <dgm:t>
        <a:bodyPr rtlCol="0"/>
        <a:lstStyle/>
        <a:p>
          <a:pPr rtl="0"/>
          <a:endParaRPr lang="en-US"/>
        </a:p>
      </dgm:t>
    </dgm:pt>
    <dgm:pt modelId="{EF816448-0FE2-4DFA-B1FE-96F43A2497E4}" type="sibTrans" cxnId="{7A48A55B-5522-4A42-ADC5-ACE0221D155E}">
      <dgm:prSet/>
      <dgm:spPr/>
      <dgm:t>
        <a:bodyPr rtlCol="0"/>
        <a:lstStyle/>
        <a:p>
          <a:pPr rtl="0"/>
          <a:endParaRPr lang="en-US"/>
        </a:p>
      </dgm:t>
    </dgm:pt>
    <dgm:pt modelId="{1B41DC41-29F0-4922-BFC5-D6FC08605C24}">
      <dgm:prSet phldrT="[Text]"/>
      <dgm:spPr/>
      <dgm:t>
        <a:bodyPr rtlCol="0"/>
        <a:lstStyle/>
        <a:p>
          <a:pPr rtl="0"/>
          <a:r>
            <a:rPr lang="zh-CN" dirty="0" smtClean="0">
              <a:latin typeface="微软雅黑" panose="020B0503020204020204" pitchFamily="34" charset="-122"/>
              <a:ea typeface="微软雅黑" panose="020B0503020204020204" pitchFamily="34" charset="-122"/>
            </a:rPr>
            <a:t>如果</a:t>
          </a:r>
          <a:r>
            <a:rPr lang="zh-CN" dirty="0">
              <a:latin typeface="微软雅黑" panose="020B0503020204020204" pitchFamily="34" charset="-122"/>
              <a:ea typeface="微软雅黑" panose="020B0503020204020204" pitchFamily="34" charset="-122"/>
            </a:rPr>
            <a:t>是</a:t>
          </a:r>
          <a:r>
            <a:rPr lang="en-US" dirty="0">
              <a:latin typeface="微软雅黑" panose="020B0503020204020204" pitchFamily="34" charset="-122"/>
              <a:ea typeface="微软雅黑" panose="020B0503020204020204" pitchFamily="34" charset="-122"/>
            </a:rPr>
            <a:t>3DS</a:t>
          </a:r>
          <a:r>
            <a:rPr lang="zh-CN" dirty="0">
              <a:latin typeface="微软雅黑" panose="020B0503020204020204" pitchFamily="34" charset="-122"/>
              <a:ea typeface="微软雅黑" panose="020B0503020204020204" pitchFamily="34" charset="-122"/>
            </a:rPr>
            <a:t>文件，调用递归函数递归地将块读出</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Step 3 Title"/>
        </a:ext>
      </dgm:extLst>
    </dgm:pt>
    <dgm:pt modelId="{CE9E3E3B-2FC2-4FCA-97C2-0743E0F5A1A8}" type="parTrans" cxnId="{EBEFFE02-D79C-4682-B676-2C45B3EDDB59}">
      <dgm:prSet/>
      <dgm:spPr/>
      <dgm:t>
        <a:bodyPr rtlCol="0"/>
        <a:lstStyle/>
        <a:p>
          <a:pPr rtl="0"/>
          <a:endParaRPr lang="en-US"/>
        </a:p>
      </dgm:t>
    </dgm:pt>
    <dgm:pt modelId="{B1482198-B815-4549-93A1-1975942E3B24}" type="sibTrans" cxnId="{EBEFFE02-D79C-4682-B676-2C45B3EDDB59}">
      <dgm:prSet/>
      <dgm:spPr/>
      <dgm:t>
        <a:bodyPr rtlCol="0"/>
        <a:lstStyle/>
        <a:p>
          <a:pPr rtl="0"/>
          <a:endParaRPr lang="en-US"/>
        </a:p>
      </dgm:t>
    </dgm:pt>
    <dgm:pt modelId="{4777BA7A-CB4C-4047-A5C1-19C4370C7AE7}">
      <dgm:prSet phldrT="[Text]"/>
      <dgm:spPr/>
      <dgm:t>
        <a:bodyPr rtlCol="0"/>
        <a:lstStyle/>
        <a:p>
          <a:pPr rtl="0"/>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Step 3 task description"/>
        </a:ext>
      </dgm:extLst>
    </dgm:pt>
    <dgm:pt modelId="{DBA40324-CF00-4C14-AB62-75C05DB6EAE5}" type="parTrans" cxnId="{991CB489-1893-438D-BC32-42AAD94F996C}">
      <dgm:prSet/>
      <dgm:spPr/>
      <dgm:t>
        <a:bodyPr rtlCol="0"/>
        <a:lstStyle/>
        <a:p>
          <a:pPr rtl="0"/>
          <a:endParaRPr lang="en-US"/>
        </a:p>
      </dgm:t>
    </dgm:pt>
    <dgm:pt modelId="{494B452E-9B16-41EA-8512-F0037B9C3E0D}" type="sibTrans" cxnId="{991CB489-1893-438D-BC32-42AAD94F996C}">
      <dgm:prSet/>
      <dgm:spPr/>
      <dgm:t>
        <a:bodyPr rtlCol="0"/>
        <a:lstStyle/>
        <a:p>
          <a:pPr rtl="0"/>
          <a:endParaRPr lang="en-US"/>
        </a:p>
      </dgm:t>
    </dgm:pt>
    <dgm:pt modelId="{0D5D61AC-5259-40CD-8E60-C7A60C9E094C}" type="pres">
      <dgm:prSet presAssocID="{CE05747F-C2B6-48F4-B230-931F3251F608}" presName="linear" presStyleCnt="0">
        <dgm:presLayoutVars>
          <dgm:animLvl val="lvl"/>
          <dgm:resizeHandles val="exact"/>
        </dgm:presLayoutVars>
      </dgm:prSet>
      <dgm:spPr/>
      <dgm:t>
        <a:bodyPr/>
        <a:lstStyle/>
        <a:p>
          <a:endParaRPr lang="zh-CN" altLang="en-US"/>
        </a:p>
      </dgm:t>
    </dgm:pt>
    <dgm:pt modelId="{E48273AB-5110-4FB3-8068-77F1E8C19D70}" type="pres">
      <dgm:prSet presAssocID="{7E505937-A1D1-4FCF-B857-F28870C2B438}" presName="parentText" presStyleLbl="node1" presStyleIdx="0" presStyleCnt="3">
        <dgm:presLayoutVars>
          <dgm:chMax val="0"/>
          <dgm:bulletEnabled val="1"/>
        </dgm:presLayoutVars>
      </dgm:prSet>
      <dgm:spPr/>
      <dgm:t>
        <a:bodyPr/>
        <a:lstStyle/>
        <a:p>
          <a:endParaRPr lang="zh-CN" altLang="en-US"/>
        </a:p>
      </dgm:t>
    </dgm:pt>
    <dgm:pt modelId="{160743BD-F44D-4BF3-9863-F5D166FDBEF5}" type="pres">
      <dgm:prSet presAssocID="{7E505937-A1D1-4FCF-B857-F28870C2B438}" presName="childText" presStyleLbl="revTx" presStyleIdx="0" presStyleCnt="3">
        <dgm:presLayoutVars>
          <dgm:bulletEnabled val="1"/>
        </dgm:presLayoutVars>
      </dgm:prSet>
      <dgm:spPr/>
      <dgm:t>
        <a:bodyPr/>
        <a:lstStyle/>
        <a:p>
          <a:endParaRPr lang="zh-CN" altLang="en-US"/>
        </a:p>
      </dgm:t>
    </dgm:pt>
    <dgm:pt modelId="{046C0C59-7736-4C26-9A8E-1506162FED79}" type="pres">
      <dgm:prSet presAssocID="{B1295C8C-8D1F-43C6-82C9-E9A0C9D69E91}" presName="parentText" presStyleLbl="node1" presStyleIdx="1" presStyleCnt="3">
        <dgm:presLayoutVars>
          <dgm:chMax val="0"/>
          <dgm:bulletEnabled val="1"/>
        </dgm:presLayoutVars>
      </dgm:prSet>
      <dgm:spPr/>
      <dgm:t>
        <a:bodyPr/>
        <a:lstStyle/>
        <a:p>
          <a:endParaRPr lang="zh-CN" altLang="en-US"/>
        </a:p>
      </dgm:t>
    </dgm:pt>
    <dgm:pt modelId="{F86B86AC-A25F-4FAD-BD44-13D6286DB5AC}" type="pres">
      <dgm:prSet presAssocID="{B1295C8C-8D1F-43C6-82C9-E9A0C9D69E91}" presName="childText" presStyleLbl="revTx" presStyleIdx="1" presStyleCnt="3">
        <dgm:presLayoutVars>
          <dgm:bulletEnabled val="1"/>
        </dgm:presLayoutVars>
      </dgm:prSet>
      <dgm:spPr/>
      <dgm:t>
        <a:bodyPr/>
        <a:lstStyle/>
        <a:p>
          <a:endParaRPr lang="zh-CN" altLang="en-US"/>
        </a:p>
      </dgm:t>
    </dgm:pt>
    <dgm:pt modelId="{E43C16AD-ED87-4AE7-B02C-E4364DEA3E01}" type="pres">
      <dgm:prSet presAssocID="{1B41DC41-29F0-4922-BFC5-D6FC08605C24}" presName="parentText" presStyleLbl="node1" presStyleIdx="2" presStyleCnt="3">
        <dgm:presLayoutVars>
          <dgm:chMax val="0"/>
          <dgm:bulletEnabled val="1"/>
        </dgm:presLayoutVars>
      </dgm:prSet>
      <dgm:spPr/>
      <dgm:t>
        <a:bodyPr/>
        <a:lstStyle/>
        <a:p>
          <a:endParaRPr lang="zh-CN" altLang="en-US"/>
        </a:p>
      </dgm:t>
    </dgm:pt>
    <dgm:pt modelId="{6419255D-07C5-4751-8C60-74B067466F25}" type="pres">
      <dgm:prSet presAssocID="{1B41DC41-29F0-4922-BFC5-D6FC08605C24}" presName="childText" presStyleLbl="revTx" presStyleIdx="2" presStyleCnt="3">
        <dgm:presLayoutVars>
          <dgm:bulletEnabled val="1"/>
        </dgm:presLayoutVars>
      </dgm:prSet>
      <dgm:spPr/>
      <dgm:t>
        <a:bodyPr/>
        <a:lstStyle/>
        <a:p>
          <a:endParaRPr lang="zh-CN" altLang="en-US"/>
        </a:p>
      </dgm:t>
    </dgm:pt>
  </dgm:ptLst>
  <dgm:cxnLst>
    <dgm:cxn modelId="{645F6E7F-DC45-4D26-9A51-58279845D457}" type="presOf" srcId="{754976FE-E4B0-4743-B453-0E44EC68399E}" destId="{160743BD-F44D-4BF3-9863-F5D166FDBEF5}" srcOrd="0" destOrd="0" presId="urn:microsoft.com/office/officeart/2005/8/layout/vList2"/>
    <dgm:cxn modelId="{55E1F63E-FE88-46CE-A8EF-6F1AA73AED55}" type="presOf" srcId="{3DC9E84D-4109-41D9-B23B-CD33F63307C9}" destId="{F86B86AC-A25F-4FAD-BD44-13D6286DB5AC}" srcOrd="0" destOrd="0" presId="urn:microsoft.com/office/officeart/2005/8/layout/vList2"/>
    <dgm:cxn modelId="{E59A6F43-2FE5-4086-A48C-4861F993BB31}" type="presOf" srcId="{CE05747F-C2B6-48F4-B230-931F3251F608}" destId="{0D5D61AC-5259-40CD-8E60-C7A60C9E094C}" srcOrd="0" destOrd="0" presId="urn:microsoft.com/office/officeart/2005/8/layout/vList2"/>
    <dgm:cxn modelId="{76698416-48B6-446C-BC4D-BBB529F863E9}" srcId="{7E505937-A1D1-4FCF-B857-F28870C2B438}" destId="{754976FE-E4B0-4743-B453-0E44EC68399E}" srcOrd="0" destOrd="0" parTransId="{4D9FEAA5-C005-491D-B43A-D4F62D2E4495}" sibTransId="{C2AD5ED6-AB5F-4192-9A90-DE66475C951C}"/>
    <dgm:cxn modelId="{7A48A55B-5522-4A42-ADC5-ACE0221D155E}" srcId="{B1295C8C-8D1F-43C6-82C9-E9A0C9D69E91}" destId="{3DC9E84D-4109-41D9-B23B-CD33F63307C9}" srcOrd="0" destOrd="0" parTransId="{D44FDFB6-DCEB-482B-A44F-4AD4680B4845}" sibTransId="{EF816448-0FE2-4DFA-B1FE-96F43A2497E4}"/>
    <dgm:cxn modelId="{47137A9B-2AFD-43A1-BF60-A42D27E140F6}" srcId="{CE05747F-C2B6-48F4-B230-931F3251F608}" destId="{B1295C8C-8D1F-43C6-82C9-E9A0C9D69E91}" srcOrd="1" destOrd="0" parTransId="{E5C704B0-DB8C-4E8C-A7B3-49A7A120BF7B}" sibTransId="{8C31FF87-D786-498F-B4F8-FA4F5650B856}"/>
    <dgm:cxn modelId="{6B5CEE56-5D58-41F8-BAB5-E16C130C7537}" type="presOf" srcId="{4777BA7A-CB4C-4047-A5C1-19C4370C7AE7}" destId="{6419255D-07C5-4751-8C60-74B067466F25}" srcOrd="0" destOrd="0" presId="urn:microsoft.com/office/officeart/2005/8/layout/vList2"/>
    <dgm:cxn modelId="{2577AF47-547F-47F7-A484-871FB3256470}" srcId="{CE05747F-C2B6-48F4-B230-931F3251F608}" destId="{7E505937-A1D1-4FCF-B857-F28870C2B438}" srcOrd="0" destOrd="0" parTransId="{C7132FAD-B185-4405-ABD4-A30DEAC13416}" sibTransId="{3B7DB6A5-4C5E-46B9-A357-36BB8E4D8D85}"/>
    <dgm:cxn modelId="{EBEFFE02-D79C-4682-B676-2C45B3EDDB59}" srcId="{CE05747F-C2B6-48F4-B230-931F3251F608}" destId="{1B41DC41-29F0-4922-BFC5-D6FC08605C24}" srcOrd="2" destOrd="0" parTransId="{CE9E3E3B-2FC2-4FCA-97C2-0743E0F5A1A8}" sibTransId="{B1482198-B815-4549-93A1-1975942E3B24}"/>
    <dgm:cxn modelId="{12628B3F-4785-435E-9728-FFDCD38C4620}" type="presOf" srcId="{7E505937-A1D1-4FCF-B857-F28870C2B438}" destId="{E48273AB-5110-4FB3-8068-77F1E8C19D70}" srcOrd="0" destOrd="0" presId="urn:microsoft.com/office/officeart/2005/8/layout/vList2"/>
    <dgm:cxn modelId="{7767D28A-B308-43E6-A1D3-FFEEDA0DE133}" type="presOf" srcId="{1B41DC41-29F0-4922-BFC5-D6FC08605C24}" destId="{E43C16AD-ED87-4AE7-B02C-E4364DEA3E01}" srcOrd="0" destOrd="0" presId="urn:microsoft.com/office/officeart/2005/8/layout/vList2"/>
    <dgm:cxn modelId="{AC6DCBE0-CEB4-4790-B41A-C3525DD6D4E5}" type="presOf" srcId="{B1295C8C-8D1F-43C6-82C9-E9A0C9D69E91}" destId="{046C0C59-7736-4C26-9A8E-1506162FED79}" srcOrd="0" destOrd="0" presId="urn:microsoft.com/office/officeart/2005/8/layout/vList2"/>
    <dgm:cxn modelId="{991CB489-1893-438D-BC32-42AAD94F996C}" srcId="{1B41DC41-29F0-4922-BFC5-D6FC08605C24}" destId="{4777BA7A-CB4C-4047-A5C1-19C4370C7AE7}" srcOrd="0" destOrd="0" parTransId="{DBA40324-CF00-4C14-AB62-75C05DB6EAE5}" sibTransId="{494B452E-9B16-41EA-8512-F0037B9C3E0D}"/>
    <dgm:cxn modelId="{DDA59D3A-2368-4569-91F4-949247C7F0DC}" type="presParOf" srcId="{0D5D61AC-5259-40CD-8E60-C7A60C9E094C}" destId="{E48273AB-5110-4FB3-8068-77F1E8C19D70}" srcOrd="0" destOrd="0" presId="urn:microsoft.com/office/officeart/2005/8/layout/vList2"/>
    <dgm:cxn modelId="{264679E5-A89B-4D62-836B-53B39836A43E}" type="presParOf" srcId="{0D5D61AC-5259-40CD-8E60-C7A60C9E094C}" destId="{160743BD-F44D-4BF3-9863-F5D166FDBEF5}" srcOrd="1" destOrd="0" presId="urn:microsoft.com/office/officeart/2005/8/layout/vList2"/>
    <dgm:cxn modelId="{60E45DF3-EA24-4DD4-AF49-155165817C96}" type="presParOf" srcId="{0D5D61AC-5259-40CD-8E60-C7A60C9E094C}" destId="{046C0C59-7736-4C26-9A8E-1506162FED79}" srcOrd="2" destOrd="0" presId="urn:microsoft.com/office/officeart/2005/8/layout/vList2"/>
    <dgm:cxn modelId="{FDC905FA-2C67-4FE5-8984-0E6BB735F7DB}" type="presParOf" srcId="{0D5D61AC-5259-40CD-8E60-C7A60C9E094C}" destId="{F86B86AC-A25F-4FAD-BD44-13D6286DB5AC}" srcOrd="3" destOrd="0" presId="urn:microsoft.com/office/officeart/2005/8/layout/vList2"/>
    <dgm:cxn modelId="{82502A5A-4E62-4019-92F6-54A9112A832D}" type="presParOf" srcId="{0D5D61AC-5259-40CD-8E60-C7A60C9E094C}" destId="{E43C16AD-ED87-4AE7-B02C-E4364DEA3E01}" srcOrd="4" destOrd="0" presId="urn:microsoft.com/office/officeart/2005/8/layout/vList2"/>
    <dgm:cxn modelId="{BD139D4C-DBAA-4949-BDFD-D676101C3E2E}" type="presParOf" srcId="{0D5D61AC-5259-40CD-8E60-C7A60C9E094C}" destId="{6419255D-07C5-4751-8C60-74B067466F25}"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05747F-C2B6-48F4-B230-931F3251F608}" type="doc">
      <dgm:prSet loTypeId="urn:microsoft.com/office/officeart/2005/8/layout/vList2" loCatId="list" qsTypeId="urn:microsoft.com/office/officeart/2005/8/quickstyle/simple1" qsCatId="simple" csTypeId="urn:microsoft.com/office/officeart/2005/8/colors/accent1_1" csCatId="accent1" phldr="1"/>
      <dgm:spPr/>
      <dgm:t>
        <a:bodyPr rtlCol="0"/>
        <a:lstStyle/>
        <a:p>
          <a:pPr rtl="0"/>
          <a:endParaRPr lang="en-US"/>
        </a:p>
      </dgm:t>
    </dgm:pt>
    <dgm:pt modelId="{7E505937-A1D1-4FCF-B857-F28870C2B438}">
      <dgm:prSet phldrT="[Text]"/>
      <dgm:spPr/>
      <dgm:t>
        <a:bodyPr rtlCol="0"/>
        <a:lstStyle/>
        <a:p>
          <a:pPr rtl="0"/>
          <a:r>
            <a:rPr lang="zh-CN" dirty="0" smtClean="0">
              <a:latin typeface="微软雅黑" panose="020B0503020204020204" pitchFamily="34" charset="-122"/>
              <a:ea typeface="微软雅黑" panose="020B0503020204020204" pitchFamily="34" charset="-122"/>
            </a:rPr>
            <a:t>遍历</a:t>
          </a:r>
          <a:r>
            <a:rPr lang="zh-CN" dirty="0">
              <a:latin typeface="微软雅黑" panose="020B0503020204020204" pitchFamily="34" charset="-122"/>
              <a:ea typeface="微软雅黑" panose="020B0503020204020204" pitchFamily="34" charset="-122"/>
            </a:rPr>
            <a:t>模型中的所有对象</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Step 1 Title"/>
        </a:ext>
      </dgm:extLst>
    </dgm:pt>
    <dgm:pt modelId="{C7132FAD-B185-4405-ABD4-A30DEAC13416}" type="parTrans" cxnId="{2577AF47-547F-47F7-A484-871FB3256470}">
      <dgm:prSet/>
      <dgm:spPr/>
      <dgm:t>
        <a:bodyPr rtlCol="0"/>
        <a:lstStyle/>
        <a:p>
          <a:pPr rtl="0"/>
          <a:endParaRPr lang="en-US"/>
        </a:p>
      </dgm:t>
    </dgm:pt>
    <dgm:pt modelId="{3B7DB6A5-4C5E-46B9-A357-36BB8E4D8D85}" type="sibTrans" cxnId="{2577AF47-547F-47F7-A484-871FB3256470}">
      <dgm:prSet/>
      <dgm:spPr/>
      <dgm:t>
        <a:bodyPr rtlCol="0"/>
        <a:lstStyle/>
        <a:p>
          <a:pPr rtl="0"/>
          <a:endParaRPr lang="en-US"/>
        </a:p>
      </dgm:t>
    </dgm:pt>
    <dgm:pt modelId="{754976FE-E4B0-4743-B453-0E44EC68399E}">
      <dgm:prSet phldrT="[Text]"/>
      <dgm:spPr/>
      <dgm:t>
        <a:bodyPr rtlCol="0"/>
        <a:lstStyle/>
        <a:p>
          <a:pPr rtl="0"/>
          <a:r>
            <a:rPr lang="zh-CN" dirty="0">
              <a:latin typeface="黑体" panose="02010609060101010101" pitchFamily="49" charset="-122"/>
              <a:ea typeface="黑体" panose="02010609060101010101" pitchFamily="49" charset="-122"/>
            </a:rPr>
            <a:t>依次遍历对象的所有面，顶点和法向量，分配空间储存这些数据</a:t>
          </a:r>
          <a:endParaRPr lang="zh-cn" dirty="0">
            <a:latin typeface="黑体" panose="02010609060101010101" pitchFamily="49" charset="-122"/>
            <a:ea typeface="黑体" panose="02010609060101010101" pitchFamily="49" charset="-122"/>
          </a:endParaRPr>
        </a:p>
      </dgm:t>
      <dgm:extLst>
        <a:ext uri="{E40237B7-FDA0-4F09-8148-C483321AD2D9}">
          <dgm14:cNvPr xmlns:dgm14="http://schemas.microsoft.com/office/drawing/2010/diagram" id="0" name="" title="Step 1 task description"/>
        </a:ext>
      </dgm:extLst>
    </dgm:pt>
    <dgm:pt modelId="{4D9FEAA5-C005-491D-B43A-D4F62D2E4495}" type="parTrans" cxnId="{76698416-48B6-446C-BC4D-BBB529F863E9}">
      <dgm:prSet/>
      <dgm:spPr/>
      <dgm:t>
        <a:bodyPr rtlCol="0"/>
        <a:lstStyle/>
        <a:p>
          <a:pPr rtl="0"/>
          <a:endParaRPr lang="en-US"/>
        </a:p>
      </dgm:t>
    </dgm:pt>
    <dgm:pt modelId="{C2AD5ED6-AB5F-4192-9A90-DE66475C951C}" type="sibTrans" cxnId="{76698416-48B6-446C-BC4D-BBB529F863E9}">
      <dgm:prSet/>
      <dgm:spPr/>
      <dgm:t>
        <a:bodyPr rtlCol="0"/>
        <a:lstStyle/>
        <a:p>
          <a:pPr rtl="0"/>
          <a:endParaRPr lang="en-US"/>
        </a:p>
      </dgm:t>
    </dgm:pt>
    <dgm:pt modelId="{B1295C8C-8D1F-43C6-82C9-E9A0C9D69E91}">
      <dgm:prSet phldrT="[Text]"/>
      <dgm:spPr/>
      <dgm:t>
        <a:bodyPr rtlCol="0"/>
        <a:lstStyle/>
        <a:p>
          <a:pPr rtl="0"/>
          <a:r>
            <a:rPr lang="zh-CN" dirty="0" smtClean="0">
              <a:latin typeface="微软雅黑" panose="020B0503020204020204" pitchFamily="34" charset="-122"/>
              <a:ea typeface="微软雅黑" panose="020B0503020204020204" pitchFamily="34" charset="-122"/>
            </a:rPr>
            <a:t>显示</a:t>
          </a:r>
          <a:r>
            <a:rPr lang="zh-CN" dirty="0">
              <a:latin typeface="微软雅黑" panose="020B0503020204020204" pitchFamily="34" charset="-122"/>
              <a:ea typeface="微软雅黑" panose="020B0503020204020204" pitchFamily="34" charset="-122"/>
            </a:rPr>
            <a:t>模型</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Step 2 Title"/>
        </a:ext>
      </dgm:extLst>
    </dgm:pt>
    <dgm:pt modelId="{E5C704B0-DB8C-4E8C-A7B3-49A7A120BF7B}" type="parTrans" cxnId="{47137A9B-2AFD-43A1-BF60-A42D27E140F6}">
      <dgm:prSet/>
      <dgm:spPr/>
      <dgm:t>
        <a:bodyPr rtlCol="0"/>
        <a:lstStyle/>
        <a:p>
          <a:pPr rtl="0"/>
          <a:endParaRPr lang="en-US"/>
        </a:p>
      </dgm:t>
    </dgm:pt>
    <dgm:pt modelId="{8C31FF87-D786-498F-B4F8-FA4F5650B856}" type="sibTrans" cxnId="{47137A9B-2AFD-43A1-BF60-A42D27E140F6}">
      <dgm:prSet/>
      <dgm:spPr/>
      <dgm:t>
        <a:bodyPr rtlCol="0"/>
        <a:lstStyle/>
        <a:p>
          <a:pPr rtl="0"/>
          <a:endParaRPr lang="en-US"/>
        </a:p>
      </dgm:t>
    </dgm:pt>
    <dgm:pt modelId="{3DC9E84D-4109-41D9-B23B-CD33F63307C9}">
      <dgm:prSet phldrT="[Text]"/>
      <dgm:spPr/>
      <dgm:t>
        <a:bodyPr rtlCol="0"/>
        <a:lstStyle/>
        <a:p>
          <a:pPr rtl="0"/>
          <a:r>
            <a:rPr lang="zh-CN" dirty="0">
              <a:latin typeface="黑体" panose="02010609060101010101" pitchFamily="49" charset="-122"/>
              <a:ea typeface="黑体" panose="02010609060101010101" pitchFamily="49" charset="-122"/>
            </a:rPr>
            <a:t>如果当前需要显示的对象具有纹理映射，则绑定纹理映射</a:t>
          </a:r>
          <a:endParaRPr lang="zh-cn" dirty="0">
            <a:latin typeface="黑体" panose="02010609060101010101" pitchFamily="49" charset="-122"/>
            <a:ea typeface="黑体" panose="02010609060101010101" pitchFamily="49" charset="-122"/>
          </a:endParaRPr>
        </a:p>
      </dgm:t>
      <dgm:extLst>
        <a:ext uri="{E40237B7-FDA0-4F09-8148-C483321AD2D9}">
          <dgm14:cNvPr xmlns:dgm14="http://schemas.microsoft.com/office/drawing/2010/diagram" id="0" name="" title="Step 2 task description"/>
        </a:ext>
      </dgm:extLst>
    </dgm:pt>
    <dgm:pt modelId="{D44FDFB6-DCEB-482B-A44F-4AD4680B4845}" type="parTrans" cxnId="{7A48A55B-5522-4A42-ADC5-ACE0221D155E}">
      <dgm:prSet/>
      <dgm:spPr/>
      <dgm:t>
        <a:bodyPr rtlCol="0"/>
        <a:lstStyle/>
        <a:p>
          <a:pPr rtl="0"/>
          <a:endParaRPr lang="en-US"/>
        </a:p>
      </dgm:t>
    </dgm:pt>
    <dgm:pt modelId="{EF816448-0FE2-4DFA-B1FE-96F43A2497E4}" type="sibTrans" cxnId="{7A48A55B-5522-4A42-ADC5-ACE0221D155E}">
      <dgm:prSet/>
      <dgm:spPr/>
      <dgm:t>
        <a:bodyPr rtlCol="0"/>
        <a:lstStyle/>
        <a:p>
          <a:pPr rtl="0"/>
          <a:endParaRPr lang="en-US"/>
        </a:p>
      </dgm:t>
    </dgm:pt>
    <dgm:pt modelId="{398C4C62-02C4-4A91-B786-6B3C60549C0C}">
      <dgm:prSet phldrT="[Text]"/>
      <dgm:spPr/>
      <dgm:t>
        <a:bodyPr rtlCol="0"/>
        <a:lstStyle/>
        <a:p>
          <a:pPr rtl="0"/>
          <a:r>
            <a:rPr lang="zh-CN" dirty="0">
              <a:latin typeface="黑体" panose="02010609060101010101" pitchFamily="49" charset="-122"/>
              <a:ea typeface="黑体" panose="02010609060101010101" pitchFamily="49" charset="-122"/>
            </a:rPr>
            <a:t>接着从相应的储存空间里读取所有面、顶点和法向量，进一步地如果对象还具有纹理，就在相应的位置绘制纹理</a:t>
          </a:r>
          <a:endParaRPr lang="zh-cn" dirty="0">
            <a:latin typeface="黑体" panose="02010609060101010101" pitchFamily="49" charset="-122"/>
            <a:ea typeface="黑体" panose="02010609060101010101" pitchFamily="49" charset="-122"/>
          </a:endParaRPr>
        </a:p>
      </dgm:t>
    </dgm:pt>
    <dgm:pt modelId="{710BAE6A-1D03-4BB0-8C25-75B698134579}" type="parTrans" cxnId="{050FAFEF-930A-4126-A547-7BE7741083AA}">
      <dgm:prSet/>
      <dgm:spPr/>
      <dgm:t>
        <a:bodyPr rtlCol="0"/>
        <a:lstStyle/>
        <a:p>
          <a:pPr rtl="0"/>
          <a:endParaRPr lang="en-US"/>
        </a:p>
      </dgm:t>
    </dgm:pt>
    <dgm:pt modelId="{A606B13E-BFAD-4B31-AAA7-E78B10EBF07E}" type="sibTrans" cxnId="{050FAFEF-930A-4126-A547-7BE7741083AA}">
      <dgm:prSet/>
      <dgm:spPr/>
      <dgm:t>
        <a:bodyPr rtlCol="0"/>
        <a:lstStyle/>
        <a:p>
          <a:pPr rtl="0"/>
          <a:endParaRPr lang="en-US"/>
        </a:p>
      </dgm:t>
    </dgm:pt>
    <dgm:pt modelId="{1B41DC41-29F0-4922-BFC5-D6FC08605C24}">
      <dgm:prSet phldrT="[Text]"/>
      <dgm:spPr/>
      <dgm:t>
        <a:bodyPr rtlCol="0"/>
        <a:lstStyle/>
        <a:p>
          <a:pPr rtl="0"/>
          <a:r>
            <a:rPr lang="zh-CN" altLang="en-US" dirty="0" smtClean="0">
              <a:latin typeface="微软雅黑" panose="020B0503020204020204" pitchFamily="34" charset="-122"/>
              <a:ea typeface="微软雅黑" panose="020B0503020204020204" pitchFamily="34" charset="-122"/>
            </a:rPr>
            <a:t>释放</a:t>
          </a:r>
          <a:r>
            <a:rPr lang="zh-CN" altLang="en-US" dirty="0">
              <a:latin typeface="微软雅黑" panose="020B0503020204020204" pitchFamily="34" charset="-122"/>
              <a:ea typeface="微软雅黑" panose="020B0503020204020204" pitchFamily="34" charset="-122"/>
            </a:rPr>
            <a:t>被分配的空间</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Step 3 Title"/>
        </a:ext>
      </dgm:extLst>
    </dgm:pt>
    <dgm:pt modelId="{CE9E3E3B-2FC2-4FCA-97C2-0743E0F5A1A8}" type="parTrans" cxnId="{EBEFFE02-D79C-4682-B676-2C45B3EDDB59}">
      <dgm:prSet/>
      <dgm:spPr/>
      <dgm:t>
        <a:bodyPr rtlCol="0"/>
        <a:lstStyle/>
        <a:p>
          <a:pPr rtl="0"/>
          <a:endParaRPr lang="en-US"/>
        </a:p>
      </dgm:t>
    </dgm:pt>
    <dgm:pt modelId="{B1482198-B815-4549-93A1-1975942E3B24}" type="sibTrans" cxnId="{EBEFFE02-D79C-4682-B676-2C45B3EDDB59}">
      <dgm:prSet/>
      <dgm:spPr/>
      <dgm:t>
        <a:bodyPr rtlCol="0"/>
        <a:lstStyle/>
        <a:p>
          <a:pPr rtl="0"/>
          <a:endParaRPr lang="en-US"/>
        </a:p>
      </dgm:t>
    </dgm:pt>
    <dgm:pt modelId="{4777BA7A-CB4C-4047-A5C1-19C4370C7AE7}">
      <dgm:prSet phldrT="[Text]"/>
      <dgm:spPr/>
      <dgm:t>
        <a:bodyPr rtlCol="0"/>
        <a:lstStyle/>
        <a:p>
          <a:pPr rtl="0"/>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Step 3 task description"/>
        </a:ext>
      </dgm:extLst>
    </dgm:pt>
    <dgm:pt modelId="{DBA40324-CF00-4C14-AB62-75C05DB6EAE5}" type="parTrans" cxnId="{991CB489-1893-438D-BC32-42AAD94F996C}">
      <dgm:prSet/>
      <dgm:spPr/>
      <dgm:t>
        <a:bodyPr rtlCol="0"/>
        <a:lstStyle/>
        <a:p>
          <a:pPr rtl="0"/>
          <a:endParaRPr lang="en-US"/>
        </a:p>
      </dgm:t>
    </dgm:pt>
    <dgm:pt modelId="{494B452E-9B16-41EA-8512-F0037B9C3E0D}" type="sibTrans" cxnId="{991CB489-1893-438D-BC32-42AAD94F996C}">
      <dgm:prSet/>
      <dgm:spPr/>
      <dgm:t>
        <a:bodyPr rtlCol="0"/>
        <a:lstStyle/>
        <a:p>
          <a:pPr rtl="0"/>
          <a:endParaRPr lang="en-US"/>
        </a:p>
      </dgm:t>
    </dgm:pt>
    <dgm:pt modelId="{0D5D61AC-5259-40CD-8E60-C7A60C9E094C}" type="pres">
      <dgm:prSet presAssocID="{CE05747F-C2B6-48F4-B230-931F3251F608}" presName="linear" presStyleCnt="0">
        <dgm:presLayoutVars>
          <dgm:animLvl val="lvl"/>
          <dgm:resizeHandles val="exact"/>
        </dgm:presLayoutVars>
      </dgm:prSet>
      <dgm:spPr/>
      <dgm:t>
        <a:bodyPr/>
        <a:lstStyle/>
        <a:p>
          <a:endParaRPr lang="zh-CN" altLang="en-US"/>
        </a:p>
      </dgm:t>
    </dgm:pt>
    <dgm:pt modelId="{E48273AB-5110-4FB3-8068-77F1E8C19D70}" type="pres">
      <dgm:prSet presAssocID="{7E505937-A1D1-4FCF-B857-F28870C2B438}" presName="parentText" presStyleLbl="node1" presStyleIdx="0" presStyleCnt="3">
        <dgm:presLayoutVars>
          <dgm:chMax val="0"/>
          <dgm:bulletEnabled val="1"/>
        </dgm:presLayoutVars>
      </dgm:prSet>
      <dgm:spPr/>
      <dgm:t>
        <a:bodyPr/>
        <a:lstStyle/>
        <a:p>
          <a:endParaRPr lang="zh-CN" altLang="en-US"/>
        </a:p>
      </dgm:t>
    </dgm:pt>
    <dgm:pt modelId="{160743BD-F44D-4BF3-9863-F5D166FDBEF5}" type="pres">
      <dgm:prSet presAssocID="{7E505937-A1D1-4FCF-B857-F28870C2B438}" presName="childText" presStyleLbl="revTx" presStyleIdx="0" presStyleCnt="3">
        <dgm:presLayoutVars>
          <dgm:bulletEnabled val="1"/>
        </dgm:presLayoutVars>
      </dgm:prSet>
      <dgm:spPr/>
      <dgm:t>
        <a:bodyPr/>
        <a:lstStyle/>
        <a:p>
          <a:endParaRPr lang="zh-CN" altLang="en-US"/>
        </a:p>
      </dgm:t>
    </dgm:pt>
    <dgm:pt modelId="{046C0C59-7736-4C26-9A8E-1506162FED79}" type="pres">
      <dgm:prSet presAssocID="{B1295C8C-8D1F-43C6-82C9-E9A0C9D69E91}" presName="parentText" presStyleLbl="node1" presStyleIdx="1" presStyleCnt="3">
        <dgm:presLayoutVars>
          <dgm:chMax val="0"/>
          <dgm:bulletEnabled val="1"/>
        </dgm:presLayoutVars>
      </dgm:prSet>
      <dgm:spPr/>
      <dgm:t>
        <a:bodyPr/>
        <a:lstStyle/>
        <a:p>
          <a:endParaRPr lang="zh-CN" altLang="en-US"/>
        </a:p>
      </dgm:t>
    </dgm:pt>
    <dgm:pt modelId="{F86B86AC-A25F-4FAD-BD44-13D6286DB5AC}" type="pres">
      <dgm:prSet presAssocID="{B1295C8C-8D1F-43C6-82C9-E9A0C9D69E91}" presName="childText" presStyleLbl="revTx" presStyleIdx="1" presStyleCnt="3">
        <dgm:presLayoutVars>
          <dgm:bulletEnabled val="1"/>
        </dgm:presLayoutVars>
      </dgm:prSet>
      <dgm:spPr/>
      <dgm:t>
        <a:bodyPr/>
        <a:lstStyle/>
        <a:p>
          <a:endParaRPr lang="zh-CN" altLang="en-US"/>
        </a:p>
      </dgm:t>
    </dgm:pt>
    <dgm:pt modelId="{E43C16AD-ED87-4AE7-B02C-E4364DEA3E01}" type="pres">
      <dgm:prSet presAssocID="{1B41DC41-29F0-4922-BFC5-D6FC08605C24}" presName="parentText" presStyleLbl="node1" presStyleIdx="2" presStyleCnt="3">
        <dgm:presLayoutVars>
          <dgm:chMax val="0"/>
          <dgm:bulletEnabled val="1"/>
        </dgm:presLayoutVars>
      </dgm:prSet>
      <dgm:spPr/>
      <dgm:t>
        <a:bodyPr/>
        <a:lstStyle/>
        <a:p>
          <a:endParaRPr lang="zh-CN" altLang="en-US"/>
        </a:p>
      </dgm:t>
    </dgm:pt>
    <dgm:pt modelId="{6419255D-07C5-4751-8C60-74B067466F25}" type="pres">
      <dgm:prSet presAssocID="{1B41DC41-29F0-4922-BFC5-D6FC08605C24}" presName="childText" presStyleLbl="revTx" presStyleIdx="2" presStyleCnt="3">
        <dgm:presLayoutVars>
          <dgm:bulletEnabled val="1"/>
        </dgm:presLayoutVars>
      </dgm:prSet>
      <dgm:spPr/>
      <dgm:t>
        <a:bodyPr/>
        <a:lstStyle/>
        <a:p>
          <a:endParaRPr lang="zh-CN" altLang="en-US"/>
        </a:p>
      </dgm:t>
    </dgm:pt>
  </dgm:ptLst>
  <dgm:cxnLst>
    <dgm:cxn modelId="{63CAEF18-7B36-4A28-BADF-504876AFA073}" type="presOf" srcId="{398C4C62-02C4-4A91-B786-6B3C60549C0C}" destId="{F86B86AC-A25F-4FAD-BD44-13D6286DB5AC}" srcOrd="0" destOrd="1" presId="urn:microsoft.com/office/officeart/2005/8/layout/vList2"/>
    <dgm:cxn modelId="{6B5CEE56-5D58-41F8-BAB5-E16C130C7537}" type="presOf" srcId="{4777BA7A-CB4C-4047-A5C1-19C4370C7AE7}" destId="{6419255D-07C5-4751-8C60-74B067466F25}" srcOrd="0" destOrd="0" presId="urn:microsoft.com/office/officeart/2005/8/layout/vList2"/>
    <dgm:cxn modelId="{12628B3F-4785-435E-9728-FFDCD38C4620}" type="presOf" srcId="{7E505937-A1D1-4FCF-B857-F28870C2B438}" destId="{E48273AB-5110-4FB3-8068-77F1E8C19D70}" srcOrd="0" destOrd="0" presId="urn:microsoft.com/office/officeart/2005/8/layout/vList2"/>
    <dgm:cxn modelId="{645F6E7F-DC45-4D26-9A51-58279845D457}" type="presOf" srcId="{754976FE-E4B0-4743-B453-0E44EC68399E}" destId="{160743BD-F44D-4BF3-9863-F5D166FDBEF5}" srcOrd="0" destOrd="0" presId="urn:microsoft.com/office/officeart/2005/8/layout/vList2"/>
    <dgm:cxn modelId="{55E1F63E-FE88-46CE-A8EF-6F1AA73AED55}" type="presOf" srcId="{3DC9E84D-4109-41D9-B23B-CD33F63307C9}" destId="{F86B86AC-A25F-4FAD-BD44-13D6286DB5AC}" srcOrd="0" destOrd="0" presId="urn:microsoft.com/office/officeart/2005/8/layout/vList2"/>
    <dgm:cxn modelId="{AC6DCBE0-CEB4-4790-B41A-C3525DD6D4E5}" type="presOf" srcId="{B1295C8C-8D1F-43C6-82C9-E9A0C9D69E91}" destId="{046C0C59-7736-4C26-9A8E-1506162FED79}" srcOrd="0" destOrd="0" presId="urn:microsoft.com/office/officeart/2005/8/layout/vList2"/>
    <dgm:cxn modelId="{991CB489-1893-438D-BC32-42AAD94F996C}" srcId="{1B41DC41-29F0-4922-BFC5-D6FC08605C24}" destId="{4777BA7A-CB4C-4047-A5C1-19C4370C7AE7}" srcOrd="0" destOrd="0" parTransId="{DBA40324-CF00-4C14-AB62-75C05DB6EAE5}" sibTransId="{494B452E-9B16-41EA-8512-F0037B9C3E0D}"/>
    <dgm:cxn modelId="{EBEFFE02-D79C-4682-B676-2C45B3EDDB59}" srcId="{CE05747F-C2B6-48F4-B230-931F3251F608}" destId="{1B41DC41-29F0-4922-BFC5-D6FC08605C24}" srcOrd="2" destOrd="0" parTransId="{CE9E3E3B-2FC2-4FCA-97C2-0743E0F5A1A8}" sibTransId="{B1482198-B815-4549-93A1-1975942E3B24}"/>
    <dgm:cxn modelId="{2577AF47-547F-47F7-A484-871FB3256470}" srcId="{CE05747F-C2B6-48F4-B230-931F3251F608}" destId="{7E505937-A1D1-4FCF-B857-F28870C2B438}" srcOrd="0" destOrd="0" parTransId="{C7132FAD-B185-4405-ABD4-A30DEAC13416}" sibTransId="{3B7DB6A5-4C5E-46B9-A357-36BB8E4D8D85}"/>
    <dgm:cxn modelId="{7767D28A-B308-43E6-A1D3-FFEEDA0DE133}" type="presOf" srcId="{1B41DC41-29F0-4922-BFC5-D6FC08605C24}" destId="{E43C16AD-ED87-4AE7-B02C-E4364DEA3E01}" srcOrd="0" destOrd="0" presId="urn:microsoft.com/office/officeart/2005/8/layout/vList2"/>
    <dgm:cxn modelId="{050FAFEF-930A-4126-A547-7BE7741083AA}" srcId="{B1295C8C-8D1F-43C6-82C9-E9A0C9D69E91}" destId="{398C4C62-02C4-4A91-B786-6B3C60549C0C}" srcOrd="1" destOrd="0" parTransId="{710BAE6A-1D03-4BB0-8C25-75B698134579}" sibTransId="{A606B13E-BFAD-4B31-AAA7-E78B10EBF07E}"/>
    <dgm:cxn modelId="{47137A9B-2AFD-43A1-BF60-A42D27E140F6}" srcId="{CE05747F-C2B6-48F4-B230-931F3251F608}" destId="{B1295C8C-8D1F-43C6-82C9-E9A0C9D69E91}" srcOrd="1" destOrd="0" parTransId="{E5C704B0-DB8C-4E8C-A7B3-49A7A120BF7B}" sibTransId="{8C31FF87-D786-498F-B4F8-FA4F5650B856}"/>
    <dgm:cxn modelId="{E59A6F43-2FE5-4086-A48C-4861F993BB31}" type="presOf" srcId="{CE05747F-C2B6-48F4-B230-931F3251F608}" destId="{0D5D61AC-5259-40CD-8E60-C7A60C9E094C}" srcOrd="0" destOrd="0" presId="urn:microsoft.com/office/officeart/2005/8/layout/vList2"/>
    <dgm:cxn modelId="{7A48A55B-5522-4A42-ADC5-ACE0221D155E}" srcId="{B1295C8C-8D1F-43C6-82C9-E9A0C9D69E91}" destId="{3DC9E84D-4109-41D9-B23B-CD33F63307C9}" srcOrd="0" destOrd="0" parTransId="{D44FDFB6-DCEB-482B-A44F-4AD4680B4845}" sibTransId="{EF816448-0FE2-4DFA-B1FE-96F43A2497E4}"/>
    <dgm:cxn modelId="{76698416-48B6-446C-BC4D-BBB529F863E9}" srcId="{7E505937-A1D1-4FCF-B857-F28870C2B438}" destId="{754976FE-E4B0-4743-B453-0E44EC68399E}" srcOrd="0" destOrd="0" parTransId="{4D9FEAA5-C005-491D-B43A-D4F62D2E4495}" sibTransId="{C2AD5ED6-AB5F-4192-9A90-DE66475C951C}"/>
    <dgm:cxn modelId="{DDA59D3A-2368-4569-91F4-949247C7F0DC}" type="presParOf" srcId="{0D5D61AC-5259-40CD-8E60-C7A60C9E094C}" destId="{E48273AB-5110-4FB3-8068-77F1E8C19D70}" srcOrd="0" destOrd="0" presId="urn:microsoft.com/office/officeart/2005/8/layout/vList2"/>
    <dgm:cxn modelId="{264679E5-A89B-4D62-836B-53B39836A43E}" type="presParOf" srcId="{0D5D61AC-5259-40CD-8E60-C7A60C9E094C}" destId="{160743BD-F44D-4BF3-9863-F5D166FDBEF5}" srcOrd="1" destOrd="0" presId="urn:microsoft.com/office/officeart/2005/8/layout/vList2"/>
    <dgm:cxn modelId="{60E45DF3-EA24-4DD4-AF49-155165817C96}" type="presParOf" srcId="{0D5D61AC-5259-40CD-8E60-C7A60C9E094C}" destId="{046C0C59-7736-4C26-9A8E-1506162FED79}" srcOrd="2" destOrd="0" presId="urn:microsoft.com/office/officeart/2005/8/layout/vList2"/>
    <dgm:cxn modelId="{FDC905FA-2C67-4FE5-8984-0E6BB735F7DB}" type="presParOf" srcId="{0D5D61AC-5259-40CD-8E60-C7A60C9E094C}" destId="{F86B86AC-A25F-4FAD-BD44-13D6286DB5AC}" srcOrd="3" destOrd="0" presId="urn:microsoft.com/office/officeart/2005/8/layout/vList2"/>
    <dgm:cxn modelId="{82502A5A-4E62-4019-92F6-54A9112A832D}" type="presParOf" srcId="{0D5D61AC-5259-40CD-8E60-C7A60C9E094C}" destId="{E43C16AD-ED87-4AE7-B02C-E4364DEA3E01}" srcOrd="4" destOrd="0" presId="urn:microsoft.com/office/officeart/2005/8/layout/vList2"/>
    <dgm:cxn modelId="{BD139D4C-DBAA-4949-BDFD-D676101C3E2E}" type="presParOf" srcId="{0D5D61AC-5259-40CD-8E60-C7A60C9E094C}" destId="{6419255D-07C5-4751-8C60-74B067466F25}"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273AB-5110-4FB3-8068-77F1E8C19D70}">
      <dsp:nvSpPr>
        <dsp:cNvPr id="0" name=""/>
        <dsp:cNvSpPr/>
      </dsp:nvSpPr>
      <dsp:spPr>
        <a:xfrm>
          <a:off x="0" y="28928"/>
          <a:ext cx="9509124" cy="87837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0">
          <a:noAutofit/>
        </a:bodyPr>
        <a:lstStyle/>
        <a:p>
          <a:pPr lvl="0" algn="l" defTabSz="1244600" rtl="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确定</a:t>
          </a:r>
          <a:r>
            <a:rPr lang="zh-CN" altLang="en-US" sz="2800" kern="1200" dirty="0">
              <a:latin typeface="微软雅黑" panose="020B0503020204020204" pitchFamily="34" charset="-122"/>
              <a:ea typeface="微软雅黑" panose="020B0503020204020204" pitchFamily="34" charset="-122"/>
            </a:rPr>
            <a:t>文件指针是否合法</a:t>
          </a:r>
          <a:endParaRPr lang="zh-cn" sz="2800" kern="1200" dirty="0">
            <a:latin typeface="微软雅黑" panose="020B0503020204020204" pitchFamily="34" charset="-122"/>
            <a:ea typeface="微软雅黑" panose="020B0503020204020204" pitchFamily="34" charset="-122"/>
          </a:endParaRPr>
        </a:p>
      </dsp:txBody>
      <dsp:txXfrm>
        <a:off x="42879" y="71807"/>
        <a:ext cx="9423366" cy="792619"/>
      </dsp:txXfrm>
    </dsp:sp>
    <dsp:sp modelId="{160743BD-F44D-4BF3-9863-F5D166FDBEF5}">
      <dsp:nvSpPr>
        <dsp:cNvPr id="0" name=""/>
        <dsp:cNvSpPr/>
      </dsp:nvSpPr>
      <dsp:spPr>
        <a:xfrm>
          <a:off x="0" y="907306"/>
          <a:ext cx="9509124"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1915" tIns="35560" rIns="199136" bIns="35560" numCol="1" spcCol="1270" rtlCol="0" anchor="t" anchorCtr="0">
          <a:noAutofit/>
        </a:bodyPr>
        <a:lstStyle/>
        <a:p>
          <a:pPr marL="228600" lvl="1" indent="-228600" algn="l" defTabSz="977900" rtl="0">
            <a:lnSpc>
              <a:spcPct val="90000"/>
            </a:lnSpc>
            <a:spcBef>
              <a:spcPct val="0"/>
            </a:spcBef>
            <a:spcAft>
              <a:spcPct val="20000"/>
            </a:spcAft>
            <a:buChar char="••"/>
          </a:pPr>
          <a:endParaRPr lang="zh-cn" sz="2200" kern="1200" dirty="0">
            <a:latin typeface="微软雅黑" panose="020B0503020204020204" pitchFamily="34" charset="-122"/>
            <a:ea typeface="微软雅黑" panose="020B0503020204020204" pitchFamily="34" charset="-122"/>
          </a:endParaRPr>
        </a:p>
      </dsp:txBody>
      <dsp:txXfrm>
        <a:off x="0" y="907306"/>
        <a:ext cx="9509124" cy="463680"/>
      </dsp:txXfrm>
    </dsp:sp>
    <dsp:sp modelId="{046C0C59-7736-4C26-9A8E-1506162FED79}">
      <dsp:nvSpPr>
        <dsp:cNvPr id="0" name=""/>
        <dsp:cNvSpPr/>
      </dsp:nvSpPr>
      <dsp:spPr>
        <a:xfrm>
          <a:off x="0" y="1370986"/>
          <a:ext cx="9509124" cy="87837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0">
          <a:noAutofit/>
        </a:bodyPr>
        <a:lstStyle/>
        <a:p>
          <a:pPr lvl="0" algn="l" defTabSz="1244600" rtl="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读出</a:t>
          </a:r>
          <a:r>
            <a:rPr lang="zh-CN" altLang="en-US" sz="2800" kern="1200" dirty="0">
              <a:latin typeface="微软雅黑" panose="020B0503020204020204" pitchFamily="34" charset="-122"/>
              <a:ea typeface="微软雅黑" panose="020B0503020204020204" pitchFamily="34" charset="-122"/>
            </a:rPr>
            <a:t>最开始的数据块以判断是否</a:t>
          </a:r>
          <a:r>
            <a:rPr lang="en-US" altLang="zh-CN" sz="2800" kern="1200" dirty="0">
              <a:latin typeface="微软雅黑" panose="020B0503020204020204" pitchFamily="34" charset="-122"/>
              <a:ea typeface="微软雅黑" panose="020B0503020204020204" pitchFamily="34" charset="-122"/>
            </a:rPr>
            <a:t>3DS</a:t>
          </a:r>
          <a:r>
            <a:rPr lang="zh-CN" altLang="en-US" sz="2800" kern="1200" dirty="0">
              <a:latin typeface="微软雅黑" panose="020B0503020204020204" pitchFamily="34" charset="-122"/>
              <a:ea typeface="微软雅黑" panose="020B0503020204020204" pitchFamily="34" charset="-122"/>
            </a:rPr>
            <a:t>文件</a:t>
          </a:r>
          <a:endParaRPr lang="zh-cn" sz="2800" kern="1200" dirty="0">
            <a:latin typeface="微软雅黑" panose="020B0503020204020204" pitchFamily="34" charset="-122"/>
            <a:ea typeface="微软雅黑" panose="020B0503020204020204" pitchFamily="34" charset="-122"/>
          </a:endParaRPr>
        </a:p>
      </dsp:txBody>
      <dsp:txXfrm>
        <a:off x="42879" y="1413865"/>
        <a:ext cx="9423366" cy="792619"/>
      </dsp:txXfrm>
    </dsp:sp>
    <dsp:sp modelId="{F86B86AC-A25F-4FAD-BD44-13D6286DB5AC}">
      <dsp:nvSpPr>
        <dsp:cNvPr id="0" name=""/>
        <dsp:cNvSpPr/>
      </dsp:nvSpPr>
      <dsp:spPr>
        <a:xfrm>
          <a:off x="0" y="2249363"/>
          <a:ext cx="9509124" cy="507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1915" tIns="35560" rIns="199136" bIns="35560" numCol="1" spcCol="1270" rtlCol="0" anchor="t" anchorCtr="0">
          <a:noAutofit/>
        </a:bodyPr>
        <a:lstStyle/>
        <a:p>
          <a:pPr marL="228600" lvl="1" indent="-228600" algn="l" defTabSz="977900" rtl="0">
            <a:lnSpc>
              <a:spcPct val="90000"/>
            </a:lnSpc>
            <a:spcBef>
              <a:spcPct val="0"/>
            </a:spcBef>
            <a:spcAft>
              <a:spcPct val="20000"/>
            </a:spcAft>
            <a:buChar char="••"/>
          </a:pPr>
          <a:r>
            <a:rPr lang="zh-CN" altLang="en-US" sz="2200" kern="1200" dirty="0">
              <a:latin typeface="微软雅黑" panose="020B0503020204020204" pitchFamily="34" charset="-122"/>
              <a:ea typeface="微软雅黑" panose="020B0503020204020204" pitchFamily="34" charset="-122"/>
            </a:rPr>
            <a:t>如果是</a:t>
          </a:r>
          <a:r>
            <a:rPr lang="en-US" altLang="zh-CN" sz="2200" kern="1200" dirty="0">
              <a:latin typeface="微软雅黑" panose="020B0503020204020204" pitchFamily="34" charset="-122"/>
              <a:ea typeface="微软雅黑" panose="020B0503020204020204" pitchFamily="34" charset="-122"/>
            </a:rPr>
            <a:t>3DS</a:t>
          </a:r>
          <a:r>
            <a:rPr lang="zh-CN" altLang="en-US" sz="2200" kern="1200" dirty="0">
              <a:latin typeface="微软雅黑" panose="020B0503020204020204" pitchFamily="34" charset="-122"/>
              <a:ea typeface="微软雅黑" panose="020B0503020204020204" pitchFamily="34" charset="-122"/>
            </a:rPr>
            <a:t>文件，第一个块</a:t>
          </a:r>
          <a:r>
            <a:rPr lang="en-US" altLang="zh-CN" sz="2200" kern="1200" dirty="0">
              <a:latin typeface="微软雅黑" panose="020B0503020204020204" pitchFamily="34" charset="-122"/>
              <a:ea typeface="微软雅黑" panose="020B0503020204020204" pitchFamily="34" charset="-122"/>
            </a:rPr>
            <a:t>ID</a:t>
          </a:r>
          <a:r>
            <a:rPr lang="zh-CN" altLang="en-US" sz="2200" kern="1200" dirty="0">
              <a:latin typeface="微软雅黑" panose="020B0503020204020204" pitchFamily="34" charset="-122"/>
              <a:ea typeface="微软雅黑" panose="020B0503020204020204" pitchFamily="34" charset="-122"/>
            </a:rPr>
            <a:t>应为</a:t>
          </a:r>
          <a:r>
            <a:rPr lang="en-US" altLang="zh-CN" sz="2200" kern="1200" dirty="0">
              <a:latin typeface="微软雅黑" panose="020B0503020204020204" pitchFamily="34" charset="-122"/>
              <a:ea typeface="微软雅黑" panose="020B0503020204020204" pitchFamily="34" charset="-122"/>
            </a:rPr>
            <a:t>primary</a:t>
          </a:r>
          <a:endParaRPr lang="zh-cn" sz="2200" kern="1200" dirty="0">
            <a:latin typeface="微软雅黑" panose="020B0503020204020204" pitchFamily="34" charset="-122"/>
            <a:ea typeface="微软雅黑" panose="020B0503020204020204" pitchFamily="34" charset="-122"/>
          </a:endParaRPr>
        </a:p>
      </dsp:txBody>
      <dsp:txXfrm>
        <a:off x="0" y="2249363"/>
        <a:ext cx="9509124" cy="507150"/>
      </dsp:txXfrm>
    </dsp:sp>
    <dsp:sp modelId="{E43C16AD-ED87-4AE7-B02C-E4364DEA3E01}">
      <dsp:nvSpPr>
        <dsp:cNvPr id="0" name=""/>
        <dsp:cNvSpPr/>
      </dsp:nvSpPr>
      <dsp:spPr>
        <a:xfrm>
          <a:off x="0" y="2756513"/>
          <a:ext cx="9509124" cy="87837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0">
          <a:noAutofit/>
        </a:bodyPr>
        <a:lstStyle/>
        <a:p>
          <a:pPr lvl="0" algn="l" defTabSz="1244600" rtl="0">
            <a:lnSpc>
              <a:spcPct val="90000"/>
            </a:lnSpc>
            <a:spcBef>
              <a:spcPct val="0"/>
            </a:spcBef>
            <a:spcAft>
              <a:spcPct val="35000"/>
            </a:spcAft>
          </a:pPr>
          <a:r>
            <a:rPr lang="zh-CN" sz="2800" kern="1200" dirty="0" smtClean="0">
              <a:latin typeface="微软雅黑" panose="020B0503020204020204" pitchFamily="34" charset="-122"/>
              <a:ea typeface="微软雅黑" panose="020B0503020204020204" pitchFamily="34" charset="-122"/>
            </a:rPr>
            <a:t>如果</a:t>
          </a:r>
          <a:r>
            <a:rPr lang="zh-CN" sz="2800" kern="1200" dirty="0">
              <a:latin typeface="微软雅黑" panose="020B0503020204020204" pitchFamily="34" charset="-122"/>
              <a:ea typeface="微软雅黑" panose="020B0503020204020204" pitchFamily="34" charset="-122"/>
            </a:rPr>
            <a:t>是</a:t>
          </a:r>
          <a:r>
            <a:rPr lang="en-US" sz="2800" kern="1200" dirty="0">
              <a:latin typeface="微软雅黑" panose="020B0503020204020204" pitchFamily="34" charset="-122"/>
              <a:ea typeface="微软雅黑" panose="020B0503020204020204" pitchFamily="34" charset="-122"/>
            </a:rPr>
            <a:t>3DS</a:t>
          </a:r>
          <a:r>
            <a:rPr lang="zh-CN" sz="2800" kern="1200" dirty="0">
              <a:latin typeface="微软雅黑" panose="020B0503020204020204" pitchFamily="34" charset="-122"/>
              <a:ea typeface="微软雅黑" panose="020B0503020204020204" pitchFamily="34" charset="-122"/>
            </a:rPr>
            <a:t>文件，调用递归函数递归地将块读出</a:t>
          </a:r>
          <a:endParaRPr lang="zh-cn" sz="2800" kern="1200" dirty="0">
            <a:latin typeface="微软雅黑" panose="020B0503020204020204" pitchFamily="34" charset="-122"/>
            <a:ea typeface="微软雅黑" panose="020B0503020204020204" pitchFamily="34" charset="-122"/>
          </a:endParaRPr>
        </a:p>
      </dsp:txBody>
      <dsp:txXfrm>
        <a:off x="42879" y="2799392"/>
        <a:ext cx="9423366" cy="792619"/>
      </dsp:txXfrm>
    </dsp:sp>
    <dsp:sp modelId="{6419255D-07C5-4751-8C60-74B067466F25}">
      <dsp:nvSpPr>
        <dsp:cNvPr id="0" name=""/>
        <dsp:cNvSpPr/>
      </dsp:nvSpPr>
      <dsp:spPr>
        <a:xfrm>
          <a:off x="0" y="3634891"/>
          <a:ext cx="9509124"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1915" tIns="35560" rIns="199136" bIns="35560" numCol="1" spcCol="1270" rtlCol="0" anchor="t" anchorCtr="0">
          <a:noAutofit/>
        </a:bodyPr>
        <a:lstStyle/>
        <a:p>
          <a:pPr marL="228600" lvl="1" indent="-228600" algn="l" defTabSz="977900" rtl="0">
            <a:lnSpc>
              <a:spcPct val="90000"/>
            </a:lnSpc>
            <a:spcBef>
              <a:spcPct val="0"/>
            </a:spcBef>
            <a:spcAft>
              <a:spcPct val="20000"/>
            </a:spcAft>
            <a:buChar char="••"/>
          </a:pPr>
          <a:endParaRPr lang="zh-cn" sz="2200" kern="1200" dirty="0">
            <a:latin typeface="微软雅黑" panose="020B0503020204020204" pitchFamily="34" charset="-122"/>
            <a:ea typeface="微软雅黑" panose="020B0503020204020204" pitchFamily="34" charset="-122"/>
          </a:endParaRPr>
        </a:p>
      </dsp:txBody>
      <dsp:txXfrm>
        <a:off x="0" y="3634891"/>
        <a:ext cx="9509124" cy="463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273AB-5110-4FB3-8068-77F1E8C19D70}">
      <dsp:nvSpPr>
        <dsp:cNvPr id="0" name=""/>
        <dsp:cNvSpPr/>
      </dsp:nvSpPr>
      <dsp:spPr>
        <a:xfrm>
          <a:off x="0" y="40167"/>
          <a:ext cx="9509124" cy="75289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0">
          <a:noAutofit/>
        </a:bodyPr>
        <a:lstStyle/>
        <a:p>
          <a:pPr lvl="0" algn="l" defTabSz="1066800" rtl="0">
            <a:lnSpc>
              <a:spcPct val="90000"/>
            </a:lnSpc>
            <a:spcBef>
              <a:spcPct val="0"/>
            </a:spcBef>
            <a:spcAft>
              <a:spcPct val="35000"/>
            </a:spcAft>
          </a:pPr>
          <a:r>
            <a:rPr lang="zh-CN" sz="2400" kern="1200" dirty="0" smtClean="0">
              <a:latin typeface="微软雅黑" panose="020B0503020204020204" pitchFamily="34" charset="-122"/>
              <a:ea typeface="微软雅黑" panose="020B0503020204020204" pitchFamily="34" charset="-122"/>
            </a:rPr>
            <a:t>遍历</a:t>
          </a:r>
          <a:r>
            <a:rPr lang="zh-CN" sz="2400" kern="1200" dirty="0">
              <a:latin typeface="微软雅黑" panose="020B0503020204020204" pitchFamily="34" charset="-122"/>
              <a:ea typeface="微软雅黑" panose="020B0503020204020204" pitchFamily="34" charset="-122"/>
            </a:rPr>
            <a:t>模型中的所有对象</a:t>
          </a:r>
          <a:endParaRPr lang="zh-cn" sz="2400" kern="1200" dirty="0">
            <a:latin typeface="微软雅黑" panose="020B0503020204020204" pitchFamily="34" charset="-122"/>
            <a:ea typeface="微软雅黑" panose="020B0503020204020204" pitchFamily="34" charset="-122"/>
          </a:endParaRPr>
        </a:p>
      </dsp:txBody>
      <dsp:txXfrm>
        <a:off x="36753" y="76920"/>
        <a:ext cx="9435618" cy="679389"/>
      </dsp:txXfrm>
    </dsp:sp>
    <dsp:sp modelId="{160743BD-F44D-4BF3-9863-F5D166FDBEF5}">
      <dsp:nvSpPr>
        <dsp:cNvPr id="0" name=""/>
        <dsp:cNvSpPr/>
      </dsp:nvSpPr>
      <dsp:spPr>
        <a:xfrm>
          <a:off x="0" y="793062"/>
          <a:ext cx="9509124"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1915" tIns="30480" rIns="170688" bIns="30480" numCol="1" spcCol="1270" rtlCol="0" anchor="t" anchorCtr="0">
          <a:noAutofit/>
        </a:bodyPr>
        <a:lstStyle/>
        <a:p>
          <a:pPr marL="171450" lvl="1" indent="-171450" algn="l" defTabSz="844550" rtl="0">
            <a:lnSpc>
              <a:spcPct val="90000"/>
            </a:lnSpc>
            <a:spcBef>
              <a:spcPct val="0"/>
            </a:spcBef>
            <a:spcAft>
              <a:spcPct val="20000"/>
            </a:spcAft>
            <a:buChar char="••"/>
          </a:pPr>
          <a:r>
            <a:rPr lang="zh-CN" sz="1900" kern="1200" dirty="0">
              <a:latin typeface="黑体" panose="02010609060101010101" pitchFamily="49" charset="-122"/>
              <a:ea typeface="黑体" panose="02010609060101010101" pitchFamily="49" charset="-122"/>
            </a:rPr>
            <a:t>依次遍历对象的所有面，顶点和法向量，分配空间储存这些数据</a:t>
          </a:r>
          <a:endParaRPr lang="zh-cn" sz="1900" kern="1200" dirty="0">
            <a:latin typeface="黑体" panose="02010609060101010101" pitchFamily="49" charset="-122"/>
            <a:ea typeface="黑体" panose="02010609060101010101" pitchFamily="49" charset="-122"/>
          </a:endParaRPr>
        </a:p>
      </dsp:txBody>
      <dsp:txXfrm>
        <a:off x="0" y="793062"/>
        <a:ext cx="9509124" cy="397440"/>
      </dsp:txXfrm>
    </dsp:sp>
    <dsp:sp modelId="{046C0C59-7736-4C26-9A8E-1506162FED79}">
      <dsp:nvSpPr>
        <dsp:cNvPr id="0" name=""/>
        <dsp:cNvSpPr/>
      </dsp:nvSpPr>
      <dsp:spPr>
        <a:xfrm>
          <a:off x="0" y="1190502"/>
          <a:ext cx="9509124" cy="75289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0">
          <a:noAutofit/>
        </a:bodyPr>
        <a:lstStyle/>
        <a:p>
          <a:pPr lvl="0" algn="l" defTabSz="1066800" rtl="0">
            <a:lnSpc>
              <a:spcPct val="90000"/>
            </a:lnSpc>
            <a:spcBef>
              <a:spcPct val="0"/>
            </a:spcBef>
            <a:spcAft>
              <a:spcPct val="35000"/>
            </a:spcAft>
          </a:pPr>
          <a:r>
            <a:rPr lang="zh-CN" sz="2400" kern="1200" dirty="0" smtClean="0">
              <a:latin typeface="微软雅黑" panose="020B0503020204020204" pitchFamily="34" charset="-122"/>
              <a:ea typeface="微软雅黑" panose="020B0503020204020204" pitchFamily="34" charset="-122"/>
            </a:rPr>
            <a:t>显示</a:t>
          </a:r>
          <a:r>
            <a:rPr lang="zh-CN" sz="2400" kern="1200" dirty="0">
              <a:latin typeface="微软雅黑" panose="020B0503020204020204" pitchFamily="34" charset="-122"/>
              <a:ea typeface="微软雅黑" panose="020B0503020204020204" pitchFamily="34" charset="-122"/>
            </a:rPr>
            <a:t>模型</a:t>
          </a:r>
          <a:endParaRPr lang="zh-cn" sz="2400" kern="1200" dirty="0">
            <a:latin typeface="微软雅黑" panose="020B0503020204020204" pitchFamily="34" charset="-122"/>
            <a:ea typeface="微软雅黑" panose="020B0503020204020204" pitchFamily="34" charset="-122"/>
          </a:endParaRPr>
        </a:p>
      </dsp:txBody>
      <dsp:txXfrm>
        <a:off x="36753" y="1227255"/>
        <a:ext cx="9435618" cy="679389"/>
      </dsp:txXfrm>
    </dsp:sp>
    <dsp:sp modelId="{F86B86AC-A25F-4FAD-BD44-13D6286DB5AC}">
      <dsp:nvSpPr>
        <dsp:cNvPr id="0" name=""/>
        <dsp:cNvSpPr/>
      </dsp:nvSpPr>
      <dsp:spPr>
        <a:xfrm>
          <a:off x="0" y="1943397"/>
          <a:ext cx="9509124"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1915" tIns="30480" rIns="170688" bIns="30480" numCol="1" spcCol="1270" rtlCol="0" anchor="t" anchorCtr="0">
          <a:noAutofit/>
        </a:bodyPr>
        <a:lstStyle/>
        <a:p>
          <a:pPr marL="171450" lvl="1" indent="-171450" algn="l" defTabSz="844550" rtl="0">
            <a:lnSpc>
              <a:spcPct val="90000"/>
            </a:lnSpc>
            <a:spcBef>
              <a:spcPct val="0"/>
            </a:spcBef>
            <a:spcAft>
              <a:spcPct val="20000"/>
            </a:spcAft>
            <a:buChar char="••"/>
          </a:pPr>
          <a:r>
            <a:rPr lang="zh-CN" sz="1900" kern="1200" dirty="0">
              <a:latin typeface="黑体" panose="02010609060101010101" pitchFamily="49" charset="-122"/>
              <a:ea typeface="黑体" panose="02010609060101010101" pitchFamily="49" charset="-122"/>
            </a:rPr>
            <a:t>如果当前需要显示的对象具有纹理映射，则绑定纹理映射</a:t>
          </a:r>
          <a:endParaRPr lang="zh-cn" sz="1900" kern="1200" dirty="0">
            <a:latin typeface="黑体" panose="02010609060101010101" pitchFamily="49" charset="-122"/>
            <a:ea typeface="黑体" panose="02010609060101010101" pitchFamily="49" charset="-122"/>
          </a:endParaRPr>
        </a:p>
        <a:p>
          <a:pPr marL="171450" lvl="1" indent="-171450" algn="l" defTabSz="844550" rtl="0">
            <a:lnSpc>
              <a:spcPct val="90000"/>
            </a:lnSpc>
            <a:spcBef>
              <a:spcPct val="0"/>
            </a:spcBef>
            <a:spcAft>
              <a:spcPct val="20000"/>
            </a:spcAft>
            <a:buChar char="••"/>
          </a:pPr>
          <a:r>
            <a:rPr lang="zh-CN" sz="1900" kern="1200" dirty="0">
              <a:latin typeface="黑体" panose="02010609060101010101" pitchFamily="49" charset="-122"/>
              <a:ea typeface="黑体" panose="02010609060101010101" pitchFamily="49" charset="-122"/>
            </a:rPr>
            <a:t>接着从相应的储存空间里读取所有面、顶点和法向量，进一步地如果对象还具有纹理，就在相应的位置绘制纹理</a:t>
          </a:r>
          <a:endParaRPr lang="zh-cn" sz="1900" kern="1200" dirty="0">
            <a:latin typeface="黑体" panose="02010609060101010101" pitchFamily="49" charset="-122"/>
            <a:ea typeface="黑体" panose="02010609060101010101" pitchFamily="49" charset="-122"/>
          </a:endParaRPr>
        </a:p>
      </dsp:txBody>
      <dsp:txXfrm>
        <a:off x="0" y="1943397"/>
        <a:ext cx="9509124" cy="993600"/>
      </dsp:txXfrm>
    </dsp:sp>
    <dsp:sp modelId="{E43C16AD-ED87-4AE7-B02C-E4364DEA3E01}">
      <dsp:nvSpPr>
        <dsp:cNvPr id="0" name=""/>
        <dsp:cNvSpPr/>
      </dsp:nvSpPr>
      <dsp:spPr>
        <a:xfrm>
          <a:off x="0" y="2936997"/>
          <a:ext cx="9509124" cy="75289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0">
          <a:noAutofit/>
        </a:bodyPr>
        <a:lstStyle/>
        <a:p>
          <a:pPr lvl="0" algn="l" defTabSz="1066800" rtl="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释放</a:t>
          </a:r>
          <a:r>
            <a:rPr lang="zh-CN" altLang="en-US" sz="2400" kern="1200" dirty="0">
              <a:latin typeface="微软雅黑" panose="020B0503020204020204" pitchFamily="34" charset="-122"/>
              <a:ea typeface="微软雅黑" panose="020B0503020204020204" pitchFamily="34" charset="-122"/>
            </a:rPr>
            <a:t>被分配的空间</a:t>
          </a:r>
          <a:endParaRPr lang="zh-cn" sz="2400" kern="1200" dirty="0">
            <a:latin typeface="微软雅黑" panose="020B0503020204020204" pitchFamily="34" charset="-122"/>
            <a:ea typeface="微软雅黑" panose="020B0503020204020204" pitchFamily="34" charset="-122"/>
          </a:endParaRPr>
        </a:p>
      </dsp:txBody>
      <dsp:txXfrm>
        <a:off x="36753" y="2973750"/>
        <a:ext cx="9435618" cy="679389"/>
      </dsp:txXfrm>
    </dsp:sp>
    <dsp:sp modelId="{6419255D-07C5-4751-8C60-74B067466F25}">
      <dsp:nvSpPr>
        <dsp:cNvPr id="0" name=""/>
        <dsp:cNvSpPr/>
      </dsp:nvSpPr>
      <dsp:spPr>
        <a:xfrm>
          <a:off x="0" y="3689892"/>
          <a:ext cx="9509124"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1915" tIns="30480" rIns="170688" bIns="30480" numCol="1" spcCol="1270" rtlCol="0" anchor="t" anchorCtr="0">
          <a:noAutofit/>
        </a:bodyPr>
        <a:lstStyle/>
        <a:p>
          <a:pPr marL="171450" lvl="1" indent="-171450" algn="l" defTabSz="844550" rtl="0">
            <a:lnSpc>
              <a:spcPct val="90000"/>
            </a:lnSpc>
            <a:spcBef>
              <a:spcPct val="0"/>
            </a:spcBef>
            <a:spcAft>
              <a:spcPct val="20000"/>
            </a:spcAft>
            <a:buChar char="••"/>
          </a:pPr>
          <a:endParaRPr lang="zh-cn" sz="1900" kern="1200" dirty="0">
            <a:latin typeface="微软雅黑" panose="020B0503020204020204" pitchFamily="34" charset="-122"/>
            <a:ea typeface="微软雅黑" panose="020B0503020204020204" pitchFamily="34" charset="-122"/>
          </a:endParaRPr>
        </a:p>
      </dsp:txBody>
      <dsp:txXfrm>
        <a:off x="0" y="3689892"/>
        <a:ext cx="9509124" cy="3974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17FBAEA-E6C2-4F9C-838B-82C8CC86B438}" type="datetime2">
              <a:rPr lang="zh-CN" altLang="en-US" smtClean="0">
                <a:latin typeface="微软雅黑" panose="020B0503020204020204" pitchFamily="34" charset="-122"/>
                <a:ea typeface="微软雅黑" panose="020B0503020204020204" pitchFamily="34" charset="-122"/>
              </a:rPr>
              <a:t>2018年7月2日</a:t>
            </a:fld>
            <a:endParaRPr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BAE14B8-3CC9-472D-9BC5-A84D80684DE2}" type="slidenum">
              <a:rPr>
                <a:latin typeface="微软雅黑" panose="020B0503020204020204" pitchFamily="34" charset="-122"/>
                <a:ea typeface="微软雅黑" panose="020B0503020204020204" pitchFamily="34" charset="-122"/>
              </a:rPr>
              <a:t>‹#›</a:t>
            </a:fld>
            <a:endParaRPr>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D9ECDE0-A932-4488-BADD-31E4128A15DC}" type="datetime2">
              <a:rPr lang="zh-CN" altLang="en-US" smtClean="0"/>
              <a:pPr/>
              <a:t>2018年7月2日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7FB667E1-E601-4AAF-B95C-B25720D70A60}" type="slidenum">
              <a:rPr lang="en-US" altLang="zh-CN" smtClean="0"/>
              <a:pPr/>
              <a:t>‹#›</a:t>
            </a:fld>
            <a:endParaRPr lang="en-US" altLang="zh-CN"/>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1</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8996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11</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79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12</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231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13</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2113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14</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9075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15</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4999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16</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3986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17</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7698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18</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1982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19</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4030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20</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5850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3</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0303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21</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2588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22</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6388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23</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6064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24</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0849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25</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7714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26</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1496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27</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3828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28</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820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29</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0909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30</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0755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4</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4861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31</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6452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32</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379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5</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7743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7FB667E1-E601-4AAF-B95C-B25720D70A60}" type="slidenum">
              <a:rPr lang="en-US" smtClean="0">
                <a:latin typeface="微软雅黑" panose="020B0503020204020204" pitchFamily="34" charset="-122"/>
                <a:ea typeface="微软雅黑" panose="020B0503020204020204" pitchFamily="34" charset="-122"/>
              </a:rPr>
              <a:t>6</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517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7FB667E1-E601-4AAF-B95C-B25720D70A60}" type="slidenum">
              <a:rPr lang="en-US" smtClean="0">
                <a:latin typeface="微软雅黑" panose="020B0503020204020204" pitchFamily="34" charset="-122"/>
                <a:ea typeface="微软雅黑" panose="020B0503020204020204" pitchFamily="34" charset="-122"/>
              </a:rPr>
              <a:t>7</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5638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8</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9866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9</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5882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10</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852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rtl="0"/>
            <a:endParaRPr lang="zh-CN" altLang="en-US" noProof="0" dirty="0"/>
          </a:p>
        </p:txBody>
      </p:sp>
      <p:sp>
        <p:nvSpPr>
          <p:cNvPr id="9" name="矩形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rtl="0"/>
            <a:endParaRPr lang="zh-CN" altLang="en-US" noProof="0" dirty="0"/>
          </a:p>
        </p:txBody>
      </p:sp>
      <p:sp>
        <p:nvSpPr>
          <p:cNvPr id="2" name="标题 1"/>
          <p:cNvSpPr>
            <a:spLocks noGrp="1"/>
          </p:cNvSpPr>
          <p:nvPr>
            <p:ph type="ctrTitle"/>
          </p:nvPr>
        </p:nvSpPr>
        <p:spPr>
          <a:xfrm>
            <a:off x="1295400" y="2286000"/>
            <a:ext cx="9601200" cy="1517904"/>
          </a:xfrm>
        </p:spPr>
        <p:txBody>
          <a:bodyPr rtlCol="0" anchor="b"/>
          <a:lstStyle>
            <a:lvl1pPr algn="ctr">
              <a:defRPr sz="54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5400" y="3959352"/>
            <a:ext cx="9601200" cy="914400"/>
          </a:xfrm>
        </p:spPr>
        <p:txBody>
          <a:bodyPr rtlCol="0">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noProof="0"/>
              <a:t>单击此处编辑母版副标题样式</a:t>
            </a:r>
            <a:endParaRPr lang="zh-CN" altLang="en-US" noProof="0" dirty="0"/>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2FB924FA-5C7C-4531-9508-4EC93CD99CFC}" type="datetime2">
              <a:rPr lang="zh-CN" altLang="en-US" noProof="0" smtClean="0"/>
              <a:t>2018年7月2日</a:t>
            </a:fld>
            <a:endParaRPr lang="zh-CN" altLang="en-US" noProof="0" dirty="0"/>
          </a:p>
        </p:txBody>
      </p:sp>
      <p:sp>
        <p:nvSpPr>
          <p:cNvPr id="6" name="幻灯片编号占位符 5"/>
          <p:cNvSpPr>
            <a:spLocks noGrp="1"/>
          </p:cNvSpPr>
          <p:nvPr>
            <p:ph type="sldNum" sz="quarter" idx="12"/>
          </p:nvPr>
        </p:nvSpPr>
        <p:spPr/>
        <p:txBody>
          <a:bodyPr rtlCol="0"/>
          <a:lstStyle/>
          <a:p>
            <a:pPr rtl="0"/>
            <a:fld id="{CA8D9AD5-F248-4919-864A-CFD76CC027D6}" type="slidenum">
              <a:rPr lang="en-US" altLang="zh-CN" noProof="0" smtClean="0"/>
              <a:t>‹#›</a:t>
            </a:fld>
            <a:endParaRPr lang="zh-CN" altLang="en-US" noProof="0" dirty="0"/>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724900" y="274638"/>
            <a:ext cx="2628900" cy="5897562"/>
          </a:xfrm>
        </p:spPr>
        <p:txBody>
          <a:bodyPr vert="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38200" y="274638"/>
            <a:ext cx="7734300" cy="5897562"/>
          </a:xfrm>
        </p:spPr>
        <p:txBody>
          <a:bodyPr vert="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p>
            <a:pPr rtl="0"/>
            <a:fld id="{42B3C126-703A-40CF-978D-DE5546258945}" type="datetime2">
              <a:rPr lang="zh-CN" altLang="en-US" noProof="0" smtClean="0"/>
              <a:t>2018年7月2日</a:t>
            </a:fld>
            <a:endParaRPr lang="zh-CN" altLang="en-US" noProof="0" dirty="0"/>
          </a:p>
        </p:txBody>
      </p:sp>
      <p:sp>
        <p:nvSpPr>
          <p:cNvPr id="6" name="幻灯片编号占位符 5"/>
          <p:cNvSpPr>
            <a:spLocks noGrp="1"/>
          </p:cNvSpPr>
          <p:nvPr>
            <p:ph type="sldNum" sz="quarter" idx="12"/>
          </p:nvPr>
        </p:nvSpPr>
        <p:spPr/>
        <p:txBody>
          <a:bodyPr rtlCol="0"/>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7E4C9B8F-ED0D-441B-93B5-73E5ADEC8F7A}" type="datetime2">
              <a:rPr lang="zh-CN" altLang="en-US" noProof="0" smtClean="0"/>
              <a:t>2018年7月2日</a:t>
            </a:fld>
            <a:endParaRPr lang="zh-CN" altLang="en-US" noProof="0" dirty="0"/>
          </a:p>
        </p:txBody>
      </p:sp>
      <p:sp>
        <p:nvSpPr>
          <p:cNvPr id="6" name="幻灯片编号占位符 5"/>
          <p:cNvSpPr>
            <a:spLocks noGrp="1"/>
          </p:cNvSpPr>
          <p:nvPr>
            <p:ph type="sldNum" sz="quarter" idx="12"/>
          </p:nvPr>
        </p:nvSpPr>
        <p:spPr/>
        <p:txBody>
          <a:bodyPr rtlCol="0"/>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长方形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title"/>
          </p:nvPr>
        </p:nvSpPr>
        <p:spPr>
          <a:xfrm>
            <a:off x="1295400" y="2130552"/>
            <a:ext cx="9601200" cy="2359152"/>
          </a:xfrm>
        </p:spPr>
        <p:txBody>
          <a:bodyPr rtlCol="0" anchor="b">
            <a:normAutofit/>
          </a:bodyPr>
          <a:lstStyle>
            <a:lvl1pPr algn="ctr">
              <a:defRPr sz="5400" b="0" baseline="0">
                <a:solidFill>
                  <a:schemeClr val="bg1">
                    <a:lumMod val="75000"/>
                  </a:schemeClr>
                </a:solidFill>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4572000"/>
            <a:ext cx="9601200" cy="841248"/>
          </a:xfrm>
        </p:spPr>
        <p:txBody>
          <a:bodyPr rtlCol="0" anchor="t"/>
          <a:lstStyle>
            <a:lvl1pPr marL="0" indent="0" algn="ctr">
              <a:spcBef>
                <a:spcPts val="0"/>
              </a:spcBef>
              <a:buNone/>
              <a:defRPr sz="2000" cap="all" baseline="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B6CFF333-CAF4-47F4-B609-248F94A8651D}" type="datetime2">
              <a:rPr lang="zh-CN" altLang="en-US" noProof="0" smtClean="0"/>
              <a:t>2018年7月2日</a:t>
            </a:fld>
            <a:endParaRPr lang="zh-CN" altLang="en-US" noProof="0" dirty="0"/>
          </a:p>
        </p:txBody>
      </p:sp>
      <p:sp>
        <p:nvSpPr>
          <p:cNvPr id="6" name="幻灯片编号占位符 5"/>
          <p:cNvSpPr>
            <a:spLocks noGrp="1"/>
          </p:cNvSpPr>
          <p:nvPr>
            <p:ph type="sldNum" sz="quarter" idx="12"/>
          </p:nvPr>
        </p:nvSpPr>
        <p:spPr/>
        <p:txBody>
          <a:bodyPr rtlCol="0"/>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341120" y="1901952"/>
            <a:ext cx="4572000" cy="4123944"/>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278880" y="1901952"/>
            <a:ext cx="4572000" cy="4123944"/>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5" name="日期占位符 4"/>
          <p:cNvSpPr>
            <a:spLocks noGrp="1"/>
          </p:cNvSpPr>
          <p:nvPr>
            <p:ph type="dt" sz="half" idx="10"/>
          </p:nvPr>
        </p:nvSpPr>
        <p:spPr/>
        <p:txBody>
          <a:bodyPr rtlCol="0"/>
          <a:lstStyle>
            <a:lvl1pPr>
              <a:defRPr/>
            </a:lvl1pPr>
          </a:lstStyle>
          <a:p>
            <a:fld id="{481C7592-0418-4392-9461-A3A685A5B954}" type="datetime2">
              <a:rPr lang="zh-CN" altLang="en-US" noProof="0" smtClean="0"/>
              <a:t>2018年7月2日</a:t>
            </a:fld>
            <a:endParaRPr lang="zh-CN" altLang="en-US" noProof="0" dirty="0"/>
          </a:p>
        </p:txBody>
      </p:sp>
      <p:sp>
        <p:nvSpPr>
          <p:cNvPr id="7" name="幻灯片编号占位符 6"/>
          <p:cNvSpPr>
            <a:spLocks noGrp="1"/>
          </p:cNvSpPr>
          <p:nvPr>
            <p:ph type="sldNum" sz="quarter" idx="12"/>
          </p:nvPr>
        </p:nvSpPr>
        <p:spPr/>
        <p:txBody>
          <a:bodyPr rtlCol="0"/>
          <a:lstStyle/>
          <a:p>
            <a:pPr rtl="0"/>
            <a:fld id="{0D06EF73-9DB8-4763-865F-2F88181A4732}" type="slidenum">
              <a:rPr lang="en-US" altLang="zh-CN" noProof="0" smtClean="0"/>
              <a:t>‹#›</a:t>
            </a:fld>
            <a:endParaRPr lang="zh-CN" altLang="en-US" noProof="0" dirty="0"/>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341120" y="1837464"/>
            <a:ext cx="4572000" cy="766588"/>
          </a:xfrm>
        </p:spPr>
        <p:txBody>
          <a:bodyPr rtlCol="0"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341120" y="2740732"/>
            <a:ext cx="4572000" cy="3288847"/>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278880" y="1837464"/>
            <a:ext cx="4572000" cy="766588"/>
          </a:xfrm>
        </p:spPr>
        <p:txBody>
          <a:bodyPr rtlCol="0"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278880" y="2740732"/>
            <a:ext cx="4572000" cy="3288847"/>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8" name="页脚占位符 7"/>
          <p:cNvSpPr>
            <a:spLocks noGrp="1"/>
          </p:cNvSpPr>
          <p:nvPr>
            <p:ph type="ftr" sz="quarter" idx="11"/>
          </p:nvPr>
        </p:nvSpPr>
        <p:spPr/>
        <p:txBody>
          <a:bodyPr rtlCol="0"/>
          <a:lstStyle/>
          <a:p>
            <a:pPr rtl="0"/>
            <a:r>
              <a:rPr lang="zh-CN" altLang="en-US" noProof="0" dirty="0"/>
              <a:t>添加页脚</a:t>
            </a:r>
          </a:p>
        </p:txBody>
      </p:sp>
      <p:sp>
        <p:nvSpPr>
          <p:cNvPr id="7" name="日期占位符 6"/>
          <p:cNvSpPr>
            <a:spLocks noGrp="1"/>
          </p:cNvSpPr>
          <p:nvPr>
            <p:ph type="dt" sz="half" idx="10"/>
          </p:nvPr>
        </p:nvSpPr>
        <p:spPr/>
        <p:txBody>
          <a:bodyPr rtlCol="0"/>
          <a:lstStyle>
            <a:lvl1pPr>
              <a:defRPr/>
            </a:lvl1pPr>
          </a:lstStyle>
          <a:p>
            <a:fld id="{A74B7073-0DB1-4EA3-896B-0F08756C7633}" type="datetime2">
              <a:rPr lang="zh-CN" altLang="en-US" noProof="0" smtClean="0"/>
              <a:t>2018年7月2日</a:t>
            </a:fld>
            <a:endParaRPr lang="zh-CN" altLang="en-US" noProof="0" dirty="0"/>
          </a:p>
        </p:txBody>
      </p:sp>
      <p:sp>
        <p:nvSpPr>
          <p:cNvPr id="9" name="幻灯片编号占位符 8"/>
          <p:cNvSpPr>
            <a:spLocks noGrp="1"/>
          </p:cNvSpPr>
          <p:nvPr>
            <p:ph type="sldNum" sz="quarter" idx="12"/>
          </p:nvPr>
        </p:nvSpPr>
        <p:spPr/>
        <p:txBody>
          <a:bodyPr rtlCol="0"/>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lvl1pPr>
              <a:defRPr/>
            </a:lvl1pPr>
          </a:lstStyle>
          <a:p>
            <a:fld id="{AA75D6F9-0026-4B86-A9C0-C993048D8C42}" type="datetime2">
              <a:rPr lang="zh-CN" altLang="en-US" noProof="0" smtClean="0"/>
              <a:t>2018年7月2日</a:t>
            </a:fld>
            <a:endParaRPr lang="zh-CN" altLang="en-US" noProof="0" dirty="0"/>
          </a:p>
        </p:txBody>
      </p:sp>
      <p:sp>
        <p:nvSpPr>
          <p:cNvPr id="5" name="幻灯片编号占位符 4"/>
          <p:cNvSpPr>
            <a:spLocks noGrp="1"/>
          </p:cNvSpPr>
          <p:nvPr>
            <p:ph type="sldNum" sz="quarter" idx="12"/>
          </p:nvPr>
        </p:nvSpPr>
        <p:spPr/>
        <p:txBody>
          <a:bodyPr rtlCol="0"/>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rtl="0"/>
            <a:endParaRPr lang="zh-CN" altLang="en-US" noProof="0" dirty="0"/>
          </a:p>
        </p:txBody>
      </p:sp>
      <p:sp>
        <p:nvSpPr>
          <p:cNvPr id="3" name="页脚占位符 2"/>
          <p:cNvSpPr>
            <a:spLocks noGrp="1"/>
          </p:cNvSpPr>
          <p:nvPr>
            <p:ph type="ftr" sz="quarter" idx="11"/>
          </p:nvPr>
        </p:nvSpPr>
        <p:spPr/>
        <p:txBody>
          <a:bodyPr rtlCol="0"/>
          <a:lstStyle/>
          <a:p>
            <a:pPr rtl="0"/>
            <a:r>
              <a:rPr lang="zh-CN" altLang="en-US" noProof="0" dirty="0"/>
              <a:t>添加页脚</a:t>
            </a:r>
          </a:p>
        </p:txBody>
      </p:sp>
      <p:sp>
        <p:nvSpPr>
          <p:cNvPr id="2" name="日期占位符 1"/>
          <p:cNvSpPr>
            <a:spLocks noGrp="1"/>
          </p:cNvSpPr>
          <p:nvPr>
            <p:ph type="dt" sz="half" idx="10"/>
          </p:nvPr>
        </p:nvSpPr>
        <p:spPr/>
        <p:txBody>
          <a:bodyPr rtlCol="0"/>
          <a:lstStyle>
            <a:lvl1pPr>
              <a:defRPr/>
            </a:lvl1pPr>
          </a:lstStyle>
          <a:p>
            <a:fld id="{911F0462-7A6E-4803-9749-C3B78B31BD60}" type="datetime2">
              <a:rPr lang="zh-CN" altLang="en-US" noProof="0" smtClean="0"/>
              <a:t>2018年7月2日</a:t>
            </a:fld>
            <a:endParaRPr lang="zh-CN" altLang="en-US" noProof="0" dirty="0"/>
          </a:p>
        </p:txBody>
      </p:sp>
      <p:sp>
        <p:nvSpPr>
          <p:cNvPr id="4" name="幻灯片编号占位符 3"/>
          <p:cNvSpPr>
            <a:spLocks noGrp="1"/>
          </p:cNvSpPr>
          <p:nvPr>
            <p:ph type="sldNum" sz="quarter" idx="12"/>
          </p:nvPr>
        </p:nvSpPr>
        <p:spPr/>
        <p:txBody>
          <a:bodyPr rtlCol="0"/>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p:spPr>
        <p:txBody>
          <a:bodyPr rtlCol="0" anchor="b">
            <a:normAutofit/>
          </a:bodyPr>
          <a:lstStyle>
            <a:lvl1pPr>
              <a:defRPr sz="3400" b="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57200" y="758952"/>
            <a:ext cx="6629400" cy="5330952"/>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470648" y="4361688"/>
            <a:ext cx="4206240" cy="1728216"/>
          </a:xfrm>
        </p:spPr>
        <p:txBody>
          <a:bodyPr rtlCol="0">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5" name="日期占位符 4"/>
          <p:cNvSpPr>
            <a:spLocks noGrp="1"/>
          </p:cNvSpPr>
          <p:nvPr>
            <p:ph type="dt" sz="half" idx="10"/>
          </p:nvPr>
        </p:nvSpPr>
        <p:spPr/>
        <p:txBody>
          <a:bodyPr rtlCol="0"/>
          <a:lstStyle>
            <a:lvl1pPr>
              <a:defRPr/>
            </a:lvl1pPr>
          </a:lstStyle>
          <a:p>
            <a:fld id="{CF800B45-6479-43B8-81E0-717C32FCDA17}" type="datetime2">
              <a:rPr lang="zh-CN" altLang="en-US" noProof="0" smtClean="0"/>
              <a:t>2018年7月2日</a:t>
            </a:fld>
            <a:endParaRPr lang="zh-CN" altLang="en-US" noProof="0" dirty="0"/>
          </a:p>
        </p:txBody>
      </p:sp>
      <p:sp>
        <p:nvSpPr>
          <p:cNvPr id="7" name="幻灯片编号占位符 6"/>
          <p:cNvSpPr>
            <a:spLocks noGrp="1"/>
          </p:cNvSpPr>
          <p:nvPr>
            <p:ph type="sldNum" sz="quarter" idx="12"/>
          </p:nvPr>
        </p:nvSpPr>
        <p:spPr/>
        <p:txBody>
          <a:bodyPr rtlCol="0"/>
          <a:lstStyle/>
          <a:p>
            <a:pPr rtl="0"/>
            <a:fld id="{CA8D9AD5-F248-4919-864A-CFD76CC027D6}" type="slidenum">
              <a:rPr lang="en-US" altLang="zh-CN" noProof="0" smtClean="0"/>
              <a:t>‹#›</a:t>
            </a:fld>
            <a:endParaRPr lang="zh-CN" altLang="en-US" noProof="0" dirty="0"/>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p:spPr>
        <p:txBody>
          <a:bodyPr rtlCol="0" anchor="b">
            <a:normAutofit/>
          </a:bodyPr>
          <a:lstStyle>
            <a:lvl1pPr>
              <a:defRPr sz="3400" b="0"/>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301752" y="502920"/>
            <a:ext cx="6702552" cy="5843016"/>
          </a:xfrm>
          <a:solidFill>
            <a:schemeClr val="accent1">
              <a:lumMod val="40000"/>
              <a:lumOff val="60000"/>
            </a:schemeClr>
          </a:solidFill>
        </p:spPr>
        <p:txBody>
          <a:bodyPr rtlCol="0"/>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7470648" y="4361688"/>
            <a:ext cx="4206240" cy="1728216"/>
          </a:xfrm>
        </p:spPr>
        <p:txBody>
          <a:bodyPr rtlCol="0">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5" name="日期占位符 4"/>
          <p:cNvSpPr>
            <a:spLocks noGrp="1"/>
          </p:cNvSpPr>
          <p:nvPr>
            <p:ph type="dt" sz="half" idx="10"/>
          </p:nvPr>
        </p:nvSpPr>
        <p:spPr/>
        <p:txBody>
          <a:bodyPr rtlCol="0"/>
          <a:lstStyle>
            <a:lvl1pPr>
              <a:defRPr/>
            </a:lvl1pPr>
          </a:lstStyle>
          <a:p>
            <a:fld id="{A7ACA21B-F8E6-4CE8-8C10-FEA2D0B508EC}" type="datetime2">
              <a:rPr lang="zh-CN" altLang="en-US" noProof="0" smtClean="0"/>
              <a:t>2018年7月2日</a:t>
            </a:fld>
            <a:endParaRPr lang="zh-CN" altLang="en-US" noProof="0" dirty="0"/>
          </a:p>
        </p:txBody>
      </p:sp>
      <p:sp>
        <p:nvSpPr>
          <p:cNvPr id="7" name="幻灯片编号占位符 6"/>
          <p:cNvSpPr>
            <a:spLocks noGrp="1"/>
          </p:cNvSpPr>
          <p:nvPr>
            <p:ph type="sldNum" sz="quarter" idx="12"/>
          </p:nvPr>
        </p:nvSpPr>
        <p:spPr/>
        <p:txBody>
          <a:bodyPr rtlCol="0"/>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1">
                    <a:lumMod val="75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4" name="日期占位符 3"/>
          <p:cNvSpPr>
            <a:spLocks noGrp="1"/>
          </p:cNvSpPr>
          <p:nvPr>
            <p:ph type="dt" sz="half" idx="2"/>
          </p:nvPr>
        </p:nvSpPr>
        <p:spPr>
          <a:xfrm>
            <a:off x="8875775" y="6601968"/>
            <a:ext cx="1190937" cy="237744"/>
          </a:xfrm>
          <a:prstGeom prst="rect">
            <a:avLst/>
          </a:prstGeom>
        </p:spPr>
        <p:txBody>
          <a:bodyPr vert="horz" lIns="91440" tIns="45720" rIns="91440" bIns="45720" rtlCol="0" anchor="ctr"/>
          <a:lstStyle>
            <a:lvl1pPr algn="r">
              <a:defRPr sz="1100" baseline="0">
                <a:solidFill>
                  <a:schemeClr val="bg1">
                    <a:lumMod val="75000"/>
                  </a:schemeClr>
                </a:solidFill>
                <a:latin typeface="微软雅黑" panose="020B0503020204020204" pitchFamily="34" charset="-122"/>
                <a:ea typeface="微软雅黑" panose="020B0503020204020204" pitchFamily="34" charset="-122"/>
              </a:defRPr>
            </a:lvl1pPr>
          </a:lstStyle>
          <a:p>
            <a:fld id="{2D98363D-0C7D-41F4-A2BF-AE2C58D4C4B8}" type="datetime2">
              <a:rPr lang="zh-CN" altLang="en-US" noProof="0" smtClean="0"/>
              <a:t>2018年7月2日</a:t>
            </a:fld>
            <a:endParaRPr lang="zh-CN" altLang="en-US" noProof="0" dirty="0"/>
          </a:p>
        </p:txBody>
      </p:sp>
      <p:sp>
        <p:nvSpPr>
          <p:cNvPr id="6" name="幻灯片编号占位符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baseline="0">
                <a:solidFill>
                  <a:schemeClr val="bg1">
                    <a:lumMod val="75000"/>
                  </a:schemeClr>
                </a:solidFill>
                <a:latin typeface="微软雅黑" panose="020B0503020204020204" pitchFamily="34" charset="-122"/>
                <a:ea typeface="微软雅黑" panose="020B0503020204020204" pitchFamily="34" charset="-122"/>
              </a:defRPr>
            </a:lvl1pPr>
          </a:lstStyle>
          <a:p>
            <a:fld id="{CA8D9AD5-F248-4919-864A-CFD76CC027D6}" type="slidenum">
              <a:rPr lang="en-US" altLang="zh-CN" noProof="0" smtClean="0"/>
              <a:pPr/>
              <a:t>‹#›</a:t>
            </a:fld>
            <a:endParaRPr lang="zh-CN" altLang="en-US" noProof="0" dirty="0"/>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r>
              <a:rPr lang="en-US" altLang="zh-CN" dirty="0"/>
              <a:t>赛车行驶的模拟</a:t>
            </a:r>
            <a:endParaRPr lang="zh-cn" dirty="0"/>
          </a:p>
        </p:txBody>
      </p:sp>
      <p:sp>
        <p:nvSpPr>
          <p:cNvPr id="3" name="副标题 2"/>
          <p:cNvSpPr>
            <a:spLocks noGrp="1"/>
          </p:cNvSpPr>
          <p:nvPr>
            <p:ph type="subTitle" idx="1"/>
          </p:nvPr>
        </p:nvSpPr>
        <p:spPr/>
        <p:txBody>
          <a:bodyPr rtlCol="0"/>
          <a:lstStyle/>
          <a:p>
            <a:r>
              <a:rPr lang="zh-CN" altLang="en-US" dirty="0"/>
              <a:t>基于</a:t>
            </a:r>
            <a:r>
              <a:rPr lang="en-US" altLang="zh-CN" dirty="0"/>
              <a:t>opengl和3ds</a:t>
            </a:r>
            <a:r>
              <a:rPr lang="zh-CN" altLang="en-US" dirty="0"/>
              <a:t>的不同</a:t>
            </a:r>
            <a:r>
              <a:rPr lang="en-US" altLang="zh-CN" dirty="0" err="1"/>
              <a:t>实现</a:t>
            </a:r>
            <a:endParaRPr lang="zh-cn" dirty="0"/>
          </a:p>
        </p:txBody>
      </p:sp>
      <p:sp>
        <p:nvSpPr>
          <p:cNvPr id="4" name="文本框 3"/>
          <p:cNvSpPr txBox="1"/>
          <p:nvPr/>
        </p:nvSpPr>
        <p:spPr>
          <a:xfrm>
            <a:off x="6805749" y="5199017"/>
            <a:ext cx="4702628" cy="1477328"/>
          </a:xfrm>
          <a:prstGeom prst="rect">
            <a:avLst/>
          </a:prstGeom>
          <a:noFill/>
        </p:spPr>
        <p:txBody>
          <a:bodyPr wrap="square" rtlCol="0">
            <a:spAutoFit/>
          </a:bodyPr>
          <a:lstStyle/>
          <a:p>
            <a:pPr algn="r"/>
            <a:r>
              <a:rPr lang="zh-CN" altLang="en-US" dirty="0">
                <a:latin typeface="黑体" panose="02010609060101010101" pitchFamily="49" charset="-122"/>
                <a:ea typeface="黑体" panose="02010609060101010101" pitchFamily="49" charset="-122"/>
              </a:rPr>
              <a:t>郑映雪    朱志儒    郑宇骁</a:t>
            </a:r>
            <a:endParaRPr lang="en-US" altLang="zh-CN" dirty="0">
              <a:latin typeface="黑体" panose="02010609060101010101" pitchFamily="49" charset="-122"/>
              <a:ea typeface="黑体" panose="02010609060101010101" pitchFamily="49" charset="-122"/>
            </a:endParaRPr>
          </a:p>
          <a:p>
            <a:pPr algn="r"/>
            <a:r>
              <a:rPr lang="zh-CN" altLang="en-US" dirty="0">
                <a:latin typeface="黑体" panose="02010609060101010101" pitchFamily="49" charset="-122"/>
                <a:ea typeface="黑体" panose="02010609060101010101" pitchFamily="49" charset="-122"/>
              </a:rPr>
              <a:t>吴岳洲    吴德崇    张境文</a:t>
            </a:r>
            <a:endParaRPr lang="en-US" altLang="zh-CN" dirty="0">
              <a:latin typeface="黑体" panose="02010609060101010101" pitchFamily="49" charset="-122"/>
              <a:ea typeface="黑体" panose="02010609060101010101" pitchFamily="49" charset="-122"/>
            </a:endParaRPr>
          </a:p>
          <a:p>
            <a:pPr algn="r"/>
            <a:endParaRPr lang="en-US" altLang="zh-CN" dirty="0">
              <a:latin typeface="黑体" panose="02010609060101010101" pitchFamily="49" charset="-122"/>
              <a:ea typeface="黑体" panose="02010609060101010101" pitchFamily="49" charset="-122"/>
            </a:endParaRPr>
          </a:p>
          <a:p>
            <a:pPr algn="r"/>
            <a:endParaRPr lang="en-US" altLang="zh-CN" dirty="0">
              <a:latin typeface="黑体" panose="02010609060101010101" pitchFamily="49" charset="-122"/>
              <a:ea typeface="黑体" panose="02010609060101010101" pitchFamily="49" charset="-122"/>
            </a:endParaRPr>
          </a:p>
          <a:p>
            <a:pPr algn="r"/>
            <a:r>
              <a:rPr lang="en-US" altLang="zh-CN" dirty="0">
                <a:latin typeface="黑体" panose="02010609060101010101" pitchFamily="49" charset="-122"/>
                <a:ea typeface="黑体" panose="02010609060101010101" pitchFamily="49" charset="-122"/>
              </a:rPr>
              <a:t>2018</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7</a:t>
            </a:r>
            <a:r>
              <a:rPr lang="zh-CN" altLang="en-US" dirty="0">
                <a:latin typeface="黑体" panose="02010609060101010101" pitchFamily="49" charset="-122"/>
                <a:ea typeface="黑体" panose="02010609060101010101" pitchFamily="49" charset="-122"/>
              </a:rPr>
              <a:t>月</a:t>
            </a:r>
          </a:p>
        </p:txBody>
      </p:sp>
      <p:sp>
        <p:nvSpPr>
          <p:cNvPr id="5" name="文本框 4"/>
          <p:cNvSpPr txBox="1"/>
          <p:nvPr/>
        </p:nvSpPr>
        <p:spPr>
          <a:xfrm>
            <a:off x="313509" y="862149"/>
            <a:ext cx="4689565" cy="707886"/>
          </a:xfrm>
          <a:prstGeom prst="rect">
            <a:avLst/>
          </a:prstGeom>
          <a:noFill/>
        </p:spPr>
        <p:txBody>
          <a:bodyPr wrap="square" rtlCol="0">
            <a:spAutoFit/>
          </a:bodyPr>
          <a:lstStyle/>
          <a:p>
            <a:r>
              <a:rPr lang="zh-CN" altLang="en-US" sz="4000" dirty="0">
                <a:latin typeface="黑体" panose="02010609060101010101" pitchFamily="49" charset="-122"/>
                <a:ea typeface="黑体" panose="02010609060101010101" pitchFamily="49" charset="-122"/>
              </a:rPr>
              <a:t>计算机图形学项目</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场景组成</a:t>
            </a:r>
            <a:endParaRPr lang="zh-cn" dirty="0"/>
          </a:p>
        </p:txBody>
      </p:sp>
      <p:sp>
        <p:nvSpPr>
          <p:cNvPr id="14" name="内容占位符 13"/>
          <p:cNvSpPr>
            <a:spLocks noGrp="1"/>
          </p:cNvSpPr>
          <p:nvPr>
            <p:ph idx="1"/>
          </p:nvPr>
        </p:nvSpPr>
        <p:spPr/>
        <p:txBody>
          <a:bodyPr rtlCol="0"/>
          <a:lstStyle/>
          <a:p>
            <a:r>
              <a:rPr lang="zh-CN" altLang="en-US" dirty="0"/>
              <a:t>天空</a:t>
            </a:r>
            <a:endParaRPr lang="en-US" altLang="zh-CN" dirty="0"/>
          </a:p>
          <a:p>
            <a:pPr lvl="1"/>
            <a:r>
              <a:rPr lang="zh-CN" altLang="en-US" dirty="0"/>
              <a:t>星空</a:t>
            </a:r>
            <a:endParaRPr lang="en-US" altLang="zh-CN" dirty="0"/>
          </a:p>
          <a:p>
            <a:pPr lvl="1"/>
            <a:r>
              <a:rPr lang="zh-CN" altLang="en-US" dirty="0"/>
              <a:t>云朵</a:t>
            </a:r>
            <a:endParaRPr lang="en-US" altLang="zh-CN" dirty="0"/>
          </a:p>
          <a:p>
            <a:pPr lvl="1"/>
            <a:r>
              <a:rPr lang="zh-CN" altLang="en-US" dirty="0"/>
              <a:t>闪电</a:t>
            </a:r>
            <a:endParaRPr lang="en-US" altLang="zh-CN" dirty="0"/>
          </a:p>
          <a:p>
            <a:r>
              <a:rPr lang="zh-CN" altLang="en-US" dirty="0"/>
              <a:t>地面</a:t>
            </a:r>
            <a:endParaRPr lang="en-US" altLang="zh-CN" dirty="0"/>
          </a:p>
          <a:p>
            <a:r>
              <a:rPr lang="zh-CN" altLang="en-US" dirty="0"/>
              <a:t>墙壁</a:t>
            </a:r>
            <a:endParaRPr lang="en-US" altLang="zh-CN" dirty="0"/>
          </a:p>
          <a:p>
            <a:r>
              <a:rPr lang="zh-CN" altLang="en-US" dirty="0"/>
              <a:t>雾气</a:t>
            </a:r>
            <a:endParaRPr lang="en-US" altLang="zh-CN" dirty="0"/>
          </a:p>
          <a:p>
            <a:r>
              <a:rPr lang="zh-CN" altLang="en-US" dirty="0"/>
              <a:t>配饰</a:t>
            </a:r>
            <a:endParaRPr lang="en-US" altLang="zh-CN" dirty="0"/>
          </a:p>
          <a:p>
            <a:pPr marL="365760" lvl="1" indent="0">
              <a:buNone/>
            </a:pPr>
            <a:r>
              <a:rPr lang="en-US" altLang="zh-CN" dirty="0"/>
              <a:t>        </a:t>
            </a:r>
            <a:endParaRPr lang="zh-cn" dirty="0"/>
          </a:p>
        </p:txBody>
      </p:sp>
    </p:spTree>
    <p:extLst>
      <p:ext uri="{BB962C8B-B14F-4D97-AF65-F5344CB8AC3E}">
        <p14:creationId xmlns:p14="http://schemas.microsoft.com/office/powerpoint/2010/main" val="340621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5944652" y="1921451"/>
            <a:ext cx="9509760" cy="1233424"/>
          </a:xfrm>
        </p:spPr>
        <p:txBody>
          <a:bodyPr rtlCol="0"/>
          <a:lstStyle/>
          <a:p>
            <a:pPr rtl="0"/>
            <a:r>
              <a:rPr lang="zh-CN" altLang="en-US" dirty="0"/>
              <a:t>星空</a:t>
            </a:r>
            <a:endParaRPr lang="zh-cn" dirty="0"/>
          </a:p>
        </p:txBody>
      </p:sp>
      <p:sp>
        <p:nvSpPr>
          <p:cNvPr id="14" name="内容占位符 13"/>
          <p:cNvSpPr>
            <a:spLocks noGrp="1"/>
          </p:cNvSpPr>
          <p:nvPr>
            <p:ph idx="1"/>
          </p:nvPr>
        </p:nvSpPr>
        <p:spPr/>
        <p:txBody>
          <a:bodyPr rtlCol="0"/>
          <a:lstStyle/>
          <a:p>
            <a:pPr marL="45720" indent="0">
              <a:buNone/>
            </a:pPr>
            <a:r>
              <a:rPr lang="en-US" altLang="zh-CN" dirty="0"/>
              <a:t>   </a:t>
            </a:r>
            <a:endParaRPr lang="zh-cn" dirty="0"/>
          </a:p>
        </p:txBody>
      </p:sp>
      <p:pic>
        <p:nvPicPr>
          <p:cNvPr id="4" name="图片 3" descr="Star">
            <a:extLst>
              <a:ext uri="{FF2B5EF4-FFF2-40B4-BE49-F238E27FC236}">
                <a16:creationId xmlns:a16="http://schemas.microsoft.com/office/drawing/2014/main" id="{F4C09663-A500-44D3-844F-3141897B96C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1120" y="1700784"/>
            <a:ext cx="1972332" cy="3944664"/>
          </a:xfrm>
          <a:prstGeom prst="rect">
            <a:avLst/>
          </a:prstGeom>
          <a:noFill/>
          <a:ln>
            <a:noFill/>
          </a:ln>
        </p:spPr>
      </p:pic>
      <p:pic>
        <p:nvPicPr>
          <p:cNvPr id="5" name="图片 4">
            <a:extLst>
              <a:ext uri="{FF2B5EF4-FFF2-40B4-BE49-F238E27FC236}">
                <a16:creationId xmlns:a16="http://schemas.microsoft.com/office/drawing/2014/main" id="{E532968C-82B7-40DA-BE86-52E89C83F78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407408" y="1700784"/>
            <a:ext cx="1674758" cy="1674758"/>
          </a:xfrm>
          <a:prstGeom prst="rect">
            <a:avLst/>
          </a:prstGeom>
        </p:spPr>
      </p:pic>
      <p:pic>
        <p:nvPicPr>
          <p:cNvPr id="6" name="图片 5">
            <a:extLst>
              <a:ext uri="{FF2B5EF4-FFF2-40B4-BE49-F238E27FC236}">
                <a16:creationId xmlns:a16="http://schemas.microsoft.com/office/drawing/2014/main" id="{CB5460FF-03AA-41E4-BC13-08257F4EB58D}"/>
              </a:ext>
            </a:extLst>
          </p:cNvPr>
          <p:cNvPicPr/>
          <p:nvPr/>
        </p:nvPicPr>
        <p:blipFill>
          <a:blip r:embed="rId5">
            <a:extLst>
              <a:ext uri="{28A0092B-C50C-407E-A947-70E740481C1C}">
                <a14:useLocalDpi xmlns:a14="http://schemas.microsoft.com/office/drawing/2010/main" val="0"/>
              </a:ext>
            </a:extLst>
          </a:blip>
          <a:stretch>
            <a:fillRect/>
          </a:stretch>
        </p:blipFill>
        <p:spPr>
          <a:xfrm>
            <a:off x="5306574" y="3769023"/>
            <a:ext cx="1876425" cy="1876425"/>
          </a:xfrm>
          <a:prstGeom prst="rect">
            <a:avLst/>
          </a:prstGeom>
        </p:spPr>
      </p:pic>
      <p:sp>
        <p:nvSpPr>
          <p:cNvPr id="2" name="文本框 1">
            <a:extLst>
              <a:ext uri="{FF2B5EF4-FFF2-40B4-BE49-F238E27FC236}">
                <a16:creationId xmlns:a16="http://schemas.microsoft.com/office/drawing/2014/main" id="{3F76A316-E2AD-4CC7-B750-7D915FC18D07}"/>
              </a:ext>
            </a:extLst>
          </p:cNvPr>
          <p:cNvSpPr txBox="1"/>
          <p:nvPr/>
        </p:nvSpPr>
        <p:spPr>
          <a:xfrm>
            <a:off x="7835462" y="2222938"/>
            <a:ext cx="2680138" cy="646331"/>
          </a:xfrm>
          <a:prstGeom prst="rect">
            <a:avLst/>
          </a:prstGeom>
          <a:noFill/>
        </p:spPr>
        <p:txBody>
          <a:bodyPr wrap="square" rtlCol="0">
            <a:spAutoFit/>
          </a:bodyPr>
          <a:lstStyle/>
          <a:p>
            <a:r>
              <a:rPr lang="zh-CN" altLang="en-US" sz="3600" dirty="0"/>
              <a:t>地面</a:t>
            </a:r>
          </a:p>
        </p:txBody>
      </p:sp>
      <p:sp>
        <p:nvSpPr>
          <p:cNvPr id="8" name="文本框 7">
            <a:extLst>
              <a:ext uri="{FF2B5EF4-FFF2-40B4-BE49-F238E27FC236}">
                <a16:creationId xmlns:a16="http://schemas.microsoft.com/office/drawing/2014/main" id="{CCE60302-0503-40B6-B7C9-CFDAC98C6761}"/>
              </a:ext>
            </a:extLst>
          </p:cNvPr>
          <p:cNvSpPr txBox="1"/>
          <p:nvPr/>
        </p:nvSpPr>
        <p:spPr>
          <a:xfrm>
            <a:off x="7802600" y="4407561"/>
            <a:ext cx="2680138" cy="646331"/>
          </a:xfrm>
          <a:prstGeom prst="rect">
            <a:avLst/>
          </a:prstGeom>
          <a:noFill/>
        </p:spPr>
        <p:txBody>
          <a:bodyPr wrap="square" rtlCol="0">
            <a:spAutoFit/>
          </a:bodyPr>
          <a:lstStyle/>
          <a:p>
            <a:r>
              <a:rPr lang="zh-CN" altLang="en-US" sz="3600" dirty="0"/>
              <a:t>墙壁</a:t>
            </a:r>
          </a:p>
        </p:txBody>
      </p:sp>
      <p:sp>
        <p:nvSpPr>
          <p:cNvPr id="9" name="文本框 8">
            <a:extLst>
              <a:ext uri="{FF2B5EF4-FFF2-40B4-BE49-F238E27FC236}">
                <a16:creationId xmlns:a16="http://schemas.microsoft.com/office/drawing/2014/main" id="{21FE05D1-F1D3-41AF-A132-549726B3AC43}"/>
              </a:ext>
            </a:extLst>
          </p:cNvPr>
          <p:cNvSpPr txBox="1"/>
          <p:nvPr/>
        </p:nvSpPr>
        <p:spPr>
          <a:xfrm>
            <a:off x="3699658" y="3253544"/>
            <a:ext cx="2680138" cy="646331"/>
          </a:xfrm>
          <a:prstGeom prst="rect">
            <a:avLst/>
          </a:prstGeom>
          <a:noFill/>
        </p:spPr>
        <p:txBody>
          <a:bodyPr wrap="square" rtlCol="0">
            <a:spAutoFit/>
          </a:bodyPr>
          <a:lstStyle/>
          <a:p>
            <a:r>
              <a:rPr lang="zh-CN" altLang="en-US" sz="3600" dirty="0"/>
              <a:t>星空</a:t>
            </a:r>
          </a:p>
        </p:txBody>
      </p:sp>
    </p:spTree>
    <p:extLst>
      <p:ext uri="{BB962C8B-B14F-4D97-AF65-F5344CB8AC3E}">
        <p14:creationId xmlns:p14="http://schemas.microsoft.com/office/powerpoint/2010/main" val="353773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rtlCol="0"/>
          <a:lstStyle/>
          <a:p>
            <a:pPr rtl="0"/>
            <a:r>
              <a:rPr lang="zh-CN" altLang="en-US" dirty="0"/>
              <a:t>云朵</a:t>
            </a:r>
            <a:endParaRPr lang="zh-cn" dirty="0"/>
          </a:p>
        </p:txBody>
      </p:sp>
      <p:sp>
        <p:nvSpPr>
          <p:cNvPr id="6" name="内容占位符 5"/>
          <p:cNvSpPr>
            <a:spLocks noGrp="1"/>
          </p:cNvSpPr>
          <p:nvPr>
            <p:ph idx="1"/>
          </p:nvPr>
        </p:nvSpPr>
        <p:spPr/>
        <p:txBody>
          <a:bodyPr rtlCol="0">
            <a:normAutofit/>
          </a:bodyPr>
          <a:lstStyle/>
          <a:p>
            <a:pPr>
              <a:lnSpc>
                <a:spcPct val="150000"/>
              </a:lnSpc>
            </a:pPr>
            <a:r>
              <a:rPr lang="zh-CN" altLang="zh-CN" sz="2400" dirty="0"/>
              <a:t>云朵的飘动采用掩膜的处理。左边实际上是右边图形的二位图</a:t>
            </a:r>
            <a:r>
              <a:rPr lang="zh-CN" altLang="zh-CN" sz="2400" dirty="0" smtClean="0"/>
              <a:t>。</a:t>
            </a:r>
            <a:endParaRPr lang="en-US" altLang="zh-CN" sz="2400" dirty="0" smtClean="0"/>
          </a:p>
          <a:p>
            <a:pPr>
              <a:lnSpc>
                <a:spcPct val="150000"/>
              </a:lnSpc>
            </a:pPr>
            <a:r>
              <a:rPr lang="zh-CN" altLang="zh-CN" sz="2400" dirty="0" smtClean="0"/>
              <a:t>打开</a:t>
            </a:r>
            <a:r>
              <a:rPr lang="en-US" altLang="zh-CN" sz="2400" dirty="0"/>
              <a:t>OpenGL</a:t>
            </a:r>
            <a:r>
              <a:rPr lang="zh-CN" altLang="zh-CN" sz="2400" dirty="0"/>
              <a:t>的颜色混合功能，关闭深度测试功能，将该二值图像作为“掩模”与星星图进行混合</a:t>
            </a:r>
            <a:r>
              <a:rPr lang="zh-CN" altLang="zh-CN" sz="2400" dirty="0" smtClean="0"/>
              <a:t>，</a:t>
            </a:r>
            <a:r>
              <a:rPr lang="zh-CN" altLang="en-US" sz="2400" dirty="0" smtClean="0"/>
              <a:t>通过</a:t>
            </a:r>
            <a:r>
              <a:rPr lang="zh-CN" altLang="zh-CN" sz="2400" dirty="0" smtClean="0"/>
              <a:t>设置</a:t>
            </a:r>
            <a:r>
              <a:rPr lang="zh-CN" altLang="en-US" sz="2400" dirty="0" smtClean="0"/>
              <a:t>混合因子</a:t>
            </a:r>
            <a:r>
              <a:rPr lang="zh-CN" altLang="zh-CN" sz="2400" dirty="0" smtClean="0"/>
              <a:t>实现</a:t>
            </a:r>
            <a:r>
              <a:rPr lang="zh-CN" altLang="zh-CN" sz="2400" dirty="0"/>
              <a:t>源色与目的色相加</a:t>
            </a:r>
            <a:r>
              <a:rPr lang="zh-CN" altLang="zh-CN" sz="2400" dirty="0" smtClean="0"/>
              <a:t>。</a:t>
            </a:r>
            <a:endParaRPr lang="en-US" altLang="zh-CN" sz="2400" dirty="0" smtClean="0"/>
          </a:p>
          <a:p>
            <a:pPr>
              <a:lnSpc>
                <a:spcPct val="150000"/>
              </a:lnSpc>
            </a:pPr>
            <a:r>
              <a:rPr lang="zh-CN" altLang="zh-CN" sz="2400" dirty="0" smtClean="0"/>
              <a:t>这样</a:t>
            </a:r>
            <a:r>
              <a:rPr lang="zh-CN" altLang="zh-CN" sz="2400" dirty="0"/>
              <a:t>可以实现一定的透明度还可以看到星空，模拟了云朵遮住星星的效果。</a:t>
            </a:r>
            <a:endParaRPr lang="en-US" sz="2400" dirty="0"/>
          </a:p>
        </p:txBody>
      </p:sp>
      <p:sp>
        <p:nvSpPr>
          <p:cNvPr id="7" name="文本占位符 6"/>
          <p:cNvSpPr>
            <a:spLocks noGrp="1"/>
          </p:cNvSpPr>
          <p:nvPr>
            <p:ph type="body" sz="half" idx="2"/>
          </p:nvPr>
        </p:nvSpPr>
        <p:spPr/>
        <p:txBody>
          <a:bodyPr rtlCol="0"/>
          <a:lstStyle/>
          <a:p>
            <a:pPr rtl="0"/>
            <a:endParaRPr lang="en-US" dirty="0"/>
          </a:p>
        </p:txBody>
      </p:sp>
      <p:pic>
        <p:nvPicPr>
          <p:cNvPr id="8" name="图片 7">
            <a:extLst>
              <a:ext uri="{FF2B5EF4-FFF2-40B4-BE49-F238E27FC236}">
                <a16:creationId xmlns:a16="http://schemas.microsoft.com/office/drawing/2014/main" id="{263F3C1B-90AC-4468-88E1-D187124A071C}"/>
              </a:ext>
            </a:extLst>
          </p:cNvPr>
          <p:cNvPicPr/>
          <p:nvPr/>
        </p:nvPicPr>
        <p:blipFill>
          <a:blip r:embed="rId3">
            <a:extLst>
              <a:ext uri="{28A0092B-C50C-407E-A947-70E740481C1C}">
                <a14:useLocalDpi xmlns:a14="http://schemas.microsoft.com/office/drawing/2010/main" val="0"/>
              </a:ext>
            </a:extLst>
          </a:blip>
          <a:stretch>
            <a:fillRect/>
          </a:stretch>
        </p:blipFill>
        <p:spPr>
          <a:xfrm>
            <a:off x="8012495" y="1264475"/>
            <a:ext cx="1085850" cy="2171065"/>
          </a:xfrm>
          <a:prstGeom prst="rect">
            <a:avLst/>
          </a:prstGeom>
        </p:spPr>
      </p:pic>
      <p:pic>
        <p:nvPicPr>
          <p:cNvPr id="9" name="图片 8">
            <a:extLst>
              <a:ext uri="{FF2B5EF4-FFF2-40B4-BE49-F238E27FC236}">
                <a16:creationId xmlns:a16="http://schemas.microsoft.com/office/drawing/2014/main" id="{0AAE4719-CD06-4BFA-9664-FBD5D1F7BC70}"/>
              </a:ext>
            </a:extLst>
          </p:cNvPr>
          <p:cNvPicPr/>
          <p:nvPr/>
        </p:nvPicPr>
        <p:blipFill>
          <a:blip r:embed="rId4">
            <a:extLst>
              <a:ext uri="{28A0092B-C50C-407E-A947-70E740481C1C}">
                <a14:useLocalDpi xmlns:a14="http://schemas.microsoft.com/office/drawing/2010/main" val="0"/>
              </a:ext>
            </a:extLst>
          </a:blip>
          <a:stretch>
            <a:fillRect/>
          </a:stretch>
        </p:blipFill>
        <p:spPr>
          <a:xfrm>
            <a:off x="9474330" y="1240727"/>
            <a:ext cx="1099820" cy="2200275"/>
          </a:xfrm>
          <a:prstGeom prst="rect">
            <a:avLst/>
          </a:prstGeom>
        </p:spPr>
      </p:pic>
    </p:spTree>
    <p:extLst>
      <p:ext uri="{BB962C8B-B14F-4D97-AF65-F5344CB8AC3E}">
        <p14:creationId xmlns:p14="http://schemas.microsoft.com/office/powerpoint/2010/main" val="424809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rtlCol="0"/>
          <a:lstStyle/>
          <a:p>
            <a:pPr rtl="0"/>
            <a:r>
              <a:rPr lang="zh-CN" altLang="en-US" dirty="0"/>
              <a:t>闪电</a:t>
            </a:r>
            <a:endParaRPr lang="zh-cn" dirty="0"/>
          </a:p>
        </p:txBody>
      </p:sp>
      <p:sp>
        <p:nvSpPr>
          <p:cNvPr id="6" name="内容占位符 5"/>
          <p:cNvSpPr>
            <a:spLocks noGrp="1"/>
          </p:cNvSpPr>
          <p:nvPr>
            <p:ph idx="1"/>
          </p:nvPr>
        </p:nvSpPr>
        <p:spPr/>
        <p:txBody>
          <a:bodyPr rtlCol="0">
            <a:normAutofit/>
          </a:bodyPr>
          <a:lstStyle/>
          <a:p>
            <a:pPr>
              <a:lnSpc>
                <a:spcPct val="150000"/>
              </a:lnSpc>
            </a:pPr>
            <a:r>
              <a:rPr lang="zh-CN" altLang="zh-CN" sz="2400" dirty="0"/>
              <a:t>对于</a:t>
            </a:r>
            <a:r>
              <a:rPr lang="zh-CN" altLang="zh-CN" sz="2400" dirty="0" smtClean="0"/>
              <a:t>闪电</a:t>
            </a:r>
            <a:r>
              <a:rPr lang="zh-CN" altLang="en-US" sz="2400" dirty="0" smtClean="0"/>
              <a:t>，</a:t>
            </a:r>
            <a:r>
              <a:rPr lang="zh-CN" altLang="zh-CN" sz="2400" dirty="0" smtClean="0"/>
              <a:t>设置</a:t>
            </a:r>
            <a:r>
              <a:rPr lang="zh-CN" altLang="zh-CN" sz="2400" dirty="0"/>
              <a:t>一个全局变量并不断变化，当该变量在某一范围内时则进行闪电的贴图，这样可以模拟闪电的效果。同时，使用</a:t>
            </a:r>
            <a:r>
              <a:rPr lang="en-US" altLang="zh-CN" sz="2400" dirty="0"/>
              <a:t>C++</a:t>
            </a:r>
            <a:r>
              <a:rPr lang="zh-CN" altLang="zh-CN" sz="2400" dirty="0"/>
              <a:t>自带的</a:t>
            </a:r>
            <a:r>
              <a:rPr lang="en-US" altLang="zh-CN" sz="2400" dirty="0" err="1"/>
              <a:t>PlaySound</a:t>
            </a:r>
            <a:r>
              <a:rPr lang="zh-CN" altLang="zh-CN" sz="2400" dirty="0"/>
              <a:t>函数，当闪电纹理出现时，播放雷声。</a:t>
            </a:r>
            <a:endParaRPr lang="en-US" sz="2400" dirty="0"/>
          </a:p>
        </p:txBody>
      </p:sp>
      <p:sp>
        <p:nvSpPr>
          <p:cNvPr id="7" name="文本占位符 6"/>
          <p:cNvSpPr>
            <a:spLocks noGrp="1"/>
          </p:cNvSpPr>
          <p:nvPr>
            <p:ph type="body" sz="half" idx="2"/>
          </p:nvPr>
        </p:nvSpPr>
        <p:spPr/>
        <p:txBody>
          <a:bodyPr rtlCol="0"/>
          <a:lstStyle/>
          <a:p>
            <a:pPr rtl="0"/>
            <a:endParaRPr lang="en-US"/>
          </a:p>
        </p:txBody>
      </p:sp>
      <p:pic>
        <p:nvPicPr>
          <p:cNvPr id="8" name="图片 7">
            <a:extLst>
              <a:ext uri="{FF2B5EF4-FFF2-40B4-BE49-F238E27FC236}">
                <a16:creationId xmlns:a16="http://schemas.microsoft.com/office/drawing/2014/main" id="{E3B5A25B-85DF-4200-86B3-72F6FE75BCE3}"/>
              </a:ext>
            </a:extLst>
          </p:cNvPr>
          <p:cNvPicPr/>
          <p:nvPr/>
        </p:nvPicPr>
        <p:blipFill>
          <a:blip r:embed="rId3">
            <a:extLst>
              <a:ext uri="{28A0092B-C50C-407E-A947-70E740481C1C}">
                <a14:useLocalDpi xmlns:a14="http://schemas.microsoft.com/office/drawing/2010/main" val="0"/>
              </a:ext>
            </a:extLst>
          </a:blip>
          <a:stretch>
            <a:fillRect/>
          </a:stretch>
        </p:blipFill>
        <p:spPr>
          <a:xfrm>
            <a:off x="8440293" y="1040384"/>
            <a:ext cx="2266950" cy="2306320"/>
          </a:xfrm>
          <a:prstGeom prst="rect">
            <a:avLst/>
          </a:prstGeom>
        </p:spPr>
      </p:pic>
    </p:spTree>
    <p:extLst>
      <p:ext uri="{BB962C8B-B14F-4D97-AF65-F5344CB8AC3E}">
        <p14:creationId xmlns:p14="http://schemas.microsoft.com/office/powerpoint/2010/main" val="289890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rtlCol="0"/>
          <a:lstStyle/>
          <a:p>
            <a:pPr rtl="0"/>
            <a:r>
              <a:rPr lang="zh-CN" altLang="en-US" dirty="0"/>
              <a:t>雾气</a:t>
            </a:r>
            <a:endParaRPr lang="zh-cn" dirty="0"/>
          </a:p>
        </p:txBody>
      </p:sp>
      <p:sp>
        <p:nvSpPr>
          <p:cNvPr id="6" name="内容占位符 5"/>
          <p:cNvSpPr>
            <a:spLocks noGrp="1"/>
          </p:cNvSpPr>
          <p:nvPr>
            <p:ph idx="1"/>
          </p:nvPr>
        </p:nvSpPr>
        <p:spPr/>
        <p:txBody>
          <a:bodyPr rtlCol="0">
            <a:normAutofit/>
          </a:bodyPr>
          <a:lstStyle/>
          <a:p>
            <a:pPr>
              <a:lnSpc>
                <a:spcPct val="150000"/>
              </a:lnSpc>
            </a:pPr>
            <a:r>
              <a:rPr lang="zh-CN" altLang="en-US" sz="2400" dirty="0"/>
              <a:t>开启</a:t>
            </a:r>
            <a:r>
              <a:rPr lang="en-US" altLang="zh-CN" sz="2400" dirty="0" err="1"/>
              <a:t>opengl</a:t>
            </a:r>
            <a:r>
              <a:rPr lang="zh-CN" altLang="en-US" sz="2400" dirty="0"/>
              <a:t>里自带的雾气效果，并选用</a:t>
            </a:r>
            <a:r>
              <a:rPr lang="en-US" altLang="zh-CN" sz="2400" dirty="0"/>
              <a:t>EXP2</a:t>
            </a:r>
            <a:r>
              <a:rPr lang="zh-CN" altLang="en-US" sz="2400" dirty="0"/>
              <a:t>的雾气模拟方程，可以自由设置密度和颜色，模拟雾气的形态。具体演示见后面的示意图或录屏。</a:t>
            </a:r>
            <a:endParaRPr lang="en-US" sz="2400" dirty="0"/>
          </a:p>
        </p:txBody>
      </p:sp>
      <p:sp>
        <p:nvSpPr>
          <p:cNvPr id="7" name="文本占位符 6"/>
          <p:cNvSpPr>
            <a:spLocks noGrp="1"/>
          </p:cNvSpPr>
          <p:nvPr>
            <p:ph type="body" sz="half" idx="2"/>
          </p:nvPr>
        </p:nvSpPr>
        <p:spPr/>
        <p:txBody>
          <a:bodyPr rtlCol="0"/>
          <a:lstStyle/>
          <a:p>
            <a:pPr rtl="0"/>
            <a:endParaRPr lang="en-US"/>
          </a:p>
        </p:txBody>
      </p:sp>
    </p:spTree>
    <p:extLst>
      <p:ext uri="{BB962C8B-B14F-4D97-AF65-F5344CB8AC3E}">
        <p14:creationId xmlns:p14="http://schemas.microsoft.com/office/powerpoint/2010/main" val="285390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rtlCol="0"/>
          <a:lstStyle/>
          <a:p>
            <a:pPr rtl="0"/>
            <a:r>
              <a:rPr lang="zh-CN" altLang="en-US" dirty="0"/>
              <a:t>配饰 </a:t>
            </a:r>
            <a:r>
              <a:rPr lang="en-US" altLang="zh-CN" dirty="0"/>
              <a:t>– </a:t>
            </a:r>
            <a:r>
              <a:rPr lang="zh-CN" altLang="en-US" dirty="0"/>
              <a:t>木箱</a:t>
            </a:r>
            <a:endParaRPr lang="zh-cn" dirty="0"/>
          </a:p>
        </p:txBody>
      </p:sp>
      <p:sp>
        <p:nvSpPr>
          <p:cNvPr id="6" name="内容占位符 5"/>
          <p:cNvSpPr>
            <a:spLocks noGrp="1"/>
          </p:cNvSpPr>
          <p:nvPr>
            <p:ph idx="1"/>
          </p:nvPr>
        </p:nvSpPr>
        <p:spPr/>
        <p:txBody>
          <a:bodyPr rtlCol="0">
            <a:normAutofit/>
          </a:bodyPr>
          <a:lstStyle/>
          <a:p>
            <a:pPr>
              <a:lnSpc>
                <a:spcPct val="150000"/>
              </a:lnSpc>
            </a:pPr>
            <a:r>
              <a:rPr lang="zh-CN" altLang="en-US" sz="2400" dirty="0"/>
              <a:t>在起点处使用立方体的纹理贴图模拟出五个木箱</a:t>
            </a:r>
            <a:endParaRPr lang="en-US" sz="2400" dirty="0"/>
          </a:p>
        </p:txBody>
      </p:sp>
      <p:sp>
        <p:nvSpPr>
          <p:cNvPr id="7" name="文本占位符 6"/>
          <p:cNvSpPr>
            <a:spLocks noGrp="1"/>
          </p:cNvSpPr>
          <p:nvPr>
            <p:ph type="body" sz="half" idx="2"/>
          </p:nvPr>
        </p:nvSpPr>
        <p:spPr/>
        <p:txBody>
          <a:bodyPr rtlCol="0"/>
          <a:lstStyle/>
          <a:p>
            <a:pPr rtl="0"/>
            <a:endParaRPr lang="en-US" dirty="0"/>
          </a:p>
        </p:txBody>
      </p:sp>
      <p:pic>
        <p:nvPicPr>
          <p:cNvPr id="8" name="图片 7">
            <a:extLst>
              <a:ext uri="{FF2B5EF4-FFF2-40B4-BE49-F238E27FC236}">
                <a16:creationId xmlns:a16="http://schemas.microsoft.com/office/drawing/2014/main" id="{59C418F1-1F8C-4947-83BA-3EBCD38D57B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21009" y="2726069"/>
            <a:ext cx="2476552" cy="2476552"/>
          </a:xfrm>
          <a:prstGeom prst="rect">
            <a:avLst/>
          </a:prstGeom>
        </p:spPr>
      </p:pic>
      <p:pic>
        <p:nvPicPr>
          <p:cNvPr id="9" name="图片 8">
            <a:extLst>
              <a:ext uri="{FF2B5EF4-FFF2-40B4-BE49-F238E27FC236}">
                <a16:creationId xmlns:a16="http://schemas.microsoft.com/office/drawing/2014/main" id="{63C1E198-1866-4DA6-9D32-403E5CF04CA2}"/>
              </a:ext>
            </a:extLst>
          </p:cNvPr>
          <p:cNvPicPr/>
          <p:nvPr/>
        </p:nvPicPr>
        <p:blipFill>
          <a:blip r:embed="rId4">
            <a:extLst>
              <a:ext uri="{28A0092B-C50C-407E-A947-70E740481C1C}">
                <a14:useLocalDpi xmlns:a14="http://schemas.microsoft.com/office/drawing/2010/main" val="0"/>
              </a:ext>
            </a:extLst>
          </a:blip>
          <a:stretch>
            <a:fillRect/>
          </a:stretch>
        </p:blipFill>
        <p:spPr>
          <a:xfrm>
            <a:off x="3771899" y="2726069"/>
            <a:ext cx="2662959" cy="2476552"/>
          </a:xfrm>
          <a:prstGeom prst="rect">
            <a:avLst/>
          </a:prstGeom>
        </p:spPr>
      </p:pic>
    </p:spTree>
    <p:extLst>
      <p:ext uri="{BB962C8B-B14F-4D97-AF65-F5344CB8AC3E}">
        <p14:creationId xmlns:p14="http://schemas.microsoft.com/office/powerpoint/2010/main" val="328871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rtlCol="0"/>
          <a:lstStyle/>
          <a:p>
            <a:pPr rtl="0"/>
            <a:r>
              <a:rPr lang="zh-CN" altLang="en-US" dirty="0"/>
              <a:t>配饰 </a:t>
            </a:r>
            <a:r>
              <a:rPr lang="en-US" altLang="zh-CN" dirty="0"/>
              <a:t>– </a:t>
            </a:r>
            <a:r>
              <a:rPr lang="zh-CN" altLang="en-US" dirty="0"/>
              <a:t>玻璃球</a:t>
            </a:r>
            <a:endParaRPr lang="zh-cn" dirty="0"/>
          </a:p>
        </p:txBody>
      </p:sp>
      <p:sp>
        <p:nvSpPr>
          <p:cNvPr id="6" name="内容占位符 5"/>
          <p:cNvSpPr>
            <a:spLocks noGrp="1"/>
          </p:cNvSpPr>
          <p:nvPr>
            <p:ph idx="1"/>
          </p:nvPr>
        </p:nvSpPr>
        <p:spPr/>
        <p:txBody>
          <a:bodyPr rtlCol="0">
            <a:normAutofit/>
          </a:bodyPr>
          <a:lstStyle/>
          <a:p>
            <a:pPr>
              <a:lnSpc>
                <a:spcPct val="150000"/>
              </a:lnSpc>
            </a:pPr>
            <a:r>
              <a:rPr lang="zh-CN" altLang="zh-CN" sz="2400" dirty="0"/>
              <a:t>玻璃球与实心球相比，有着对附近环境的折射</a:t>
            </a:r>
            <a:r>
              <a:rPr lang="zh-CN" altLang="zh-CN" sz="2400" dirty="0" smtClean="0"/>
              <a:t>效果。</a:t>
            </a:r>
            <a:endParaRPr lang="en-US" altLang="zh-CN" sz="2400" dirty="0"/>
          </a:p>
          <a:p>
            <a:pPr>
              <a:lnSpc>
                <a:spcPct val="150000"/>
              </a:lnSpc>
            </a:pPr>
            <a:r>
              <a:rPr lang="zh-CN" altLang="en-US" sz="2400" dirty="0" smtClean="0"/>
              <a:t>首先将环境绘制</a:t>
            </a:r>
            <a:r>
              <a:rPr lang="zh-CN" altLang="en-US" sz="2400" dirty="0"/>
              <a:t>得到的场景图制作成纹理，在绘制该玻璃球时将此纹理图贴在球面上即可。这一步我们使用的核心函数是</a:t>
            </a:r>
            <a:r>
              <a:rPr lang="en-US" altLang="zh-CN" sz="2400" dirty="0"/>
              <a:t>glCopyTexImage2D</a:t>
            </a:r>
            <a:r>
              <a:rPr lang="zh-CN" altLang="en-US" sz="2400" dirty="0"/>
              <a:t>，该函数可以将</a:t>
            </a:r>
            <a:r>
              <a:rPr lang="zh-CN" altLang="en-US" sz="2400" b="1" dirty="0"/>
              <a:t>帧缓存中的颜色值</a:t>
            </a:r>
            <a:r>
              <a:rPr lang="zh-CN" altLang="en-US" sz="2400" dirty="0"/>
              <a:t>复制到纹理缓存中</a:t>
            </a:r>
            <a:r>
              <a:rPr lang="zh-CN" altLang="en-US" sz="2400" dirty="0" smtClean="0"/>
              <a:t>。</a:t>
            </a:r>
            <a:endParaRPr lang="en-US" sz="2400" dirty="0"/>
          </a:p>
        </p:txBody>
      </p:sp>
      <p:sp>
        <p:nvSpPr>
          <p:cNvPr id="7" name="文本占位符 6"/>
          <p:cNvSpPr>
            <a:spLocks noGrp="1"/>
          </p:cNvSpPr>
          <p:nvPr>
            <p:ph type="body" sz="half" idx="2"/>
          </p:nvPr>
        </p:nvSpPr>
        <p:spPr/>
        <p:txBody>
          <a:bodyPr rtlCol="0"/>
          <a:lstStyle/>
          <a:p>
            <a:pPr rtl="0"/>
            <a:endParaRPr lang="en-US" dirty="0"/>
          </a:p>
        </p:txBody>
      </p:sp>
      <p:pic>
        <p:nvPicPr>
          <p:cNvPr id="10" name="图片 9">
            <a:extLst>
              <a:ext uri="{FF2B5EF4-FFF2-40B4-BE49-F238E27FC236}">
                <a16:creationId xmlns:a16="http://schemas.microsoft.com/office/drawing/2014/main" id="{114BBABB-91F0-4121-89EC-8B18792A5086}"/>
              </a:ext>
            </a:extLst>
          </p:cNvPr>
          <p:cNvPicPr/>
          <p:nvPr/>
        </p:nvPicPr>
        <p:blipFill>
          <a:blip r:embed="rId3">
            <a:extLst>
              <a:ext uri="{28A0092B-C50C-407E-A947-70E740481C1C}">
                <a14:useLocalDpi xmlns:a14="http://schemas.microsoft.com/office/drawing/2010/main" val="0"/>
              </a:ext>
            </a:extLst>
          </a:blip>
          <a:stretch>
            <a:fillRect/>
          </a:stretch>
        </p:blipFill>
        <p:spPr>
          <a:xfrm>
            <a:off x="7996230" y="1010552"/>
            <a:ext cx="2598197" cy="2418448"/>
          </a:xfrm>
          <a:prstGeom prst="rect">
            <a:avLst/>
          </a:prstGeom>
        </p:spPr>
      </p:pic>
    </p:spTree>
    <p:extLst>
      <p:ext uri="{BB962C8B-B14F-4D97-AF65-F5344CB8AC3E}">
        <p14:creationId xmlns:p14="http://schemas.microsoft.com/office/powerpoint/2010/main" val="369638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951690" y="4173229"/>
            <a:ext cx="4206240" cy="1993392"/>
          </a:xfrm>
        </p:spPr>
        <p:txBody>
          <a:bodyPr rtlCol="0"/>
          <a:lstStyle/>
          <a:p>
            <a:pPr rtl="0"/>
            <a:r>
              <a:rPr lang="zh-CN" altLang="en-US" dirty="0"/>
              <a:t>最终</a:t>
            </a:r>
            <a:r>
              <a:rPr lang="zh-CN" altLang="en-US" dirty="0" smtClean="0"/>
              <a:t>效果（详见屏录）</a:t>
            </a:r>
            <a:endParaRPr lang="zh-cn" dirty="0"/>
          </a:p>
        </p:txBody>
      </p:sp>
      <p:pic>
        <p:nvPicPr>
          <p:cNvPr id="8" name="图片 7">
            <a:extLst>
              <a:ext uri="{FF2B5EF4-FFF2-40B4-BE49-F238E27FC236}">
                <a16:creationId xmlns:a16="http://schemas.microsoft.com/office/drawing/2014/main" id="{27D03160-FD3E-4871-9FFA-166120563C2A}"/>
              </a:ext>
            </a:extLst>
          </p:cNvPr>
          <p:cNvPicPr/>
          <p:nvPr/>
        </p:nvPicPr>
        <p:blipFill rotWithShape="1">
          <a:blip r:embed="rId3">
            <a:extLst>
              <a:ext uri="{28A0092B-C50C-407E-A947-70E740481C1C}">
                <a14:useLocalDpi xmlns:a14="http://schemas.microsoft.com/office/drawing/2010/main" val="0"/>
              </a:ext>
            </a:extLst>
          </a:blip>
          <a:srcRect l="1986" t="2289" r="2118" b="9931"/>
          <a:stretch/>
        </p:blipFill>
        <p:spPr bwMode="auto">
          <a:xfrm>
            <a:off x="1600765" y="294583"/>
            <a:ext cx="8908090" cy="51502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7780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基于</a:t>
            </a:r>
            <a:r>
              <a:rPr lang="en-US" altLang="zh-CN" dirty="0"/>
              <a:t>3DS</a:t>
            </a:r>
            <a:r>
              <a:rPr lang="zh-CN" altLang="en-US" dirty="0"/>
              <a:t>的场景实现</a:t>
            </a:r>
            <a:endParaRPr lang="zh-cn" dirty="0"/>
          </a:p>
        </p:txBody>
      </p:sp>
      <p:sp>
        <p:nvSpPr>
          <p:cNvPr id="14" name="内容占位符 13"/>
          <p:cNvSpPr>
            <a:spLocks noGrp="1"/>
          </p:cNvSpPr>
          <p:nvPr>
            <p:ph idx="1"/>
          </p:nvPr>
        </p:nvSpPr>
        <p:spPr/>
        <p:txBody>
          <a:bodyPr rtlCol="0"/>
          <a:lstStyle/>
          <a:p>
            <a:pPr>
              <a:lnSpc>
                <a:spcPct val="150000"/>
              </a:lnSpc>
            </a:pPr>
            <a:r>
              <a:rPr lang="zh-CN" altLang="zh-CN" sz="2400" dirty="0"/>
              <a:t>通过我们自己封装的一个用于导入</a:t>
            </a:r>
            <a:r>
              <a:rPr lang="en-US" altLang="zh-CN" sz="2400" dirty="0"/>
              <a:t>3ds</a:t>
            </a:r>
            <a:r>
              <a:rPr lang="zh-CN" altLang="zh-CN" sz="2400" dirty="0"/>
              <a:t>模型文件的类来导入我们设计的场景模型。</a:t>
            </a:r>
            <a:endParaRPr lang="en-US" altLang="zh-CN" sz="2400" dirty="0"/>
          </a:p>
          <a:p>
            <a:pPr>
              <a:lnSpc>
                <a:spcPct val="150000"/>
              </a:lnSpc>
            </a:pPr>
            <a:r>
              <a:rPr lang="zh-CN" altLang="en-US" sz="2400" dirty="0"/>
              <a:t>天空盒</a:t>
            </a:r>
            <a:endParaRPr lang="en-US" altLang="zh-CN" sz="2400" dirty="0"/>
          </a:p>
          <a:p>
            <a:pPr marL="365760" lvl="1" indent="0">
              <a:buNone/>
            </a:pPr>
            <a:r>
              <a:rPr lang="en-US" altLang="zh-CN" dirty="0"/>
              <a:t>        </a:t>
            </a:r>
            <a:endParaRPr lang="zh-cn" dirty="0"/>
          </a:p>
        </p:txBody>
      </p:sp>
    </p:spTree>
    <p:extLst>
      <p:ext uri="{BB962C8B-B14F-4D97-AF65-F5344CB8AC3E}">
        <p14:creationId xmlns:p14="http://schemas.microsoft.com/office/powerpoint/2010/main" val="342976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3DS</a:t>
            </a:r>
            <a:r>
              <a:rPr lang="zh-CN" altLang="en-US" dirty="0"/>
              <a:t>中的纹理贴图</a:t>
            </a:r>
            <a:endParaRPr lang="zh-cn" dirty="0"/>
          </a:p>
        </p:txBody>
      </p:sp>
      <p:pic>
        <p:nvPicPr>
          <p:cNvPr id="6" name="图片 5">
            <a:extLst>
              <a:ext uri="{FF2B5EF4-FFF2-40B4-BE49-F238E27FC236}">
                <a16:creationId xmlns:a16="http://schemas.microsoft.com/office/drawing/2014/main" id="{49383474-5C53-4DAD-A342-254C53E3846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41120" y="1829128"/>
            <a:ext cx="1276350" cy="1276350"/>
          </a:xfrm>
          <a:prstGeom prst="rect">
            <a:avLst/>
          </a:prstGeom>
          <a:noFill/>
          <a:ln>
            <a:noFill/>
          </a:ln>
        </p:spPr>
      </p:pic>
      <p:sp>
        <p:nvSpPr>
          <p:cNvPr id="4" name="文本框 3">
            <a:extLst>
              <a:ext uri="{FF2B5EF4-FFF2-40B4-BE49-F238E27FC236}">
                <a16:creationId xmlns:a16="http://schemas.microsoft.com/office/drawing/2014/main" id="{A07BFB54-EF09-4217-BDE1-262398F10A12}"/>
              </a:ext>
            </a:extLst>
          </p:cNvPr>
          <p:cNvSpPr txBox="1"/>
          <p:nvPr/>
        </p:nvSpPr>
        <p:spPr>
          <a:xfrm>
            <a:off x="3121572" y="2191407"/>
            <a:ext cx="1450428" cy="707886"/>
          </a:xfrm>
          <a:prstGeom prst="rect">
            <a:avLst/>
          </a:prstGeom>
          <a:noFill/>
        </p:spPr>
        <p:txBody>
          <a:bodyPr wrap="square" rtlCol="0">
            <a:spAutoFit/>
          </a:bodyPr>
          <a:lstStyle/>
          <a:p>
            <a:r>
              <a:rPr lang="zh-CN" altLang="en-US" sz="4000" dirty="0"/>
              <a:t>赛道</a:t>
            </a:r>
          </a:p>
        </p:txBody>
      </p:sp>
      <p:pic>
        <p:nvPicPr>
          <p:cNvPr id="8" name="图片 7">
            <a:extLst>
              <a:ext uri="{FF2B5EF4-FFF2-40B4-BE49-F238E27FC236}">
                <a16:creationId xmlns:a16="http://schemas.microsoft.com/office/drawing/2014/main" id="{7F3EF1F2-D8DC-418D-963C-4E8F8B1971A9}"/>
              </a:ext>
            </a:extLst>
          </p:cNvPr>
          <p:cNvPicPr/>
          <p:nvPr/>
        </p:nvPicPr>
        <p:blipFill>
          <a:blip r:embed="rId4"/>
          <a:stretch>
            <a:fillRect/>
          </a:stretch>
        </p:blipFill>
        <p:spPr>
          <a:xfrm>
            <a:off x="1360170" y="3744640"/>
            <a:ext cx="1257300" cy="1714500"/>
          </a:xfrm>
          <a:prstGeom prst="rect">
            <a:avLst/>
          </a:prstGeom>
          <a:noFill/>
          <a:ln w="9525">
            <a:noFill/>
          </a:ln>
        </p:spPr>
      </p:pic>
      <p:sp>
        <p:nvSpPr>
          <p:cNvPr id="9" name="文本框 8">
            <a:extLst>
              <a:ext uri="{FF2B5EF4-FFF2-40B4-BE49-F238E27FC236}">
                <a16:creationId xmlns:a16="http://schemas.microsoft.com/office/drawing/2014/main" id="{E4B568CB-104A-4CCF-A834-B8F9FD1F0238}"/>
              </a:ext>
            </a:extLst>
          </p:cNvPr>
          <p:cNvSpPr txBox="1"/>
          <p:nvPr/>
        </p:nvSpPr>
        <p:spPr>
          <a:xfrm>
            <a:off x="3121571" y="4247947"/>
            <a:ext cx="1797269" cy="707886"/>
          </a:xfrm>
          <a:prstGeom prst="rect">
            <a:avLst/>
          </a:prstGeom>
          <a:noFill/>
        </p:spPr>
        <p:txBody>
          <a:bodyPr wrap="square" rtlCol="0">
            <a:spAutoFit/>
          </a:bodyPr>
          <a:lstStyle/>
          <a:p>
            <a:r>
              <a:rPr lang="zh-CN" altLang="en-US" sz="4000" dirty="0"/>
              <a:t>建筑物</a:t>
            </a:r>
          </a:p>
        </p:txBody>
      </p:sp>
      <p:pic>
        <p:nvPicPr>
          <p:cNvPr id="10" name="图片 9">
            <a:extLst>
              <a:ext uri="{FF2B5EF4-FFF2-40B4-BE49-F238E27FC236}">
                <a16:creationId xmlns:a16="http://schemas.microsoft.com/office/drawing/2014/main" id="{ED6865CC-4606-4954-B978-698CA623B16D}"/>
              </a:ext>
            </a:extLst>
          </p:cNvPr>
          <p:cNvPicPr/>
          <p:nvPr/>
        </p:nvPicPr>
        <p:blipFill>
          <a:blip r:embed="rId5"/>
          <a:stretch>
            <a:fillRect/>
          </a:stretch>
        </p:blipFill>
        <p:spPr>
          <a:xfrm>
            <a:off x="6439720" y="1922916"/>
            <a:ext cx="1799792" cy="1233424"/>
          </a:xfrm>
          <a:prstGeom prst="rect">
            <a:avLst/>
          </a:prstGeom>
          <a:noFill/>
          <a:ln w="9525">
            <a:noFill/>
          </a:ln>
        </p:spPr>
      </p:pic>
      <p:sp>
        <p:nvSpPr>
          <p:cNvPr id="11" name="文本框 10">
            <a:extLst>
              <a:ext uri="{FF2B5EF4-FFF2-40B4-BE49-F238E27FC236}">
                <a16:creationId xmlns:a16="http://schemas.microsoft.com/office/drawing/2014/main" id="{4184840B-5DAA-4F97-AFCD-D7D5F319C6A1}"/>
              </a:ext>
            </a:extLst>
          </p:cNvPr>
          <p:cNvSpPr txBox="1"/>
          <p:nvPr/>
        </p:nvSpPr>
        <p:spPr>
          <a:xfrm>
            <a:off x="8844454" y="2113360"/>
            <a:ext cx="1797269" cy="707886"/>
          </a:xfrm>
          <a:prstGeom prst="rect">
            <a:avLst/>
          </a:prstGeom>
          <a:noFill/>
        </p:spPr>
        <p:txBody>
          <a:bodyPr wrap="square" rtlCol="0">
            <a:spAutoFit/>
          </a:bodyPr>
          <a:lstStyle/>
          <a:p>
            <a:r>
              <a:rPr lang="zh-CN" altLang="en-US" sz="4000" dirty="0"/>
              <a:t>地面</a:t>
            </a:r>
          </a:p>
        </p:txBody>
      </p:sp>
      <p:pic>
        <p:nvPicPr>
          <p:cNvPr id="12" name="图片 11">
            <a:extLst>
              <a:ext uri="{FF2B5EF4-FFF2-40B4-BE49-F238E27FC236}">
                <a16:creationId xmlns:a16="http://schemas.microsoft.com/office/drawing/2014/main" id="{1E4A56B3-CE8C-4DD5-AE26-A623D3EA703A}"/>
              </a:ext>
            </a:extLst>
          </p:cNvPr>
          <p:cNvPicPr/>
          <p:nvPr/>
        </p:nvPicPr>
        <p:blipFill>
          <a:blip r:embed="rId6"/>
          <a:stretch>
            <a:fillRect/>
          </a:stretch>
        </p:blipFill>
        <p:spPr>
          <a:xfrm>
            <a:off x="6585089" y="3987574"/>
            <a:ext cx="1376146" cy="1355045"/>
          </a:xfrm>
          <a:prstGeom prst="rect">
            <a:avLst/>
          </a:prstGeom>
          <a:noFill/>
          <a:ln w="9525">
            <a:noFill/>
          </a:ln>
        </p:spPr>
      </p:pic>
      <p:sp>
        <p:nvSpPr>
          <p:cNvPr id="15" name="文本框 14">
            <a:extLst>
              <a:ext uri="{FF2B5EF4-FFF2-40B4-BE49-F238E27FC236}">
                <a16:creationId xmlns:a16="http://schemas.microsoft.com/office/drawing/2014/main" id="{5C46145B-2D10-4D6F-94AC-ACE17CF49FBF}"/>
              </a:ext>
            </a:extLst>
          </p:cNvPr>
          <p:cNvSpPr txBox="1"/>
          <p:nvPr/>
        </p:nvSpPr>
        <p:spPr>
          <a:xfrm>
            <a:off x="8844454" y="4247947"/>
            <a:ext cx="1797269" cy="707886"/>
          </a:xfrm>
          <a:prstGeom prst="rect">
            <a:avLst/>
          </a:prstGeom>
          <a:noFill/>
        </p:spPr>
        <p:txBody>
          <a:bodyPr wrap="square" rtlCol="0">
            <a:spAutoFit/>
          </a:bodyPr>
          <a:lstStyle/>
          <a:p>
            <a:r>
              <a:rPr lang="zh-CN" altLang="en-US" sz="4000" dirty="0"/>
              <a:t>杆</a:t>
            </a:r>
          </a:p>
        </p:txBody>
      </p:sp>
    </p:spTree>
    <p:extLst>
      <p:ext uri="{BB962C8B-B14F-4D97-AF65-F5344CB8AC3E}">
        <p14:creationId xmlns:p14="http://schemas.microsoft.com/office/powerpoint/2010/main" val="34335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9B06D39-517B-491F-AECA-24B5F0271591}"/>
              </a:ext>
            </a:extLst>
          </p:cNvPr>
          <p:cNvSpPr/>
          <p:nvPr/>
        </p:nvSpPr>
        <p:spPr>
          <a:xfrm>
            <a:off x="0" y="3148717"/>
            <a:ext cx="12192000" cy="3709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AE91C23-4F47-4DC8-A71B-69CC9B266768}"/>
              </a:ext>
            </a:extLst>
          </p:cNvPr>
          <p:cNvSpPr txBox="1"/>
          <p:nvPr/>
        </p:nvSpPr>
        <p:spPr>
          <a:xfrm>
            <a:off x="3204376" y="652007"/>
            <a:ext cx="5112688" cy="1569660"/>
          </a:xfrm>
          <a:prstGeom prst="rect">
            <a:avLst/>
          </a:prstGeom>
          <a:noFill/>
        </p:spPr>
        <p:txBody>
          <a:bodyPr wrap="square" rtlCol="0">
            <a:spAutoFit/>
          </a:bodyPr>
          <a:lstStyle/>
          <a:p>
            <a:pPr algn="ctr"/>
            <a:r>
              <a:rPr lang="zh-CN" altLang="en-US" sz="9600" dirty="0">
                <a:latin typeface="黑体" panose="02010609060101010101" pitchFamily="49" charset="-122"/>
                <a:ea typeface="黑体" panose="02010609060101010101" pitchFamily="49" charset="-122"/>
              </a:rPr>
              <a:t>场景建模</a:t>
            </a:r>
          </a:p>
        </p:txBody>
      </p:sp>
      <p:sp>
        <p:nvSpPr>
          <p:cNvPr id="6" name="文本框 5">
            <a:extLst>
              <a:ext uri="{FF2B5EF4-FFF2-40B4-BE49-F238E27FC236}">
                <a16:creationId xmlns:a16="http://schemas.microsoft.com/office/drawing/2014/main" id="{23AA4B7A-8605-469F-9C17-60C2B0F4B28F}"/>
              </a:ext>
            </a:extLst>
          </p:cNvPr>
          <p:cNvSpPr txBox="1"/>
          <p:nvPr/>
        </p:nvSpPr>
        <p:spPr>
          <a:xfrm>
            <a:off x="3204376" y="4136666"/>
            <a:ext cx="5112688" cy="1569660"/>
          </a:xfrm>
          <a:prstGeom prst="rect">
            <a:avLst/>
          </a:prstGeom>
          <a:noFill/>
        </p:spPr>
        <p:txBody>
          <a:bodyPr wrap="square" rtlCol="0">
            <a:spAutoFit/>
          </a:bodyPr>
          <a:lstStyle/>
          <a:p>
            <a:pPr algn="ctr"/>
            <a:r>
              <a:rPr lang="zh-CN" altLang="en-US" sz="9600" dirty="0">
                <a:latin typeface="黑体" panose="02010609060101010101" pitchFamily="49" charset="-122"/>
                <a:ea typeface="黑体" panose="02010609060101010101" pitchFamily="49" charset="-122"/>
              </a:rPr>
              <a:t>运动模拟</a:t>
            </a:r>
          </a:p>
        </p:txBody>
      </p:sp>
    </p:spTree>
    <p:extLst>
      <p:ext uri="{BB962C8B-B14F-4D97-AF65-F5344CB8AC3E}">
        <p14:creationId xmlns:p14="http://schemas.microsoft.com/office/powerpoint/2010/main" val="2865273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rtlCol="0"/>
          <a:lstStyle/>
          <a:p>
            <a:pPr rtl="0"/>
            <a:r>
              <a:rPr lang="zh-CN" altLang="en-US" dirty="0"/>
              <a:t>天空盒</a:t>
            </a:r>
            <a:endParaRPr lang="zh-cn" dirty="0"/>
          </a:p>
        </p:txBody>
      </p:sp>
      <p:sp>
        <p:nvSpPr>
          <p:cNvPr id="6" name="内容占位符 5"/>
          <p:cNvSpPr>
            <a:spLocks noGrp="1"/>
          </p:cNvSpPr>
          <p:nvPr>
            <p:ph idx="1"/>
          </p:nvPr>
        </p:nvSpPr>
        <p:spPr/>
        <p:txBody>
          <a:bodyPr rtlCol="0">
            <a:normAutofit fontScale="92500" lnSpcReduction="20000"/>
          </a:bodyPr>
          <a:lstStyle/>
          <a:p>
            <a:pPr>
              <a:lnSpc>
                <a:spcPct val="150000"/>
              </a:lnSpc>
            </a:pPr>
            <a:r>
              <a:rPr lang="zh-CN" altLang="zh-CN" sz="2800" dirty="0" smtClean="0"/>
              <a:t>我们</a:t>
            </a:r>
            <a:r>
              <a:rPr lang="zh-CN" altLang="zh-CN" sz="2800" dirty="0"/>
              <a:t>单纯使用</a:t>
            </a:r>
            <a:r>
              <a:rPr lang="en-US" altLang="zh-CN" sz="2800" dirty="0"/>
              <a:t>glut</a:t>
            </a:r>
            <a:r>
              <a:rPr lang="zh-CN" altLang="zh-CN" sz="2800" dirty="0"/>
              <a:t>绘制一个比较大的立方体，然后对立方体进行纹理贴图</a:t>
            </a:r>
            <a:r>
              <a:rPr lang="zh-CN" altLang="zh-CN" sz="2800" dirty="0" smtClean="0"/>
              <a:t>。</a:t>
            </a:r>
            <a:endParaRPr lang="en-US" altLang="zh-CN" sz="2800" dirty="0" smtClean="0"/>
          </a:p>
          <a:p>
            <a:pPr>
              <a:lnSpc>
                <a:spcPct val="150000"/>
              </a:lnSpc>
            </a:pPr>
            <a:r>
              <a:rPr lang="zh-CN" altLang="zh-CN" sz="2800" dirty="0" smtClean="0"/>
              <a:t>将</a:t>
            </a:r>
            <a:r>
              <a:rPr lang="zh-CN" altLang="zh-CN" sz="2800" dirty="0"/>
              <a:t>赛车放在立方体的中心，当赛车移动时，这个立方体也跟着相机一起移动，这样相机就永远不会运动到场景的边缘</a:t>
            </a:r>
            <a:r>
              <a:rPr lang="zh-CN" altLang="zh-CN" sz="2800" dirty="0" smtClean="0"/>
              <a:t>。</a:t>
            </a:r>
            <a:endParaRPr lang="en-US" altLang="zh-CN" sz="2800" dirty="0" smtClean="0"/>
          </a:p>
          <a:p>
            <a:pPr>
              <a:lnSpc>
                <a:spcPct val="150000"/>
              </a:lnSpc>
            </a:pPr>
            <a:r>
              <a:rPr lang="zh-CN" altLang="zh-CN" sz="2800" dirty="0" smtClean="0"/>
              <a:t>这</a:t>
            </a:r>
            <a:r>
              <a:rPr lang="zh-CN" altLang="zh-CN" sz="2800" dirty="0"/>
              <a:t>与我们真实世界中的情况一样的，我们可以看见远处的天空接触到了地平线，但是不论我们怎么朝着那个方向移动，都不可能</a:t>
            </a:r>
            <a:r>
              <a:rPr lang="zh-CN" altLang="zh-CN" sz="2800" dirty="0" smtClean="0"/>
              <a:t>到达。</a:t>
            </a:r>
            <a:endParaRPr lang="en-US" sz="2800" dirty="0"/>
          </a:p>
        </p:txBody>
      </p:sp>
      <p:sp>
        <p:nvSpPr>
          <p:cNvPr id="7" name="文本占位符 6"/>
          <p:cNvSpPr>
            <a:spLocks noGrp="1"/>
          </p:cNvSpPr>
          <p:nvPr>
            <p:ph type="body" sz="half" idx="2"/>
          </p:nvPr>
        </p:nvSpPr>
        <p:spPr/>
        <p:txBody>
          <a:bodyPr rtlCol="0"/>
          <a:lstStyle/>
          <a:p>
            <a:pPr rtl="0"/>
            <a:endParaRPr lang="en-US"/>
          </a:p>
        </p:txBody>
      </p:sp>
      <p:pic>
        <p:nvPicPr>
          <p:cNvPr id="8" name="图片 7">
            <a:extLst>
              <a:ext uri="{FF2B5EF4-FFF2-40B4-BE49-F238E27FC236}">
                <a16:creationId xmlns:a16="http://schemas.microsoft.com/office/drawing/2014/main" id="{57AF1899-8AC4-4788-BD9B-527402F1741B}"/>
              </a:ext>
            </a:extLst>
          </p:cNvPr>
          <p:cNvPicPr/>
          <p:nvPr/>
        </p:nvPicPr>
        <p:blipFill>
          <a:blip r:embed="rId3">
            <a:extLst>
              <a:ext uri="{28A0092B-C50C-407E-A947-70E740481C1C}">
                <a14:useLocalDpi xmlns:a14="http://schemas.microsoft.com/office/drawing/2010/main" val="0"/>
              </a:ext>
            </a:extLst>
          </a:blip>
          <a:stretch>
            <a:fillRect/>
          </a:stretch>
        </p:blipFill>
        <p:spPr>
          <a:xfrm>
            <a:off x="7086600" y="1837881"/>
            <a:ext cx="4931229" cy="996760"/>
          </a:xfrm>
          <a:prstGeom prst="rect">
            <a:avLst/>
          </a:prstGeom>
        </p:spPr>
      </p:pic>
    </p:spTree>
    <p:extLst>
      <p:ext uri="{BB962C8B-B14F-4D97-AF65-F5344CB8AC3E}">
        <p14:creationId xmlns:p14="http://schemas.microsoft.com/office/powerpoint/2010/main" val="18584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992880" y="4097972"/>
            <a:ext cx="4206240" cy="1993392"/>
          </a:xfrm>
        </p:spPr>
        <p:txBody>
          <a:bodyPr rtlCol="0"/>
          <a:lstStyle/>
          <a:p>
            <a:pPr rtl="0"/>
            <a:r>
              <a:rPr lang="zh-CN" altLang="en-US" dirty="0"/>
              <a:t>最终</a:t>
            </a:r>
            <a:r>
              <a:rPr lang="zh-CN" altLang="en-US" dirty="0" smtClean="0"/>
              <a:t>效果（详见屏录）</a:t>
            </a:r>
            <a:endParaRPr lang="zh-cn" dirty="0"/>
          </a:p>
        </p:txBody>
      </p:sp>
      <p:pic>
        <p:nvPicPr>
          <p:cNvPr id="4" name="图片 3">
            <a:extLst>
              <a:ext uri="{FF2B5EF4-FFF2-40B4-BE49-F238E27FC236}">
                <a16:creationId xmlns:a16="http://schemas.microsoft.com/office/drawing/2014/main" id="{5CFE36FE-1FDF-4AE3-AF93-DAE45385DB34}"/>
              </a:ext>
            </a:extLst>
          </p:cNvPr>
          <p:cNvPicPr/>
          <p:nvPr/>
        </p:nvPicPr>
        <p:blipFill rotWithShape="1">
          <a:blip r:embed="rId3">
            <a:extLst>
              <a:ext uri="{28A0092B-C50C-407E-A947-70E740481C1C}">
                <a14:useLocalDpi xmlns:a14="http://schemas.microsoft.com/office/drawing/2010/main" val="0"/>
              </a:ext>
            </a:extLst>
          </a:blip>
          <a:srcRect t="7051"/>
          <a:stretch/>
        </p:blipFill>
        <p:spPr bwMode="auto">
          <a:xfrm>
            <a:off x="628377" y="1068595"/>
            <a:ext cx="10935246" cy="41655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65074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赛车行驶模拟</a:t>
            </a:r>
            <a:endParaRPr lang="zh-cn" dirty="0"/>
          </a:p>
        </p:txBody>
      </p:sp>
      <p:sp>
        <p:nvSpPr>
          <p:cNvPr id="14" name="内容占位符 13"/>
          <p:cNvSpPr>
            <a:spLocks noGrp="1"/>
          </p:cNvSpPr>
          <p:nvPr>
            <p:ph idx="1"/>
          </p:nvPr>
        </p:nvSpPr>
        <p:spPr/>
        <p:txBody>
          <a:bodyPr rtlCol="0"/>
          <a:lstStyle/>
          <a:p>
            <a:r>
              <a:rPr lang="zh-CN" altLang="en-US" dirty="0"/>
              <a:t>赛车行驶的算法描述</a:t>
            </a:r>
            <a:endParaRPr lang="en-US" altLang="zh-CN" dirty="0"/>
          </a:p>
          <a:p>
            <a:pPr lvl="1"/>
            <a:r>
              <a:rPr lang="zh-CN" altLang="en-US" dirty="0"/>
              <a:t>起步</a:t>
            </a:r>
            <a:endParaRPr lang="en-US" altLang="zh-CN" dirty="0"/>
          </a:p>
          <a:p>
            <a:pPr lvl="1"/>
            <a:r>
              <a:rPr lang="zh-CN" altLang="en-US" dirty="0"/>
              <a:t>加速</a:t>
            </a:r>
            <a:endParaRPr lang="en-US" altLang="zh-CN" dirty="0"/>
          </a:p>
          <a:p>
            <a:pPr lvl="1"/>
            <a:r>
              <a:rPr lang="zh-CN" altLang="en-US" dirty="0"/>
              <a:t>匀速</a:t>
            </a:r>
            <a:endParaRPr lang="en-US" altLang="zh-CN" dirty="0"/>
          </a:p>
          <a:p>
            <a:pPr lvl="1"/>
            <a:r>
              <a:rPr lang="zh-CN" altLang="en-US" dirty="0"/>
              <a:t>减速</a:t>
            </a:r>
            <a:endParaRPr lang="en-US" altLang="zh-CN" dirty="0"/>
          </a:p>
          <a:p>
            <a:r>
              <a:rPr lang="zh-CN" altLang="en-US" dirty="0"/>
              <a:t>视角跟踪</a:t>
            </a:r>
            <a:endParaRPr lang="en-US" altLang="zh-CN" dirty="0"/>
          </a:p>
          <a:p>
            <a:r>
              <a:rPr lang="zh-CN" altLang="en-US" dirty="0"/>
              <a:t>穿</a:t>
            </a:r>
            <a:r>
              <a:rPr lang="zh-CN" altLang="en-US" dirty="0" smtClean="0"/>
              <a:t>模问题的解决</a:t>
            </a:r>
            <a:endParaRPr lang="en-US" altLang="zh-CN" dirty="0"/>
          </a:p>
          <a:p>
            <a:pPr marL="365760" lvl="1" indent="0">
              <a:buNone/>
            </a:pPr>
            <a:r>
              <a:rPr lang="en-US" altLang="zh-CN" dirty="0"/>
              <a:t>        </a:t>
            </a:r>
            <a:endParaRPr lang="zh-cn" dirty="0"/>
          </a:p>
        </p:txBody>
      </p:sp>
    </p:spTree>
    <p:extLst>
      <p:ext uri="{BB962C8B-B14F-4D97-AF65-F5344CB8AC3E}">
        <p14:creationId xmlns:p14="http://schemas.microsoft.com/office/powerpoint/2010/main" val="114464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rtlCol="0"/>
          <a:lstStyle/>
          <a:p>
            <a:pPr rtl="0"/>
            <a:r>
              <a:rPr lang="zh-CN" altLang="en-US" dirty="0"/>
              <a:t>起步阶段</a:t>
            </a:r>
            <a:endParaRPr lang="zh-cn" dirty="0"/>
          </a:p>
        </p:txBody>
      </p:sp>
      <p:sp>
        <p:nvSpPr>
          <p:cNvPr id="6" name="内容占位符 5"/>
          <p:cNvSpPr>
            <a:spLocks noGrp="1"/>
          </p:cNvSpPr>
          <p:nvPr>
            <p:ph idx="1"/>
          </p:nvPr>
        </p:nvSpPr>
        <p:spPr>
          <a:xfrm>
            <a:off x="515112" y="763524"/>
            <a:ext cx="6629400" cy="5330952"/>
          </a:xfrm>
        </p:spPr>
        <p:txBody>
          <a:bodyPr rtlCol="0">
            <a:normAutofit/>
          </a:bodyPr>
          <a:lstStyle/>
          <a:p>
            <a:pPr>
              <a:lnSpc>
                <a:spcPct val="150000"/>
              </a:lnSpc>
              <a:spcBef>
                <a:spcPts val="0"/>
              </a:spcBef>
            </a:pPr>
            <a:r>
              <a:rPr lang="zh-CN" altLang="en-US" sz="2100" dirty="0"/>
              <a:t>    起步阶段时汽车从静止状态转变为行驶状态，首先要克服的是静摩擦力对汽车的阻碍。</a:t>
            </a:r>
            <a:endParaRPr lang="en-US" altLang="zh-CN" sz="2100" dirty="0"/>
          </a:p>
          <a:p>
            <a:pPr marL="45720" indent="0">
              <a:lnSpc>
                <a:spcPct val="150000"/>
              </a:lnSpc>
              <a:spcBef>
                <a:spcPts val="0"/>
              </a:spcBef>
              <a:buNone/>
            </a:pPr>
            <a:r>
              <a:rPr lang="en-US" altLang="zh-CN" sz="2100" dirty="0"/>
              <a:t>        </a:t>
            </a:r>
            <a:r>
              <a:rPr lang="zh-CN" altLang="en-US" sz="2100" dirty="0"/>
              <a:t>假设汽车质量为</a:t>
            </a:r>
            <a:r>
              <a:rPr lang="en-US" altLang="zh-CN" sz="2100" dirty="0"/>
              <a:t>m</a:t>
            </a:r>
            <a:r>
              <a:rPr lang="zh-CN" altLang="en-US" sz="2100" dirty="0"/>
              <a:t>，重力加速度为</a:t>
            </a:r>
            <a:r>
              <a:rPr lang="en-US" altLang="zh-CN" sz="2100" dirty="0"/>
              <a:t>g,</a:t>
            </a:r>
            <a:r>
              <a:rPr lang="zh-CN" altLang="en-US" sz="2100" dirty="0"/>
              <a:t>汽车发动机对汽车的推力为</a:t>
            </a:r>
            <a:r>
              <a:rPr lang="en-US" altLang="zh-CN" sz="2100" dirty="0"/>
              <a:t>F</a:t>
            </a:r>
            <a:r>
              <a:rPr lang="zh-CN" altLang="en-US" sz="2100" dirty="0"/>
              <a:t>，静摩擦因数为</a:t>
            </a:r>
            <a:r>
              <a:rPr lang="en-US" altLang="zh-CN" sz="2100" dirty="0"/>
              <a:t>μ0</a:t>
            </a:r>
            <a:r>
              <a:rPr lang="zh-CN" altLang="en-US" sz="2100" dirty="0"/>
              <a:t>，那么当且仅当</a:t>
            </a:r>
            <a:r>
              <a:rPr lang="en-US" altLang="zh-CN" sz="2100" dirty="0"/>
              <a:t>F &gt; μ0mg</a:t>
            </a:r>
            <a:r>
              <a:rPr lang="zh-CN" altLang="en-US" sz="2100" dirty="0"/>
              <a:t>时汽车才能获得速度。</a:t>
            </a:r>
          </a:p>
          <a:p>
            <a:pPr rtl="0"/>
            <a:endParaRPr lang="en-US" dirty="0"/>
          </a:p>
        </p:txBody>
      </p:sp>
      <p:sp>
        <p:nvSpPr>
          <p:cNvPr id="7" name="文本占位符 6"/>
          <p:cNvSpPr>
            <a:spLocks noGrp="1"/>
          </p:cNvSpPr>
          <p:nvPr>
            <p:ph type="body" sz="half" idx="2"/>
          </p:nvPr>
        </p:nvSpPr>
        <p:spPr/>
        <p:txBody>
          <a:bodyPr rtlCol="0"/>
          <a:lstStyle/>
          <a:p>
            <a:pPr rtl="0"/>
            <a:r>
              <a:rPr lang="en-US" dirty="0"/>
              <a:t>	</a:t>
            </a:r>
            <a:r>
              <a:rPr lang="zh-CN" altLang="en-US" sz="2000" dirty="0"/>
              <a:t>有发动机才能启动呀！</a:t>
            </a:r>
            <a:endParaRPr lang="en-US" sz="2000" dirty="0"/>
          </a:p>
        </p:txBody>
      </p:sp>
    </p:spTree>
    <p:extLst>
      <p:ext uri="{BB962C8B-B14F-4D97-AF65-F5344CB8AC3E}">
        <p14:creationId xmlns:p14="http://schemas.microsoft.com/office/powerpoint/2010/main" val="86481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rtlCol="0"/>
          <a:lstStyle/>
          <a:p>
            <a:r>
              <a:rPr lang="zh-CN" altLang="en-US" dirty="0"/>
              <a:t>加速阶段</a:t>
            </a:r>
            <a:endParaRPr lang="zh-cn" dirty="0"/>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rtlCol="0">
                <a:normAutofit fontScale="77500" lnSpcReduction="20000"/>
              </a:bodyPr>
              <a:lstStyle/>
              <a:p>
                <a:pPr rtl="0">
                  <a:lnSpc>
                    <a:spcPct val="150000"/>
                  </a:lnSpc>
                </a:pPr>
                <a:r>
                  <a:rPr lang="zh-CN" altLang="en-US" dirty="0"/>
                  <a:t>汽车油门受力</a:t>
                </a:r>
                <a:endParaRPr lang="en-US" altLang="zh-CN" dirty="0"/>
              </a:p>
              <a:p>
                <a:pPr lvl="1">
                  <a:lnSpc>
                    <a:spcPct val="150000"/>
                  </a:lnSpc>
                </a:pPr>
                <a:r>
                  <a:rPr lang="zh-CN" altLang="zh-CN" sz="2000" dirty="0"/>
                  <a:t>对于使用键盘的玩家来说，不存在汽车油门受力这一情况，因为键盘按键是不能够感应受力情况的。这时候游戏作者通常会直接给这类玩家设置最大推动力。因此</a:t>
                </a:r>
                <a:r>
                  <a:rPr lang="zh-CN" altLang="en-US" sz="2000" dirty="0"/>
                  <a:t>在本项目中，</a:t>
                </a:r>
                <a:r>
                  <a:rPr lang="zh-CN" altLang="zh-CN" sz="2000" dirty="0"/>
                  <a:t>推动力是固定的。</a:t>
                </a:r>
                <a:endParaRPr lang="en-US" altLang="zh-CN" dirty="0"/>
              </a:p>
              <a:p>
                <a:pPr rtl="0">
                  <a:lnSpc>
                    <a:spcPct val="150000"/>
                  </a:lnSpc>
                </a:pPr>
                <a:r>
                  <a:rPr lang="zh-CN" altLang="en-US" dirty="0"/>
                  <a:t>风阻</a:t>
                </a:r>
                <a:endParaRPr lang="en-US" altLang="zh-CN" dirty="0"/>
              </a:p>
              <a:p>
                <a:pPr lvl="1">
                  <a:lnSpc>
                    <a:spcPct val="150000"/>
                  </a:lnSpc>
                </a:pPr>
                <a:r>
                  <a:rPr lang="zh-CN" altLang="zh-CN" sz="2000" dirty="0"/>
                  <a:t>单位面积所受风的阻力的计算公式为：</a:t>
                </a:r>
                <a:endParaRPr lang="en-US" altLang="zh-CN" sz="2000" dirty="0"/>
              </a:p>
              <a:p>
                <a:pPr marL="45720" indent="0" algn="ctr">
                  <a:buNone/>
                </a:pPr>
                <a:r>
                  <a:rPr lang="en-US" altLang="zh-CN" sz="2000" dirty="0"/>
                  <a:t>	</a:t>
                </a:r>
                <a14:m>
                  <m:oMath xmlns:m="http://schemas.openxmlformats.org/officeDocument/2006/math">
                    <m:sSub>
                      <m:sSubPr>
                        <m:ctrlPr>
                          <a:rPr lang="zh-CN" altLang="zh-CN" sz="3100" i="1">
                            <a:latin typeface="Cambria Math" panose="02040503050406030204" pitchFamily="18" charset="0"/>
                          </a:rPr>
                        </m:ctrlPr>
                      </m:sSubPr>
                      <m:e>
                        <m:r>
                          <m:rPr>
                            <m:sty m:val="p"/>
                          </m:rPr>
                          <a:rPr lang="en-US" altLang="zh-CN" sz="3100">
                            <a:latin typeface="Cambria Math" panose="02040503050406030204" pitchFamily="18" charset="0"/>
                          </a:rPr>
                          <m:t>F</m:t>
                        </m:r>
                      </m:e>
                      <m:sub>
                        <m:r>
                          <m:rPr>
                            <m:sty m:val="p"/>
                          </m:rPr>
                          <a:rPr lang="en-US" altLang="zh-CN" sz="3100">
                            <a:latin typeface="Cambria Math" panose="02040503050406030204" pitchFamily="18" charset="0"/>
                          </a:rPr>
                          <m:t>w</m:t>
                        </m:r>
                      </m:sub>
                    </m:sSub>
                    <m:r>
                      <a:rPr lang="en-US" altLang="zh-CN" sz="3100" i="1">
                        <a:latin typeface="Cambria Math" panose="02040503050406030204" pitchFamily="18" charset="0"/>
                      </a:rPr>
                      <m:t>=</m:t>
                    </m:r>
                    <m:f>
                      <m:fPr>
                        <m:ctrlPr>
                          <a:rPr lang="zh-CN" altLang="zh-CN" sz="3100" i="1">
                            <a:latin typeface="Cambria Math" panose="02040503050406030204" pitchFamily="18" charset="0"/>
                          </a:rPr>
                        </m:ctrlPr>
                      </m:fPr>
                      <m:num>
                        <m:r>
                          <a:rPr lang="en-US" altLang="zh-CN" sz="3100" i="1">
                            <a:latin typeface="Cambria Math" panose="02040503050406030204" pitchFamily="18" charset="0"/>
                          </a:rPr>
                          <m:t>1</m:t>
                        </m:r>
                      </m:num>
                      <m:den>
                        <m:r>
                          <a:rPr lang="en-US" altLang="zh-CN" sz="3100" i="1">
                            <a:latin typeface="Cambria Math" panose="02040503050406030204" pitchFamily="18" charset="0"/>
                          </a:rPr>
                          <m:t>2</m:t>
                        </m:r>
                      </m:den>
                    </m:f>
                    <m:r>
                      <a:rPr lang="en-US" altLang="zh-CN" sz="3100" i="1">
                        <a:latin typeface="Cambria Math" panose="02040503050406030204" pitchFamily="18" charset="0"/>
                      </a:rPr>
                      <m:t> </m:t>
                    </m:r>
                    <m:r>
                      <a:rPr lang="en-US" altLang="zh-CN" sz="3100" i="1">
                        <a:latin typeface="Cambria Math" panose="02040503050406030204" pitchFamily="18" charset="0"/>
                      </a:rPr>
                      <m:t>𝐶</m:t>
                    </m:r>
                    <m:r>
                      <a:rPr lang="en-US" altLang="zh-CN" sz="3100" i="1">
                        <a:latin typeface="Cambria Math" panose="02040503050406030204" pitchFamily="18" charset="0"/>
                      </a:rPr>
                      <m:t>𝜌</m:t>
                    </m:r>
                    <m:r>
                      <a:rPr lang="en-US" altLang="zh-CN" sz="3100" i="1">
                        <a:latin typeface="Cambria Math" panose="02040503050406030204" pitchFamily="18" charset="0"/>
                      </a:rPr>
                      <m:t>𝑆</m:t>
                    </m:r>
                    <m:sSup>
                      <m:sSupPr>
                        <m:ctrlPr>
                          <a:rPr lang="zh-CN" altLang="zh-CN" sz="3100" i="1">
                            <a:latin typeface="Cambria Math" panose="02040503050406030204" pitchFamily="18" charset="0"/>
                          </a:rPr>
                        </m:ctrlPr>
                      </m:sSupPr>
                      <m:e>
                        <m:r>
                          <a:rPr lang="en-US" altLang="zh-CN" sz="3100" i="1">
                            <a:latin typeface="Cambria Math" panose="02040503050406030204" pitchFamily="18" charset="0"/>
                          </a:rPr>
                          <m:t>𝑉</m:t>
                        </m:r>
                      </m:e>
                      <m:sup>
                        <m:r>
                          <a:rPr lang="en-US" altLang="zh-CN" sz="3100" i="1">
                            <a:latin typeface="Cambria Math" panose="02040503050406030204" pitchFamily="18" charset="0"/>
                          </a:rPr>
                          <m:t>2</m:t>
                        </m:r>
                      </m:sup>
                    </m:sSup>
                  </m:oMath>
                </a14:m>
                <a:endParaRPr lang="zh-CN" altLang="zh-CN" sz="3100" dirty="0"/>
              </a:p>
              <a:p>
                <a:pPr marL="365760" lvl="1" indent="0">
                  <a:lnSpc>
                    <a:spcPct val="150000"/>
                  </a:lnSpc>
                  <a:buNone/>
                </a:pPr>
                <a:r>
                  <a:rPr lang="en-US" altLang="zh-CN" sz="2000" dirty="0"/>
                  <a:t>	C</a:t>
                </a:r>
                <a:r>
                  <a:rPr lang="zh-CN" altLang="zh-CN" sz="2000" dirty="0"/>
                  <a:t>为空气阻力系数，ρ为空气密度，</a:t>
                </a:r>
                <a:r>
                  <a:rPr lang="en-US" altLang="zh-CN" sz="2000" dirty="0"/>
                  <a:t>S</a:t>
                </a:r>
                <a:r>
                  <a:rPr lang="zh-CN" altLang="zh-CN" sz="2000" dirty="0"/>
                  <a:t>为物体迎风面积，</a:t>
                </a:r>
                <a:r>
                  <a:rPr lang="en-US" altLang="zh-CN" sz="2000" dirty="0"/>
                  <a:t>V</a:t>
                </a:r>
                <a:r>
                  <a:rPr lang="zh-CN" altLang="zh-CN" sz="2000" dirty="0"/>
                  <a:t>为物体与空气的相对运动速度。</a:t>
                </a:r>
                <a:endParaRPr lang="en-US" altLang="zh-CN" sz="2000" dirty="0"/>
              </a:p>
              <a:p>
                <a:pPr rtl="0">
                  <a:lnSpc>
                    <a:spcPct val="150000"/>
                  </a:lnSpc>
                </a:pPr>
                <a:r>
                  <a:rPr lang="zh-CN" altLang="en-US" dirty="0"/>
                  <a:t>滚动摩擦力</a:t>
                </a:r>
                <a:endParaRPr lang="en-US" altLang="zh-CN" dirty="0"/>
              </a:p>
              <a:p>
                <a:pPr lvl="1">
                  <a:lnSpc>
                    <a:spcPct val="150000"/>
                  </a:lnSpc>
                </a:pPr>
                <a:r>
                  <a:rPr lang="zh-CN" altLang="zh-CN" sz="2000" dirty="0"/>
                  <a:t>设滚动摩擦因数为μ</a:t>
                </a:r>
                <a:r>
                  <a:rPr lang="en-US" altLang="zh-CN" sz="2000" dirty="0"/>
                  <a:t>1</a:t>
                </a:r>
                <a:r>
                  <a:rPr lang="zh-CN" altLang="zh-CN" sz="2000" dirty="0"/>
                  <a:t>，μ</a:t>
                </a:r>
                <a:r>
                  <a:rPr lang="en-US" altLang="zh-CN" sz="2000" dirty="0"/>
                  <a:t>1</a:t>
                </a:r>
                <a:r>
                  <a:rPr lang="zh-CN" altLang="zh-CN" sz="2000" dirty="0"/>
                  <a:t>是必然小于μ</a:t>
                </a:r>
                <a:r>
                  <a:rPr lang="en-US" altLang="zh-CN" sz="2000" dirty="0"/>
                  <a:t>0</a:t>
                </a:r>
                <a:r>
                  <a:rPr lang="zh-CN" altLang="zh-CN" sz="2000" dirty="0"/>
                  <a:t>的</a:t>
                </a:r>
                <a:endParaRPr lang="en-US" sz="2000" dirty="0"/>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a:blip r:embed="rId3"/>
                <a:stretch>
                  <a:fillRect r="-1103"/>
                </a:stretch>
              </a:blipFill>
            </p:spPr>
            <p:txBody>
              <a:bodyPr/>
              <a:lstStyle/>
              <a:p>
                <a:r>
                  <a:rPr lang="zh-CN" altLang="en-US">
                    <a:noFill/>
                  </a:rPr>
                  <a:t> </a:t>
                </a:r>
              </a:p>
            </p:txBody>
          </p:sp>
        </mc:Fallback>
      </mc:AlternateContent>
      <p:sp>
        <p:nvSpPr>
          <p:cNvPr id="7" name="文本占位符 6"/>
          <p:cNvSpPr>
            <a:spLocks noGrp="1"/>
          </p:cNvSpPr>
          <p:nvPr>
            <p:ph type="body" sz="half" idx="2"/>
          </p:nvPr>
        </p:nvSpPr>
        <p:spPr/>
        <p:txBody>
          <a:bodyPr rtlCol="0"/>
          <a:lstStyle/>
          <a:p>
            <a:pPr rtl="0"/>
            <a:r>
              <a:rPr lang="zh-CN" altLang="en-US" sz="2000" dirty="0">
                <a:latin typeface="黑体" panose="02010609060101010101" pitchFamily="49" charset="-122"/>
                <a:ea typeface="黑体" panose="02010609060101010101" pitchFamily="49" charset="-122"/>
              </a:rPr>
              <a:t>油门还是阻力，都是值得思考的问题</a:t>
            </a:r>
            <a:r>
              <a:rPr lang="zh-CN" altLang="en-US" dirty="0"/>
              <a:t>！</a:t>
            </a:r>
            <a:endParaRPr lang="en-US" dirty="0"/>
          </a:p>
        </p:txBody>
      </p:sp>
    </p:spTree>
    <p:extLst>
      <p:ext uri="{BB962C8B-B14F-4D97-AF65-F5344CB8AC3E}">
        <p14:creationId xmlns:p14="http://schemas.microsoft.com/office/powerpoint/2010/main" val="171417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rtlCol="0"/>
          <a:lstStyle/>
          <a:p>
            <a:r>
              <a:rPr lang="zh-CN" altLang="en-US" dirty="0"/>
              <a:t>加速阶段（续）</a:t>
            </a:r>
            <a:endParaRPr lang="zh-cn" dirty="0"/>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rtlCol="0">
                <a:normAutofit/>
              </a:bodyPr>
              <a:lstStyle/>
              <a:p>
                <a:pPr marL="45720" indent="0">
                  <a:lnSpc>
                    <a:spcPct val="150000"/>
                  </a:lnSpc>
                  <a:buNone/>
                </a:pPr>
                <a:r>
                  <a:rPr lang="zh-CN" altLang="zh-CN" sz="2400" dirty="0"/>
                  <a:t>综上，小车的加速度可以近似的认为是</a:t>
                </a:r>
                <a:endParaRPr lang="en-US" altLang="zh-CN" sz="2400" dirty="0"/>
              </a:p>
              <a:p>
                <a:pPr marL="45720" indent="0">
                  <a:lnSpc>
                    <a:spcPct val="150000"/>
                  </a:lnSpc>
                  <a:buNone/>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a</m:t>
                      </m:r>
                      <m:r>
                        <a:rPr lang="en-US" altLang="zh-CN">
                          <a:latin typeface="Cambria Math" panose="02040503050406030204" pitchFamily="18" charset="0"/>
                        </a:rPr>
                        <m:t>=</m:t>
                      </m:r>
                      <m:f>
                        <m:fPr>
                          <m:ctrlPr>
                            <a:rPr lang="zh-CN" altLang="zh-CN" i="1">
                              <a:latin typeface="Cambria Math" panose="02040503050406030204" pitchFamily="18" charset="0"/>
                            </a:rPr>
                          </m:ctrlPr>
                        </m:fPr>
                        <m:num>
                          <m:r>
                            <m:rPr>
                              <m:sty m:val="p"/>
                            </m:rPr>
                            <a:rPr lang="en-US" altLang="zh-CN">
                              <a:latin typeface="Cambria Math" panose="02040503050406030204" pitchFamily="18" charset="0"/>
                            </a:rPr>
                            <m:t>F</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F</m:t>
                              </m:r>
                            </m:e>
                            <m:sub>
                              <m:r>
                                <m:rPr>
                                  <m:sty m:val="p"/>
                                </m:rPr>
                                <a:rPr lang="en-US" altLang="zh-CN">
                                  <a:latin typeface="Cambria Math" panose="02040503050406030204" pitchFamily="18" charset="0"/>
                                </a:rPr>
                                <m:t>w</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1</m:t>
                              </m:r>
                            </m:sub>
                          </m:sSub>
                          <m:r>
                            <a:rPr lang="en-US" altLang="zh-CN" i="1">
                              <a:latin typeface="Cambria Math" panose="02040503050406030204" pitchFamily="18" charset="0"/>
                            </a:rPr>
                            <m:t>𝑚𝑔</m:t>
                          </m:r>
                        </m:num>
                        <m:den>
                          <m:r>
                            <a:rPr lang="en-US" altLang="zh-CN" i="1">
                              <a:latin typeface="Cambria Math" panose="02040503050406030204" pitchFamily="18" charset="0"/>
                            </a:rPr>
                            <m:t>𝑚</m:t>
                          </m:r>
                        </m:den>
                      </m:f>
                    </m:oMath>
                  </m:oMathPara>
                </a14:m>
                <a:endParaRPr lang="en-US" altLang="zh-CN" sz="2400" dirty="0"/>
              </a:p>
              <a:p>
                <a:pPr marL="45720" indent="0">
                  <a:lnSpc>
                    <a:spcPct val="150000"/>
                  </a:lnSpc>
                  <a:buNone/>
                </a:pPr>
                <a:r>
                  <a:rPr lang="zh-CN" altLang="en-US" sz="2400" dirty="0"/>
                  <a:t>小车作变加速运动，因此使用微积分获取当前小车的速度，进而积分得到距离。</a:t>
                </a:r>
                <a:endParaRPr lang="en-US" altLang="zh-CN" sz="2400" dirty="0"/>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a:blip r:embed="rId3"/>
                <a:stretch>
                  <a:fillRect l="-6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063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rtlCol="0"/>
          <a:lstStyle/>
          <a:p>
            <a:r>
              <a:rPr lang="zh-CN" altLang="en-US" dirty="0"/>
              <a:t>匀速阶段</a:t>
            </a:r>
            <a:endParaRPr lang="zh-cn" dirty="0"/>
          </a:p>
        </p:txBody>
      </p:sp>
      <p:sp>
        <p:nvSpPr>
          <p:cNvPr id="6" name="内容占位符 5"/>
          <p:cNvSpPr>
            <a:spLocks noGrp="1"/>
          </p:cNvSpPr>
          <p:nvPr>
            <p:ph idx="1"/>
          </p:nvPr>
        </p:nvSpPr>
        <p:spPr/>
        <p:txBody>
          <a:bodyPr rtlCol="0">
            <a:normAutofit/>
          </a:bodyPr>
          <a:lstStyle/>
          <a:p>
            <a:pPr>
              <a:lnSpc>
                <a:spcPct val="150000"/>
              </a:lnSpc>
            </a:pPr>
            <a:r>
              <a:rPr lang="zh-CN" altLang="en-US" sz="2400" dirty="0"/>
              <a:t>风阻</a:t>
            </a:r>
            <a:r>
              <a:rPr lang="en-US" altLang="zh-CN" sz="2400" dirty="0"/>
              <a:t>: </a:t>
            </a:r>
            <a:r>
              <a:rPr lang="zh-CN" altLang="en-US" sz="2400" dirty="0"/>
              <a:t>导致汽车速度有上限的一大原因。</a:t>
            </a:r>
            <a:endParaRPr lang="en-US" altLang="zh-CN" sz="2400" dirty="0"/>
          </a:p>
          <a:p>
            <a:pPr>
              <a:lnSpc>
                <a:spcPct val="150000"/>
              </a:lnSpc>
            </a:pPr>
            <a:r>
              <a:rPr lang="zh-CN" altLang="zh-CN" sz="2400" dirty="0"/>
              <a:t>由于风阻的影响，汽车最终会处于一个速度区间并围绕一个速度上下波动。</a:t>
            </a:r>
            <a:endParaRPr lang="en-US" altLang="zh-CN" sz="2400" dirty="0"/>
          </a:p>
          <a:p>
            <a:pPr>
              <a:lnSpc>
                <a:spcPct val="150000"/>
              </a:lnSpc>
            </a:pPr>
            <a:r>
              <a:rPr lang="zh-CN" altLang="zh-CN" sz="2400" dirty="0"/>
              <a:t>由于本作品的地图场景较小，不能让汽车拥有较大</a:t>
            </a:r>
            <a:r>
              <a:rPr lang="zh-CN" altLang="zh-CN" sz="2400"/>
              <a:t>的速度，</a:t>
            </a:r>
            <a:r>
              <a:rPr lang="zh-CN" altLang="en-US" sz="2400"/>
              <a:t>否则汽车将很快跑完全场。</a:t>
            </a:r>
            <a:r>
              <a:rPr lang="zh-CN" altLang="zh-CN" sz="2400"/>
              <a:t>因此</a:t>
            </a:r>
            <a:r>
              <a:rPr lang="zh-CN" altLang="zh-CN" sz="2400" dirty="0"/>
              <a:t>本作品人为设置了一个最大速度</a:t>
            </a:r>
            <a:r>
              <a:rPr lang="en-US" altLang="zh-CN" sz="2400" dirty="0"/>
              <a:t>(40m/s)</a:t>
            </a:r>
            <a:r>
              <a:rPr lang="zh-CN" altLang="en-US" sz="2400" dirty="0"/>
              <a:t>。</a:t>
            </a:r>
            <a:endParaRPr lang="en-US" altLang="zh-CN" sz="2400" dirty="0"/>
          </a:p>
        </p:txBody>
      </p:sp>
    </p:spTree>
    <p:extLst>
      <p:ext uri="{BB962C8B-B14F-4D97-AF65-F5344CB8AC3E}">
        <p14:creationId xmlns:p14="http://schemas.microsoft.com/office/powerpoint/2010/main" val="27903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rtlCol="0"/>
          <a:lstStyle/>
          <a:p>
            <a:r>
              <a:rPr lang="zh-CN" altLang="en-US" dirty="0"/>
              <a:t>减速阶段</a:t>
            </a:r>
            <a:endParaRPr lang="zh-cn" dirty="0"/>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a:xfrm>
                <a:off x="457200" y="758952"/>
                <a:ext cx="6629400" cy="5330952"/>
              </a:xfrm>
            </p:spPr>
            <p:txBody>
              <a:bodyPr rtlCol="0">
                <a:normAutofit fontScale="70000" lnSpcReduction="20000"/>
              </a:bodyPr>
              <a:lstStyle/>
              <a:p>
                <a:pPr rtl="0">
                  <a:lnSpc>
                    <a:spcPct val="120000"/>
                  </a:lnSpc>
                </a:pPr>
                <a:r>
                  <a:rPr lang="zh-CN" altLang="en-US" sz="2800" dirty="0"/>
                  <a:t>按倒车键</a:t>
                </a:r>
                <a:endParaRPr lang="en-US" altLang="zh-CN" sz="2800" dirty="0"/>
              </a:p>
              <a:p>
                <a:pPr lvl="1">
                  <a:lnSpc>
                    <a:spcPct val="120000"/>
                  </a:lnSpc>
                </a:pPr>
                <a:r>
                  <a:rPr lang="zh-CN" altLang="en-US" sz="2600" dirty="0"/>
                  <a:t>当汽车是处于减速状态时，它等同于刹车键，否则等同于加速键</a:t>
                </a:r>
                <a:r>
                  <a:rPr lang="en-US" altLang="zh-CN" sz="2600" dirty="0"/>
                  <a:t>(</a:t>
                </a:r>
                <a:r>
                  <a:rPr lang="zh-CN" altLang="en-US" sz="2600" dirty="0"/>
                  <a:t>向后加速</a:t>
                </a:r>
                <a:r>
                  <a:rPr lang="en-US" altLang="zh-CN" sz="2600" dirty="0"/>
                  <a:t>)</a:t>
                </a:r>
                <a:r>
                  <a:rPr lang="zh-CN" altLang="en-US" sz="2600" dirty="0"/>
                  <a:t>。</a:t>
                </a:r>
                <a:endParaRPr lang="en-US" altLang="zh-CN" sz="2600" dirty="0"/>
              </a:p>
              <a:p>
                <a:pPr rtl="0">
                  <a:lnSpc>
                    <a:spcPct val="120000"/>
                  </a:lnSpc>
                </a:pPr>
                <a:r>
                  <a:rPr lang="zh-CN" altLang="en-US" sz="2800" dirty="0"/>
                  <a:t>按刹车键</a:t>
                </a:r>
                <a:endParaRPr lang="en-US" altLang="zh-CN" sz="2800" dirty="0"/>
              </a:p>
              <a:p>
                <a:pPr lvl="1">
                  <a:lnSpc>
                    <a:spcPct val="120000"/>
                  </a:lnSpc>
                </a:pPr>
                <a:r>
                  <a:rPr lang="zh-CN" altLang="en-US" sz="2600" dirty="0"/>
                  <a:t>受滚动摩擦力</a:t>
                </a:r>
                <a:endParaRPr lang="en-US" altLang="zh-CN" sz="2600" dirty="0"/>
              </a:p>
              <a:p>
                <a:pPr rtl="0">
                  <a:lnSpc>
                    <a:spcPct val="120000"/>
                  </a:lnSpc>
                </a:pPr>
                <a:r>
                  <a:rPr lang="zh-CN" altLang="en-US" sz="2800" dirty="0"/>
                  <a:t>按手刹键</a:t>
                </a:r>
                <a:endParaRPr lang="en-US" altLang="zh-CN" sz="2800" dirty="0"/>
              </a:p>
              <a:p>
                <a:pPr lvl="1">
                  <a:lnSpc>
                    <a:spcPct val="120000"/>
                  </a:lnSpc>
                </a:pPr>
                <a:r>
                  <a:rPr lang="zh-CN" altLang="en-US" sz="2600" dirty="0"/>
                  <a:t>轮胎完全抱死，受滑动摩擦力</a:t>
                </a:r>
                <a:endParaRPr lang="en-US" altLang="zh-CN" sz="2600" dirty="0"/>
              </a:p>
              <a:p>
                <a:pPr rtl="0">
                  <a:lnSpc>
                    <a:spcPct val="120000"/>
                  </a:lnSpc>
                </a:pPr>
                <a:r>
                  <a:rPr lang="zh-CN" altLang="en-US" sz="2800" dirty="0"/>
                  <a:t>什么键都不按</a:t>
                </a:r>
                <a:endParaRPr lang="en-US" altLang="zh-CN" sz="2800" dirty="0"/>
              </a:p>
              <a:p>
                <a:pPr lvl="1">
                  <a:lnSpc>
                    <a:spcPct val="120000"/>
                  </a:lnSpc>
                </a:pPr>
                <a:r>
                  <a:rPr lang="zh-CN" altLang="en-US" sz="2600" dirty="0"/>
                  <a:t>受滑动摩擦力和风阻，加速度可表示为：</a:t>
                </a:r>
                <a:endParaRPr lang="en-US" altLang="zh-CN" sz="2600" dirty="0"/>
              </a:p>
              <a:p>
                <a:pPr marL="45720" indent="0">
                  <a:lnSpc>
                    <a:spcPct val="120000"/>
                  </a:lnSpc>
                  <a:buNone/>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a</m:t>
                      </m:r>
                      <m:r>
                        <a:rPr lang="en-US" altLang="zh-CN">
                          <a:latin typeface="Cambria Math" panose="02040503050406030204" pitchFamily="18" charset="0"/>
                        </a:rPr>
                        <m:t>=</m:t>
                      </m:r>
                      <m:r>
                        <a:rPr lang="en-US" altLang="zh-CN" i="1">
                          <a:latin typeface="Cambria Math" panose="02040503050406030204" pitchFamily="18" charset="0"/>
                        </a:rPr>
                        <m:t>−</m:t>
                      </m:r>
                      <m:f>
                        <m:fPr>
                          <m:ctrlPr>
                            <a:rPr lang="zh-CN" altLang="zh-CN" i="1">
                              <a:latin typeface="Cambria Math" panose="02040503050406030204" pitchFamily="18" charset="0"/>
                            </a:rPr>
                          </m:ctrlPr>
                        </m:fPr>
                        <m:num>
                          <m:r>
                            <m:rPr>
                              <m:sty m:val="p"/>
                            </m:rPr>
                            <a:rPr lang="en-US" altLang="zh-CN">
                              <a:latin typeface="Cambria Math" panose="02040503050406030204" pitchFamily="18" charset="0"/>
                            </a:rPr>
                            <m:t>μmg</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F</m:t>
                              </m:r>
                            </m:e>
                            <m:sub>
                              <m:r>
                                <m:rPr>
                                  <m:sty m:val="p"/>
                                </m:rPr>
                                <a:rPr lang="en-US" altLang="zh-CN">
                                  <a:latin typeface="Cambria Math" panose="02040503050406030204" pitchFamily="18" charset="0"/>
                                </a:rPr>
                                <m:t>w</m:t>
                              </m:r>
                            </m:sub>
                          </m:sSub>
                        </m:num>
                        <m:den>
                          <m:r>
                            <a:rPr lang="en-US" altLang="zh-CN" i="1">
                              <a:latin typeface="Cambria Math" panose="02040503050406030204" pitchFamily="18" charset="0"/>
                            </a:rPr>
                            <m:t>𝑚</m:t>
                          </m:r>
                        </m:den>
                      </m:f>
                    </m:oMath>
                  </m:oMathPara>
                </a14:m>
                <a:endParaRPr lang="zh-CN" altLang="zh-CN" sz="1600" dirty="0"/>
              </a:p>
              <a:p>
                <a:pPr marL="45720" indent="0">
                  <a:lnSpc>
                    <a:spcPct val="120000"/>
                  </a:lnSpc>
                  <a:buNone/>
                </a:pPr>
                <a:r>
                  <a:rPr lang="en-US" altLang="zh-CN" dirty="0"/>
                  <a:t>	</a:t>
                </a:r>
                <a:r>
                  <a:rPr lang="zh-CN" altLang="zh-CN" dirty="0"/>
                  <a:t>或</a:t>
                </a:r>
                <a:endParaRPr lang="zh-CN" altLang="zh-CN" sz="1600" dirty="0"/>
              </a:p>
              <a:p>
                <a:pPr marL="45720" indent="0">
                  <a:lnSpc>
                    <a:spcPct val="120000"/>
                  </a:lnSpc>
                  <a:buNone/>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a</m:t>
                      </m:r>
                      <m:r>
                        <a:rPr lang="en-US" altLang="zh-CN">
                          <a:latin typeface="Cambria Math" panose="02040503050406030204" pitchFamily="18" charset="0"/>
                        </a:rPr>
                        <m:t>=</m:t>
                      </m:r>
                      <m:r>
                        <a:rPr lang="en-US" altLang="zh-CN" i="1">
                          <a:latin typeface="Cambria Math" panose="02040503050406030204" pitchFamily="18" charset="0"/>
                        </a:rPr>
                        <m:t>−</m:t>
                      </m:r>
                      <m:f>
                        <m:fPr>
                          <m:ctrlPr>
                            <a:rPr lang="zh-CN" altLang="zh-CN" i="1">
                              <a:latin typeface="Cambria Math" panose="02040503050406030204" pitchFamily="18" charset="0"/>
                            </a:rPr>
                          </m:ctrlPr>
                        </m:fPr>
                        <m:num>
                          <m:r>
                            <m:rPr>
                              <m:sty m:val="p"/>
                            </m:rPr>
                            <a:rPr lang="en-US" altLang="zh-CN">
                              <a:latin typeface="Cambria Math" panose="02040503050406030204" pitchFamily="18" charset="0"/>
                            </a:rPr>
                            <m:t>μmg</m:t>
                          </m:r>
                          <m:r>
                            <a:rPr lang="en-US" altLang="zh-CN">
                              <a:latin typeface="Cambria Math" panose="02040503050406030204" pitchFamily="18" charset="0"/>
                            </a:rPr>
                            <m:t>+</m:t>
                          </m:r>
                          <m:r>
                            <m:rPr>
                              <m:sty m:val="p"/>
                            </m:rPr>
                            <a:rPr lang="en-US" altLang="zh-CN">
                              <a:latin typeface="Cambria Math" panose="02040503050406030204" pitchFamily="18" charset="0"/>
                            </a:rPr>
                            <m:t>F</m:t>
                          </m:r>
                        </m:num>
                        <m:den>
                          <m:r>
                            <a:rPr lang="en-US" altLang="zh-CN" i="1">
                              <a:latin typeface="Cambria Math" panose="02040503050406030204" pitchFamily="18" charset="0"/>
                            </a:rPr>
                            <m:t>𝑚</m:t>
                          </m:r>
                        </m:den>
                      </m:f>
                    </m:oMath>
                  </m:oMathPara>
                </a14:m>
                <a:endParaRPr lang="zh-CN" altLang="zh-CN" sz="1600" dirty="0"/>
              </a:p>
              <a:p>
                <a:pPr marL="365760" lvl="1" indent="0">
                  <a:lnSpc>
                    <a:spcPct val="120000"/>
                  </a:lnSpc>
                  <a:buNone/>
                </a:pPr>
                <a:endParaRPr lang="en-US" altLang="zh-CN" sz="2600" dirty="0"/>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xfrm>
                <a:off x="457200" y="758952"/>
                <a:ext cx="6629400" cy="5330952"/>
              </a:xfrm>
              <a:blipFill>
                <a:blip r:embed="rId3"/>
                <a:stretch>
                  <a:fillRect t="-686"/>
                </a:stretch>
              </a:blipFill>
            </p:spPr>
            <p:txBody>
              <a:bodyPr/>
              <a:lstStyle/>
              <a:p>
                <a:r>
                  <a:rPr lang="zh-CN" altLang="en-US">
                    <a:noFill/>
                  </a:rPr>
                  <a:t> </a:t>
                </a:r>
              </a:p>
            </p:txBody>
          </p:sp>
        </mc:Fallback>
      </mc:AlternateContent>
      <p:sp>
        <p:nvSpPr>
          <p:cNvPr id="7" name="文本占位符 6"/>
          <p:cNvSpPr>
            <a:spLocks noGrp="1"/>
          </p:cNvSpPr>
          <p:nvPr>
            <p:ph type="body" sz="half" idx="2"/>
          </p:nvPr>
        </p:nvSpPr>
        <p:spPr/>
        <p:txBody>
          <a:bodyPr rtlCol="0"/>
          <a:lstStyle/>
          <a:p>
            <a:pPr rtl="0"/>
            <a:endParaRPr lang="en-US" dirty="0"/>
          </a:p>
        </p:txBody>
      </p:sp>
    </p:spTree>
    <p:extLst>
      <p:ext uri="{BB962C8B-B14F-4D97-AF65-F5344CB8AC3E}">
        <p14:creationId xmlns:p14="http://schemas.microsoft.com/office/powerpoint/2010/main" val="540170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视角跟踪</a:t>
            </a:r>
            <a:endParaRPr lang="zh-cn" dirty="0"/>
          </a:p>
        </p:txBody>
      </p:sp>
      <p:sp>
        <p:nvSpPr>
          <p:cNvPr id="14" name="内容占位符 13"/>
          <p:cNvSpPr>
            <a:spLocks noGrp="1"/>
          </p:cNvSpPr>
          <p:nvPr>
            <p:ph idx="1"/>
          </p:nvPr>
        </p:nvSpPr>
        <p:spPr/>
        <p:txBody>
          <a:bodyPr rtlCol="0"/>
          <a:lstStyle/>
          <a:p>
            <a:r>
              <a:rPr lang="zh-CN" altLang="en-US" dirty="0"/>
              <a:t>视角</a:t>
            </a:r>
            <a:endParaRPr lang="en-US" altLang="zh-CN" dirty="0"/>
          </a:p>
          <a:p>
            <a:pPr lvl="1"/>
            <a:r>
              <a:rPr lang="zh-CN" altLang="en-US" dirty="0"/>
              <a:t>第一人称（可以通过右键选择），</a:t>
            </a:r>
            <a:endParaRPr lang="en-US" altLang="zh-CN" dirty="0"/>
          </a:p>
          <a:p>
            <a:pPr marL="365760" lvl="1" indent="0">
              <a:buNone/>
            </a:pPr>
            <a:r>
              <a:rPr lang="en-US" altLang="zh-CN" dirty="0"/>
              <a:t>	</a:t>
            </a:r>
            <a:r>
              <a:rPr lang="zh-CN" altLang="en-US" dirty="0"/>
              <a:t>与前面两张示意图不同，如右图所示</a:t>
            </a:r>
            <a:endParaRPr lang="en-US" altLang="zh-CN" dirty="0"/>
          </a:p>
          <a:p>
            <a:pPr marL="365760" lvl="1" indent="0">
              <a:buNone/>
            </a:pPr>
            <a:endParaRPr lang="en-US" altLang="zh-CN" dirty="0"/>
          </a:p>
          <a:p>
            <a:pPr lvl="1"/>
            <a:r>
              <a:rPr lang="zh-CN" altLang="en-US" dirty="0"/>
              <a:t>第三人称（本项目的默认视角）</a:t>
            </a:r>
            <a:endParaRPr lang="en-US" altLang="zh-CN" dirty="0"/>
          </a:p>
          <a:p>
            <a:r>
              <a:rPr lang="zh-CN" altLang="en-US" dirty="0"/>
              <a:t>镜头移动效果，详见屏录演示</a:t>
            </a:r>
            <a:endParaRPr lang="en-US" altLang="zh-CN" dirty="0"/>
          </a:p>
          <a:p>
            <a:endParaRPr lang="zh-CN" altLang="en-US" dirty="0"/>
          </a:p>
          <a:p>
            <a:endParaRPr lang="zh-cn"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25491" y="1084072"/>
            <a:ext cx="4741817" cy="2521560"/>
          </a:xfrm>
          <a:prstGeom prst="rect">
            <a:avLst/>
          </a:prstGeom>
        </p:spPr>
      </p:pic>
    </p:spTree>
    <p:extLst>
      <p:ext uri="{BB962C8B-B14F-4D97-AF65-F5344CB8AC3E}">
        <p14:creationId xmlns:p14="http://schemas.microsoft.com/office/powerpoint/2010/main" val="2098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rtlCol="0"/>
          <a:lstStyle/>
          <a:p>
            <a:pPr rtl="0"/>
            <a:r>
              <a:rPr lang="zh-CN" altLang="en-US" dirty="0"/>
              <a:t>第三人称视角</a:t>
            </a:r>
            <a:endParaRPr lang="zh-cn" dirty="0"/>
          </a:p>
        </p:txBody>
      </p:sp>
      <p:sp>
        <p:nvSpPr>
          <p:cNvPr id="6" name="内容占位符 5"/>
          <p:cNvSpPr>
            <a:spLocks noGrp="1"/>
          </p:cNvSpPr>
          <p:nvPr>
            <p:ph idx="1"/>
          </p:nvPr>
        </p:nvSpPr>
        <p:spPr>
          <a:xfrm>
            <a:off x="457200" y="758952"/>
            <a:ext cx="7013448" cy="5330952"/>
          </a:xfrm>
        </p:spPr>
        <p:txBody>
          <a:bodyPr rtlCol="0">
            <a:normAutofit fontScale="92500" lnSpcReduction="20000"/>
          </a:bodyPr>
          <a:lstStyle/>
          <a:p>
            <a:pPr>
              <a:lnSpc>
                <a:spcPct val="150000"/>
              </a:lnSpc>
            </a:pPr>
            <a:r>
              <a:rPr lang="zh-CN" altLang="zh-CN" sz="2400" dirty="0"/>
              <a:t>处于第三人称视角时，摄像机悬挂于汽车的后上方，并且镜头对准汽车。</a:t>
            </a:r>
            <a:endParaRPr lang="en-US" altLang="zh-CN" sz="2400" dirty="0"/>
          </a:p>
          <a:p>
            <a:pPr>
              <a:lnSpc>
                <a:spcPct val="150000"/>
              </a:lnSpc>
            </a:pPr>
            <a:r>
              <a:rPr lang="zh-CN" altLang="zh-CN" sz="2400" dirty="0"/>
              <a:t>简单的视角跟踪比较容易实现，只需将汽车的重心坐标减去一个值便能完成，就像本作品所实现的一样。</a:t>
            </a:r>
            <a:endParaRPr lang="en-US" altLang="zh-CN" sz="2400" dirty="0"/>
          </a:p>
          <a:p>
            <a:pPr marL="45720" indent="0">
              <a:lnSpc>
                <a:spcPct val="150000"/>
              </a:lnSpc>
              <a:buNone/>
            </a:pPr>
            <a:r>
              <a:rPr lang="zh-CN" altLang="en-US" sz="2400" dirty="0"/>
              <a:t>设汽车中心坐标为</a:t>
            </a:r>
            <a:r>
              <a:rPr lang="en-US" altLang="zh-CN" sz="2400" dirty="0"/>
              <a:t>(</a:t>
            </a:r>
            <a:r>
              <a:rPr lang="en-US" altLang="zh-CN" sz="2400" dirty="0" err="1"/>
              <a:t>x,y,z</a:t>
            </a:r>
            <a:r>
              <a:rPr lang="en-US" altLang="zh-CN" sz="2400" dirty="0"/>
              <a:t>)</a:t>
            </a:r>
            <a:r>
              <a:rPr lang="zh-CN" altLang="en-US" sz="2400" dirty="0"/>
              <a:t>，则摄像机坐标为：</a:t>
            </a:r>
            <a:endParaRPr lang="en-US" altLang="zh-CN" sz="2400" dirty="0"/>
          </a:p>
          <a:p>
            <a:pPr marL="45720" indent="0">
              <a:lnSpc>
                <a:spcPct val="150000"/>
              </a:lnSpc>
              <a:buNone/>
            </a:pPr>
            <a:r>
              <a:rPr lang="en-US" altLang="zh-CN" sz="1900" dirty="0"/>
              <a:t>(x + </a:t>
            </a:r>
            <a:r>
              <a:rPr lang="en-US" altLang="zh-CN" sz="1900" dirty="0" err="1"/>
              <a:t>carCamDist</a:t>
            </a:r>
            <a:r>
              <a:rPr lang="en-US" altLang="zh-CN" sz="1900" dirty="0"/>
              <a:t> * sin(angle), y, z + </a:t>
            </a:r>
            <a:r>
              <a:rPr lang="en-US" altLang="zh-CN" sz="1900" dirty="0" err="1"/>
              <a:t>carCamDist</a:t>
            </a:r>
            <a:r>
              <a:rPr lang="en-US" altLang="zh-CN" sz="1900" dirty="0"/>
              <a:t> * cos(angle))</a:t>
            </a:r>
            <a:r>
              <a:rPr lang="zh-CN" altLang="en-US" sz="1900" dirty="0"/>
              <a:t>，</a:t>
            </a:r>
            <a:endParaRPr lang="en-US" altLang="zh-CN" sz="1900" dirty="0"/>
          </a:p>
          <a:p>
            <a:pPr marL="45720" indent="0">
              <a:lnSpc>
                <a:spcPct val="150000"/>
              </a:lnSpc>
              <a:buNone/>
            </a:pPr>
            <a:r>
              <a:rPr lang="zh-CN" altLang="en-US" sz="2400" dirty="0"/>
              <a:t>其中</a:t>
            </a:r>
            <a:r>
              <a:rPr lang="en-US" altLang="zh-CN" sz="2400" dirty="0" err="1"/>
              <a:t>carCamDist</a:t>
            </a:r>
            <a:r>
              <a:rPr lang="zh-CN" altLang="en-US" sz="2400" dirty="0"/>
              <a:t>为自定义的汽车到摄像机的距离，</a:t>
            </a:r>
            <a:r>
              <a:rPr lang="en-US" altLang="zh-CN" sz="2400" dirty="0"/>
              <a:t>angle</a:t>
            </a:r>
            <a:r>
              <a:rPr lang="zh-CN" altLang="en-US" sz="2400" dirty="0"/>
              <a:t>为汽车转弯角度。</a:t>
            </a:r>
            <a:endParaRPr lang="en-US" altLang="zh-CN" sz="2400" dirty="0"/>
          </a:p>
          <a:p>
            <a:pPr marL="45720" indent="0">
              <a:lnSpc>
                <a:spcPct val="150000"/>
              </a:lnSpc>
              <a:buNone/>
            </a:pPr>
            <a:r>
              <a:rPr lang="zh-CN" altLang="en-US" sz="2400" dirty="0"/>
              <a:t>这样设置的效果是摄像机永远位于汽车尾部后面。</a:t>
            </a:r>
            <a:endParaRPr lang="en-US" sz="2400" dirty="0"/>
          </a:p>
        </p:txBody>
      </p:sp>
      <p:sp>
        <p:nvSpPr>
          <p:cNvPr id="7" name="文本占位符 6"/>
          <p:cNvSpPr>
            <a:spLocks noGrp="1"/>
          </p:cNvSpPr>
          <p:nvPr>
            <p:ph type="body" sz="half" idx="2"/>
          </p:nvPr>
        </p:nvSpPr>
        <p:spPr/>
        <p:txBody>
          <a:bodyPr rtlCol="0"/>
          <a:lstStyle/>
          <a:p>
            <a:pPr rtl="0"/>
            <a:endParaRPr lang="en-US"/>
          </a:p>
        </p:txBody>
      </p:sp>
    </p:spTree>
    <p:extLst>
      <p:ext uri="{BB962C8B-B14F-4D97-AF65-F5344CB8AC3E}">
        <p14:creationId xmlns:p14="http://schemas.microsoft.com/office/powerpoint/2010/main" val="110396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场景建模</a:t>
            </a:r>
            <a:endParaRPr lang="zh-cn" dirty="0"/>
          </a:p>
        </p:txBody>
      </p:sp>
      <p:sp>
        <p:nvSpPr>
          <p:cNvPr id="14" name="内容占位符 13"/>
          <p:cNvSpPr>
            <a:spLocks noGrp="1"/>
          </p:cNvSpPr>
          <p:nvPr>
            <p:ph idx="1"/>
          </p:nvPr>
        </p:nvSpPr>
        <p:spPr/>
        <p:txBody>
          <a:bodyPr rtlCol="0"/>
          <a:lstStyle/>
          <a:p>
            <a:pPr rtl="0"/>
            <a:r>
              <a:rPr lang="zh-CN" altLang="en-US" dirty="0"/>
              <a:t>汽车模型</a:t>
            </a:r>
            <a:endParaRPr lang="en-US" altLang="zh-CN" dirty="0"/>
          </a:p>
          <a:p>
            <a:pPr rtl="0"/>
            <a:r>
              <a:rPr lang="zh-CN" altLang="en-US" dirty="0"/>
              <a:t>基于</a:t>
            </a:r>
            <a:r>
              <a:rPr lang="en-US" altLang="zh-CN" dirty="0"/>
              <a:t>OpenGL</a:t>
            </a:r>
            <a:r>
              <a:rPr lang="zh-CN" altLang="en-US" dirty="0"/>
              <a:t>的建模实现</a:t>
            </a:r>
            <a:endParaRPr lang="zh-cn" dirty="0"/>
          </a:p>
          <a:p>
            <a:pPr rtl="0"/>
            <a:r>
              <a:rPr lang="zh-CN" altLang="en-US" dirty="0"/>
              <a:t>基于</a:t>
            </a:r>
            <a:r>
              <a:rPr lang="en-US" altLang="zh-CN" dirty="0"/>
              <a:t>3DS</a:t>
            </a:r>
            <a:r>
              <a:rPr lang="zh-CN" altLang="en-US" dirty="0"/>
              <a:t>的建模实现</a:t>
            </a:r>
            <a:endParaRPr lang="zh-cn" dirty="0"/>
          </a:p>
        </p:txBody>
      </p:sp>
    </p:spTree>
    <p:extLst>
      <p:ext uri="{BB962C8B-B14F-4D97-AF65-F5344CB8AC3E}">
        <p14:creationId xmlns:p14="http://schemas.microsoft.com/office/powerpoint/2010/main" val="277185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rtlCol="0"/>
          <a:lstStyle/>
          <a:p>
            <a:pPr rtl="0"/>
            <a:r>
              <a:rPr lang="zh-CN" altLang="en-US" dirty="0"/>
              <a:t>镜头效果</a:t>
            </a:r>
            <a:endParaRPr lang="zh-cn" dirty="0"/>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rtlCol="0">
                <a:normAutofit/>
              </a:bodyPr>
              <a:lstStyle/>
              <a:p>
                <a:pPr>
                  <a:lnSpc>
                    <a:spcPct val="150000"/>
                  </a:lnSpc>
                </a:pPr>
                <a:r>
                  <a:rPr lang="zh-CN" altLang="en-US" sz="2400" dirty="0"/>
                  <a:t>本作品简单地实现了这样一个镜头拉近效果</a:t>
                </a:r>
                <a:r>
                  <a:rPr lang="en-US" altLang="zh-CN" sz="2400" dirty="0"/>
                  <a:t>:</a:t>
                </a:r>
              </a:p>
              <a:p>
                <a:pPr marL="45720" indent="0">
                  <a:lnSpc>
                    <a:spcPct val="150000"/>
                  </a:lnSpc>
                  <a:buNone/>
                </a:pPr>
                <a:r>
                  <a:rPr lang="en-US" altLang="zh-CN" sz="2400" dirty="0"/>
                  <a:t>  </a:t>
                </a:r>
                <a:r>
                  <a:rPr lang="zh-CN" altLang="en-US" sz="2400" dirty="0"/>
                  <a:t>当玩家按下刹车键时，镜头以对数函数的方式往汽车方向收缩。本项目使用的函数为：</a:t>
                </a:r>
                <a:r>
                  <a:rPr lang="en-US" altLang="zh-CN" sz="2400" dirty="0"/>
                  <a:t> </a:t>
                </a:r>
                <a14:m>
                  <m:oMath xmlns:m="http://schemas.openxmlformats.org/officeDocument/2006/math">
                    <m:r>
                      <m:rPr>
                        <m:sty m:val="p"/>
                      </m:rPr>
                      <a:rPr lang="en-US" altLang="zh-CN" sz="2400">
                        <a:latin typeface="Cambria Math" panose="02040503050406030204" pitchFamily="18" charset="0"/>
                      </a:rPr>
                      <m:t>log</m:t>
                    </m:r>
                    <m:r>
                      <a:rPr lang="en-US" altLang="zh-CN" sz="2400">
                        <a:latin typeface="Cambria Math" panose="02040503050406030204" pitchFamily="18" charset="0"/>
                      </a:rPr>
                      <m:t>(1+</m:t>
                    </m:r>
                    <m:f>
                      <m:fPr>
                        <m:ctrlPr>
                          <a:rPr lang="zh-CN" altLang="zh-CN" sz="2400" i="1">
                            <a:latin typeface="Cambria Math" panose="02040503050406030204" pitchFamily="18" charset="0"/>
                          </a:rPr>
                        </m:ctrlPr>
                      </m:fPr>
                      <m:num>
                        <m:r>
                          <m:rPr>
                            <m:sty m:val="p"/>
                          </m:rPr>
                          <a:rPr lang="en-US" altLang="zh-CN" sz="2400">
                            <a:latin typeface="Cambria Math" panose="02040503050406030204" pitchFamily="18" charset="0"/>
                          </a:rPr>
                          <m:t>t</m:t>
                        </m:r>
                      </m:num>
                      <m:den>
                        <m:r>
                          <a:rPr lang="en-US" altLang="zh-CN" sz="2400">
                            <a:latin typeface="Cambria Math" panose="02040503050406030204" pitchFamily="18" charset="0"/>
                          </a:rPr>
                          <m:t>5</m:t>
                        </m:r>
                      </m:den>
                    </m:f>
                    <m:r>
                      <a:rPr lang="en-US" altLang="zh-CN" sz="2400" i="1">
                        <a:latin typeface="Cambria Math" panose="02040503050406030204" pitchFamily="18" charset="0"/>
                      </a:rPr>
                      <m:t>)</m:t>
                    </m:r>
                  </m:oMath>
                </a14:m>
                <a:r>
                  <a:rPr lang="en-US" altLang="zh-CN" sz="2400" dirty="0"/>
                  <a:t> </a:t>
                </a:r>
                <a:r>
                  <a:rPr lang="zh-CN" altLang="en-US" sz="2400" dirty="0"/>
                  <a:t> 其中，</a:t>
                </a:r>
                <a:r>
                  <a:rPr lang="en-US" altLang="zh-CN" sz="2400" dirty="0"/>
                  <a:t>t</a:t>
                </a:r>
                <a:r>
                  <a:rPr lang="zh-CN" altLang="en-US" sz="2400" dirty="0"/>
                  <a:t>是极短的一段时间。</a:t>
                </a:r>
                <a:endParaRPr lang="en-US" altLang="zh-CN" sz="2400" dirty="0"/>
              </a:p>
              <a:p>
                <a:pPr marL="45720" indent="0">
                  <a:lnSpc>
                    <a:spcPct val="150000"/>
                  </a:lnSpc>
                  <a:buNone/>
                </a:pPr>
                <a:r>
                  <a:rPr lang="en-US" altLang="zh-CN" sz="2400" dirty="0"/>
                  <a:t>   </a:t>
                </a:r>
                <a:r>
                  <a:rPr lang="zh-CN" altLang="en-US" sz="2400" dirty="0"/>
                  <a:t>而当玩家放下按键时，镜头以线性方式回到原位。具体请看附件的屏录演示。</a:t>
                </a:r>
                <a:endParaRPr lang="en-US" sz="2400" dirty="0"/>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a:blip r:embed="rId3"/>
                <a:stretch>
                  <a:fillRect l="-643" r="-919"/>
                </a:stretch>
              </a:blipFill>
            </p:spPr>
            <p:txBody>
              <a:bodyPr/>
              <a:lstStyle/>
              <a:p>
                <a:r>
                  <a:rPr lang="zh-CN" altLang="en-US">
                    <a:noFill/>
                  </a:rPr>
                  <a:t> </a:t>
                </a:r>
              </a:p>
            </p:txBody>
          </p:sp>
        </mc:Fallback>
      </mc:AlternateContent>
      <p:sp>
        <p:nvSpPr>
          <p:cNvPr id="7" name="文本占位符 6"/>
          <p:cNvSpPr>
            <a:spLocks noGrp="1"/>
          </p:cNvSpPr>
          <p:nvPr>
            <p:ph type="body" sz="half" idx="2"/>
          </p:nvPr>
        </p:nvSpPr>
        <p:spPr/>
        <p:txBody>
          <a:bodyPr rtlCol="0"/>
          <a:lstStyle/>
          <a:p>
            <a:pPr rtl="0"/>
            <a:endParaRPr lang="en-US"/>
          </a:p>
        </p:txBody>
      </p:sp>
    </p:spTree>
    <p:extLst>
      <p:ext uri="{BB962C8B-B14F-4D97-AF65-F5344CB8AC3E}">
        <p14:creationId xmlns:p14="http://schemas.microsoft.com/office/powerpoint/2010/main" val="77245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rtlCol="0"/>
          <a:lstStyle/>
          <a:p>
            <a:pPr rtl="0"/>
            <a:r>
              <a:rPr lang="zh-CN" altLang="en-US" dirty="0"/>
              <a:t>穿模避免</a:t>
            </a:r>
            <a:endParaRPr lang="zh-cn" dirty="0"/>
          </a:p>
        </p:txBody>
      </p:sp>
      <p:sp>
        <p:nvSpPr>
          <p:cNvPr id="6" name="内容占位符 5"/>
          <p:cNvSpPr>
            <a:spLocks noGrp="1"/>
          </p:cNvSpPr>
          <p:nvPr>
            <p:ph idx="1"/>
          </p:nvPr>
        </p:nvSpPr>
        <p:spPr/>
        <p:txBody>
          <a:bodyPr rtlCol="0">
            <a:normAutofit fontScale="77500" lnSpcReduction="20000"/>
          </a:bodyPr>
          <a:lstStyle/>
          <a:p>
            <a:pPr>
              <a:lnSpc>
                <a:spcPct val="150000"/>
              </a:lnSpc>
            </a:pPr>
            <a:r>
              <a:rPr lang="zh-CN" altLang="en-US" sz="2800" dirty="0"/>
              <a:t>视角穿模</a:t>
            </a:r>
            <a:endParaRPr lang="en-US" altLang="zh-CN" sz="2800" dirty="0"/>
          </a:p>
          <a:p>
            <a:pPr lvl="1">
              <a:lnSpc>
                <a:spcPct val="150000"/>
              </a:lnSpc>
            </a:pPr>
            <a:r>
              <a:rPr lang="zh-CN" altLang="en-US" sz="2600" dirty="0"/>
              <a:t>判断相机位置是否处于模型之中，若相机处于模型之中，说明出现了穿模的问题，那就需要修改相机的位置，将其贴近模型表面。</a:t>
            </a:r>
            <a:endParaRPr lang="en-US" altLang="zh-CN" sz="2600" dirty="0"/>
          </a:p>
          <a:p>
            <a:pPr>
              <a:lnSpc>
                <a:spcPct val="150000"/>
              </a:lnSpc>
            </a:pPr>
            <a:r>
              <a:rPr lang="zh-CN" altLang="en-US" sz="2800" dirty="0"/>
              <a:t>车辆穿模</a:t>
            </a:r>
            <a:endParaRPr lang="en-US" altLang="zh-CN" sz="2800" dirty="0"/>
          </a:p>
          <a:p>
            <a:pPr lvl="1">
              <a:lnSpc>
                <a:spcPct val="150000"/>
              </a:lnSpc>
            </a:pPr>
            <a:r>
              <a:rPr lang="zh-CN" altLang="en-US" sz="2600" dirty="0"/>
              <a:t>不使用物体本身的数据，因为这些物体常常会很复杂，这将导致穿模问题变得很复杂。而改为使用覆盖物体的更简单的外形，如长方体，来进行穿模检测。</a:t>
            </a:r>
            <a:endParaRPr lang="en-US" altLang="zh-CN" sz="2600" dirty="0"/>
          </a:p>
          <a:p>
            <a:pPr>
              <a:lnSpc>
                <a:spcPct val="150000"/>
              </a:lnSpc>
            </a:pPr>
            <a:r>
              <a:rPr lang="zh-CN" altLang="en-US" sz="2800" dirty="0"/>
              <a:t>上述两种穿模判断均是通过判断模型与模型之间的坐标关系来实现的。</a:t>
            </a:r>
            <a:endParaRPr lang="en-US" altLang="zh-CN" sz="2800" dirty="0"/>
          </a:p>
        </p:txBody>
      </p:sp>
      <p:sp>
        <p:nvSpPr>
          <p:cNvPr id="7" name="文本占位符 6"/>
          <p:cNvSpPr>
            <a:spLocks noGrp="1"/>
          </p:cNvSpPr>
          <p:nvPr>
            <p:ph type="body" sz="half" idx="2"/>
          </p:nvPr>
        </p:nvSpPr>
        <p:spPr/>
        <p:txBody>
          <a:bodyPr rtlCol="0"/>
          <a:lstStyle/>
          <a:p>
            <a:pPr rtl="0"/>
            <a:endParaRPr lang="en-US"/>
          </a:p>
        </p:txBody>
      </p:sp>
    </p:spTree>
    <p:extLst>
      <p:ext uri="{BB962C8B-B14F-4D97-AF65-F5344CB8AC3E}">
        <p14:creationId xmlns:p14="http://schemas.microsoft.com/office/powerpoint/2010/main" val="84235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95400" y="2670048"/>
            <a:ext cx="9601200" cy="1517904"/>
          </a:xfrm>
        </p:spPr>
        <p:txBody>
          <a:bodyPr rtlCol="0" anchor="ctr"/>
          <a:lstStyle/>
          <a:p>
            <a:r>
              <a:rPr lang="en-US" altLang="zh-CN" dirty="0"/>
              <a:t>THANKS</a:t>
            </a:r>
            <a:endParaRPr lang="zh-cn" dirty="0"/>
          </a:p>
        </p:txBody>
      </p:sp>
      <p:sp>
        <p:nvSpPr>
          <p:cNvPr id="4" name="文本框 3"/>
          <p:cNvSpPr txBox="1"/>
          <p:nvPr/>
        </p:nvSpPr>
        <p:spPr>
          <a:xfrm>
            <a:off x="6936377" y="5210855"/>
            <a:ext cx="4702628" cy="1477328"/>
          </a:xfrm>
          <a:prstGeom prst="rect">
            <a:avLst/>
          </a:prstGeom>
          <a:noFill/>
        </p:spPr>
        <p:txBody>
          <a:bodyPr wrap="square" rtlCol="0">
            <a:spAutoFit/>
          </a:bodyPr>
          <a:lstStyle/>
          <a:p>
            <a:pPr algn="r"/>
            <a:r>
              <a:rPr lang="zh-CN" altLang="en-US" dirty="0">
                <a:latin typeface="黑体" panose="02010609060101010101" pitchFamily="49" charset="-122"/>
                <a:ea typeface="黑体" panose="02010609060101010101" pitchFamily="49" charset="-122"/>
              </a:rPr>
              <a:t>郑映雪    朱志儒    郑宇骁</a:t>
            </a:r>
            <a:endParaRPr lang="en-US" altLang="zh-CN" dirty="0">
              <a:latin typeface="黑体" panose="02010609060101010101" pitchFamily="49" charset="-122"/>
              <a:ea typeface="黑体" panose="02010609060101010101" pitchFamily="49" charset="-122"/>
            </a:endParaRPr>
          </a:p>
          <a:p>
            <a:pPr algn="r"/>
            <a:r>
              <a:rPr lang="zh-CN" altLang="en-US" dirty="0">
                <a:latin typeface="黑体" panose="02010609060101010101" pitchFamily="49" charset="-122"/>
                <a:ea typeface="黑体" panose="02010609060101010101" pitchFamily="49" charset="-122"/>
              </a:rPr>
              <a:t>吴岳洲    吴德崇    张境文</a:t>
            </a:r>
            <a:endParaRPr lang="en-US" altLang="zh-CN" dirty="0">
              <a:latin typeface="黑体" panose="02010609060101010101" pitchFamily="49" charset="-122"/>
              <a:ea typeface="黑体" panose="02010609060101010101" pitchFamily="49" charset="-122"/>
            </a:endParaRPr>
          </a:p>
          <a:p>
            <a:pPr algn="r"/>
            <a:endParaRPr lang="en-US" altLang="zh-CN" dirty="0">
              <a:latin typeface="黑体" panose="02010609060101010101" pitchFamily="49" charset="-122"/>
              <a:ea typeface="黑体" panose="02010609060101010101" pitchFamily="49" charset="-122"/>
            </a:endParaRPr>
          </a:p>
          <a:p>
            <a:pPr algn="r"/>
            <a:endParaRPr lang="en-US" altLang="zh-CN" dirty="0">
              <a:latin typeface="黑体" panose="02010609060101010101" pitchFamily="49" charset="-122"/>
              <a:ea typeface="黑体" panose="02010609060101010101" pitchFamily="49" charset="-122"/>
            </a:endParaRPr>
          </a:p>
          <a:p>
            <a:pPr algn="r"/>
            <a:r>
              <a:rPr lang="en-US" altLang="zh-CN" dirty="0">
                <a:latin typeface="黑体" panose="02010609060101010101" pitchFamily="49" charset="-122"/>
                <a:ea typeface="黑体" panose="02010609060101010101" pitchFamily="49" charset="-122"/>
              </a:rPr>
              <a:t>2018</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7</a:t>
            </a:r>
            <a:r>
              <a:rPr lang="zh-CN" altLang="en-US" dirty="0">
                <a:latin typeface="黑体" panose="02010609060101010101" pitchFamily="49" charset="-122"/>
                <a:ea typeface="黑体" panose="02010609060101010101" pitchFamily="49" charset="-122"/>
              </a:rPr>
              <a:t>月</a:t>
            </a:r>
          </a:p>
        </p:txBody>
      </p:sp>
    </p:spTree>
    <p:extLst>
      <p:ext uri="{BB962C8B-B14F-4D97-AF65-F5344CB8AC3E}">
        <p14:creationId xmlns:p14="http://schemas.microsoft.com/office/powerpoint/2010/main" val="116311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汽车模型</a:t>
            </a:r>
            <a:endParaRPr lang="zh-cn" dirty="0"/>
          </a:p>
        </p:txBody>
      </p:sp>
      <p:sp>
        <p:nvSpPr>
          <p:cNvPr id="14" name="内容占位符 13"/>
          <p:cNvSpPr>
            <a:spLocks noGrp="1"/>
          </p:cNvSpPr>
          <p:nvPr>
            <p:ph idx="1"/>
          </p:nvPr>
        </p:nvSpPr>
        <p:spPr/>
        <p:txBody>
          <a:bodyPr rtlCol="0"/>
          <a:lstStyle/>
          <a:p>
            <a:r>
              <a:rPr lang="zh-CN" altLang="zh-CN" dirty="0"/>
              <a:t>使用</a:t>
            </a:r>
            <a:r>
              <a:rPr lang="en-US" altLang="zh-CN" dirty="0"/>
              <a:t>3DS</a:t>
            </a:r>
            <a:r>
              <a:rPr lang="zh-CN" altLang="zh-CN" dirty="0"/>
              <a:t>对一个赛车模型进行载入</a:t>
            </a:r>
            <a:endParaRPr lang="en-US" altLang="zh-CN" dirty="0"/>
          </a:p>
          <a:p>
            <a:endParaRPr lang="en-US" altLang="zh-CN" dirty="0"/>
          </a:p>
        </p:txBody>
      </p:sp>
    </p:spTree>
    <p:extLst>
      <p:ext uri="{BB962C8B-B14F-4D97-AF65-F5344CB8AC3E}">
        <p14:creationId xmlns:p14="http://schemas.microsoft.com/office/powerpoint/2010/main" val="141776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06871" y="3316796"/>
            <a:ext cx="4206240" cy="1993392"/>
          </a:xfrm>
        </p:spPr>
        <p:txBody>
          <a:bodyPr rtlCol="0"/>
          <a:lstStyle/>
          <a:p>
            <a:pPr rtl="0"/>
            <a:r>
              <a:rPr lang="en-US" altLang="zh-CN" dirty="0"/>
              <a:t>3DS</a:t>
            </a:r>
            <a:r>
              <a:rPr lang="zh-CN" altLang="en-US" dirty="0"/>
              <a:t>文件结构</a:t>
            </a:r>
            <a:endParaRPr lang="zh-cn" dirty="0"/>
          </a:p>
        </p:txBody>
      </p:sp>
      <p:pic>
        <p:nvPicPr>
          <p:cNvPr id="10" name="图片 9">
            <a:extLst>
              <a:ext uri="{FF2B5EF4-FFF2-40B4-BE49-F238E27FC236}">
                <a16:creationId xmlns:a16="http://schemas.microsoft.com/office/drawing/2014/main" id="{07988B06-F409-400D-A642-EE41E2CC1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405" y="446342"/>
            <a:ext cx="9315450" cy="3867150"/>
          </a:xfrm>
          <a:prstGeom prst="rect">
            <a:avLst/>
          </a:prstGeom>
        </p:spPr>
      </p:pic>
    </p:spTree>
    <p:extLst>
      <p:ext uri="{BB962C8B-B14F-4D97-AF65-F5344CB8AC3E}">
        <p14:creationId xmlns:p14="http://schemas.microsoft.com/office/powerpoint/2010/main" val="337325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3DS</a:t>
            </a:r>
            <a:r>
              <a:rPr lang="zh-CN" altLang="en-US" dirty="0" smtClean="0"/>
              <a:t>模型在</a:t>
            </a:r>
            <a:r>
              <a:rPr lang="en-US" altLang="zh-CN" dirty="0" smtClean="0"/>
              <a:t>OpenGL</a:t>
            </a:r>
            <a:r>
              <a:rPr lang="zh-CN" altLang="en-US" dirty="0" smtClean="0"/>
              <a:t>中的读取</a:t>
            </a:r>
            <a:endParaRPr lang="zh-cn" dirty="0"/>
          </a:p>
        </p:txBody>
      </p:sp>
      <p:graphicFrame>
        <p:nvGraphicFramePr>
          <p:cNvPr id="3" name="内容占位符 2" descr="垂直重点列表显示垂直排列的 3 个组，且每组下有项目要点对任务进行描述"/>
          <p:cNvGraphicFramePr>
            <a:graphicFrameLocks noGrp="1"/>
          </p:cNvGraphicFramePr>
          <p:nvPr>
            <p:ph idx="1"/>
            <p:extLst>
              <p:ext uri="{D42A27DB-BD31-4B8C-83A1-F6EECF244321}">
                <p14:modId xmlns:p14="http://schemas.microsoft.com/office/powerpoint/2010/main" val="693484070"/>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8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endParaRPr lang="zh-cn" dirty="0"/>
          </a:p>
        </p:txBody>
      </p:sp>
      <p:graphicFrame>
        <p:nvGraphicFramePr>
          <p:cNvPr id="3" name="内容占位符 2" descr="垂直重点列表显示垂直排列的 3 个组，且每组下有项目要点对任务进行描述"/>
          <p:cNvGraphicFramePr>
            <a:graphicFrameLocks noGrp="1"/>
          </p:cNvGraphicFramePr>
          <p:nvPr>
            <p:ph idx="1"/>
            <p:extLst>
              <p:ext uri="{D42A27DB-BD31-4B8C-83A1-F6EECF244321}">
                <p14:modId xmlns:p14="http://schemas.microsoft.com/office/powerpoint/2010/main" val="18672853"/>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875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15112" y="3429000"/>
            <a:ext cx="4206240" cy="1993392"/>
          </a:xfrm>
        </p:spPr>
        <p:txBody>
          <a:bodyPr rtlCol="0"/>
          <a:lstStyle/>
          <a:p>
            <a:pPr rtl="0"/>
            <a:r>
              <a:rPr lang="zh-CN" altLang="en-US" dirty="0"/>
              <a:t>读取效果</a:t>
            </a:r>
            <a:endParaRPr lang="zh-cn" dirty="0"/>
          </a:p>
        </p:txBody>
      </p:sp>
      <p:pic>
        <p:nvPicPr>
          <p:cNvPr id="6" name="图片 5">
            <a:extLst>
              <a:ext uri="{FF2B5EF4-FFF2-40B4-BE49-F238E27FC236}">
                <a16:creationId xmlns:a16="http://schemas.microsoft.com/office/drawing/2014/main" id="{EAD16972-DBA1-49ED-9170-5095B9A95FB3}"/>
              </a:ext>
            </a:extLst>
          </p:cNvPr>
          <p:cNvPicPr/>
          <p:nvPr/>
        </p:nvPicPr>
        <p:blipFill rotWithShape="1">
          <a:blip r:embed="rId3" cstate="print">
            <a:extLst>
              <a:ext uri="{28A0092B-C50C-407E-A947-70E740481C1C}">
                <a14:useLocalDpi xmlns:a14="http://schemas.microsoft.com/office/drawing/2010/main" val="0"/>
              </a:ext>
            </a:extLst>
          </a:blip>
          <a:srcRect l="17517" t="39433" r="13857" b="4510"/>
          <a:stretch/>
        </p:blipFill>
        <p:spPr bwMode="auto">
          <a:xfrm>
            <a:off x="1991215" y="767657"/>
            <a:ext cx="8346852" cy="31849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0030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基于</a:t>
            </a:r>
            <a:r>
              <a:rPr lang="en-US" altLang="zh-CN" dirty="0"/>
              <a:t>OpenGL</a:t>
            </a:r>
            <a:r>
              <a:rPr lang="zh-CN" altLang="en-US" dirty="0"/>
              <a:t>的场景实现</a:t>
            </a:r>
            <a:endParaRPr lang="zh-cn" dirty="0"/>
          </a:p>
        </p:txBody>
      </p:sp>
      <p:sp>
        <p:nvSpPr>
          <p:cNvPr id="14" name="内容占位符 13"/>
          <p:cNvSpPr>
            <a:spLocks noGrp="1"/>
          </p:cNvSpPr>
          <p:nvPr>
            <p:ph idx="1"/>
          </p:nvPr>
        </p:nvSpPr>
        <p:spPr/>
        <p:txBody>
          <a:bodyPr rtlCol="0"/>
          <a:lstStyle/>
          <a:p>
            <a:r>
              <a:rPr lang="zh-CN" altLang="en-US" dirty="0"/>
              <a:t>主要使用纹理贴图构造</a:t>
            </a:r>
            <a:endParaRPr lang="en-US" altLang="zh-CN" dirty="0"/>
          </a:p>
          <a:p>
            <a:r>
              <a:rPr lang="zh-CN" altLang="en-US" dirty="0"/>
              <a:t>主要函数：</a:t>
            </a:r>
            <a:endParaRPr lang="zh-cn" dirty="0"/>
          </a:p>
          <a:p>
            <a:r>
              <a:rPr lang="en-US" altLang="zh-CN" dirty="0"/>
              <a:t>	</a:t>
            </a:r>
            <a:r>
              <a:rPr lang="en-US" altLang="zh-CN" dirty="0" err="1"/>
              <a:t>glBindTexture</a:t>
            </a:r>
            <a:r>
              <a:rPr lang="en-US" altLang="zh-CN" dirty="0"/>
              <a:t>(GL_TEXTURE_2D,texture[0]);</a:t>
            </a:r>
            <a:endParaRPr lang="zh-CN" altLang="zh-CN" dirty="0"/>
          </a:p>
          <a:p>
            <a:r>
              <a:rPr lang="en-US" altLang="zh-CN" dirty="0"/>
              <a:t>	</a:t>
            </a:r>
            <a:r>
              <a:rPr lang="en-US" altLang="zh-CN" dirty="0" err="1"/>
              <a:t>glBegin</a:t>
            </a:r>
            <a:r>
              <a:rPr lang="en-US" altLang="zh-CN" dirty="0"/>
              <a:t>(GL_QUADS);</a:t>
            </a:r>
            <a:endParaRPr lang="zh-CN" altLang="zh-CN" dirty="0"/>
          </a:p>
          <a:p>
            <a:r>
              <a:rPr lang="en-US" altLang="zh-CN" dirty="0"/>
              <a:t>	glTexCoord2f(</a:t>
            </a:r>
            <a:r>
              <a:rPr lang="en-US" altLang="zh-CN" dirty="0" err="1"/>
              <a:t>x,y,z</a:t>
            </a:r>
            <a:r>
              <a:rPr lang="en-US" altLang="zh-CN" dirty="0"/>
              <a:t>); </a:t>
            </a:r>
          </a:p>
          <a:p>
            <a:r>
              <a:rPr lang="en-US" altLang="zh-CN" dirty="0"/>
              <a:t>        glVertex3f(</a:t>
            </a:r>
            <a:r>
              <a:rPr lang="en-US" altLang="zh-CN" dirty="0" err="1"/>
              <a:t>x,y,z</a:t>
            </a:r>
            <a:r>
              <a:rPr lang="en-US" altLang="zh-CN" dirty="0"/>
              <a:t>);</a:t>
            </a:r>
            <a:endParaRPr lang="zh-CN" altLang="zh-CN" dirty="0"/>
          </a:p>
          <a:p>
            <a:endParaRPr lang="en-US" altLang="zh-CN" dirty="0"/>
          </a:p>
          <a:p>
            <a:pPr marL="365760" lvl="1" indent="0">
              <a:buNone/>
            </a:pPr>
            <a:r>
              <a:rPr lang="en-US" altLang="zh-CN" dirty="0"/>
              <a:t>        </a:t>
            </a:r>
            <a:endParaRPr lang="zh-cn" dirty="0"/>
          </a:p>
        </p:txBody>
      </p:sp>
    </p:spTree>
    <p:extLst>
      <p:ext uri="{BB962C8B-B14F-4D97-AF65-F5344CB8AC3E}">
        <p14:creationId xmlns:p14="http://schemas.microsoft.com/office/powerpoint/2010/main" val="274141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青色镶边设计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246195_TF02895254" id="{EFC1B834-9C0A-4AEB-8CA6-A4EB25A64C50}" vid="{6D84CB04-6D90-439B-B177-3B71BC5E2902}"/>
    </a:ext>
  </a:extLst>
</a:theme>
</file>

<file path=ppt/theme/theme2.xml><?xml version="1.0" encoding="utf-8"?>
<a:theme xmlns:a="http://schemas.openxmlformats.org/drawingml/2006/main" name="Office 主题">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室主题">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B0D886-CB8D-4564-A797-C05BC7D513A8}">
  <ds:schemaRefs>
    <ds:schemaRef ds:uri="http://schemas.microsoft.com/office/2006/documentManagement/types"/>
    <ds:schemaRef ds:uri="http://schemas.microsoft.com/office/2006/metadata/properties"/>
    <ds:schemaRef ds:uri="http://purl.org/dc/terms/"/>
    <ds:schemaRef ds:uri="40262f94-9f35-4ac3-9a90-690165a166b7"/>
    <ds:schemaRef ds:uri="http://purl.org/dc/elements/1.1/"/>
    <ds:schemaRef ds:uri="a4f35948-e619-41b3-aa29-22878b09cfd2"/>
    <ds:schemaRef ds:uri="http://www.w3.org/XML/1998/namespace"/>
    <ds:schemaRef ds:uri="http://purl.org/dc/dcmityp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FAC2023F-644C-4F7E-8E8C-CDBE4A63C7D1}">
  <ds:schemaRefs>
    <ds:schemaRef ds:uri="http://schemas.microsoft.com/sharepoint/v3/contenttype/forms"/>
  </ds:schemaRefs>
</ds:datastoreItem>
</file>

<file path=customXml/itemProps3.xml><?xml version="1.0" encoding="utf-8"?>
<ds:datastoreItem xmlns:ds="http://schemas.openxmlformats.org/officeDocument/2006/customXml" ds:itemID="{ED65A2C9-CB67-4F36-A412-EEC1AD297F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青色镶边演示文稿（宽屏）</Template>
  <TotalTime>317</TotalTime>
  <Words>1276</Words>
  <Application>Microsoft Office PowerPoint</Application>
  <PresentationFormat>宽屏</PresentationFormat>
  <Paragraphs>185</Paragraphs>
  <Slides>32</Slides>
  <Notes>31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黑体</vt:lpstr>
      <vt:lpstr>微软雅黑</vt:lpstr>
      <vt:lpstr>幼圆</vt:lpstr>
      <vt:lpstr>Arial</vt:lpstr>
      <vt:lpstr>Calibri</vt:lpstr>
      <vt:lpstr>Cambria Math</vt:lpstr>
      <vt:lpstr>青色镶边设计 16x9</vt:lpstr>
      <vt:lpstr>赛车行驶的模拟</vt:lpstr>
      <vt:lpstr>PowerPoint 演示文稿</vt:lpstr>
      <vt:lpstr>场景建模</vt:lpstr>
      <vt:lpstr>汽车模型</vt:lpstr>
      <vt:lpstr>3DS文件结构</vt:lpstr>
      <vt:lpstr>3DS模型在OpenGL中的读取</vt:lpstr>
      <vt:lpstr>PowerPoint 演示文稿</vt:lpstr>
      <vt:lpstr>读取效果</vt:lpstr>
      <vt:lpstr>基于OpenGL的场景实现</vt:lpstr>
      <vt:lpstr>场景组成</vt:lpstr>
      <vt:lpstr>星空</vt:lpstr>
      <vt:lpstr>云朵</vt:lpstr>
      <vt:lpstr>闪电</vt:lpstr>
      <vt:lpstr>雾气</vt:lpstr>
      <vt:lpstr>配饰 – 木箱</vt:lpstr>
      <vt:lpstr>配饰 – 玻璃球</vt:lpstr>
      <vt:lpstr>最终效果（详见屏录）</vt:lpstr>
      <vt:lpstr>基于3DS的场景实现</vt:lpstr>
      <vt:lpstr>3DS中的纹理贴图</vt:lpstr>
      <vt:lpstr>天空盒</vt:lpstr>
      <vt:lpstr>最终效果（详见屏录）</vt:lpstr>
      <vt:lpstr>赛车行驶模拟</vt:lpstr>
      <vt:lpstr>起步阶段</vt:lpstr>
      <vt:lpstr>加速阶段</vt:lpstr>
      <vt:lpstr>加速阶段（续）</vt:lpstr>
      <vt:lpstr>匀速阶段</vt:lpstr>
      <vt:lpstr>减速阶段</vt:lpstr>
      <vt:lpstr>视角跟踪</vt:lpstr>
      <vt:lpstr>第三人称视角</vt:lpstr>
      <vt:lpstr>镜头效果</vt:lpstr>
      <vt:lpstr>穿模避免</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赛车行驶的模拟</dc:title>
  <dc:creator>郑 宇骁</dc:creator>
  <cp:lastModifiedBy>郑 映雪</cp:lastModifiedBy>
  <cp:revision>41</cp:revision>
  <dcterms:created xsi:type="dcterms:W3CDTF">2018-07-02T03:19:26Z</dcterms:created>
  <dcterms:modified xsi:type="dcterms:W3CDTF">2018-07-02T16:18:22Z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