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708" r:id="rId3"/>
  </p:sldMasterIdLst>
  <p:handoutMasterIdLst>
    <p:handoutMasterId r:id="rId23"/>
  </p:handoutMasterIdLst>
  <p:sldIdLst>
    <p:sldId id="256" r:id="rId4"/>
    <p:sldId id="327" r:id="rId5"/>
    <p:sldId id="343" r:id="rId6"/>
    <p:sldId id="365" r:id="rId7"/>
    <p:sldId id="350" r:id="rId8"/>
    <p:sldId id="366" r:id="rId9"/>
    <p:sldId id="351" r:id="rId10"/>
    <p:sldId id="372" r:id="rId11"/>
    <p:sldId id="357" r:id="rId12"/>
    <p:sldId id="367" r:id="rId13"/>
    <p:sldId id="373" r:id="rId14"/>
    <p:sldId id="374" r:id="rId15"/>
    <p:sldId id="369" r:id="rId16"/>
    <p:sldId id="375" r:id="rId17"/>
    <p:sldId id="376" r:id="rId18"/>
    <p:sldId id="371" r:id="rId19"/>
    <p:sldId id="318" r:id="rId20"/>
    <p:sldId id="319" r:id="rId21"/>
    <p:sldId id="270" r:id="rId22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530F19E6-45D0-4FF0-B590-8A57E55B37A4}" type="datetimeFigureOut">
              <a:rPr lang="zh-CN" altLang="en-US"/>
              <a:pPr>
                <a:defRPr/>
              </a:pPr>
              <a:t>2018/4/4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3AACB96-699E-42E2-8909-04807D2485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2210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3DCCB1-B4F4-403D-BBDD-21E68045C1CF}" type="datetimeFigureOut">
              <a:rPr lang="zh-CN" altLang="en-US"/>
              <a:pPr>
                <a:defRPr/>
              </a:pPr>
              <a:t>2018/4/4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368EAF-6FC5-4D16-AE0B-F2DAEEF00A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740D6-AF6A-4B50-998E-3F39599D9D7A}" type="datetimeFigureOut">
              <a:rPr lang="zh-CN" altLang="en-US"/>
              <a:pPr>
                <a:defRPr/>
              </a:pPr>
              <a:t>2018/4/4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86CA4-EC99-42D3-9525-FC0667D3C65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3AAFF-6256-4789-BF33-0D5C13A7ADD4}" type="datetimeFigureOut">
              <a:rPr lang="zh-CN" altLang="en-US"/>
              <a:pPr>
                <a:defRPr/>
              </a:pPr>
              <a:t>2018/4/4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878FEB-FDFC-40ED-BA7D-9FCD25A964B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C48FAA-E34D-4302-A26E-26051C59B7E0}" type="datetimeFigureOut">
              <a:rPr lang="zh-CN" altLang="en-US"/>
              <a:pPr>
                <a:defRPr/>
              </a:pPr>
              <a:t>2018/4/4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AEB728-29D0-4BF3-9B98-2429764331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38975-07B3-4914-A617-CAFBD6C49E41}" type="datetimeFigureOut">
              <a:rPr lang="zh-CN" altLang="en-US"/>
              <a:pPr>
                <a:defRPr/>
              </a:pPr>
              <a:t>2018/4/4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1036D9-BF1E-4092-BF6D-69C670FF61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66A7EB-BE5E-4F12-97BD-4A84A6AFA881}" type="datetimeFigureOut">
              <a:rPr lang="zh-CN" altLang="en-US"/>
              <a:pPr>
                <a:defRPr/>
              </a:pPr>
              <a:t>2018/4/4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2B50C-A648-46E6-A236-335CDE3C199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16D51B-D771-4D32-B1A8-404042444945}" type="datetimeFigureOut">
              <a:rPr lang="zh-CN" altLang="en-US"/>
              <a:pPr>
                <a:defRPr/>
              </a:pPr>
              <a:t>2018/4/4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3ADAD5-6E22-4507-8488-ABA506C3DDA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EC7A9E-B6FD-441A-9AA2-4D67511EDBE6}" type="datetimeFigureOut">
              <a:rPr lang="zh-CN" altLang="en-US"/>
              <a:pPr>
                <a:defRPr/>
              </a:pPr>
              <a:t>2018/4/4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C9041D-3741-45D1-8101-CB6076A002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3A766B-D32B-45C9-B1E6-A6A564EBED70}" type="datetimeFigureOut">
              <a:rPr lang="zh-CN" altLang="en-US"/>
              <a:pPr>
                <a:defRPr/>
              </a:pPr>
              <a:t>2018/4/4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A91716-5167-4135-A105-AD3302341EA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66FAC4-7F8D-4277-A3C1-801DD2A1519B}" type="datetimeFigureOut">
              <a:rPr lang="zh-CN" altLang="en-US"/>
              <a:pPr>
                <a:defRPr/>
              </a:pPr>
              <a:t>2018/4/4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40123-FA63-4084-AA70-225B580C99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AF23BA-CAD3-42CF-B243-D4CDCCB49D14}" type="datetimeFigureOut">
              <a:rPr lang="zh-CN" altLang="en-US"/>
              <a:pPr>
                <a:defRPr/>
              </a:pPr>
              <a:t>2018/4/4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C099D-B5B2-49F3-8407-CB18073244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D1C639-0793-48E0-8139-16F09340A9A9}" type="datetimeFigureOut">
              <a:rPr lang="zh-CN" altLang="en-US"/>
              <a:pPr>
                <a:defRPr/>
              </a:pPr>
              <a:t>2018/4/4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F752E0-FFEC-455C-BF3D-917ADD9AB5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74220-424C-461A-A148-677F7DE2B244}" type="datetimeFigureOut">
              <a:rPr lang="zh-CN" altLang="en-US"/>
              <a:pPr>
                <a:defRPr/>
              </a:pPr>
              <a:t>2018/4/4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8E1A17-8835-4772-8989-A88FECA023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A285E7-B13A-4A5A-A3BC-5E13A5E297A7}" type="datetimeFigureOut">
              <a:rPr lang="zh-CN" altLang="en-US"/>
              <a:pPr>
                <a:defRPr/>
              </a:pPr>
              <a:t>2018/4/4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F9DF3-B21A-4550-80E9-5637D45354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0263FA-21D2-4916-9FC0-27204604264E}" type="datetimeFigureOut">
              <a:rPr lang="zh-CN" altLang="en-US"/>
              <a:pPr>
                <a:defRPr/>
              </a:pPr>
              <a:t>2018/4/4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5E67C-6E99-436D-8422-1ADEEDA89F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511C6D-A68A-4454-A836-8E86C8BE7FFC}" type="datetimeFigureOut">
              <a:rPr lang="zh-CN" altLang="en-US"/>
              <a:pPr>
                <a:defRPr/>
              </a:pPr>
              <a:t>2018/4/4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E6D013-D9C6-49F7-9FBD-12FF2EA557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5D16AC4E-8124-4077-AE4D-511CBDD21E52}" type="datetimeFigureOut">
              <a:rPr lang="zh-CN" altLang="en-US" smtClean="0"/>
              <a:pPr>
                <a:defRPr/>
              </a:pPr>
              <a:t>2018/4/4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64F1EF48-B5B4-40EF-A064-E66E4A99E7D8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10781C-D915-4188-B33C-96947E97F9C1}" type="datetimeFigureOut">
              <a:rPr lang="zh-CN" altLang="en-US" smtClean="0"/>
              <a:pPr>
                <a:defRPr/>
              </a:pPr>
              <a:t>2018/4/4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DDB0D4-20C0-48E2-BD4F-05A6FC5329C9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0EC0B5-4724-4EAD-A7F2-695AF4C17F03}" type="datetimeFigureOut">
              <a:rPr lang="zh-CN" altLang="en-US" smtClean="0"/>
              <a:pPr>
                <a:defRPr/>
              </a:pPr>
              <a:t>2018/4/4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46D708-31E7-4830-B036-D3BF58F092B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9FF19A-7DD6-407C-9E93-8DE5FF2BD76C}" type="datetimeFigureOut">
              <a:rPr lang="zh-CN" altLang="en-US" smtClean="0"/>
              <a:pPr>
                <a:defRPr/>
              </a:pPr>
              <a:t>2018/4/4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7240DD-EBE6-441B-8121-AA1532FC260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407477-BD8B-40E5-9FC5-2A2BD304B34B}" type="datetimeFigureOut">
              <a:rPr lang="zh-CN" altLang="en-US" smtClean="0"/>
              <a:pPr>
                <a:defRPr/>
              </a:pPr>
              <a:t>2018/4/4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4D649D-EFC1-4C28-854B-87A1509C1398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8D81CF-72D6-42CF-BCEF-4DB4E2536A22}" type="datetimeFigureOut">
              <a:rPr lang="zh-CN" altLang="en-US" smtClean="0"/>
              <a:pPr>
                <a:defRPr/>
              </a:pPr>
              <a:t>2018/4/4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148F89-3C5D-4135-A575-0997EAE6D7D3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DE6BE0-C236-4B9D-89FB-27E806DD54CE}" type="datetimeFigureOut">
              <a:rPr lang="zh-CN" altLang="en-US"/>
              <a:pPr>
                <a:defRPr/>
              </a:pPr>
              <a:t>2018/4/4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ADA17C-BA7D-49BE-A55D-92AB6EFCC02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434EAD-A551-4A8B-8555-15BEA9EF796C}" type="datetimeFigureOut">
              <a:rPr lang="zh-CN" altLang="en-US" smtClean="0"/>
              <a:pPr>
                <a:defRPr/>
              </a:pPr>
              <a:t>2018/4/4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921E74-0632-4ECE-890B-F7FE258A6159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pPr>
              <a:defRPr/>
            </a:pPr>
            <a:fld id="{CB86B16F-6485-43DD-A50A-CF3D04A11C63}" type="datetimeFigureOut">
              <a:rPr lang="zh-CN" altLang="en-US" smtClean="0"/>
              <a:pPr>
                <a:defRPr/>
              </a:pPr>
              <a:t>2018/4/4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8AA4E2-1406-44D0-9CCC-C14548E5A611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1465CF47-E85B-4689-9C29-9C1AC8168F8C}" type="datetimeFigureOut">
              <a:rPr lang="zh-CN" altLang="en-US" smtClean="0"/>
              <a:pPr>
                <a:defRPr/>
              </a:pPr>
              <a:t>2018/4/4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7922424A-2CD1-4D20-BB5E-1DD96D913841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AE98A5-82CA-415C-820D-295198880961}" type="datetimeFigureOut">
              <a:rPr lang="zh-CN" altLang="en-US" smtClean="0"/>
              <a:pPr>
                <a:defRPr/>
              </a:pPr>
              <a:t>2018/4/4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816CDF-AAE4-4E22-86D9-13B6CB269F85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65E8F2-6938-4050-9221-13C8A2277486}" type="datetimeFigureOut">
              <a:rPr lang="zh-CN" altLang="en-US" smtClean="0"/>
              <a:pPr>
                <a:defRPr/>
              </a:pPr>
              <a:t>2018/4/4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798354-355C-45B4-BEBA-17C69E808407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7E95F8-D9F8-448E-8AE0-39F03E1EA0CA}" type="datetimeFigureOut">
              <a:rPr lang="zh-CN" altLang="en-US"/>
              <a:pPr>
                <a:defRPr/>
              </a:pPr>
              <a:t>2018/4/4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EF557A-FD6F-4652-A5A6-C093906869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0D7241-A79A-455F-83D2-45352CC35BAE}" type="datetimeFigureOut">
              <a:rPr lang="zh-CN" altLang="en-US"/>
              <a:pPr>
                <a:defRPr/>
              </a:pPr>
              <a:t>2018/4/4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C4EA8E-551E-42DB-BCED-B4C9A553A71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EE0441-8E61-4A4B-AA7A-01B0B7D50D42}" type="datetimeFigureOut">
              <a:rPr lang="zh-CN" altLang="en-US"/>
              <a:pPr>
                <a:defRPr/>
              </a:pPr>
              <a:t>2018/4/4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02F32-08EA-4D15-BC6F-FF6102E1DB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542476-FD74-4BA8-9678-E4DBA1546E43}" type="datetimeFigureOut">
              <a:rPr lang="zh-CN" altLang="en-US"/>
              <a:pPr>
                <a:defRPr/>
              </a:pPr>
              <a:t>2018/4/4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3F48B4-E37D-4348-8DE1-42E6C374FC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88F72D-4423-4056-9EA3-14287AA3F28A}" type="datetimeFigureOut">
              <a:rPr lang="zh-CN" altLang="en-US"/>
              <a:pPr>
                <a:defRPr/>
              </a:pPr>
              <a:t>2018/4/4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F2B7AE-C0B3-4AA8-BB58-E19E534FAC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E2310-2A72-4B0A-B76C-C29878D669D2}" type="datetimeFigureOut">
              <a:rPr lang="zh-CN" altLang="en-US"/>
              <a:pPr>
                <a:defRPr/>
              </a:pPr>
              <a:t>2018/4/4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220625-1ACD-44E9-9D14-AAE5AB4E23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40C1166-1D5F-4588-9AA6-28D08B045650}" type="datetimeFigureOut">
              <a:rPr lang="zh-CN" altLang="en-US"/>
              <a:pPr>
                <a:defRPr/>
              </a:pPr>
              <a:t>2018/4/4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63C4F46-FDB4-42E5-97FD-E5321313CC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EE3EF43-D817-4983-B8F5-F51D252A0188}" type="datetimeFigureOut">
              <a:rPr lang="zh-CN" altLang="en-US"/>
              <a:pPr>
                <a:defRPr/>
              </a:pPr>
              <a:t>2018/4/4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97968A3-D2BB-43A6-9A42-291EC817C8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8391531F-8B62-4115-82A2-5EF7F7F53796}" type="datetimeFigureOut">
              <a:rPr lang="zh-CN" altLang="en-US" smtClean="0"/>
              <a:pPr>
                <a:defRPr/>
              </a:pPr>
              <a:t>2018/4/4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D0921AA5-1DD8-44FE-BF92-F1F68783C11C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/>
          </p:nvPr>
        </p:nvSpPr>
        <p:spPr>
          <a:xfrm>
            <a:off x="323528" y="1752601"/>
            <a:ext cx="8496944" cy="1859006"/>
          </a:xfrm>
        </p:spPr>
        <p:txBody>
          <a:bodyPr/>
          <a:lstStyle/>
          <a:p>
            <a:pPr algn="ctr"/>
            <a:r>
              <a:rPr lang="zh-CN" altLang="en-US" dirty="0"/>
              <a:t>第十讲：文件和异常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内容占位符 1">
            <a:extLst>
              <a:ext uri="{FF2B5EF4-FFF2-40B4-BE49-F238E27FC236}">
                <a16:creationId xmlns:a16="http://schemas.microsoft.com/office/drawing/2014/main" xmlns="" id="{355201D5-9081-495C-9CDD-6DDB4D943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14401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文件以写方式打开时，将</a:t>
            </a:r>
            <a:r>
              <a:rPr lang="en-US" altLang="zh-CN" dirty="0"/>
              <a:t>’w’</a:t>
            </a:r>
            <a:r>
              <a:rPr lang="zh-CN" altLang="en-US" dirty="0"/>
              <a:t>改成</a:t>
            </a:r>
            <a:r>
              <a:rPr lang="en-US" altLang="zh-CN" dirty="0"/>
              <a:t>’a’</a:t>
            </a:r>
            <a:r>
              <a:rPr lang="zh-CN" altLang="en-US" dirty="0"/>
              <a:t>可以使得写入的内容在原文件内容的后面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77E773F3-899E-4960-87FC-A8F2EDB0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在文件末尾添加内容</a:t>
            </a:r>
          </a:p>
        </p:txBody>
      </p:sp>
      <p:sp>
        <p:nvSpPr>
          <p:cNvPr id="12" name="内容占位符 1">
            <a:extLst>
              <a:ext uri="{FF2B5EF4-FFF2-40B4-BE49-F238E27FC236}">
                <a16:creationId xmlns:a16="http://schemas.microsoft.com/office/drawing/2014/main" xmlns="" id="{AFD21D1D-CA9E-4F69-8DB6-8AAA24ECF0DA}"/>
              </a:ext>
            </a:extLst>
          </p:cNvPr>
          <p:cNvSpPr txBox="1">
            <a:spLocks/>
          </p:cNvSpPr>
          <p:nvPr/>
        </p:nvSpPr>
        <p:spPr>
          <a:xfrm>
            <a:off x="609600" y="5327369"/>
            <a:ext cx="8229600" cy="285415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lnSpc>
                <a:spcPct val="150000"/>
              </a:lnSpc>
            </a:pP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D2828E97-53F0-4AD3-863E-08E49796E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3" y="2582028"/>
            <a:ext cx="7760751" cy="99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32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内容占位符 1">
            <a:extLst>
              <a:ext uri="{FF2B5EF4-FFF2-40B4-BE49-F238E27FC236}">
                <a16:creationId xmlns:a16="http://schemas.microsoft.com/office/drawing/2014/main" xmlns="" id="{355201D5-9081-495C-9CDD-6DDB4D943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59"/>
            <a:ext cx="8229600" cy="504056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Python</a:t>
            </a:r>
            <a:r>
              <a:rPr lang="zh-CN" altLang="en-US" dirty="0"/>
              <a:t>使用被称为异常的特殊对象来管理程序执行期间放生的错误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每当</a:t>
            </a:r>
            <a:r>
              <a:rPr lang="en-US" altLang="zh-CN" dirty="0"/>
              <a:t>Python</a:t>
            </a:r>
            <a:r>
              <a:rPr lang="zh-CN" altLang="en-US" dirty="0"/>
              <a:t>程序执行过程中发生错误，</a:t>
            </a:r>
            <a:r>
              <a:rPr lang="en-US" altLang="zh-CN" dirty="0"/>
              <a:t>Python</a:t>
            </a:r>
            <a:r>
              <a:rPr lang="zh-CN" altLang="en-US" dirty="0"/>
              <a:t>就会创建一个异常对象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如果你编写了处理异常的代码，程序就将去执行这些处理，并继续运行接下来的语句；否则程序将停止，并报告错误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77E773F3-899E-4960-87FC-A8F2EDB0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异常</a:t>
            </a:r>
          </a:p>
        </p:txBody>
      </p:sp>
      <p:sp>
        <p:nvSpPr>
          <p:cNvPr id="12" name="内容占位符 1">
            <a:extLst>
              <a:ext uri="{FF2B5EF4-FFF2-40B4-BE49-F238E27FC236}">
                <a16:creationId xmlns:a16="http://schemas.microsoft.com/office/drawing/2014/main" xmlns="" id="{AFD21D1D-CA9E-4F69-8DB6-8AAA24ECF0DA}"/>
              </a:ext>
            </a:extLst>
          </p:cNvPr>
          <p:cNvSpPr txBox="1">
            <a:spLocks/>
          </p:cNvSpPr>
          <p:nvPr/>
        </p:nvSpPr>
        <p:spPr>
          <a:xfrm>
            <a:off x="609600" y="5327369"/>
            <a:ext cx="8229600" cy="285415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639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内容占位符 1">
            <a:extLst>
              <a:ext uri="{FF2B5EF4-FFF2-40B4-BE49-F238E27FC236}">
                <a16:creationId xmlns:a16="http://schemas.microsoft.com/office/drawing/2014/main" xmlns="" id="{355201D5-9081-495C-9CDD-6DDB4D943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706" y="2852936"/>
            <a:ext cx="8229600" cy="10081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使用</a:t>
            </a:r>
            <a:r>
              <a:rPr lang="en-US" altLang="zh-CN" dirty="0"/>
              <a:t>try-except</a:t>
            </a:r>
            <a:r>
              <a:rPr lang="zh-CN" altLang="en-US" dirty="0"/>
              <a:t>来处理异常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77E773F3-899E-4960-87FC-A8F2EDB0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处理异常</a:t>
            </a:r>
          </a:p>
        </p:txBody>
      </p:sp>
      <p:sp>
        <p:nvSpPr>
          <p:cNvPr id="12" name="内容占位符 1">
            <a:extLst>
              <a:ext uri="{FF2B5EF4-FFF2-40B4-BE49-F238E27FC236}">
                <a16:creationId xmlns:a16="http://schemas.microsoft.com/office/drawing/2014/main" xmlns="" id="{AFD21D1D-CA9E-4F69-8DB6-8AAA24ECF0DA}"/>
              </a:ext>
            </a:extLst>
          </p:cNvPr>
          <p:cNvSpPr txBox="1">
            <a:spLocks/>
          </p:cNvSpPr>
          <p:nvPr/>
        </p:nvSpPr>
        <p:spPr>
          <a:xfrm>
            <a:off x="609600" y="5327369"/>
            <a:ext cx="8229600" cy="285415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lnSpc>
                <a:spcPct val="150000"/>
              </a:lnSpc>
            </a:pP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41364C56-FA54-4442-8F60-542740C26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47236"/>
            <a:ext cx="2811522" cy="38156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76900511-846C-455D-9A50-C08AF6B8EE6B}"/>
              </a:ext>
            </a:extLst>
          </p:cNvPr>
          <p:cNvSpPr txBox="1"/>
          <p:nvPr/>
        </p:nvSpPr>
        <p:spPr>
          <a:xfrm>
            <a:off x="467544" y="1743199"/>
            <a:ext cx="1584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运行结果：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2571CE9E-831D-438A-BCB0-BCE379B5F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3144" y="1781189"/>
            <a:ext cx="5053816" cy="100811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02A55773-E9C2-4541-A666-3D0910A414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414" y="3546762"/>
            <a:ext cx="6168877" cy="110637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EBEAC1CB-7CA1-42DD-AB34-B5EA9F5D2E89}"/>
              </a:ext>
            </a:extLst>
          </p:cNvPr>
          <p:cNvSpPr txBox="1"/>
          <p:nvPr/>
        </p:nvSpPr>
        <p:spPr>
          <a:xfrm>
            <a:off x="467544" y="4725144"/>
            <a:ext cx="1584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运行结果：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EA897F1B-ECC2-4594-9664-1FE3D09853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6675" y="4774630"/>
            <a:ext cx="3347413" cy="38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69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xmlns="" id="{77E773F3-899E-4960-87FC-A8F2EDB0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使用</a:t>
            </a:r>
            <a:r>
              <a:rPr lang="en-US" altLang="zh-CN" dirty="0"/>
              <a:t>try-except-else</a:t>
            </a:r>
            <a:endParaRPr lang="zh-CN" altLang="en-US" dirty="0"/>
          </a:p>
        </p:txBody>
      </p:sp>
      <p:sp>
        <p:nvSpPr>
          <p:cNvPr id="12" name="内容占位符 1">
            <a:extLst>
              <a:ext uri="{FF2B5EF4-FFF2-40B4-BE49-F238E27FC236}">
                <a16:creationId xmlns:a16="http://schemas.microsoft.com/office/drawing/2014/main" xmlns="" id="{AFD21D1D-CA9E-4F69-8DB6-8AAA24ECF0DA}"/>
              </a:ext>
            </a:extLst>
          </p:cNvPr>
          <p:cNvSpPr txBox="1">
            <a:spLocks/>
          </p:cNvSpPr>
          <p:nvPr/>
        </p:nvSpPr>
        <p:spPr>
          <a:xfrm>
            <a:off x="609600" y="5327369"/>
            <a:ext cx="8229600" cy="285415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lnSpc>
                <a:spcPct val="150000"/>
              </a:lnSpc>
            </a:pP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6B07637B-8259-4067-B059-B26328265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492896"/>
            <a:ext cx="8130959" cy="3697378"/>
          </a:xfrm>
          <a:prstGeom prst="rect">
            <a:avLst/>
          </a:prstGeom>
        </p:spPr>
      </p:pic>
      <p:sp>
        <p:nvSpPr>
          <p:cNvPr id="9" name="内容占位符 1">
            <a:extLst>
              <a:ext uri="{FF2B5EF4-FFF2-40B4-BE49-F238E27FC236}">
                <a16:creationId xmlns:a16="http://schemas.microsoft.com/office/drawing/2014/main" xmlns="" id="{6089CC94-B44E-463C-8CD1-85C1CB0B7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124744"/>
            <a:ext cx="8229600" cy="1296144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使用</a:t>
            </a:r>
            <a:r>
              <a:rPr lang="en-US" altLang="zh-CN" dirty="0"/>
              <a:t>try-except-else</a:t>
            </a:r>
            <a:r>
              <a:rPr lang="zh-CN" altLang="en-US" dirty="0"/>
              <a:t>来处理异常，</a:t>
            </a:r>
            <a:r>
              <a:rPr lang="en-US" altLang="zh-CN" dirty="0"/>
              <a:t>try</a:t>
            </a:r>
            <a:r>
              <a:rPr lang="zh-CN" altLang="en-US" dirty="0"/>
              <a:t>后语句执行出错时执行</a:t>
            </a:r>
            <a:r>
              <a:rPr lang="en-US" altLang="zh-CN" dirty="0"/>
              <a:t>except</a:t>
            </a:r>
            <a:r>
              <a:rPr lang="zh-CN" altLang="en-US" dirty="0"/>
              <a:t>后的语句，否则执行</a:t>
            </a:r>
            <a:r>
              <a:rPr lang="en-US" altLang="zh-CN" dirty="0"/>
              <a:t>else</a:t>
            </a:r>
            <a:r>
              <a:rPr lang="zh-CN" altLang="en-US" dirty="0"/>
              <a:t>后的语句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1544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xmlns="" id="{77E773F3-899E-4960-87FC-A8F2EDB0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处理</a:t>
            </a:r>
            <a:r>
              <a:rPr lang="en-US" altLang="zh-CN" dirty="0" err="1"/>
              <a:t>FileNotFoundError</a:t>
            </a:r>
            <a:r>
              <a:rPr lang="zh-CN" altLang="en-US" dirty="0"/>
              <a:t>异常</a:t>
            </a:r>
          </a:p>
        </p:txBody>
      </p:sp>
      <p:sp>
        <p:nvSpPr>
          <p:cNvPr id="12" name="内容占位符 1">
            <a:extLst>
              <a:ext uri="{FF2B5EF4-FFF2-40B4-BE49-F238E27FC236}">
                <a16:creationId xmlns:a16="http://schemas.microsoft.com/office/drawing/2014/main" xmlns="" id="{AFD21D1D-CA9E-4F69-8DB6-8AAA24ECF0DA}"/>
              </a:ext>
            </a:extLst>
          </p:cNvPr>
          <p:cNvSpPr txBox="1">
            <a:spLocks/>
          </p:cNvSpPr>
          <p:nvPr/>
        </p:nvSpPr>
        <p:spPr>
          <a:xfrm>
            <a:off x="609600" y="5327369"/>
            <a:ext cx="8229600" cy="285415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xmlns="" id="{97F750A8-A8E4-4A4D-B34F-EB4EF9251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4005064"/>
            <a:ext cx="8229600" cy="1282147"/>
          </a:xfrm>
        </p:spPr>
        <p:txBody>
          <a:bodyPr/>
          <a:lstStyle/>
          <a:p>
            <a:r>
              <a:rPr lang="zh-CN" altLang="en-US" dirty="0"/>
              <a:t>以上程序当找不到文件</a:t>
            </a:r>
            <a:r>
              <a:rPr lang="en-US" altLang="zh-CN" dirty="0"/>
              <a:t>alice.txt</a:t>
            </a:r>
            <a:r>
              <a:rPr lang="zh-CN" altLang="en-US" dirty="0"/>
              <a:t>时，显示提示信息；否则统计</a:t>
            </a:r>
            <a:r>
              <a:rPr lang="en-US" altLang="zh-CN" dirty="0"/>
              <a:t>alice.txt</a:t>
            </a:r>
            <a:r>
              <a:rPr lang="zh-CN" altLang="en-US" dirty="0"/>
              <a:t>中的单词个数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B0AFD952-6B77-43F3-8BB6-632789E40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386835"/>
            <a:ext cx="8520322" cy="240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87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xmlns="" id="{77E773F3-899E-4960-87FC-A8F2EDB0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使用多个文件</a:t>
            </a:r>
          </a:p>
        </p:txBody>
      </p:sp>
      <p:sp>
        <p:nvSpPr>
          <p:cNvPr id="12" name="内容占位符 1">
            <a:extLst>
              <a:ext uri="{FF2B5EF4-FFF2-40B4-BE49-F238E27FC236}">
                <a16:creationId xmlns:a16="http://schemas.microsoft.com/office/drawing/2014/main" xmlns="" id="{AFD21D1D-CA9E-4F69-8DB6-8AAA24ECF0DA}"/>
              </a:ext>
            </a:extLst>
          </p:cNvPr>
          <p:cNvSpPr txBox="1">
            <a:spLocks/>
          </p:cNvSpPr>
          <p:nvPr/>
        </p:nvSpPr>
        <p:spPr>
          <a:xfrm>
            <a:off x="609600" y="5327369"/>
            <a:ext cx="8229600" cy="285415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lnSpc>
                <a:spcPct val="150000"/>
              </a:lnSpc>
            </a:pP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11D11634-53B4-4B01-B0EC-8D7C97686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268760"/>
            <a:ext cx="8346228" cy="3024336"/>
          </a:xfrm>
          <a:prstGeom prst="rect">
            <a:avLst/>
          </a:prstGeom>
        </p:spPr>
      </p:pic>
      <p:pic>
        <p:nvPicPr>
          <p:cNvPr id="8" name="内容占位符 7">
            <a:extLst>
              <a:ext uri="{FF2B5EF4-FFF2-40B4-BE49-F238E27FC236}">
                <a16:creationId xmlns:a16="http://schemas.microsoft.com/office/drawing/2014/main" xmlns="" id="{47B70D31-CE39-4316-9EE0-5B9BFC785C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79712" y="4573216"/>
            <a:ext cx="5418795" cy="101602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7607CA59-E037-432B-A463-8A878338727B}"/>
              </a:ext>
            </a:extLst>
          </p:cNvPr>
          <p:cNvSpPr txBox="1"/>
          <p:nvPr/>
        </p:nvSpPr>
        <p:spPr>
          <a:xfrm>
            <a:off x="395536" y="4581128"/>
            <a:ext cx="1584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运行结果：</a:t>
            </a:r>
          </a:p>
        </p:txBody>
      </p:sp>
    </p:spTree>
    <p:extLst>
      <p:ext uri="{BB962C8B-B14F-4D97-AF65-F5344CB8AC3E}">
        <p14:creationId xmlns:p14="http://schemas.microsoft.com/office/powerpoint/2010/main" val="271761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内容占位符 1">
            <a:extLst>
              <a:ext uri="{FF2B5EF4-FFF2-40B4-BE49-F238E27FC236}">
                <a16:creationId xmlns:a16="http://schemas.microsoft.com/office/drawing/2014/main" xmlns="" id="{355201D5-9081-495C-9CDD-6DDB4D943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7312"/>
            <a:ext cx="8229600" cy="47559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77E773F3-899E-4960-87FC-A8F2EDB0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zh-CN" altLang="en-US" dirty="0"/>
              <a:t>使用</a:t>
            </a:r>
            <a:r>
              <a:rPr lang="en-US" altLang="zh-CN" dirty="0" err="1"/>
              <a:t>json</a:t>
            </a:r>
            <a:r>
              <a:rPr lang="zh-CN" altLang="en-US" dirty="0"/>
              <a:t>模块存储数据</a:t>
            </a:r>
          </a:p>
        </p:txBody>
      </p:sp>
    </p:spTree>
    <p:extLst>
      <p:ext uri="{BB962C8B-B14F-4D97-AF65-F5344CB8AC3E}">
        <p14:creationId xmlns:p14="http://schemas.microsoft.com/office/powerpoint/2010/main" val="350952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内容占位符 1">
            <a:extLst>
              <a:ext uri="{FF2B5EF4-FFF2-40B4-BE49-F238E27FC236}">
                <a16:creationId xmlns:a16="http://schemas.microsoft.com/office/drawing/2014/main" xmlns="" id="{355201D5-9081-495C-9CDD-6DDB4D943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7312"/>
            <a:ext cx="8229600" cy="47559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一般文件的读写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处理异常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使用</a:t>
            </a:r>
            <a:r>
              <a:rPr lang="en-US" altLang="zh-CN" dirty="0" err="1"/>
              <a:t>json</a:t>
            </a:r>
            <a:r>
              <a:rPr lang="zh-CN" altLang="en-US" dirty="0"/>
              <a:t>模块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下一讲将讲代码的测试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77E773F3-899E-4960-87FC-A8F2EDB0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zh-CN" altLang="en-US" dirty="0"/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292647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内容占位符 1">
            <a:extLst>
              <a:ext uri="{FF2B5EF4-FFF2-40B4-BE49-F238E27FC236}">
                <a16:creationId xmlns:a16="http://schemas.microsoft.com/office/drawing/2014/main" xmlns="" id="{355201D5-9081-495C-9CDD-6DDB4D943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7312"/>
            <a:ext cx="8229600" cy="47559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教材中第</a:t>
            </a:r>
            <a:r>
              <a:rPr lang="en-US" altLang="zh-CN" dirty="0"/>
              <a:t>10</a:t>
            </a:r>
            <a:r>
              <a:rPr lang="zh-CN" altLang="en-US" dirty="0"/>
              <a:t>章课后的练习，选一些写到你的博客上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77E773F3-899E-4960-87FC-A8F2EDB0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zh-CN" altLang="en-US" dirty="0"/>
              <a:t>作业</a:t>
            </a:r>
          </a:p>
        </p:txBody>
      </p:sp>
    </p:spTree>
    <p:extLst>
      <p:ext uri="{BB962C8B-B14F-4D97-AF65-F5344CB8AC3E}">
        <p14:creationId xmlns:p14="http://schemas.microsoft.com/office/powerpoint/2010/main" val="1278701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pPr>
              <a:buNone/>
            </a:pPr>
            <a:r>
              <a:rPr lang="en-US" altLang="zh-CN" sz="5400" dirty="0"/>
              <a:t>			</a:t>
            </a:r>
            <a:r>
              <a:rPr lang="zh-CN" altLang="en-US" sz="5400" dirty="0"/>
              <a:t>谢谢！</a:t>
            </a:r>
            <a:endParaRPr lang="zh-CN" altLang="en-US" sz="72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内容占位符 1">
            <a:extLst>
              <a:ext uri="{FF2B5EF4-FFF2-40B4-BE49-F238E27FC236}">
                <a16:creationId xmlns:a16="http://schemas.microsoft.com/office/drawing/2014/main" xmlns="" id="{355201D5-9081-495C-9CDD-6DDB4D943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7312"/>
            <a:ext cx="8229600" cy="39638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大量数据要存储到硬盘中时，需要以文件的方式保存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文件让我们处理数据更灵活，我们可以在需要处理数据时再将数据从硬盘读入内存，数据处理结果可以直接写入到文件中，使其长期保存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文件为进程之间共享数据提供便利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77E773F3-899E-4960-87FC-A8F2EDB0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为什么需要文件？</a:t>
            </a:r>
          </a:p>
        </p:txBody>
      </p:sp>
    </p:spTree>
    <p:extLst>
      <p:ext uri="{BB962C8B-B14F-4D97-AF65-F5344CB8AC3E}">
        <p14:creationId xmlns:p14="http://schemas.microsoft.com/office/powerpoint/2010/main" val="254805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xmlns="" id="{77E773F3-899E-4960-87FC-A8F2EDB0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读取整个文件</a:t>
            </a:r>
          </a:p>
        </p:txBody>
      </p:sp>
      <p:sp>
        <p:nvSpPr>
          <p:cNvPr id="7" name="内容占位符 1">
            <a:extLst>
              <a:ext uri="{FF2B5EF4-FFF2-40B4-BE49-F238E27FC236}">
                <a16:creationId xmlns:a16="http://schemas.microsoft.com/office/drawing/2014/main" xmlns="" id="{10417E86-1892-4B03-9412-82E8531F1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4725144"/>
            <a:ext cx="8208912" cy="213285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用这种方式打开文件，</a:t>
            </a:r>
            <a:r>
              <a:rPr lang="en-US" altLang="zh-CN" dirty="0"/>
              <a:t>Python</a:t>
            </a:r>
            <a:r>
              <a:rPr lang="zh-CN" altLang="en-US" dirty="0"/>
              <a:t>会在合适的时候自动关闭文件，所以不需要再用</a:t>
            </a:r>
            <a:r>
              <a:rPr lang="en-US" altLang="zh-CN" dirty="0"/>
              <a:t>close</a:t>
            </a:r>
            <a:r>
              <a:rPr lang="zh-CN" altLang="en-US" dirty="0"/>
              <a:t>去关闭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注意这个例子，</a:t>
            </a:r>
            <a:r>
              <a:rPr lang="en-US" altLang="zh-CN" dirty="0"/>
              <a:t>pi_digits.txt</a:t>
            </a:r>
            <a:r>
              <a:rPr lang="zh-CN" altLang="en-US" dirty="0"/>
              <a:t>必须和当前程序在同一目录中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85D0341B-E42F-48A6-AB30-E70A43286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276872"/>
            <a:ext cx="7305286" cy="936104"/>
          </a:xfrm>
          <a:prstGeom prst="rect">
            <a:avLst/>
          </a:prstGeom>
        </p:spPr>
      </p:pic>
      <p:sp>
        <p:nvSpPr>
          <p:cNvPr id="6" name="内容占位符 1">
            <a:extLst>
              <a:ext uri="{FF2B5EF4-FFF2-40B4-BE49-F238E27FC236}">
                <a16:creationId xmlns:a16="http://schemas.microsoft.com/office/drawing/2014/main" xmlns="" id="{C61E7FA9-8CDA-463C-AA67-BAF698A5DF3F}"/>
              </a:ext>
            </a:extLst>
          </p:cNvPr>
          <p:cNvSpPr txBox="1">
            <a:spLocks/>
          </p:cNvSpPr>
          <p:nvPr/>
        </p:nvSpPr>
        <p:spPr>
          <a:xfrm>
            <a:off x="323528" y="1196752"/>
            <a:ext cx="8363272" cy="172819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lnSpc>
                <a:spcPct val="140000"/>
              </a:lnSpc>
            </a:pPr>
            <a:r>
              <a:rPr lang="zh-CN" altLang="en-US" sz="2500" dirty="0"/>
              <a:t>用</a:t>
            </a:r>
            <a:r>
              <a:rPr lang="en-US" altLang="zh-CN" sz="2500" dirty="0"/>
              <a:t>with open(</a:t>
            </a:r>
            <a:r>
              <a:rPr lang="zh-CN" altLang="en-US" sz="2500" dirty="0"/>
              <a:t>文件名</a:t>
            </a:r>
            <a:r>
              <a:rPr lang="en-US" altLang="zh-CN" sz="2500" dirty="0"/>
              <a:t>) as </a:t>
            </a:r>
            <a:r>
              <a:rPr lang="zh-CN" altLang="en-US" sz="2500" dirty="0"/>
              <a:t>文件对象变量名 来打开文件，通过文件对象的</a:t>
            </a:r>
            <a:r>
              <a:rPr lang="en-US" altLang="zh-CN" sz="2500" dirty="0"/>
              <a:t>read</a:t>
            </a:r>
            <a:r>
              <a:rPr lang="zh-CN" altLang="en-US" sz="2500" dirty="0"/>
              <a:t>方法来读取整个文件的内容</a:t>
            </a:r>
            <a:endParaRPr lang="en-US" altLang="zh-CN" sz="25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56D85401-6609-4817-85BD-D43B39328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75" y="3872858"/>
            <a:ext cx="2495266" cy="86860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720C9AEE-B212-4A73-AB4B-C7A18B4BDDC9}"/>
              </a:ext>
            </a:extLst>
          </p:cNvPr>
          <p:cNvSpPr txBox="1"/>
          <p:nvPr/>
        </p:nvSpPr>
        <p:spPr>
          <a:xfrm>
            <a:off x="636575" y="3296794"/>
            <a:ext cx="1991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pi_digits.txt</a:t>
            </a:r>
            <a:endParaRPr lang="zh-CN" altLang="en-US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B5837B77-C7B4-475D-9B0C-072E86CDE1E3}"/>
              </a:ext>
            </a:extLst>
          </p:cNvPr>
          <p:cNvSpPr txBox="1"/>
          <p:nvPr/>
        </p:nvSpPr>
        <p:spPr>
          <a:xfrm>
            <a:off x="3419871" y="3368802"/>
            <a:ext cx="1584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运行结果：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13B662AC-0FE7-4703-B5F5-B3E8DA9FED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48" y="3175077"/>
            <a:ext cx="2304256" cy="162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91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xmlns="" id="{77E773F3-899E-4960-87FC-A8F2EDB0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文件路径</a:t>
            </a:r>
          </a:p>
        </p:txBody>
      </p:sp>
      <p:sp>
        <p:nvSpPr>
          <p:cNvPr id="7" name="内容占位符 1">
            <a:extLst>
              <a:ext uri="{FF2B5EF4-FFF2-40B4-BE49-F238E27FC236}">
                <a16:creationId xmlns:a16="http://schemas.microsoft.com/office/drawing/2014/main" xmlns="" id="{10417E86-1892-4B03-9412-82E8531F1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3212976"/>
            <a:ext cx="8363272" cy="7200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否则，可以考虑采用绝对路径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AA48B0C2-1BB6-418E-9724-57AFAB4D1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883973"/>
            <a:ext cx="8011231" cy="329003"/>
          </a:xfrm>
          <a:prstGeom prst="rect">
            <a:avLst/>
          </a:prstGeom>
        </p:spPr>
      </p:pic>
      <p:sp>
        <p:nvSpPr>
          <p:cNvPr id="6" name="内容占位符 1">
            <a:extLst>
              <a:ext uri="{FF2B5EF4-FFF2-40B4-BE49-F238E27FC236}">
                <a16:creationId xmlns:a16="http://schemas.microsoft.com/office/drawing/2014/main" xmlns="" id="{883901A7-5086-42A9-9A7E-785B5F58A59D}"/>
              </a:ext>
            </a:extLst>
          </p:cNvPr>
          <p:cNvSpPr txBox="1">
            <a:spLocks/>
          </p:cNvSpPr>
          <p:nvPr/>
        </p:nvSpPr>
        <p:spPr>
          <a:xfrm>
            <a:off x="385192" y="1340768"/>
            <a:ext cx="8363272" cy="13681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lnSpc>
                <a:spcPct val="150000"/>
              </a:lnSpc>
            </a:pPr>
            <a:r>
              <a:rPr lang="zh-CN" altLang="en-US" dirty="0"/>
              <a:t>如果要访问的文件在程序当前目录，或在当前目录的字母中，可以采用相对路径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9C17A7DF-EB58-472E-98F6-B1CDC0B10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988068"/>
            <a:ext cx="6726684" cy="305028"/>
          </a:xfrm>
          <a:prstGeom prst="rect">
            <a:avLst/>
          </a:prstGeom>
        </p:spPr>
      </p:pic>
      <p:sp>
        <p:nvSpPr>
          <p:cNvPr id="8" name="内容占位符 1">
            <a:extLst>
              <a:ext uri="{FF2B5EF4-FFF2-40B4-BE49-F238E27FC236}">
                <a16:creationId xmlns:a16="http://schemas.microsoft.com/office/drawing/2014/main" xmlns="" id="{BFBA31B3-CB7B-4AC7-B0AD-887BEFC446C2}"/>
              </a:ext>
            </a:extLst>
          </p:cNvPr>
          <p:cNvSpPr txBox="1">
            <a:spLocks/>
          </p:cNvSpPr>
          <p:nvPr/>
        </p:nvSpPr>
        <p:spPr>
          <a:xfrm>
            <a:off x="395536" y="4293096"/>
            <a:ext cx="8363272" cy="2376264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lnSpc>
                <a:spcPct val="150000"/>
              </a:lnSpc>
            </a:pPr>
            <a:r>
              <a:rPr lang="zh-CN" altLang="en-US" dirty="0"/>
              <a:t>如果要访问的文件在程序当前目录，或在当前目录</a:t>
            </a:r>
            <a:r>
              <a:rPr lang="zh-CN" altLang="en-US" dirty="0" smtClean="0"/>
              <a:t>的子目录中</a:t>
            </a:r>
            <a:r>
              <a:rPr lang="zh-CN" altLang="en-US" dirty="0"/>
              <a:t>，可以采用相对路径</a:t>
            </a:r>
            <a:endParaRPr lang="en-US" altLang="zh-CN" dirty="0"/>
          </a:p>
          <a:p>
            <a:pPr fontAlgn="auto">
              <a:lnSpc>
                <a:spcPct val="150000"/>
              </a:lnSpc>
            </a:pPr>
            <a:r>
              <a:rPr lang="zh-CN" altLang="en-US" dirty="0"/>
              <a:t>为了避免将</a:t>
            </a:r>
            <a:r>
              <a:rPr lang="en-US" altLang="zh-CN" dirty="0"/>
              <a:t>’\’</a:t>
            </a:r>
            <a:r>
              <a:rPr lang="zh-CN" altLang="en-US" dirty="0"/>
              <a:t>解释为转义字符，可以在单引号前加</a:t>
            </a:r>
            <a:r>
              <a:rPr lang="en-US" altLang="zh-CN" dirty="0"/>
              <a:t>r</a:t>
            </a:r>
          </a:p>
          <a:p>
            <a:pPr fontAlgn="auto">
              <a:lnSpc>
                <a:spcPct val="150000"/>
              </a:lnSpc>
            </a:pPr>
            <a:r>
              <a:rPr lang="zh-CN" altLang="en-US" dirty="0"/>
              <a:t>在</a:t>
            </a:r>
            <a:r>
              <a:rPr lang="en-US" altLang="zh-CN" dirty="0"/>
              <a:t>Linux</a:t>
            </a:r>
            <a:r>
              <a:rPr lang="zh-CN" altLang="en-US" dirty="0"/>
              <a:t>和</a:t>
            </a:r>
            <a:r>
              <a:rPr lang="en-US" altLang="zh-CN" dirty="0"/>
              <a:t>OS X</a:t>
            </a:r>
            <a:r>
              <a:rPr lang="zh-CN" altLang="en-US" dirty="0"/>
              <a:t>中，用</a:t>
            </a:r>
            <a:r>
              <a:rPr lang="en-US" altLang="zh-CN" dirty="0"/>
              <a:t>’/’</a:t>
            </a:r>
            <a:r>
              <a:rPr lang="zh-CN" altLang="en-US" dirty="0"/>
              <a:t>而不用</a:t>
            </a:r>
            <a:r>
              <a:rPr lang="en-US" altLang="zh-CN" dirty="0"/>
              <a:t>’\’</a:t>
            </a:r>
          </a:p>
        </p:txBody>
      </p:sp>
    </p:spTree>
    <p:extLst>
      <p:ext uri="{BB962C8B-B14F-4D97-AF65-F5344CB8AC3E}">
        <p14:creationId xmlns:p14="http://schemas.microsoft.com/office/powerpoint/2010/main" val="39589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xmlns="" id="{77E773F3-899E-4960-87FC-A8F2EDB0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逐行读取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AC21E5B7-001E-4B0C-B755-67CD3D7FAA11}"/>
              </a:ext>
            </a:extLst>
          </p:cNvPr>
          <p:cNvSpPr txBox="1"/>
          <p:nvPr/>
        </p:nvSpPr>
        <p:spPr>
          <a:xfrm>
            <a:off x="827584" y="2751311"/>
            <a:ext cx="1584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运行结果：</a:t>
            </a:r>
          </a:p>
        </p:txBody>
      </p:sp>
      <p:sp>
        <p:nvSpPr>
          <p:cNvPr id="12" name="内容占位符 1">
            <a:extLst>
              <a:ext uri="{FF2B5EF4-FFF2-40B4-BE49-F238E27FC236}">
                <a16:creationId xmlns:a16="http://schemas.microsoft.com/office/drawing/2014/main" xmlns="" id="{AFD21D1D-CA9E-4F69-8DB6-8AAA24ECF0DA}"/>
              </a:ext>
            </a:extLst>
          </p:cNvPr>
          <p:cNvSpPr txBox="1">
            <a:spLocks/>
          </p:cNvSpPr>
          <p:nvPr/>
        </p:nvSpPr>
        <p:spPr>
          <a:xfrm>
            <a:off x="609600" y="5327369"/>
            <a:ext cx="8229600" cy="285415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13" name="内容占位符 6">
            <a:extLst>
              <a:ext uri="{FF2B5EF4-FFF2-40B4-BE49-F238E27FC236}">
                <a16:creationId xmlns:a16="http://schemas.microsoft.com/office/drawing/2014/main" xmlns="" id="{FD56CAA4-5ADB-4520-9C19-A3E88132E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5976" y="2708920"/>
            <a:ext cx="4330824" cy="1649631"/>
          </a:xfrm>
        </p:spPr>
        <p:txBody>
          <a:bodyPr>
            <a:normAutofit lnSpcReduction="10000"/>
          </a:bodyPr>
          <a:lstStyle/>
          <a:p>
            <a:pPr marL="109728" indent="0">
              <a:lnSpc>
                <a:spcPct val="150000"/>
              </a:lnSpc>
              <a:buNone/>
            </a:pPr>
            <a:r>
              <a:rPr lang="zh-CN" altLang="en-US" sz="2400" dirty="0"/>
              <a:t>文件中每行后面的换行符加上</a:t>
            </a:r>
            <a:r>
              <a:rPr lang="en-US" altLang="zh-CN" sz="2400" dirty="0"/>
              <a:t>print</a:t>
            </a:r>
            <a:r>
              <a:rPr lang="zh-CN" altLang="en-US" sz="2400" dirty="0"/>
              <a:t>语句生成的换行符，使得看上去有多余的空行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2C997712-FD22-4902-B2EA-32BB6EC4C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3" y="1327063"/>
            <a:ext cx="6263202" cy="128237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04799202-8132-4DD9-BEB5-5404B9209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692" y="2780928"/>
            <a:ext cx="1814267" cy="157762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110A4B7F-C632-41D3-B0FA-D593CC8BCD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072" y="4487140"/>
            <a:ext cx="6077912" cy="121558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F74B6596-2AC3-4AAB-B967-FCD0F083A3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9455" y="5462822"/>
            <a:ext cx="1903025" cy="106252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D4B87D89-B0A7-425F-808B-7B0AD8855872}"/>
              </a:ext>
            </a:extLst>
          </p:cNvPr>
          <p:cNvSpPr txBox="1"/>
          <p:nvPr/>
        </p:nvSpPr>
        <p:spPr>
          <a:xfrm>
            <a:off x="6948264" y="4911551"/>
            <a:ext cx="1584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运行结果：</a:t>
            </a:r>
          </a:p>
        </p:txBody>
      </p:sp>
    </p:spTree>
    <p:extLst>
      <p:ext uri="{BB962C8B-B14F-4D97-AF65-F5344CB8AC3E}">
        <p14:creationId xmlns:p14="http://schemas.microsoft.com/office/powerpoint/2010/main" val="206458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xmlns="" id="{77E773F3-899E-4960-87FC-A8F2EDB0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创建一个包含文件各行的列表</a:t>
            </a:r>
          </a:p>
        </p:txBody>
      </p:sp>
      <p:sp>
        <p:nvSpPr>
          <p:cNvPr id="12" name="内容占位符 1">
            <a:extLst>
              <a:ext uri="{FF2B5EF4-FFF2-40B4-BE49-F238E27FC236}">
                <a16:creationId xmlns:a16="http://schemas.microsoft.com/office/drawing/2014/main" xmlns="" id="{AFD21D1D-CA9E-4F69-8DB6-8AAA24ECF0DA}"/>
              </a:ext>
            </a:extLst>
          </p:cNvPr>
          <p:cNvSpPr txBox="1">
            <a:spLocks/>
          </p:cNvSpPr>
          <p:nvPr/>
        </p:nvSpPr>
        <p:spPr>
          <a:xfrm>
            <a:off x="609600" y="5327369"/>
            <a:ext cx="8229600" cy="285415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lnSpc>
                <a:spcPct val="150000"/>
              </a:lnSpc>
            </a:pP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A63DD8E0-32A9-4163-8966-4C7B6F8D1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41" y="1340768"/>
            <a:ext cx="5907183" cy="201622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518714A5-CF78-4BC2-8552-DC9905A3546C}"/>
              </a:ext>
            </a:extLst>
          </p:cNvPr>
          <p:cNvSpPr txBox="1"/>
          <p:nvPr/>
        </p:nvSpPr>
        <p:spPr>
          <a:xfrm>
            <a:off x="683568" y="3501008"/>
            <a:ext cx="1584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运行结果：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A92498B3-A5ED-4D54-87C1-755430A86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5" y="3573016"/>
            <a:ext cx="2412266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92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内容占位符 1">
            <a:extLst>
              <a:ext uri="{FF2B5EF4-FFF2-40B4-BE49-F238E27FC236}">
                <a16:creationId xmlns:a16="http://schemas.microsoft.com/office/drawing/2014/main" xmlns="" id="{355201D5-9081-495C-9CDD-6DDB4D943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7309"/>
            <a:ext cx="8229600" cy="67551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例子：测测你的生日是否在圆周率的前一百万位中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77E773F3-899E-4960-87FC-A8F2EDB0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使用文件的内容</a:t>
            </a:r>
          </a:p>
        </p:txBody>
      </p:sp>
      <p:sp>
        <p:nvSpPr>
          <p:cNvPr id="12" name="内容占位符 1">
            <a:extLst>
              <a:ext uri="{FF2B5EF4-FFF2-40B4-BE49-F238E27FC236}">
                <a16:creationId xmlns:a16="http://schemas.microsoft.com/office/drawing/2014/main" xmlns="" id="{AFD21D1D-CA9E-4F69-8DB6-8AAA24ECF0DA}"/>
              </a:ext>
            </a:extLst>
          </p:cNvPr>
          <p:cNvSpPr txBox="1">
            <a:spLocks/>
          </p:cNvSpPr>
          <p:nvPr/>
        </p:nvSpPr>
        <p:spPr>
          <a:xfrm>
            <a:off x="609600" y="5327369"/>
            <a:ext cx="8229600" cy="285415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lnSpc>
                <a:spcPct val="150000"/>
              </a:lnSpc>
            </a:pP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56FF2C81-E434-461E-ADA4-3D76A7BE4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90" y="2113871"/>
            <a:ext cx="8659597" cy="289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079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xmlns="" id="{77E773F3-899E-4960-87FC-A8F2EDB0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写入文件</a:t>
            </a:r>
          </a:p>
        </p:txBody>
      </p:sp>
      <p:sp>
        <p:nvSpPr>
          <p:cNvPr id="7" name="内容占位符 1">
            <a:extLst>
              <a:ext uri="{FF2B5EF4-FFF2-40B4-BE49-F238E27FC236}">
                <a16:creationId xmlns:a16="http://schemas.microsoft.com/office/drawing/2014/main" xmlns="" id="{10417E86-1892-4B03-9412-82E8531F1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3284984"/>
            <a:ext cx="8363272" cy="216024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如果原来目录中没有</a:t>
            </a:r>
            <a:r>
              <a:rPr lang="en-US" altLang="zh-CN" dirty="0"/>
              <a:t>programming.txt</a:t>
            </a:r>
            <a:r>
              <a:rPr lang="zh-CN" altLang="en-US" dirty="0"/>
              <a:t>这个文件，将新建一个，如果原来已有，将覆盖它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注意</a:t>
            </a:r>
            <a:r>
              <a:rPr lang="en-US" altLang="zh-CN" dirty="0"/>
              <a:t>Python</a:t>
            </a:r>
            <a:r>
              <a:rPr lang="zh-CN" altLang="en-US" dirty="0"/>
              <a:t>只能往文本文件中写入字符串，如果要写入数值数据，需要用</a:t>
            </a:r>
            <a:r>
              <a:rPr lang="en-US" altLang="zh-CN" dirty="0" err="1"/>
              <a:t>str</a:t>
            </a:r>
            <a:r>
              <a:rPr lang="zh-CN" altLang="en-US" dirty="0"/>
              <a:t>函数将其转换为字符串</a:t>
            </a:r>
            <a:endParaRPr lang="en-US" altLang="zh-CN" dirty="0"/>
          </a:p>
        </p:txBody>
      </p:sp>
      <p:sp>
        <p:nvSpPr>
          <p:cNvPr id="6" name="内容占位符 1">
            <a:extLst>
              <a:ext uri="{FF2B5EF4-FFF2-40B4-BE49-F238E27FC236}">
                <a16:creationId xmlns:a16="http://schemas.microsoft.com/office/drawing/2014/main" xmlns="" id="{C61E7FA9-8CDA-463C-AA67-BAF698A5DF3F}"/>
              </a:ext>
            </a:extLst>
          </p:cNvPr>
          <p:cNvSpPr txBox="1">
            <a:spLocks/>
          </p:cNvSpPr>
          <p:nvPr/>
        </p:nvSpPr>
        <p:spPr>
          <a:xfrm>
            <a:off x="323528" y="1196752"/>
            <a:ext cx="8363272" cy="120536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lnSpc>
                <a:spcPct val="140000"/>
              </a:lnSpc>
            </a:pPr>
            <a:r>
              <a:rPr lang="zh-CN" altLang="en-US" sz="2500" dirty="0"/>
              <a:t>用</a:t>
            </a:r>
            <a:r>
              <a:rPr lang="en-US" altLang="zh-CN" sz="2500" dirty="0"/>
              <a:t>with open(</a:t>
            </a:r>
            <a:r>
              <a:rPr lang="zh-CN" altLang="en-US" sz="2500" dirty="0"/>
              <a:t>文件名</a:t>
            </a:r>
            <a:r>
              <a:rPr lang="en-US" altLang="zh-CN" sz="2500" dirty="0"/>
              <a:t>, ‘w’) as </a:t>
            </a:r>
            <a:r>
              <a:rPr lang="zh-CN" altLang="en-US" sz="2500" dirty="0"/>
              <a:t>文件对象变量名 来以写入方式打开文件，通过文件对象的</a:t>
            </a:r>
            <a:r>
              <a:rPr lang="en-US" altLang="zh-CN" sz="2500" dirty="0"/>
              <a:t>write</a:t>
            </a:r>
            <a:r>
              <a:rPr lang="zh-CN" altLang="en-US" sz="2500" dirty="0"/>
              <a:t>方法来写入内容</a:t>
            </a:r>
            <a:endParaRPr lang="en-US" altLang="zh-CN" sz="25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54E8D4ED-ECD4-47C3-B7A3-B0BDF0A5E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55" y="2344370"/>
            <a:ext cx="6867973" cy="84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766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内容占位符 1">
            <a:extLst>
              <a:ext uri="{FF2B5EF4-FFF2-40B4-BE49-F238E27FC236}">
                <a16:creationId xmlns:a16="http://schemas.microsoft.com/office/drawing/2014/main" xmlns="" id="{355201D5-9081-495C-9CDD-6DDB4D943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14401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不同于</a:t>
            </a:r>
            <a:r>
              <a:rPr lang="en-US" altLang="zh-CN" dirty="0"/>
              <a:t>print</a:t>
            </a:r>
            <a:r>
              <a:rPr lang="zh-CN" altLang="en-US" dirty="0"/>
              <a:t>，</a:t>
            </a:r>
            <a:r>
              <a:rPr lang="en-US" altLang="zh-CN" dirty="0"/>
              <a:t>write</a:t>
            </a:r>
            <a:r>
              <a:rPr lang="zh-CN" altLang="en-US" dirty="0"/>
              <a:t>方法不会自动换行，要换行需要加入换行符</a:t>
            </a:r>
            <a:r>
              <a:rPr lang="en-US" altLang="zh-CN" dirty="0"/>
              <a:t>’\n’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77E773F3-899E-4960-87FC-A8F2EDB0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写入多行</a:t>
            </a:r>
          </a:p>
        </p:txBody>
      </p:sp>
      <p:sp>
        <p:nvSpPr>
          <p:cNvPr id="12" name="内容占位符 1">
            <a:extLst>
              <a:ext uri="{FF2B5EF4-FFF2-40B4-BE49-F238E27FC236}">
                <a16:creationId xmlns:a16="http://schemas.microsoft.com/office/drawing/2014/main" xmlns="" id="{AFD21D1D-CA9E-4F69-8DB6-8AAA24ECF0DA}"/>
              </a:ext>
            </a:extLst>
          </p:cNvPr>
          <p:cNvSpPr txBox="1">
            <a:spLocks/>
          </p:cNvSpPr>
          <p:nvPr/>
        </p:nvSpPr>
        <p:spPr>
          <a:xfrm>
            <a:off x="609600" y="5327369"/>
            <a:ext cx="8229600" cy="285415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lnSpc>
                <a:spcPct val="150000"/>
              </a:lnSpc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A94A3D14-62B6-48CA-83BF-1A63D9A33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591552"/>
            <a:ext cx="8864814" cy="111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29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5483</TotalTime>
  <Words>581</Words>
  <Application>Microsoft Office PowerPoint</Application>
  <PresentationFormat>全屏显示(4:3)</PresentationFormat>
  <Paragraphs>60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黑体</vt:lpstr>
      <vt:lpstr>宋体</vt:lpstr>
      <vt:lpstr>Arial</vt:lpstr>
      <vt:lpstr>Calibri</vt:lpstr>
      <vt:lpstr>Lucida Sans Unicode</vt:lpstr>
      <vt:lpstr>Verdana</vt:lpstr>
      <vt:lpstr>Wingdings 2</vt:lpstr>
      <vt:lpstr>Wingdings 3</vt:lpstr>
      <vt:lpstr>自定义设计方案</vt:lpstr>
      <vt:lpstr>1_自定义设计方案</vt:lpstr>
      <vt:lpstr>聚合</vt:lpstr>
      <vt:lpstr>第十讲：文件和异常</vt:lpstr>
      <vt:lpstr>为什么需要文件？</vt:lpstr>
      <vt:lpstr>读取整个文件</vt:lpstr>
      <vt:lpstr>文件路径</vt:lpstr>
      <vt:lpstr>逐行读取</vt:lpstr>
      <vt:lpstr>创建一个包含文件各行的列表</vt:lpstr>
      <vt:lpstr>使用文件的内容</vt:lpstr>
      <vt:lpstr>写入文件</vt:lpstr>
      <vt:lpstr>写入多行</vt:lpstr>
      <vt:lpstr>在文件末尾添加内容</vt:lpstr>
      <vt:lpstr>异常</vt:lpstr>
      <vt:lpstr>处理异常</vt:lpstr>
      <vt:lpstr>使用try-except-else</vt:lpstr>
      <vt:lpstr>处理FileNotFoundError异常</vt:lpstr>
      <vt:lpstr>使用多个文件</vt:lpstr>
      <vt:lpstr>使用json模块存储数据</vt:lpstr>
      <vt:lpstr>总结</vt:lpstr>
      <vt:lpstr>作业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ACM-ICPC @ SYSU</dc:title>
  <dc:creator>lin</dc:creator>
  <cp:lastModifiedBy>admin</cp:lastModifiedBy>
  <cp:revision>206</cp:revision>
  <cp:lastPrinted>2018-04-04T07:57:17Z</cp:lastPrinted>
  <dcterms:created xsi:type="dcterms:W3CDTF">2012-01-07T15:01:08Z</dcterms:created>
  <dcterms:modified xsi:type="dcterms:W3CDTF">2018-04-04T12:40:33Z</dcterms:modified>
</cp:coreProperties>
</file>