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69" r:id="rId2"/>
  </p:sldMasterIdLst>
  <p:notesMasterIdLst>
    <p:notesMasterId r:id="rId23"/>
  </p:notesMasterIdLst>
  <p:sldIdLst>
    <p:sldId id="256" r:id="rId3"/>
    <p:sldId id="257" r:id="rId4"/>
    <p:sldId id="258" r:id="rId5"/>
    <p:sldId id="260" r:id="rId6"/>
    <p:sldId id="261" r:id="rId7"/>
    <p:sldId id="263" r:id="rId8"/>
    <p:sldId id="283" r:id="rId9"/>
    <p:sldId id="285" r:id="rId10"/>
    <p:sldId id="268" r:id="rId11"/>
    <p:sldId id="292" r:id="rId12"/>
    <p:sldId id="295" r:id="rId13"/>
    <p:sldId id="266" r:id="rId14"/>
    <p:sldId id="286" r:id="rId15"/>
    <p:sldId id="287" r:id="rId16"/>
    <p:sldId id="284" r:id="rId17"/>
    <p:sldId id="288" r:id="rId18"/>
    <p:sldId id="289" r:id="rId19"/>
    <p:sldId id="290" r:id="rId20"/>
    <p:sldId id="291" r:id="rId21"/>
    <p:sldId id="28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88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570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0295A-D548-463D-A0FB-7869A4CA0027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F0AFC-48CF-49C0-954B-6A141C32A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0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37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B6578-AAF6-4D63-A545-F6C311EB50A4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CA8F1-65B7-4168-9E5A-D348FEC2C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2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67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42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46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03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9894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3" r:id="rId2"/>
    <p:sldLayoutId id="214748367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1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33580" y="2264136"/>
            <a:ext cx="7724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Tower Defense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8"/>
          <p:cNvSpPr txBox="1"/>
          <p:nvPr/>
        </p:nvSpPr>
        <p:spPr>
          <a:xfrm>
            <a:off x="3676650" y="2984265"/>
            <a:ext cx="4838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塔防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文本框 3"/>
          <p:cNvSpPr txBox="1"/>
          <p:nvPr/>
        </p:nvSpPr>
        <p:spPr>
          <a:xfrm>
            <a:off x="3227070" y="4012218"/>
            <a:ext cx="5737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郑映雪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16337327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 algn="ctr"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朱志儒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16337341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郑宇骁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16337328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19" name="椭圆 18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自由: 形状 34"/>
          <p:cNvSpPr/>
          <p:nvPr/>
        </p:nvSpPr>
        <p:spPr>
          <a:xfrm rot="2700000">
            <a:off x="6145376" y="5876946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03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b="1" dirty="0" smtClean="0">
                <a:latin typeface="+mn-lt"/>
                <a:cs typeface="+mn-ea"/>
                <a:sym typeface="+mn-lt"/>
              </a:rPr>
              <a:t>地图加载</a:t>
            </a:r>
            <a:endParaRPr lang="zh-CN" altLang="en-US" sz="2000" b="1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314" y="1262742"/>
            <a:ext cx="10644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mtClean="0"/>
              <a:t>在</a:t>
            </a:r>
            <a:r>
              <a:rPr lang="en-US" altLang="zh-CN" smtClean="0"/>
              <a:t>Collision</a:t>
            </a:r>
            <a:r>
              <a:rPr lang="zh-CN" altLang="zh-CN" smtClean="0"/>
              <a:t>模块中，屏幕上的点转化为图块的索引，在</a:t>
            </a:r>
            <a:r>
              <a:rPr lang="en-US" altLang="zh-CN" smtClean="0"/>
              <a:t>Level</a:t>
            </a:r>
            <a:r>
              <a:rPr lang="zh-CN" altLang="zh-CN" smtClean="0"/>
              <a:t>模块中，地图的基本信息，即各个图块的坐标，被存储在</a:t>
            </a:r>
            <a:r>
              <a:rPr lang="en-US" altLang="zh-CN" smtClean="0"/>
              <a:t>.level</a:t>
            </a:r>
            <a:r>
              <a:rPr lang="zh-CN" altLang="zh-CN" smtClean="0"/>
              <a:t>文件中，绘制地图时，加载</a:t>
            </a:r>
            <a:r>
              <a:rPr lang="en-US" altLang="zh-CN" smtClean="0"/>
              <a:t>.level</a:t>
            </a:r>
            <a:r>
              <a:rPr lang="zh-CN" altLang="zh-CN" smtClean="0"/>
              <a:t>文件，根据文件中的信息，为每个图块生成一个</a:t>
            </a:r>
            <a:r>
              <a:rPr lang="en-US" altLang="zh-CN" smtClean="0"/>
              <a:t>Prefab</a:t>
            </a:r>
            <a:r>
              <a:rPr lang="zh-CN" altLang="zh-CN" smtClean="0"/>
              <a:t>实例，</a:t>
            </a:r>
            <a:r>
              <a:rPr lang="en-US" altLang="zh-CN" smtClean="0"/>
              <a:t>Prefab</a:t>
            </a:r>
            <a:r>
              <a:rPr lang="zh-CN" altLang="zh-CN" smtClean="0"/>
              <a:t>实例会将该图块绘制在屏幕上。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5" name="文本占位符 17"/>
          <p:cNvSpPr txBox="1">
            <a:spLocks/>
          </p:cNvSpPr>
          <p:nvPr/>
        </p:nvSpPr>
        <p:spPr>
          <a:xfrm>
            <a:off x="252193" y="3447285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b="1" dirty="0">
                <a:latin typeface="+mn-lt"/>
                <a:cs typeface="+mn-ea"/>
                <a:sym typeface="+mn-lt"/>
              </a:rPr>
              <a:t>关卡</a:t>
            </a:r>
            <a:r>
              <a:rPr lang="zh-CN" altLang="en-US" sz="2000" b="1" dirty="0" smtClean="0">
                <a:latin typeface="+mn-lt"/>
                <a:cs typeface="+mn-ea"/>
                <a:sym typeface="+mn-lt"/>
              </a:rPr>
              <a:t>加载</a:t>
            </a:r>
            <a:endParaRPr lang="zh-CN" altLang="en-US" sz="2000" b="1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2980" y="4114799"/>
            <a:ext cx="10644250" cy="170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关卡的加载由</a:t>
            </a:r>
            <a:r>
              <a:rPr lang="en-US" altLang="zh-CN" dirty="0"/>
              <a:t>Level</a:t>
            </a:r>
            <a:r>
              <a:rPr lang="zh-CN" altLang="zh-CN" dirty="0"/>
              <a:t>模块、</a:t>
            </a:r>
            <a:r>
              <a:rPr lang="en-US" altLang="zh-CN" dirty="0"/>
              <a:t>Collision</a:t>
            </a:r>
            <a:r>
              <a:rPr lang="zh-CN" altLang="zh-CN" dirty="0"/>
              <a:t>模块、</a:t>
            </a:r>
            <a:r>
              <a:rPr lang="en-US" altLang="zh-CN" dirty="0"/>
              <a:t>Prefab</a:t>
            </a:r>
            <a:r>
              <a:rPr lang="zh-CN" altLang="zh-CN" dirty="0"/>
              <a:t>模块和</a:t>
            </a:r>
            <a:r>
              <a:rPr lang="en-US" altLang="zh-CN" dirty="0"/>
              <a:t>Pathfinding</a:t>
            </a:r>
            <a:r>
              <a:rPr lang="zh-CN" altLang="zh-CN" dirty="0"/>
              <a:t>模块实现。加载关卡时，首先将地图加载到屏幕上，每绘制一个图块就将该图块所在的矩阵设置为阻塞态，这用于碰撞检测。接着生成</a:t>
            </a:r>
            <a:r>
              <a:rPr lang="en-US" altLang="zh-CN" dirty="0"/>
              <a:t>Pathfinding</a:t>
            </a:r>
            <a:r>
              <a:rPr lang="zh-CN" altLang="zh-CN" dirty="0"/>
              <a:t>模块的一个实例，用于预先加载怪物的运动路径，最后设置关卡的基本数据，例如，时间、初始金币和生命值等。</a:t>
            </a:r>
          </a:p>
        </p:txBody>
      </p:sp>
    </p:spTree>
    <p:extLst>
      <p:ext uri="{BB962C8B-B14F-4D97-AF65-F5344CB8AC3E}">
        <p14:creationId xmlns:p14="http://schemas.microsoft.com/office/powerpoint/2010/main" val="96224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文本占位符 17"/>
          <p:cNvSpPr txBox="1">
            <a:spLocks/>
          </p:cNvSpPr>
          <p:nvPr/>
        </p:nvSpPr>
        <p:spPr>
          <a:xfrm>
            <a:off x="223164" y="71654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b="1" dirty="0">
                <a:latin typeface="+mn-lt"/>
                <a:cs typeface="+mn-ea"/>
                <a:sym typeface="+mn-lt"/>
              </a:rPr>
              <a:t>怪物分类</a:t>
            </a:r>
            <a:endParaRPr lang="zh-CN" altLang="en-US" sz="2000" b="1" dirty="0">
              <a:latin typeface="+mn-lt"/>
              <a:cs typeface="+mn-ea"/>
              <a:sym typeface="+mn-lt"/>
            </a:endParaRP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499" y="1665513"/>
            <a:ext cx="821757" cy="816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151" y="1674583"/>
            <a:ext cx="966792" cy="807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981" y="1665513"/>
            <a:ext cx="979714" cy="8073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1979499" y="2644758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小怪怪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79151" y="2644758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</a:t>
            </a:r>
            <a:r>
              <a:rPr lang="zh-CN" altLang="en-US" dirty="0" smtClean="0"/>
              <a:t>怪怪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833981" y="2644758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</a:t>
            </a:r>
            <a:r>
              <a:rPr lang="zh-CN" altLang="en-US" dirty="0" smtClean="0"/>
              <a:t>怪怪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445442" y="3337934"/>
            <a:ext cx="10247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从左至右怪物的血量依次提高，但移动速度依次降低。</a:t>
            </a:r>
          </a:p>
          <a:p>
            <a:endParaRPr lang="zh-CN" altLang="en-US" dirty="0"/>
          </a:p>
        </p:txBody>
      </p:sp>
      <p:sp>
        <p:nvSpPr>
          <p:cNvPr id="11" name="文本占位符 17"/>
          <p:cNvSpPr txBox="1">
            <a:spLocks/>
          </p:cNvSpPr>
          <p:nvPr/>
        </p:nvSpPr>
        <p:spPr>
          <a:xfrm>
            <a:off x="223164" y="3965790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b="1" dirty="0">
                <a:latin typeface="+mn-lt"/>
                <a:cs typeface="+mn-ea"/>
                <a:sym typeface="+mn-lt"/>
              </a:rPr>
              <a:t>防御类型</a:t>
            </a:r>
            <a:endParaRPr lang="zh-CN" altLang="en-US" sz="2000" b="1" dirty="0">
              <a:latin typeface="+mn-lt"/>
              <a:cs typeface="+mn-ea"/>
              <a:sym typeface="+mn-lt"/>
            </a:endParaRPr>
          </a:p>
        </p:txBody>
      </p:sp>
      <p:pic>
        <p:nvPicPr>
          <p:cNvPr id="12" name="图片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444" y="4862310"/>
            <a:ext cx="389484" cy="40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446" y="4612119"/>
            <a:ext cx="814705" cy="814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061" y="4771505"/>
            <a:ext cx="405130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838" y="4862310"/>
            <a:ext cx="31432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框 15"/>
          <p:cNvSpPr txBox="1"/>
          <p:nvPr/>
        </p:nvSpPr>
        <p:spPr>
          <a:xfrm>
            <a:off x="1441271" y="5744734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射速较快但伤害较低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040637" y="5744734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射速较慢但伤害较高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640003" y="5727297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地雷，埋伏敌人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985086" y="5744734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建</a:t>
            </a:r>
            <a:r>
              <a:rPr lang="zh-CN" altLang="en-US" dirty="0" smtClean="0"/>
              <a:t>墙，挡住敌人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949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12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27" name="Oval 28"/>
          <p:cNvSpPr/>
          <p:nvPr/>
        </p:nvSpPr>
        <p:spPr>
          <a:xfrm>
            <a:off x="1385188" y="1868516"/>
            <a:ext cx="2001659" cy="20016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zh-CN" altLang="en-US" sz="1600" b="1" dirty="0" smtClean="0">
                <a:solidFill>
                  <a:prstClr val="white"/>
                </a:solidFill>
                <a:cs typeface="+mn-ea"/>
                <a:sym typeface="+mn-lt"/>
              </a:rPr>
              <a:t>基础模块</a:t>
            </a:r>
            <a:endParaRPr lang="en-US" altLang="zh-CN" sz="1600" b="1" dirty="0" smtClean="0">
              <a:solidFill>
                <a:prstClr val="white"/>
              </a:solidFill>
              <a:cs typeface="+mn-ea"/>
              <a:sym typeface="+mn-lt"/>
            </a:endParaRPr>
          </a:p>
          <a:p>
            <a:pPr lvl="0" algn="ctr"/>
            <a:r>
              <a:rPr lang="en-US" sz="1600" b="1" noProof="0" dirty="0" smtClean="0">
                <a:solidFill>
                  <a:prstClr val="white"/>
                </a:solidFill>
                <a:cs typeface="+mn-ea"/>
                <a:sym typeface="+mn-lt"/>
              </a:rPr>
              <a:t>Prefab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Oval 29"/>
          <p:cNvSpPr/>
          <p:nvPr/>
        </p:nvSpPr>
        <p:spPr>
          <a:xfrm>
            <a:off x="3385084" y="1868516"/>
            <a:ext cx="2001659" cy="20016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子弹模块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 algn="ctr"/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Bullet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Oval 30"/>
          <p:cNvSpPr/>
          <p:nvPr/>
        </p:nvSpPr>
        <p:spPr>
          <a:xfrm>
            <a:off x="1385188" y="3870173"/>
            <a:ext cx="2001659" cy="20016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碰撞模块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 algn="ctr"/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Collision</a:t>
            </a:r>
            <a:endParaRPr kumimoji="0" lang="en-AU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Oval 31"/>
          <p:cNvSpPr/>
          <p:nvPr/>
        </p:nvSpPr>
        <p:spPr>
          <a:xfrm>
            <a:off x="3385084" y="3870173"/>
            <a:ext cx="2001659" cy="20016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防御模块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 algn="ctr"/>
            <a:r>
              <a:rPr kumimoji="0" lang="en-US" altLang="zh-C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Defence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Oval 35"/>
          <p:cNvSpPr/>
          <p:nvPr/>
        </p:nvSpPr>
        <p:spPr>
          <a:xfrm>
            <a:off x="1385188" y="1863304"/>
            <a:ext cx="588559" cy="58855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500" b="1" dirty="0">
                <a:solidFill>
                  <a:prstClr val="white"/>
                </a:solidFill>
                <a:cs typeface="+mn-ea"/>
                <a:sym typeface="+mn-lt"/>
              </a:rPr>
              <a:t>P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Oval 39"/>
          <p:cNvSpPr/>
          <p:nvPr/>
        </p:nvSpPr>
        <p:spPr>
          <a:xfrm>
            <a:off x="4798184" y="1863304"/>
            <a:ext cx="588559" cy="58855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>
                <a:solidFill>
                  <a:prstClr val="white"/>
                </a:solidFill>
                <a:cs typeface="+mn-ea"/>
                <a:sym typeface="+mn-lt"/>
              </a:rPr>
              <a:t>B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Oval 40"/>
          <p:cNvSpPr/>
          <p:nvPr/>
        </p:nvSpPr>
        <p:spPr>
          <a:xfrm>
            <a:off x="4798184" y="5283272"/>
            <a:ext cx="588559" cy="58855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D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Oval 41"/>
          <p:cNvSpPr/>
          <p:nvPr/>
        </p:nvSpPr>
        <p:spPr>
          <a:xfrm>
            <a:off x="1385188" y="5283272"/>
            <a:ext cx="588559" cy="58855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500" b="1" noProof="0" dirty="0">
                <a:solidFill>
                  <a:prstClr val="white"/>
                </a:solidFill>
                <a:cs typeface="+mn-ea"/>
                <a:sym typeface="+mn-lt"/>
              </a:rPr>
              <a:t>C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Text Placeholder 32"/>
          <p:cNvSpPr txBox="1"/>
          <p:nvPr/>
        </p:nvSpPr>
        <p:spPr>
          <a:xfrm>
            <a:off x="6529687" y="5350528"/>
            <a:ext cx="4277125" cy="5165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炮塔的基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类，负责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实现炮塔的索敌与攻击功能，并且更新炮台的图像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36" name="Text Placeholder 33"/>
          <p:cNvSpPr txBox="1"/>
          <p:nvPr/>
        </p:nvSpPr>
        <p:spPr>
          <a:xfrm>
            <a:off x="6516019" y="5044369"/>
            <a:ext cx="4290793" cy="30431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Defence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模块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cxnSp>
        <p:nvCxnSpPr>
          <p:cNvPr id="37" name="Straight Connector 54"/>
          <p:cNvCxnSpPr/>
          <p:nvPr/>
        </p:nvCxnSpPr>
        <p:spPr>
          <a:xfrm>
            <a:off x="6328128" y="5082469"/>
            <a:ext cx="0" cy="718378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32"/>
          <p:cNvSpPr txBox="1"/>
          <p:nvPr/>
        </p:nvSpPr>
        <p:spPr>
          <a:xfrm>
            <a:off x="6529687" y="4289557"/>
            <a:ext cx="4277125" cy="5165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处理放置炮塔以及炮塔攻击时炮塔与网格的交互，同时也提供小怪前进的导航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39" name="Text Placeholder 33"/>
          <p:cNvSpPr txBox="1"/>
          <p:nvPr/>
        </p:nvSpPr>
        <p:spPr>
          <a:xfrm>
            <a:off x="6516019" y="3983398"/>
            <a:ext cx="4290793" cy="30431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Collision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模块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cxnSp>
        <p:nvCxnSpPr>
          <p:cNvPr id="40" name="Straight Connector 56"/>
          <p:cNvCxnSpPr/>
          <p:nvPr/>
        </p:nvCxnSpPr>
        <p:spPr>
          <a:xfrm>
            <a:off x="6328128" y="4002450"/>
            <a:ext cx="0" cy="718378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32"/>
          <p:cNvSpPr txBox="1"/>
          <p:nvPr/>
        </p:nvSpPr>
        <p:spPr>
          <a:xfrm>
            <a:off x="6529687" y="3228586"/>
            <a:ext cx="4277125" cy="5165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实现一个直线运动的子弹对象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42" name="Text Placeholder 33"/>
          <p:cNvSpPr txBox="1"/>
          <p:nvPr/>
        </p:nvSpPr>
        <p:spPr>
          <a:xfrm>
            <a:off x="6516019" y="2922427"/>
            <a:ext cx="4290793" cy="30431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Bullet</a:t>
            </a:r>
            <a:r>
              <a:rPr lang="zh-CN" altLang="en-US" sz="1800" dirty="0" smtClean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模块</a:t>
            </a:r>
            <a:endParaRPr lang="en-US" sz="1800" dirty="0" smtClean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cxnSp>
        <p:nvCxnSpPr>
          <p:cNvPr id="43" name="Straight Connector 57"/>
          <p:cNvCxnSpPr/>
          <p:nvPr/>
        </p:nvCxnSpPr>
        <p:spPr>
          <a:xfrm>
            <a:off x="6328128" y="2943323"/>
            <a:ext cx="0" cy="718378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32"/>
          <p:cNvSpPr txBox="1"/>
          <p:nvPr/>
        </p:nvSpPr>
        <p:spPr>
          <a:xfrm>
            <a:off x="6529687" y="2169463"/>
            <a:ext cx="4277125" cy="5165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从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prefabs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文件中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加载各种配置</a:t>
            </a:r>
          </a:p>
        </p:txBody>
      </p:sp>
      <p:sp>
        <p:nvSpPr>
          <p:cNvPr id="45" name="Text Placeholder 33"/>
          <p:cNvSpPr txBox="1"/>
          <p:nvPr/>
        </p:nvSpPr>
        <p:spPr>
          <a:xfrm>
            <a:off x="6516019" y="1863304"/>
            <a:ext cx="4290793" cy="30431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3B4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Prefab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3B4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模块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F23B4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cxnSp>
        <p:nvCxnSpPr>
          <p:cNvPr id="46" name="Straight Connector 58"/>
          <p:cNvCxnSpPr/>
          <p:nvPr/>
        </p:nvCxnSpPr>
        <p:spPr>
          <a:xfrm>
            <a:off x="6328128" y="1863304"/>
            <a:ext cx="0" cy="718378"/>
          </a:xfrm>
          <a:prstGeom prst="line">
            <a:avLst/>
          </a:prstGeom>
          <a:ln w="50800">
            <a:solidFill>
              <a:srgbClr val="F23B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b="1" dirty="0" smtClean="0">
                <a:latin typeface="+mn-lt"/>
                <a:cs typeface="+mn-ea"/>
                <a:sym typeface="+mn-lt"/>
              </a:rPr>
              <a:t>技术实现</a:t>
            </a:r>
            <a:endParaRPr lang="zh-CN" altLang="en-US" sz="2000" b="1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17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13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27" name="Oval 28"/>
          <p:cNvSpPr/>
          <p:nvPr/>
        </p:nvSpPr>
        <p:spPr>
          <a:xfrm>
            <a:off x="1385188" y="1868516"/>
            <a:ext cx="2001659" cy="20016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zh-CN" altLang="en-US" sz="1600" b="1" dirty="0" smtClean="0">
                <a:solidFill>
                  <a:prstClr val="white"/>
                </a:solidFill>
                <a:cs typeface="+mn-ea"/>
                <a:sym typeface="+mn-lt"/>
              </a:rPr>
              <a:t>敌人模块</a:t>
            </a:r>
            <a:endParaRPr lang="en-US" altLang="zh-CN" sz="1600" b="1" dirty="0" smtClean="0">
              <a:solidFill>
                <a:prstClr val="white"/>
              </a:solidFill>
              <a:cs typeface="+mn-ea"/>
              <a:sym typeface="+mn-lt"/>
            </a:endParaRPr>
          </a:p>
          <a:p>
            <a:pPr lvl="0" algn="ctr"/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Enemy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Oval 29"/>
          <p:cNvSpPr/>
          <p:nvPr/>
        </p:nvSpPr>
        <p:spPr>
          <a:xfrm>
            <a:off x="3385084" y="1868516"/>
            <a:ext cx="2001659" cy="20016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爆炸模块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 algn="ctr"/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Explosion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Oval 30"/>
          <p:cNvSpPr/>
          <p:nvPr/>
        </p:nvSpPr>
        <p:spPr>
          <a:xfrm>
            <a:off x="1385188" y="3870173"/>
            <a:ext cx="2001659" cy="20016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游戏模块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 algn="ctr"/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Game</a:t>
            </a:r>
            <a:endParaRPr kumimoji="0" lang="en-AU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Oval 31"/>
          <p:cNvSpPr/>
          <p:nvPr/>
        </p:nvSpPr>
        <p:spPr>
          <a:xfrm>
            <a:off x="3385084" y="3870173"/>
            <a:ext cx="2001659" cy="20016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关卡模块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 algn="ctr"/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Level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Oval 35"/>
          <p:cNvSpPr/>
          <p:nvPr/>
        </p:nvSpPr>
        <p:spPr>
          <a:xfrm>
            <a:off x="1385188" y="1863304"/>
            <a:ext cx="588559" cy="58855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500" b="1" noProof="0" dirty="0">
                <a:solidFill>
                  <a:prstClr val="white"/>
                </a:solidFill>
                <a:cs typeface="+mn-ea"/>
                <a:sym typeface="+mn-lt"/>
              </a:rPr>
              <a:t>E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Oval 39"/>
          <p:cNvSpPr/>
          <p:nvPr/>
        </p:nvSpPr>
        <p:spPr>
          <a:xfrm>
            <a:off x="4798184" y="1863304"/>
            <a:ext cx="588559" cy="58855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E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Oval 40"/>
          <p:cNvSpPr/>
          <p:nvPr/>
        </p:nvSpPr>
        <p:spPr>
          <a:xfrm>
            <a:off x="4798184" y="5283272"/>
            <a:ext cx="588559" cy="58855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L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Oval 41"/>
          <p:cNvSpPr/>
          <p:nvPr/>
        </p:nvSpPr>
        <p:spPr>
          <a:xfrm>
            <a:off x="1385188" y="5283272"/>
            <a:ext cx="588559" cy="58855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G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Text Placeholder 32"/>
          <p:cNvSpPr txBox="1"/>
          <p:nvPr/>
        </p:nvSpPr>
        <p:spPr>
          <a:xfrm>
            <a:off x="6529687" y="5350528"/>
            <a:ext cx="4277125" cy="5165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从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.level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文件中获取关卡信息，包括路径、碰撞数据、敌人的强度等等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36" name="Text Placeholder 33"/>
          <p:cNvSpPr txBox="1"/>
          <p:nvPr/>
        </p:nvSpPr>
        <p:spPr>
          <a:xfrm>
            <a:off x="6516019" y="5044369"/>
            <a:ext cx="4290793" cy="30431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Level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模块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cxnSp>
        <p:nvCxnSpPr>
          <p:cNvPr id="37" name="Straight Connector 54"/>
          <p:cNvCxnSpPr/>
          <p:nvPr/>
        </p:nvCxnSpPr>
        <p:spPr>
          <a:xfrm>
            <a:off x="6328128" y="5082469"/>
            <a:ext cx="0" cy="718378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32"/>
          <p:cNvSpPr txBox="1"/>
          <p:nvPr/>
        </p:nvSpPr>
        <p:spPr>
          <a:xfrm>
            <a:off x="6529687" y="4289557"/>
            <a:ext cx="4277125" cy="5165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游戏的主模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块，包含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游戏循环和游戏的主要控制代码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39" name="Text Placeholder 33"/>
          <p:cNvSpPr txBox="1"/>
          <p:nvPr/>
        </p:nvSpPr>
        <p:spPr>
          <a:xfrm>
            <a:off x="6516019" y="3983398"/>
            <a:ext cx="4290793" cy="30431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Game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模块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cxnSp>
        <p:nvCxnSpPr>
          <p:cNvPr id="40" name="Straight Connector 56"/>
          <p:cNvCxnSpPr/>
          <p:nvPr/>
        </p:nvCxnSpPr>
        <p:spPr>
          <a:xfrm>
            <a:off x="6328128" y="4002450"/>
            <a:ext cx="0" cy="718378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32"/>
          <p:cNvSpPr txBox="1"/>
          <p:nvPr/>
        </p:nvSpPr>
        <p:spPr>
          <a:xfrm>
            <a:off x="6529687" y="3228586"/>
            <a:ext cx="4277125" cy="5165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用于绘制各种爆炸效果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42" name="Text Placeholder 33"/>
          <p:cNvSpPr txBox="1"/>
          <p:nvPr/>
        </p:nvSpPr>
        <p:spPr>
          <a:xfrm>
            <a:off x="6516019" y="2922427"/>
            <a:ext cx="4290793" cy="30431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zh-CN" sz="1800" dirty="0" smtClean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Explosion</a:t>
            </a:r>
            <a:r>
              <a:rPr lang="zh-CN" altLang="en-US" sz="1800" dirty="0" smtClean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模块</a:t>
            </a:r>
            <a:endParaRPr lang="en-US" sz="1800" dirty="0" smtClean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cxnSp>
        <p:nvCxnSpPr>
          <p:cNvPr id="43" name="Straight Connector 57"/>
          <p:cNvCxnSpPr/>
          <p:nvPr/>
        </p:nvCxnSpPr>
        <p:spPr>
          <a:xfrm>
            <a:off x="6328128" y="2943323"/>
            <a:ext cx="0" cy="718378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32"/>
          <p:cNvSpPr txBox="1"/>
          <p:nvPr/>
        </p:nvSpPr>
        <p:spPr>
          <a:xfrm>
            <a:off x="6529687" y="2169463"/>
            <a:ext cx="4277125" cy="5165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生成的敌人的基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类，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敌军单位在场内的主要活动就是寻路并前进</a:t>
            </a:r>
          </a:p>
        </p:txBody>
      </p:sp>
      <p:sp>
        <p:nvSpPr>
          <p:cNvPr id="45" name="Text Placeholder 33"/>
          <p:cNvSpPr txBox="1"/>
          <p:nvPr/>
        </p:nvSpPr>
        <p:spPr>
          <a:xfrm>
            <a:off x="6516019" y="1863304"/>
            <a:ext cx="4290793" cy="30431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3B4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Enemy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3B4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模块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F23B4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cxnSp>
        <p:nvCxnSpPr>
          <p:cNvPr id="46" name="Straight Connector 58"/>
          <p:cNvCxnSpPr/>
          <p:nvPr/>
        </p:nvCxnSpPr>
        <p:spPr>
          <a:xfrm>
            <a:off x="6328128" y="1863304"/>
            <a:ext cx="0" cy="718378"/>
          </a:xfrm>
          <a:prstGeom prst="line">
            <a:avLst/>
          </a:prstGeom>
          <a:ln w="50800">
            <a:solidFill>
              <a:srgbClr val="F23B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b="1" dirty="0" smtClean="0">
                <a:latin typeface="+mn-lt"/>
                <a:cs typeface="+mn-ea"/>
                <a:sym typeface="+mn-lt"/>
              </a:rPr>
              <a:t>技术实现</a:t>
            </a:r>
            <a:endParaRPr lang="zh-CN" altLang="en-US" sz="2000" b="1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922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14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27" name="Oval 28"/>
          <p:cNvSpPr/>
          <p:nvPr/>
        </p:nvSpPr>
        <p:spPr>
          <a:xfrm>
            <a:off x="1385188" y="1868516"/>
            <a:ext cx="2001659" cy="20016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zh-CN" altLang="en-US" sz="1600" b="1" dirty="0" smtClean="0">
                <a:solidFill>
                  <a:prstClr val="white"/>
                </a:solidFill>
                <a:cs typeface="+mn-ea"/>
                <a:sym typeface="+mn-lt"/>
              </a:rPr>
              <a:t>音乐模块</a:t>
            </a:r>
            <a:endParaRPr lang="en-US" altLang="zh-CN" sz="1600" b="1" dirty="0" smtClean="0">
              <a:solidFill>
                <a:prstClr val="white"/>
              </a:solidFill>
              <a:cs typeface="+mn-ea"/>
              <a:sym typeface="+mn-lt"/>
            </a:endParaRPr>
          </a:p>
          <a:p>
            <a:pPr lvl="0" algn="ctr"/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Music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Oval 29"/>
          <p:cNvSpPr/>
          <p:nvPr/>
        </p:nvSpPr>
        <p:spPr>
          <a:xfrm>
            <a:off x="3385084" y="1868516"/>
            <a:ext cx="2001659" cy="20016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寻路模块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 algn="ctr"/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Pathfinding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Oval 30"/>
          <p:cNvSpPr/>
          <p:nvPr/>
        </p:nvSpPr>
        <p:spPr>
          <a:xfrm>
            <a:off x="1385188" y="3870173"/>
            <a:ext cx="2001659" cy="20016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路径模块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 algn="ctr"/>
            <a:r>
              <a:rPr lang="en-US" sz="1600" b="1" dirty="0" smtClean="0">
                <a:solidFill>
                  <a:prstClr val="white"/>
                </a:solidFill>
                <a:cs typeface="+mn-ea"/>
                <a:sym typeface="+mn-lt"/>
              </a:rPr>
              <a:t>Path</a:t>
            </a:r>
            <a:endParaRPr kumimoji="0" lang="en-AU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Oval 31"/>
          <p:cNvSpPr/>
          <p:nvPr/>
        </p:nvSpPr>
        <p:spPr>
          <a:xfrm>
            <a:off x="3385084" y="3870173"/>
            <a:ext cx="2001659" cy="20016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Wave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模块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Oval 35"/>
          <p:cNvSpPr/>
          <p:nvPr/>
        </p:nvSpPr>
        <p:spPr>
          <a:xfrm>
            <a:off x="1385188" y="1863304"/>
            <a:ext cx="588559" cy="58855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M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Oval 39"/>
          <p:cNvSpPr/>
          <p:nvPr/>
        </p:nvSpPr>
        <p:spPr>
          <a:xfrm>
            <a:off x="4798184" y="1863304"/>
            <a:ext cx="588559" cy="58855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 smtClean="0">
                <a:solidFill>
                  <a:prstClr val="white"/>
                </a:solidFill>
                <a:cs typeface="+mn-ea"/>
                <a:sym typeface="+mn-lt"/>
              </a:rPr>
              <a:t>P</a:t>
            </a:r>
          </a:p>
        </p:txBody>
      </p:sp>
      <p:sp>
        <p:nvSpPr>
          <p:cNvPr id="33" name="Oval 40"/>
          <p:cNvSpPr/>
          <p:nvPr/>
        </p:nvSpPr>
        <p:spPr>
          <a:xfrm>
            <a:off x="4798184" y="5283272"/>
            <a:ext cx="588559" cy="58855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 smtClean="0">
                <a:solidFill>
                  <a:prstClr val="white"/>
                </a:solidFill>
                <a:cs typeface="+mn-ea"/>
                <a:sym typeface="+mn-lt"/>
              </a:rPr>
              <a:t>W</a:t>
            </a:r>
          </a:p>
        </p:txBody>
      </p:sp>
      <p:sp>
        <p:nvSpPr>
          <p:cNvPr id="34" name="Oval 41"/>
          <p:cNvSpPr/>
          <p:nvPr/>
        </p:nvSpPr>
        <p:spPr>
          <a:xfrm>
            <a:off x="1385188" y="5283272"/>
            <a:ext cx="588559" cy="58855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>
                <a:solidFill>
                  <a:prstClr val="white"/>
                </a:solidFill>
                <a:cs typeface="+mn-ea"/>
                <a:sym typeface="+mn-lt"/>
              </a:rPr>
              <a:t>P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Text Placeholder 32"/>
          <p:cNvSpPr txBox="1"/>
          <p:nvPr/>
        </p:nvSpPr>
        <p:spPr>
          <a:xfrm>
            <a:off x="6529687" y="5350528"/>
            <a:ext cx="4277125" cy="5165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控制每波敌人的生成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36" name="Text Placeholder 33"/>
          <p:cNvSpPr txBox="1"/>
          <p:nvPr/>
        </p:nvSpPr>
        <p:spPr>
          <a:xfrm>
            <a:off x="6516019" y="5044369"/>
            <a:ext cx="4290793" cy="30431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Wave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模块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cxnSp>
        <p:nvCxnSpPr>
          <p:cNvPr id="37" name="Straight Connector 54"/>
          <p:cNvCxnSpPr/>
          <p:nvPr/>
        </p:nvCxnSpPr>
        <p:spPr>
          <a:xfrm>
            <a:off x="6328128" y="5082469"/>
            <a:ext cx="0" cy="718378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32"/>
          <p:cNvSpPr txBox="1"/>
          <p:nvPr/>
        </p:nvSpPr>
        <p:spPr>
          <a:xfrm>
            <a:off x="6529687" y="4289557"/>
            <a:ext cx="4277125" cy="5165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建立一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个寻路算法用于寻找满足条件的指定路径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39" name="Text Placeholder 33"/>
          <p:cNvSpPr txBox="1"/>
          <p:nvPr/>
        </p:nvSpPr>
        <p:spPr>
          <a:xfrm>
            <a:off x="6516019" y="3983398"/>
            <a:ext cx="4290793" cy="30431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zh-CN" sz="1800" dirty="0" smtClean="0">
                <a:solidFill>
                  <a:schemeClr val="accent1"/>
                </a:solidFill>
                <a:latin typeface="+mn-lt"/>
                <a:cs typeface="+mn-ea"/>
                <a:sym typeface="+mn-lt"/>
              </a:rPr>
              <a:t>Path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模块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cxnSp>
        <p:nvCxnSpPr>
          <p:cNvPr id="40" name="Straight Connector 56"/>
          <p:cNvCxnSpPr/>
          <p:nvPr/>
        </p:nvCxnSpPr>
        <p:spPr>
          <a:xfrm>
            <a:off x="6328128" y="4002450"/>
            <a:ext cx="0" cy="718378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32"/>
          <p:cNvSpPr txBox="1"/>
          <p:nvPr/>
        </p:nvSpPr>
        <p:spPr>
          <a:xfrm>
            <a:off x="6529687" y="3228586"/>
            <a:ext cx="4277125" cy="5165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实现敌方单位的寻路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42" name="Text Placeholder 33"/>
          <p:cNvSpPr txBox="1"/>
          <p:nvPr/>
        </p:nvSpPr>
        <p:spPr>
          <a:xfrm>
            <a:off x="6516019" y="2922427"/>
            <a:ext cx="4290793" cy="30431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zh-CN" sz="1800" dirty="0" smtClean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Pathfinding</a:t>
            </a:r>
            <a:r>
              <a:rPr lang="zh-CN" altLang="en-US" sz="1800" dirty="0" smtClean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模块</a:t>
            </a:r>
            <a:endParaRPr lang="en-US" sz="1800" dirty="0" smtClean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cxnSp>
        <p:nvCxnSpPr>
          <p:cNvPr id="43" name="Straight Connector 57"/>
          <p:cNvCxnSpPr/>
          <p:nvPr/>
        </p:nvCxnSpPr>
        <p:spPr>
          <a:xfrm>
            <a:off x="6328128" y="2943323"/>
            <a:ext cx="0" cy="718378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32"/>
          <p:cNvSpPr txBox="1"/>
          <p:nvPr/>
        </p:nvSpPr>
        <p:spPr>
          <a:xfrm>
            <a:off x="6529687" y="2169463"/>
            <a:ext cx="4277125" cy="5165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封装了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pygame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的一些音频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接口，播放背景音乐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5" name="Text Placeholder 33"/>
          <p:cNvSpPr txBox="1"/>
          <p:nvPr/>
        </p:nvSpPr>
        <p:spPr>
          <a:xfrm>
            <a:off x="6516019" y="1863304"/>
            <a:ext cx="4290793" cy="30431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3B4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Music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3B4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模块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F23B4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cxnSp>
        <p:nvCxnSpPr>
          <p:cNvPr id="46" name="Straight Connector 58"/>
          <p:cNvCxnSpPr/>
          <p:nvPr/>
        </p:nvCxnSpPr>
        <p:spPr>
          <a:xfrm>
            <a:off x="6328128" y="1863304"/>
            <a:ext cx="0" cy="718378"/>
          </a:xfrm>
          <a:prstGeom prst="line">
            <a:avLst/>
          </a:prstGeom>
          <a:ln w="50800">
            <a:solidFill>
              <a:srgbClr val="F23B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b="1" dirty="0" smtClean="0">
                <a:latin typeface="+mn-lt"/>
                <a:cs typeface="+mn-ea"/>
                <a:sym typeface="+mn-lt"/>
              </a:rPr>
              <a:t>技术实现</a:t>
            </a:r>
            <a:endParaRPr lang="zh-CN" altLang="en-US" sz="2000" b="1" dirty="0">
              <a:latin typeface="+mn-lt"/>
              <a:cs typeface="+mn-ea"/>
              <a:sym typeface="+mn-lt"/>
            </a:endParaRPr>
          </a:p>
        </p:txBody>
      </p:sp>
      <p:sp>
        <p:nvSpPr>
          <p:cNvPr id="24" name="Oval 28"/>
          <p:cNvSpPr/>
          <p:nvPr/>
        </p:nvSpPr>
        <p:spPr>
          <a:xfrm>
            <a:off x="2399685" y="2814577"/>
            <a:ext cx="2001659" cy="20016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窗口模块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 algn="ctr"/>
            <a:r>
              <a:rPr lang="en-US" sz="1600" b="1" dirty="0" smtClean="0">
                <a:solidFill>
                  <a:prstClr val="white"/>
                </a:solidFill>
                <a:cs typeface="+mn-ea"/>
                <a:sym typeface="+mn-lt"/>
              </a:rPr>
              <a:t>Window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Text Placeholder 32"/>
          <p:cNvSpPr txBox="1"/>
          <p:nvPr/>
        </p:nvSpPr>
        <p:spPr>
          <a:xfrm>
            <a:off x="6529687" y="1228614"/>
            <a:ext cx="4277125" cy="5165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封装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pygame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模块中的窗体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对象，设置窗口的基本属性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7" name="Text Placeholder 33"/>
          <p:cNvSpPr txBox="1"/>
          <p:nvPr/>
        </p:nvSpPr>
        <p:spPr>
          <a:xfrm>
            <a:off x="6516019" y="922455"/>
            <a:ext cx="4290793" cy="30431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800" dirty="0" smtClean="0">
                <a:solidFill>
                  <a:srgbClr val="F23B48"/>
                </a:solidFill>
                <a:latin typeface="+mn-lt"/>
                <a:cs typeface="+mn-ea"/>
                <a:sym typeface="+mn-lt"/>
              </a:rPr>
              <a:t>Window</a:t>
            </a:r>
            <a:r>
              <a:rPr lang="zh-CN" altLang="en-US" sz="1800" dirty="0" smtClean="0">
                <a:solidFill>
                  <a:srgbClr val="F23B48"/>
                </a:solidFill>
                <a:latin typeface="+mn-lt"/>
                <a:cs typeface="+mn-ea"/>
                <a:sym typeface="+mn-lt"/>
              </a:rPr>
              <a:t>模块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F23B4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cxnSp>
        <p:nvCxnSpPr>
          <p:cNvPr id="48" name="Straight Connector 58"/>
          <p:cNvCxnSpPr/>
          <p:nvPr/>
        </p:nvCxnSpPr>
        <p:spPr>
          <a:xfrm>
            <a:off x="6328128" y="922455"/>
            <a:ext cx="0" cy="718378"/>
          </a:xfrm>
          <a:prstGeom prst="line">
            <a:avLst/>
          </a:prstGeom>
          <a:ln w="50800">
            <a:solidFill>
              <a:srgbClr val="F23B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6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15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9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b="1" dirty="0">
                <a:latin typeface="+mn-lt"/>
                <a:cs typeface="+mn-ea"/>
                <a:sym typeface="+mn-lt"/>
              </a:rPr>
              <a:t>音乐编写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48640" y="930217"/>
            <a:ext cx="1092292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小时候的很多</a:t>
            </a:r>
            <a:r>
              <a:rPr lang="en-US" altLang="zh-CN" dirty="0"/>
              <a:t>flash</a:t>
            </a:r>
            <a:r>
              <a:rPr lang="zh-CN" altLang="zh-CN" dirty="0"/>
              <a:t>游戏的背景音乐也是</a:t>
            </a:r>
            <a:r>
              <a:rPr lang="en-US" altLang="zh-CN" dirty="0"/>
              <a:t>midi</a:t>
            </a:r>
            <a:r>
              <a:rPr lang="zh-CN" altLang="zh-CN" dirty="0"/>
              <a:t>格式。所以有了给这个小游戏配上</a:t>
            </a:r>
            <a:r>
              <a:rPr lang="en-US" altLang="zh-CN" dirty="0"/>
              <a:t>midi</a:t>
            </a:r>
            <a:r>
              <a:rPr lang="zh-CN" altLang="zh-CN" dirty="0"/>
              <a:t>音乐的想法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midi</a:t>
            </a:r>
            <a:r>
              <a:rPr lang="zh-CN" altLang="zh-CN" dirty="0"/>
              <a:t>库提供了编写</a:t>
            </a:r>
            <a:r>
              <a:rPr lang="en-US" altLang="zh-CN" dirty="0"/>
              <a:t>midi</a:t>
            </a:r>
            <a:r>
              <a:rPr lang="zh-CN" altLang="zh-CN" dirty="0"/>
              <a:t>音乐的接口</a:t>
            </a:r>
            <a:r>
              <a:rPr lang="zh-CN" altLang="zh-CN" dirty="0" smtClean="0"/>
              <a:t>。</a:t>
            </a:r>
            <a:r>
              <a:rPr lang="zh-CN" altLang="en-US" dirty="0" smtClean="0"/>
              <a:t>但是这个库</a:t>
            </a:r>
            <a:r>
              <a:rPr lang="zh-CN" altLang="zh-CN" dirty="0" smtClean="0"/>
              <a:t>在</a:t>
            </a:r>
            <a:r>
              <a:rPr lang="zh-CN" altLang="zh-CN" dirty="0"/>
              <a:t>网上没有什么人写文档，库本身的文档也较为凌乱</a:t>
            </a:r>
            <a:r>
              <a:rPr lang="zh-CN" altLang="zh-CN" dirty="0" smtClean="0"/>
              <a:t>，通过</a:t>
            </a:r>
            <a:r>
              <a:rPr lang="zh-CN" altLang="zh-CN" dirty="0"/>
              <a:t>不断的试探和实验还是可以分清楚每一个接口的作用的。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它可以为一整段</a:t>
            </a:r>
            <a:r>
              <a:rPr lang="en-US" altLang="zh-CN" dirty="0"/>
              <a:t>midi</a:t>
            </a:r>
            <a:r>
              <a:rPr lang="zh-CN" altLang="zh-CN" dirty="0"/>
              <a:t>音乐添加音轨。为每一条音轨添加音符。它与</a:t>
            </a:r>
            <a:r>
              <a:rPr lang="en-US" altLang="zh-CN" dirty="0"/>
              <a:t>python</a:t>
            </a:r>
            <a:r>
              <a:rPr lang="zh-CN" altLang="zh-CN" dirty="0"/>
              <a:t>本身的语法有着很强的耦合——利用列表结构，一段</a:t>
            </a:r>
            <a:r>
              <a:rPr lang="en-US" altLang="zh-CN" dirty="0"/>
              <a:t>midi</a:t>
            </a:r>
            <a:r>
              <a:rPr lang="zh-CN" altLang="zh-CN" dirty="0"/>
              <a:t>音乐实际上是一个列表的嵌套。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5" name="Text Placeholder 32"/>
          <p:cNvSpPr txBox="1"/>
          <p:nvPr/>
        </p:nvSpPr>
        <p:spPr>
          <a:xfrm>
            <a:off x="899595" y="3426299"/>
            <a:ext cx="4277125" cy="5165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建立一段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midi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音乐</a:t>
            </a:r>
          </a:p>
        </p:txBody>
      </p:sp>
      <p:sp>
        <p:nvSpPr>
          <p:cNvPr id="16" name="Text Placeholder 33"/>
          <p:cNvSpPr txBox="1"/>
          <p:nvPr/>
        </p:nvSpPr>
        <p:spPr>
          <a:xfrm>
            <a:off x="885927" y="3120140"/>
            <a:ext cx="4290793" cy="30431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800" dirty="0" err="1">
                <a:solidFill>
                  <a:srgbClr val="F23B48"/>
                </a:solidFill>
                <a:latin typeface="+mn-lt"/>
                <a:cs typeface="+mn-ea"/>
                <a:sym typeface="+mn-lt"/>
              </a:rPr>
              <a:t>midi.Pattrtn</a:t>
            </a:r>
            <a:r>
              <a:rPr lang="en-US" sz="1800" dirty="0">
                <a:solidFill>
                  <a:srgbClr val="F23B48"/>
                </a:solidFill>
                <a:latin typeface="+mn-lt"/>
                <a:cs typeface="+mn-ea"/>
                <a:sym typeface="+mn-lt"/>
              </a:rPr>
              <a:t>()</a:t>
            </a:r>
            <a:r>
              <a:rPr lang="zh-CN" altLang="en-US" sz="1800" dirty="0">
                <a:solidFill>
                  <a:srgbClr val="F23B48"/>
                </a:solidFill>
                <a:latin typeface="+mn-lt"/>
                <a:cs typeface="+mn-ea"/>
                <a:sym typeface="+mn-lt"/>
              </a:rPr>
              <a:t>函数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F23B4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cxnSp>
        <p:nvCxnSpPr>
          <p:cNvPr id="17" name="Straight Connector 58"/>
          <p:cNvCxnSpPr/>
          <p:nvPr/>
        </p:nvCxnSpPr>
        <p:spPr>
          <a:xfrm>
            <a:off x="698036" y="3120140"/>
            <a:ext cx="0" cy="718378"/>
          </a:xfrm>
          <a:prstGeom prst="line">
            <a:avLst/>
          </a:prstGeom>
          <a:ln w="50800">
            <a:solidFill>
              <a:srgbClr val="F23B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32"/>
          <p:cNvSpPr txBox="1"/>
          <p:nvPr/>
        </p:nvSpPr>
        <p:spPr>
          <a:xfrm>
            <a:off x="6634189" y="3426299"/>
            <a:ext cx="4277125" cy="5165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设置松开键的时刻，在这里设置时刻相当于这个音符的持续时值</a:t>
            </a:r>
          </a:p>
        </p:txBody>
      </p:sp>
      <p:sp>
        <p:nvSpPr>
          <p:cNvPr id="19" name="Text Placeholder 33"/>
          <p:cNvSpPr txBox="1"/>
          <p:nvPr/>
        </p:nvSpPr>
        <p:spPr>
          <a:xfrm>
            <a:off x="6620521" y="3120140"/>
            <a:ext cx="4290793" cy="30431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800" dirty="0" err="1">
                <a:solidFill>
                  <a:srgbClr val="F23B48"/>
                </a:solidFill>
                <a:latin typeface="+mn-lt"/>
                <a:cs typeface="+mn-ea"/>
                <a:sym typeface="+mn-lt"/>
              </a:rPr>
              <a:t>midi.NoteOffEvent</a:t>
            </a:r>
            <a:r>
              <a:rPr lang="en-US" sz="1800" dirty="0" smtClean="0">
                <a:solidFill>
                  <a:srgbClr val="F23B48"/>
                </a:solidFill>
                <a:latin typeface="+mn-lt"/>
                <a:cs typeface="+mn-ea"/>
                <a:sym typeface="+mn-lt"/>
              </a:rPr>
              <a:t>()</a:t>
            </a:r>
            <a:r>
              <a:rPr lang="zh-CN" altLang="en-US" sz="1800" dirty="0" smtClean="0">
                <a:solidFill>
                  <a:srgbClr val="F23B48"/>
                </a:solidFill>
                <a:latin typeface="+mn-lt"/>
                <a:cs typeface="+mn-ea"/>
                <a:sym typeface="+mn-lt"/>
              </a:rPr>
              <a:t>函数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F23B4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cxnSp>
        <p:nvCxnSpPr>
          <p:cNvPr id="20" name="Straight Connector 58"/>
          <p:cNvCxnSpPr/>
          <p:nvPr/>
        </p:nvCxnSpPr>
        <p:spPr>
          <a:xfrm>
            <a:off x="6432630" y="3120140"/>
            <a:ext cx="0" cy="718378"/>
          </a:xfrm>
          <a:prstGeom prst="line">
            <a:avLst/>
          </a:prstGeom>
          <a:ln w="50800">
            <a:solidFill>
              <a:srgbClr val="F23B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32"/>
          <p:cNvSpPr txBox="1"/>
          <p:nvPr/>
        </p:nvSpPr>
        <p:spPr>
          <a:xfrm>
            <a:off x="899595" y="5618718"/>
            <a:ext cx="4277125" cy="5165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设置按下钢琴键的时刻</a:t>
            </a:r>
          </a:p>
        </p:txBody>
      </p:sp>
      <p:sp>
        <p:nvSpPr>
          <p:cNvPr id="22" name="Text Placeholder 33"/>
          <p:cNvSpPr txBox="1"/>
          <p:nvPr/>
        </p:nvSpPr>
        <p:spPr>
          <a:xfrm>
            <a:off x="885927" y="5312559"/>
            <a:ext cx="4290793" cy="30431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800" dirty="0" err="1">
                <a:solidFill>
                  <a:srgbClr val="F23B48"/>
                </a:solidFill>
                <a:latin typeface="+mn-lt"/>
                <a:cs typeface="+mn-ea"/>
                <a:sym typeface="+mn-lt"/>
              </a:rPr>
              <a:t>midi.NoteOnEvent</a:t>
            </a:r>
            <a:r>
              <a:rPr lang="en-US" sz="1800" dirty="0" smtClean="0">
                <a:solidFill>
                  <a:srgbClr val="F23B48"/>
                </a:solidFill>
                <a:latin typeface="+mn-lt"/>
                <a:cs typeface="+mn-ea"/>
                <a:sym typeface="+mn-lt"/>
              </a:rPr>
              <a:t>()</a:t>
            </a:r>
            <a:r>
              <a:rPr lang="zh-CN" altLang="en-US" sz="1800" dirty="0" smtClean="0">
                <a:solidFill>
                  <a:srgbClr val="F23B48"/>
                </a:solidFill>
                <a:latin typeface="+mn-lt"/>
                <a:cs typeface="+mn-ea"/>
                <a:sym typeface="+mn-lt"/>
              </a:rPr>
              <a:t>函数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F23B4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cxnSp>
        <p:nvCxnSpPr>
          <p:cNvPr id="23" name="Straight Connector 58"/>
          <p:cNvCxnSpPr/>
          <p:nvPr/>
        </p:nvCxnSpPr>
        <p:spPr>
          <a:xfrm>
            <a:off x="698036" y="5312559"/>
            <a:ext cx="0" cy="718378"/>
          </a:xfrm>
          <a:prstGeom prst="line">
            <a:avLst/>
          </a:prstGeom>
          <a:ln w="50800">
            <a:solidFill>
              <a:srgbClr val="F23B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32"/>
          <p:cNvSpPr txBox="1"/>
          <p:nvPr/>
        </p:nvSpPr>
        <p:spPr>
          <a:xfrm>
            <a:off x="913263" y="4446431"/>
            <a:ext cx="4277125" cy="5165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建立一条音轨</a:t>
            </a:r>
          </a:p>
        </p:txBody>
      </p:sp>
      <p:sp>
        <p:nvSpPr>
          <p:cNvPr id="25" name="Text Placeholder 33"/>
          <p:cNvSpPr txBox="1"/>
          <p:nvPr/>
        </p:nvSpPr>
        <p:spPr>
          <a:xfrm>
            <a:off x="899595" y="4140272"/>
            <a:ext cx="4290793" cy="30431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800" dirty="0" err="1">
                <a:solidFill>
                  <a:srgbClr val="F23B48"/>
                </a:solidFill>
                <a:latin typeface="+mn-lt"/>
                <a:cs typeface="+mn-ea"/>
                <a:sym typeface="+mn-lt"/>
              </a:rPr>
              <a:t>midi.Track</a:t>
            </a:r>
            <a:r>
              <a:rPr lang="en-US" sz="1800" dirty="0" smtClean="0">
                <a:solidFill>
                  <a:srgbClr val="F23B48"/>
                </a:solidFill>
                <a:latin typeface="+mn-lt"/>
                <a:cs typeface="+mn-ea"/>
                <a:sym typeface="+mn-lt"/>
              </a:rPr>
              <a:t>()</a:t>
            </a:r>
            <a:r>
              <a:rPr lang="zh-CN" altLang="en-US" sz="1800" dirty="0" smtClean="0">
                <a:solidFill>
                  <a:srgbClr val="F23B48"/>
                </a:solidFill>
                <a:latin typeface="+mn-lt"/>
                <a:cs typeface="+mn-ea"/>
                <a:sym typeface="+mn-lt"/>
              </a:rPr>
              <a:t>函数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F23B4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cxnSp>
        <p:nvCxnSpPr>
          <p:cNvPr id="29" name="Straight Connector 58"/>
          <p:cNvCxnSpPr/>
          <p:nvPr/>
        </p:nvCxnSpPr>
        <p:spPr>
          <a:xfrm>
            <a:off x="711704" y="4140272"/>
            <a:ext cx="0" cy="718378"/>
          </a:xfrm>
          <a:prstGeom prst="line">
            <a:avLst/>
          </a:prstGeom>
          <a:ln w="50800">
            <a:solidFill>
              <a:srgbClr val="F23B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32"/>
          <p:cNvSpPr txBox="1"/>
          <p:nvPr/>
        </p:nvSpPr>
        <p:spPr>
          <a:xfrm>
            <a:off x="6634189" y="4446431"/>
            <a:ext cx="4277125" cy="5165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tick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即为时刻设置，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velocity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可以看做钢琴键的力度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,pitch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代表音高</a:t>
            </a:r>
          </a:p>
        </p:txBody>
      </p:sp>
      <p:sp>
        <p:nvSpPr>
          <p:cNvPr id="33" name="Text Placeholder 33"/>
          <p:cNvSpPr txBox="1"/>
          <p:nvPr/>
        </p:nvSpPr>
        <p:spPr>
          <a:xfrm>
            <a:off x="6620521" y="4140272"/>
            <a:ext cx="4290793" cy="30431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sz="1800" dirty="0" smtClean="0">
                <a:solidFill>
                  <a:srgbClr val="F23B48"/>
                </a:solidFill>
                <a:latin typeface="+mn-lt"/>
                <a:cs typeface="+mn-ea"/>
                <a:sym typeface="+mn-lt"/>
              </a:rPr>
              <a:t>对于每个音符的参数设置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F23B4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cxnSp>
        <p:nvCxnSpPr>
          <p:cNvPr id="34" name="Straight Connector 58"/>
          <p:cNvCxnSpPr/>
          <p:nvPr/>
        </p:nvCxnSpPr>
        <p:spPr>
          <a:xfrm>
            <a:off x="6432630" y="4140272"/>
            <a:ext cx="0" cy="718378"/>
          </a:xfrm>
          <a:prstGeom prst="line">
            <a:avLst/>
          </a:prstGeom>
          <a:ln w="50800">
            <a:solidFill>
              <a:srgbClr val="F23B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2"/>
          <p:cNvSpPr txBox="1"/>
          <p:nvPr/>
        </p:nvSpPr>
        <p:spPr>
          <a:xfrm>
            <a:off x="6634189" y="5618718"/>
            <a:ext cx="4277125" cy="5165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《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数码宝贝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》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插曲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《brave heart》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6" name="Text Placeholder 33"/>
          <p:cNvSpPr txBox="1"/>
          <p:nvPr/>
        </p:nvSpPr>
        <p:spPr>
          <a:xfrm>
            <a:off x="6620521" y="5312559"/>
            <a:ext cx="4290793" cy="30431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sz="1800" noProof="0" dirty="0">
                <a:solidFill>
                  <a:srgbClr val="F23B48"/>
                </a:solidFill>
                <a:latin typeface="+mn-lt"/>
                <a:cs typeface="+mn-ea"/>
                <a:sym typeface="+mn-lt"/>
              </a:rPr>
              <a:t>选曲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F23B4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cxnSp>
        <p:nvCxnSpPr>
          <p:cNvPr id="37" name="Straight Connector 58"/>
          <p:cNvCxnSpPr/>
          <p:nvPr/>
        </p:nvCxnSpPr>
        <p:spPr>
          <a:xfrm>
            <a:off x="6432630" y="5312559"/>
            <a:ext cx="0" cy="718378"/>
          </a:xfrm>
          <a:prstGeom prst="line">
            <a:avLst/>
          </a:prstGeom>
          <a:ln w="50800">
            <a:solidFill>
              <a:srgbClr val="F23B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6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4585333" y="3424634"/>
            <a:ext cx="468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Results Show</a:t>
            </a:r>
            <a:endParaRPr kumimoji="1"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8"/>
          <p:cNvSpPr txBox="1"/>
          <p:nvPr/>
        </p:nvSpPr>
        <p:spPr>
          <a:xfrm>
            <a:off x="4585333" y="265519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效果展示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4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69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kumimoji="1" lang="zh-CN" altLang="en-US" b="1" dirty="0" smtClean="0">
                <a:cs typeface="+mn-ea"/>
                <a:sym typeface="+mn-lt"/>
              </a:rPr>
              <a:t>效果展示</a:t>
            </a:r>
            <a:endParaRPr kumimoji="1" lang="zh-CN" altLang="en-US" b="1" dirty="0">
              <a:cs typeface="+mn-ea"/>
              <a:sym typeface="+mn-lt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17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pic>
        <p:nvPicPr>
          <p:cNvPr id="32" name="图片 31"/>
          <p:cNvPicPr/>
          <p:nvPr/>
        </p:nvPicPr>
        <p:blipFill rotWithShape="1">
          <a:blip r:embed="rId2"/>
          <a:srcRect t="3972"/>
          <a:stretch/>
        </p:blipFill>
        <p:spPr>
          <a:xfrm>
            <a:off x="2161181" y="1863990"/>
            <a:ext cx="7871093" cy="4718375"/>
          </a:xfrm>
          <a:prstGeom prst="rect">
            <a:avLst/>
          </a:prstGeom>
        </p:spPr>
      </p:pic>
      <p:sp>
        <p:nvSpPr>
          <p:cNvPr id="33" name="文本占位符 20"/>
          <p:cNvSpPr txBox="1">
            <a:spLocks/>
          </p:cNvSpPr>
          <p:nvPr/>
        </p:nvSpPr>
        <p:spPr>
          <a:xfrm>
            <a:off x="5192130" y="1386210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b="1" dirty="0">
              <a:cs typeface="+mn-ea"/>
              <a:sym typeface="+mn-lt"/>
            </a:endParaRPr>
          </a:p>
        </p:txBody>
      </p:sp>
      <p:sp>
        <p:nvSpPr>
          <p:cNvPr id="34" name="文本占位符 20"/>
          <p:cNvSpPr txBox="1">
            <a:spLocks/>
          </p:cNvSpPr>
          <p:nvPr/>
        </p:nvSpPr>
        <p:spPr>
          <a:xfrm>
            <a:off x="4187990" y="136163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b="1" dirty="0" smtClean="0">
                <a:cs typeface="+mn-ea"/>
                <a:sym typeface="+mn-lt"/>
              </a:rPr>
              <a:t>第一个地图的游戏界面</a:t>
            </a:r>
            <a:endParaRPr kumimoji="1" lang="zh-CN" altLang="en-US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985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kumimoji="1" lang="zh-CN" altLang="en-US" b="1" dirty="0" smtClean="0">
                <a:cs typeface="+mn-ea"/>
                <a:sym typeface="+mn-lt"/>
              </a:rPr>
              <a:t>效果展示</a:t>
            </a:r>
            <a:endParaRPr kumimoji="1" lang="zh-CN" altLang="en-US" b="1" dirty="0">
              <a:cs typeface="+mn-ea"/>
              <a:sym typeface="+mn-lt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18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3" name="文本占位符 20"/>
          <p:cNvSpPr txBox="1">
            <a:spLocks/>
          </p:cNvSpPr>
          <p:nvPr/>
        </p:nvSpPr>
        <p:spPr>
          <a:xfrm>
            <a:off x="5192130" y="1386210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b="1" dirty="0">
              <a:cs typeface="+mn-ea"/>
              <a:sym typeface="+mn-lt"/>
            </a:endParaRPr>
          </a:p>
        </p:txBody>
      </p:sp>
      <p:sp>
        <p:nvSpPr>
          <p:cNvPr id="34" name="文本占位符 20"/>
          <p:cNvSpPr txBox="1">
            <a:spLocks/>
          </p:cNvSpPr>
          <p:nvPr/>
        </p:nvSpPr>
        <p:spPr>
          <a:xfrm>
            <a:off x="4189354" y="1386210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b="1" dirty="0" smtClean="0">
                <a:cs typeface="+mn-ea"/>
                <a:sym typeface="+mn-lt"/>
              </a:rPr>
              <a:t>第二个地图的游戏界面</a:t>
            </a:r>
            <a:endParaRPr kumimoji="1" lang="zh-CN" altLang="en-US" b="1" dirty="0">
              <a:cs typeface="+mn-ea"/>
              <a:sym typeface="+mn-lt"/>
            </a:endParaRPr>
          </a:p>
        </p:txBody>
      </p:sp>
      <p:pic>
        <p:nvPicPr>
          <p:cNvPr id="7" name="图片 6"/>
          <p:cNvPicPr/>
          <p:nvPr/>
        </p:nvPicPr>
        <p:blipFill rotWithShape="1">
          <a:blip r:embed="rId2"/>
          <a:srcRect t="4243"/>
          <a:stretch/>
        </p:blipFill>
        <p:spPr bwMode="auto">
          <a:xfrm>
            <a:off x="2161181" y="1863063"/>
            <a:ext cx="7871093" cy="47050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2576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kumimoji="1" lang="zh-CN" altLang="en-US" b="1" dirty="0" smtClean="0">
                <a:cs typeface="+mn-ea"/>
                <a:sym typeface="+mn-lt"/>
              </a:rPr>
              <a:t>效果展示</a:t>
            </a:r>
            <a:endParaRPr kumimoji="1" lang="zh-CN" altLang="en-US" b="1" dirty="0">
              <a:cs typeface="+mn-ea"/>
              <a:sym typeface="+mn-lt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19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3" name="文本占位符 20"/>
          <p:cNvSpPr txBox="1">
            <a:spLocks/>
          </p:cNvSpPr>
          <p:nvPr/>
        </p:nvSpPr>
        <p:spPr>
          <a:xfrm>
            <a:off x="5192130" y="1386210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b="1" dirty="0">
              <a:cs typeface="+mn-ea"/>
              <a:sym typeface="+mn-lt"/>
            </a:endParaRPr>
          </a:p>
        </p:txBody>
      </p:sp>
      <p:sp>
        <p:nvSpPr>
          <p:cNvPr id="34" name="文本占位符 20"/>
          <p:cNvSpPr txBox="1">
            <a:spLocks/>
          </p:cNvSpPr>
          <p:nvPr/>
        </p:nvSpPr>
        <p:spPr>
          <a:xfrm>
            <a:off x="4189354" y="1386210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b="1" dirty="0" smtClean="0">
                <a:cs typeface="+mn-ea"/>
                <a:sym typeface="+mn-lt"/>
              </a:rPr>
              <a:t>第三个地图的游戏界面</a:t>
            </a:r>
            <a:endParaRPr kumimoji="1" lang="zh-CN" altLang="en-US" b="1" dirty="0">
              <a:cs typeface="+mn-ea"/>
              <a:sym typeface="+mn-lt"/>
            </a:endParaRPr>
          </a:p>
        </p:txBody>
      </p:sp>
      <p:pic>
        <p:nvPicPr>
          <p:cNvPr id="8" name="图片 7"/>
          <p:cNvPicPr/>
          <p:nvPr/>
        </p:nvPicPr>
        <p:blipFill rotWithShape="1">
          <a:blip r:embed="rId2"/>
          <a:srcRect t="3665"/>
          <a:stretch/>
        </p:blipFill>
        <p:spPr bwMode="auto">
          <a:xfrm>
            <a:off x="2213431" y="1903611"/>
            <a:ext cx="7760059" cy="46666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2588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87672" y="2864605"/>
            <a:ext cx="3061161" cy="751139"/>
            <a:chOff x="4123410" y="1826618"/>
            <a:chExt cx="3061161" cy="751139"/>
          </a:xfrm>
        </p:grpSpPr>
        <p:grpSp>
          <p:nvGrpSpPr>
            <p:cNvPr id="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8"/>
            <p:cNvSpPr txBox="1"/>
            <p:nvPr/>
          </p:nvSpPr>
          <p:spPr>
            <a:xfrm>
              <a:off x="4927756" y="1844007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项目概述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927755" y="2269980"/>
              <a:ext cx="225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Project</a:t>
              </a:r>
              <a:r>
                <a:rPr kumimoji="1" lang="en-US" altLang="zh-CN" sz="1400" i="0" u="none" strike="noStrike" kern="1200" cap="none" spc="0" normalizeH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 </a:t>
              </a:r>
              <a:r>
                <a:rPr kumimoji="1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Overview</a:t>
              </a:r>
              <a:endParaRPr kumimoji="1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3745346" y="2858473"/>
            <a:ext cx="3061160" cy="751139"/>
            <a:chOff x="4123410" y="1826618"/>
            <a:chExt cx="3061160" cy="751139"/>
          </a:xfrm>
        </p:grpSpPr>
        <p:grpSp>
          <p:nvGrpSpPr>
            <p:cNvPr id="12" name="组合 11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3" name="文本框 8"/>
            <p:cNvSpPr txBox="1"/>
            <p:nvPr/>
          </p:nvSpPr>
          <p:spPr>
            <a:xfrm>
              <a:off x="4927755" y="1840895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主要功能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文本框 4"/>
            <p:cNvSpPr txBox="1"/>
            <p:nvPr/>
          </p:nvSpPr>
          <p:spPr>
            <a:xfrm>
              <a:off x="4927755" y="2269980"/>
              <a:ext cx="225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Main Function</a:t>
              </a:r>
              <a:endParaRPr kumimoji="1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6203091" y="2838303"/>
            <a:ext cx="3061161" cy="751139"/>
            <a:chOff x="4123410" y="1826618"/>
            <a:chExt cx="3061161" cy="751139"/>
          </a:xfrm>
        </p:grpSpPr>
        <p:grpSp>
          <p:nvGrpSpPr>
            <p:cNvPr id="21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2" name="文本框 8"/>
            <p:cNvSpPr txBox="1"/>
            <p:nvPr/>
          </p:nvSpPr>
          <p:spPr>
            <a:xfrm>
              <a:off x="4927756" y="1844007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实现原理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文本框 4"/>
            <p:cNvSpPr txBox="1"/>
            <p:nvPr/>
          </p:nvSpPr>
          <p:spPr>
            <a:xfrm>
              <a:off x="4927755" y="2269980"/>
              <a:ext cx="225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Technology</a:t>
              </a:r>
              <a:endParaRPr kumimoji="1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>
            <a:off x="4896806" y="1258679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</a:rPr>
              <a:t>CONTENT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39" name="自由: 形状 85"/>
          <p:cNvSpPr/>
          <p:nvPr/>
        </p:nvSpPr>
        <p:spPr>
          <a:xfrm rot="2700000">
            <a:off x="6132942" y="1869831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8701152" y="2864605"/>
            <a:ext cx="3061161" cy="751139"/>
            <a:chOff x="4123410" y="1826618"/>
            <a:chExt cx="3061161" cy="751139"/>
          </a:xfrm>
        </p:grpSpPr>
        <p:grpSp>
          <p:nvGrpSpPr>
            <p:cNvPr id="32" name="组合 31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33" name="文本框 8"/>
            <p:cNvSpPr txBox="1"/>
            <p:nvPr/>
          </p:nvSpPr>
          <p:spPr>
            <a:xfrm>
              <a:off x="4927756" y="1844007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效果展示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文本框 4"/>
            <p:cNvSpPr txBox="1"/>
            <p:nvPr/>
          </p:nvSpPr>
          <p:spPr>
            <a:xfrm>
              <a:off x="4927755" y="2269980"/>
              <a:ext cx="225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Results Show</a:t>
              </a:r>
              <a:endParaRPr kumimoji="1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771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5" name="椭圆 4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自由: 形状 27"/>
          <p:cNvSpPr/>
          <p:nvPr/>
        </p:nvSpPr>
        <p:spPr>
          <a:xfrm rot="13500000">
            <a:off x="6068577" y="783410"/>
            <a:ext cx="293901" cy="293901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空心弧 2"/>
          <p:cNvSpPr/>
          <p:nvPr/>
        </p:nvSpPr>
        <p:spPr>
          <a:xfrm rot="7086271">
            <a:off x="6496050" y="2687637"/>
            <a:ext cx="1482725" cy="1482725"/>
          </a:xfrm>
          <a:custGeom>
            <a:avLst/>
            <a:gdLst/>
            <a:ahLst/>
            <a:cxnLst>
              <a:cxn ang="0">
                <a:pos x="719254" y="1482395"/>
              </a:cxn>
              <a:cxn ang="0">
                <a:pos x="18905" y="907716"/>
              </a:cxn>
              <a:cxn ang="0">
                <a:pos x="397400" y="84620"/>
              </a:cxn>
              <a:cxn ang="0">
                <a:pos x="1289534" y="242235"/>
              </a:cxn>
              <a:cxn ang="0">
                <a:pos x="1363085" y="1145194"/>
              </a:cxn>
              <a:cxn ang="0">
                <a:pos x="1349991" y="1136690"/>
              </a:cxn>
              <a:cxn ang="0">
                <a:pos x="1277989" y="252748"/>
              </a:cxn>
              <a:cxn ang="0">
                <a:pos x="404645" y="98453"/>
              </a:cxn>
              <a:cxn ang="0">
                <a:pos x="34121" y="904213"/>
              </a:cxn>
              <a:cxn ang="0">
                <a:pos x="719720" y="1466788"/>
              </a:cxn>
              <a:cxn ang="0">
                <a:pos x="719254" y="1482395"/>
              </a:cxn>
            </a:cxnLst>
            <a:rect l="0" t="0" r="0" b="0"/>
            <a:pathLst>
              <a:path w="1482725" h="1482725">
                <a:moveTo>
                  <a:pt x="719254" y="1482395"/>
                </a:moveTo>
                <a:cubicBezTo>
                  <a:pt x="382299" y="1472342"/>
                  <a:pt x="94548" y="1236225"/>
                  <a:pt x="18905" y="907716"/>
                </a:cubicBezTo>
                <a:cubicBezTo>
                  <a:pt x="-56738" y="579208"/>
                  <a:pt x="98774" y="241023"/>
                  <a:pt x="397400" y="84620"/>
                </a:cubicBezTo>
                <a:cubicBezTo>
                  <a:pt x="696026" y="-71783"/>
                  <a:pt x="1062576" y="-7024"/>
                  <a:pt x="1289534" y="242235"/>
                </a:cubicBezTo>
                <a:cubicBezTo>
                  <a:pt x="1516492" y="491494"/>
                  <a:pt x="1546711" y="862491"/>
                  <a:pt x="1363085" y="1145194"/>
                </a:cubicBezTo>
                <a:lnTo>
                  <a:pt x="1349991" y="1136690"/>
                </a:lnTo>
                <a:cubicBezTo>
                  <a:pt x="1529750" y="859941"/>
                  <a:pt x="1500167" y="496757"/>
                  <a:pt x="1277989" y="252748"/>
                </a:cubicBezTo>
                <a:cubicBezTo>
                  <a:pt x="1055811" y="8739"/>
                  <a:pt x="696982" y="-54656"/>
                  <a:pt x="404645" y="98453"/>
                </a:cubicBezTo>
                <a:cubicBezTo>
                  <a:pt x="112308" y="251562"/>
                  <a:pt x="-39929" y="582624"/>
                  <a:pt x="34121" y="904213"/>
                </a:cubicBezTo>
                <a:cubicBezTo>
                  <a:pt x="108171" y="1225803"/>
                  <a:pt x="389862" y="1456947"/>
                  <a:pt x="719720" y="1466788"/>
                </a:cubicBezTo>
                <a:cubicBezTo>
                  <a:pt x="719565" y="1471990"/>
                  <a:pt x="719409" y="1477193"/>
                  <a:pt x="719254" y="1482395"/>
                </a:cubicBezTo>
                <a:close/>
              </a:path>
            </a:pathLst>
          </a:custGeom>
          <a:solidFill>
            <a:schemeClr val="bg1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60863" y="3773487"/>
            <a:ext cx="2192337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谢谢聆听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532480" y="3726731"/>
            <a:ext cx="5127040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en-US" altLang="zh-CN" sz="2400" dirty="0">
                <a:solidFill>
                  <a:schemeClr val="accent2"/>
                </a:solidFill>
                <a:cs typeface="+mn-ea"/>
                <a:sym typeface="+mn-lt"/>
              </a:rPr>
              <a:t>THANKS FOR YOUR WATCHING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464510" y="2669605"/>
            <a:ext cx="5262980" cy="110799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r>
              <a:rPr lang="zh-CN" altLang="en-US" sz="6600" dirty="0">
                <a:solidFill>
                  <a:srgbClr val="F23B48"/>
                </a:solidFill>
                <a:cs typeface="+mn-ea"/>
                <a:sym typeface="+mn-lt"/>
              </a:rPr>
              <a:t>谢谢您的观看</a:t>
            </a:r>
            <a:endParaRPr lang="en-US" altLang="zh-CN" sz="6600" dirty="0">
              <a:solidFill>
                <a:srgbClr val="F23B48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596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4585333" y="3424634"/>
            <a:ext cx="468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en-US" altLang="zh-CN" sz="24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Project  Overview</a:t>
            </a:r>
          </a:p>
        </p:txBody>
      </p:sp>
      <p:sp>
        <p:nvSpPr>
          <p:cNvPr id="3" name="文本框 8"/>
          <p:cNvSpPr txBox="1"/>
          <p:nvPr/>
        </p:nvSpPr>
        <p:spPr>
          <a:xfrm>
            <a:off x="4585333" y="265519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项目概述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1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19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kumimoji="1" lang="zh-CN" altLang="en-US" b="1" dirty="0">
                <a:cs typeface="+mn-ea"/>
                <a:sym typeface="+mn-lt"/>
              </a:rPr>
              <a:t>项目概述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4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Rectangle 48"/>
          <p:cNvSpPr/>
          <p:nvPr/>
        </p:nvSpPr>
        <p:spPr>
          <a:xfrm>
            <a:off x="6529571" y="1009694"/>
            <a:ext cx="4713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项目概述</a:t>
            </a:r>
          </a:p>
        </p:txBody>
      </p:sp>
      <p:sp>
        <p:nvSpPr>
          <p:cNvPr id="5" name="Text Placeholder 32"/>
          <p:cNvSpPr txBox="1"/>
          <p:nvPr/>
        </p:nvSpPr>
        <p:spPr>
          <a:xfrm>
            <a:off x="7266884" y="2193909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放置防御塔攻击来犯之敌的基础玩法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ext Placeholder 33"/>
          <p:cNvSpPr txBox="1"/>
          <p:nvPr/>
        </p:nvSpPr>
        <p:spPr>
          <a:xfrm>
            <a:off x="7266886" y="1947193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+mn-lt"/>
              </a:rPr>
              <a:t>塔防游戏</a:t>
            </a:r>
            <a:endParaRPr lang="en-AU" sz="1400" b="1" dirty="0">
              <a:solidFill>
                <a:schemeClr val="accent2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7" name="Text Placeholder 32"/>
          <p:cNvSpPr txBox="1"/>
          <p:nvPr/>
        </p:nvSpPr>
        <p:spPr>
          <a:xfrm>
            <a:off x="7266884" y="3019873"/>
            <a:ext cx="3895156" cy="644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建立炮台，消灭怪物，获取积分，无限闯关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Text Placeholder 33"/>
          <p:cNvSpPr txBox="1"/>
          <p:nvPr/>
        </p:nvSpPr>
        <p:spPr>
          <a:xfrm>
            <a:off x="7266886" y="2766742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创意策略</a:t>
            </a:r>
            <a:endParaRPr lang="en-AU" sz="14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Text Placeholder 32"/>
          <p:cNvSpPr txBox="1"/>
          <p:nvPr/>
        </p:nvSpPr>
        <p:spPr>
          <a:xfrm>
            <a:off x="7266884" y="3806431"/>
            <a:ext cx="3895156" cy="4912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保卫萝卜、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Kingdom Rush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、植物大战僵尸、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Toy Soldiers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、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Defense Grid: The Awakening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、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Fieldrunners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等等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0" name="Text Placeholder 33"/>
          <p:cNvSpPr txBox="1"/>
          <p:nvPr/>
        </p:nvSpPr>
        <p:spPr>
          <a:xfrm>
            <a:off x="7266886" y="3559714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类似游戏</a:t>
            </a:r>
            <a:endParaRPr lang="en-AU" altLang="zh-CN" sz="14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529571" y="1947193"/>
            <a:ext cx="551992" cy="551992"/>
            <a:chOff x="6636986" y="2554201"/>
            <a:chExt cx="551992" cy="551992"/>
          </a:xfrm>
        </p:grpSpPr>
        <p:sp>
          <p:nvSpPr>
            <p:cNvPr id="13" name="Oval 53"/>
            <p:cNvSpPr>
              <a:spLocks noChangeAspect="1"/>
            </p:cNvSpPr>
            <p:nvPr/>
          </p:nvSpPr>
          <p:spPr>
            <a:xfrm>
              <a:off x="6636986" y="2554201"/>
              <a:ext cx="551992" cy="551992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224"/>
            <p:cNvSpPr>
              <a:spLocks noEditPoints="1" noChangeArrowheads="1"/>
            </p:cNvSpPr>
            <p:nvPr/>
          </p:nvSpPr>
          <p:spPr bwMode="auto">
            <a:xfrm>
              <a:off x="6764434" y="2681662"/>
              <a:ext cx="297096" cy="297071"/>
            </a:xfrm>
            <a:custGeom>
              <a:avLst/>
              <a:gdLst>
                <a:gd name="T0" fmla="*/ 3 w 47"/>
                <a:gd name="T1" fmla="*/ 0 h 47"/>
                <a:gd name="T2" fmla="*/ 21 w 47"/>
                <a:gd name="T3" fmla="*/ 0 h 47"/>
                <a:gd name="T4" fmla="*/ 21 w 47"/>
                <a:gd name="T5" fmla="*/ 3 h 47"/>
                <a:gd name="T6" fmla="*/ 3 w 47"/>
                <a:gd name="T7" fmla="*/ 3 h 47"/>
                <a:gd name="T8" fmla="*/ 3 w 47"/>
                <a:gd name="T9" fmla="*/ 0 h 47"/>
                <a:gd name="T10" fmla="*/ 26 w 47"/>
                <a:gd name="T11" fmla="*/ 0 h 47"/>
                <a:gd name="T12" fmla="*/ 44 w 47"/>
                <a:gd name="T13" fmla="*/ 0 h 47"/>
                <a:gd name="T14" fmla="*/ 44 w 47"/>
                <a:gd name="T15" fmla="*/ 3 h 47"/>
                <a:gd name="T16" fmla="*/ 26 w 47"/>
                <a:gd name="T17" fmla="*/ 3 h 47"/>
                <a:gd name="T18" fmla="*/ 26 w 47"/>
                <a:gd name="T19" fmla="*/ 0 h 47"/>
                <a:gd name="T20" fmla="*/ 43 w 47"/>
                <a:gd name="T21" fmla="*/ 15 h 47"/>
                <a:gd name="T22" fmla="*/ 41 w 47"/>
                <a:gd name="T23" fmla="*/ 15 h 47"/>
                <a:gd name="T24" fmla="*/ 41 w 47"/>
                <a:gd name="T25" fmla="*/ 3 h 47"/>
                <a:gd name="T26" fmla="*/ 29 w 47"/>
                <a:gd name="T27" fmla="*/ 3 h 47"/>
                <a:gd name="T28" fmla="*/ 29 w 47"/>
                <a:gd name="T29" fmla="*/ 15 h 47"/>
                <a:gd name="T30" fmla="*/ 18 w 47"/>
                <a:gd name="T31" fmla="*/ 15 h 47"/>
                <a:gd name="T32" fmla="*/ 18 w 47"/>
                <a:gd name="T33" fmla="*/ 3 h 47"/>
                <a:gd name="T34" fmla="*/ 6 w 47"/>
                <a:gd name="T35" fmla="*/ 3 h 47"/>
                <a:gd name="T36" fmla="*/ 6 w 47"/>
                <a:gd name="T37" fmla="*/ 15 h 47"/>
                <a:gd name="T38" fmla="*/ 4 w 47"/>
                <a:gd name="T39" fmla="*/ 15 h 47"/>
                <a:gd name="T40" fmla="*/ 0 w 47"/>
                <a:gd name="T41" fmla="*/ 18 h 47"/>
                <a:gd name="T42" fmla="*/ 0 w 47"/>
                <a:gd name="T43" fmla="*/ 44 h 47"/>
                <a:gd name="T44" fmla="*/ 4 w 47"/>
                <a:gd name="T45" fmla="*/ 47 h 47"/>
                <a:gd name="T46" fmla="*/ 17 w 47"/>
                <a:gd name="T47" fmla="*/ 47 h 47"/>
                <a:gd name="T48" fmla="*/ 21 w 47"/>
                <a:gd name="T49" fmla="*/ 44 h 47"/>
                <a:gd name="T50" fmla="*/ 21 w 47"/>
                <a:gd name="T51" fmla="*/ 27 h 47"/>
                <a:gd name="T52" fmla="*/ 26 w 47"/>
                <a:gd name="T53" fmla="*/ 27 h 47"/>
                <a:gd name="T54" fmla="*/ 26 w 47"/>
                <a:gd name="T55" fmla="*/ 44 h 47"/>
                <a:gd name="T56" fmla="*/ 30 w 47"/>
                <a:gd name="T57" fmla="*/ 47 h 47"/>
                <a:gd name="T58" fmla="*/ 43 w 47"/>
                <a:gd name="T59" fmla="*/ 47 h 47"/>
                <a:gd name="T60" fmla="*/ 47 w 47"/>
                <a:gd name="T61" fmla="*/ 44 h 47"/>
                <a:gd name="T62" fmla="*/ 47 w 47"/>
                <a:gd name="T63" fmla="*/ 18 h 47"/>
                <a:gd name="T64" fmla="*/ 43 w 47"/>
                <a:gd name="T65" fmla="*/ 15 h 47"/>
                <a:gd name="T66" fmla="*/ 16 w 47"/>
                <a:gd name="T67" fmla="*/ 44 h 47"/>
                <a:gd name="T68" fmla="*/ 5 w 47"/>
                <a:gd name="T69" fmla="*/ 44 h 47"/>
                <a:gd name="T70" fmla="*/ 3 w 47"/>
                <a:gd name="T71" fmla="*/ 42 h 47"/>
                <a:gd name="T72" fmla="*/ 5 w 47"/>
                <a:gd name="T73" fmla="*/ 41 h 47"/>
                <a:gd name="T74" fmla="*/ 16 w 47"/>
                <a:gd name="T75" fmla="*/ 41 h 47"/>
                <a:gd name="T76" fmla="*/ 18 w 47"/>
                <a:gd name="T77" fmla="*/ 42 h 47"/>
                <a:gd name="T78" fmla="*/ 16 w 47"/>
                <a:gd name="T79" fmla="*/ 44 h 47"/>
                <a:gd name="T80" fmla="*/ 25 w 47"/>
                <a:gd name="T81" fmla="*/ 24 h 47"/>
                <a:gd name="T82" fmla="*/ 22 w 47"/>
                <a:gd name="T83" fmla="*/ 24 h 47"/>
                <a:gd name="T84" fmla="*/ 21 w 47"/>
                <a:gd name="T85" fmla="*/ 22 h 47"/>
                <a:gd name="T86" fmla="*/ 22 w 47"/>
                <a:gd name="T87" fmla="*/ 21 h 47"/>
                <a:gd name="T88" fmla="*/ 25 w 47"/>
                <a:gd name="T89" fmla="*/ 21 h 47"/>
                <a:gd name="T90" fmla="*/ 26 w 47"/>
                <a:gd name="T91" fmla="*/ 22 h 47"/>
                <a:gd name="T92" fmla="*/ 25 w 47"/>
                <a:gd name="T93" fmla="*/ 24 h 47"/>
                <a:gd name="T94" fmla="*/ 42 w 47"/>
                <a:gd name="T95" fmla="*/ 44 h 47"/>
                <a:gd name="T96" fmla="*/ 31 w 47"/>
                <a:gd name="T97" fmla="*/ 44 h 47"/>
                <a:gd name="T98" fmla="*/ 29 w 47"/>
                <a:gd name="T99" fmla="*/ 42 h 47"/>
                <a:gd name="T100" fmla="*/ 31 w 47"/>
                <a:gd name="T101" fmla="*/ 41 h 47"/>
                <a:gd name="T102" fmla="*/ 42 w 47"/>
                <a:gd name="T103" fmla="*/ 41 h 47"/>
                <a:gd name="T104" fmla="*/ 44 w 47"/>
                <a:gd name="T105" fmla="*/ 42 h 47"/>
                <a:gd name="T106" fmla="*/ 42 w 47"/>
                <a:gd name="T107" fmla="*/ 44 h 4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7"/>
                <a:gd name="T163" fmla="*/ 0 h 47"/>
                <a:gd name="T164" fmla="*/ 47 w 47"/>
                <a:gd name="T165" fmla="*/ 47 h 4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7" h="47">
                  <a:moveTo>
                    <a:pt x="3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5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6"/>
                    <a:pt x="0" y="1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2" y="47"/>
                    <a:pt x="4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9" y="47"/>
                    <a:pt x="21" y="45"/>
                    <a:pt x="21" y="44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8" y="47"/>
                    <a:pt x="30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5" y="47"/>
                    <a:pt x="47" y="45"/>
                    <a:pt x="47" y="44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6"/>
                    <a:pt x="45" y="15"/>
                    <a:pt x="43" y="15"/>
                  </a:cubicBezTo>
                  <a:close/>
                  <a:moveTo>
                    <a:pt x="16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4" y="44"/>
                    <a:pt x="3" y="43"/>
                    <a:pt x="3" y="42"/>
                  </a:cubicBezTo>
                  <a:cubicBezTo>
                    <a:pt x="3" y="42"/>
                    <a:pt x="4" y="41"/>
                    <a:pt x="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7" y="41"/>
                    <a:pt x="18" y="42"/>
                    <a:pt x="18" y="42"/>
                  </a:cubicBezTo>
                  <a:cubicBezTo>
                    <a:pt x="18" y="43"/>
                    <a:pt x="17" y="44"/>
                    <a:pt x="16" y="44"/>
                  </a:cubicBezTo>
                  <a:close/>
                  <a:moveTo>
                    <a:pt x="25" y="24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1" y="24"/>
                    <a:pt x="21" y="23"/>
                    <a:pt x="21" y="22"/>
                  </a:cubicBezTo>
                  <a:cubicBezTo>
                    <a:pt x="21" y="21"/>
                    <a:pt x="21" y="21"/>
                    <a:pt x="22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1"/>
                    <a:pt x="26" y="21"/>
                    <a:pt x="26" y="22"/>
                  </a:cubicBezTo>
                  <a:cubicBezTo>
                    <a:pt x="26" y="23"/>
                    <a:pt x="26" y="24"/>
                    <a:pt x="25" y="24"/>
                  </a:cubicBezTo>
                  <a:close/>
                  <a:moveTo>
                    <a:pt x="42" y="44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29" y="43"/>
                    <a:pt x="29" y="42"/>
                  </a:cubicBezTo>
                  <a:cubicBezTo>
                    <a:pt x="29" y="42"/>
                    <a:pt x="30" y="41"/>
                    <a:pt x="31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2"/>
                  </a:cubicBezTo>
                  <a:cubicBezTo>
                    <a:pt x="44" y="43"/>
                    <a:pt x="43" y="44"/>
                    <a:pt x="42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529571" y="2743485"/>
            <a:ext cx="551992" cy="551992"/>
            <a:chOff x="6636986" y="3739165"/>
            <a:chExt cx="551992" cy="551992"/>
          </a:xfrm>
        </p:grpSpPr>
        <p:sp>
          <p:nvSpPr>
            <p:cNvPr id="16" name="Oval 54"/>
            <p:cNvSpPr>
              <a:spLocks noChangeAspect="1"/>
            </p:cNvSpPr>
            <p:nvPr/>
          </p:nvSpPr>
          <p:spPr>
            <a:xfrm>
              <a:off x="6636986" y="3739165"/>
              <a:ext cx="551992" cy="5519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 205"/>
            <p:cNvSpPr>
              <a:spLocks noEditPoints="1" noChangeArrowheads="1"/>
            </p:cNvSpPr>
            <p:nvPr/>
          </p:nvSpPr>
          <p:spPr bwMode="auto">
            <a:xfrm>
              <a:off x="6748948" y="3832395"/>
              <a:ext cx="328069" cy="365533"/>
            </a:xfrm>
            <a:custGeom>
              <a:avLst/>
              <a:gdLst>
                <a:gd name="T0" fmla="*/ 34 w 43"/>
                <a:gd name="T1" fmla="*/ 15 h 48"/>
                <a:gd name="T2" fmla="*/ 36 w 43"/>
                <a:gd name="T3" fmla="*/ 12 h 48"/>
                <a:gd name="T4" fmla="*/ 39 w 43"/>
                <a:gd name="T5" fmla="*/ 7 h 48"/>
                <a:gd name="T6" fmla="*/ 38 w 43"/>
                <a:gd name="T7" fmla="*/ 1 h 48"/>
                <a:gd name="T8" fmla="*/ 34 w 43"/>
                <a:gd name="T9" fmla="*/ 0 h 48"/>
                <a:gd name="T10" fmla="*/ 27 w 43"/>
                <a:gd name="T11" fmla="*/ 3 h 48"/>
                <a:gd name="T12" fmla="*/ 21 w 43"/>
                <a:gd name="T13" fmla="*/ 14 h 48"/>
                <a:gd name="T14" fmla="*/ 16 w 43"/>
                <a:gd name="T15" fmla="*/ 3 h 48"/>
                <a:gd name="T16" fmla="*/ 10 w 43"/>
                <a:gd name="T17" fmla="*/ 1 h 48"/>
                <a:gd name="T18" fmla="*/ 6 w 43"/>
                <a:gd name="T19" fmla="*/ 3 h 48"/>
                <a:gd name="T20" fmla="*/ 7 w 43"/>
                <a:gd name="T21" fmla="*/ 12 h 48"/>
                <a:gd name="T22" fmla="*/ 10 w 43"/>
                <a:gd name="T23" fmla="*/ 15 h 48"/>
                <a:gd name="T24" fmla="*/ 0 w 43"/>
                <a:gd name="T25" fmla="*/ 15 h 48"/>
                <a:gd name="T26" fmla="*/ 0 w 43"/>
                <a:gd name="T27" fmla="*/ 27 h 48"/>
                <a:gd name="T28" fmla="*/ 3 w 43"/>
                <a:gd name="T29" fmla="*/ 27 h 48"/>
                <a:gd name="T30" fmla="*/ 3 w 43"/>
                <a:gd name="T31" fmla="*/ 48 h 48"/>
                <a:gd name="T32" fmla="*/ 40 w 43"/>
                <a:gd name="T33" fmla="*/ 48 h 48"/>
                <a:gd name="T34" fmla="*/ 40 w 43"/>
                <a:gd name="T35" fmla="*/ 27 h 48"/>
                <a:gd name="T36" fmla="*/ 43 w 43"/>
                <a:gd name="T37" fmla="*/ 27 h 48"/>
                <a:gd name="T38" fmla="*/ 43 w 43"/>
                <a:gd name="T39" fmla="*/ 15 h 48"/>
                <a:gd name="T40" fmla="*/ 34 w 43"/>
                <a:gd name="T41" fmla="*/ 15 h 48"/>
                <a:gd name="T42" fmla="*/ 29 w 43"/>
                <a:gd name="T43" fmla="*/ 5 h 48"/>
                <a:gd name="T44" fmla="*/ 34 w 43"/>
                <a:gd name="T45" fmla="*/ 3 h 48"/>
                <a:gd name="T46" fmla="*/ 35 w 43"/>
                <a:gd name="T47" fmla="*/ 4 h 48"/>
                <a:gd name="T48" fmla="*/ 34 w 43"/>
                <a:gd name="T49" fmla="*/ 10 h 48"/>
                <a:gd name="T50" fmla="*/ 27 w 43"/>
                <a:gd name="T51" fmla="*/ 15 h 48"/>
                <a:gd name="T52" fmla="*/ 24 w 43"/>
                <a:gd name="T53" fmla="*/ 15 h 48"/>
                <a:gd name="T54" fmla="*/ 29 w 43"/>
                <a:gd name="T55" fmla="*/ 5 h 48"/>
                <a:gd name="T56" fmla="*/ 8 w 43"/>
                <a:gd name="T57" fmla="*/ 7 h 48"/>
                <a:gd name="T58" fmla="*/ 9 w 43"/>
                <a:gd name="T59" fmla="*/ 5 h 48"/>
                <a:gd name="T60" fmla="*/ 10 w 43"/>
                <a:gd name="T61" fmla="*/ 4 h 48"/>
                <a:gd name="T62" fmla="*/ 10 w 43"/>
                <a:gd name="T63" fmla="*/ 4 h 48"/>
                <a:gd name="T64" fmla="*/ 13 w 43"/>
                <a:gd name="T65" fmla="*/ 6 h 48"/>
                <a:gd name="T66" fmla="*/ 17 w 43"/>
                <a:gd name="T67" fmla="*/ 13 h 48"/>
                <a:gd name="T68" fmla="*/ 17 w 43"/>
                <a:gd name="T69" fmla="*/ 13 h 48"/>
                <a:gd name="T70" fmla="*/ 17 w 43"/>
                <a:gd name="T71" fmla="*/ 13 h 48"/>
                <a:gd name="T72" fmla="*/ 9 w 43"/>
                <a:gd name="T73" fmla="*/ 10 h 48"/>
                <a:gd name="T74" fmla="*/ 8 w 43"/>
                <a:gd name="T75" fmla="*/ 7 h 48"/>
                <a:gd name="T76" fmla="*/ 18 w 43"/>
                <a:gd name="T77" fmla="*/ 45 h 48"/>
                <a:gd name="T78" fmla="*/ 6 w 43"/>
                <a:gd name="T79" fmla="*/ 45 h 48"/>
                <a:gd name="T80" fmla="*/ 6 w 43"/>
                <a:gd name="T81" fmla="*/ 25 h 48"/>
                <a:gd name="T82" fmla="*/ 18 w 43"/>
                <a:gd name="T83" fmla="*/ 25 h 48"/>
                <a:gd name="T84" fmla="*/ 18 w 43"/>
                <a:gd name="T85" fmla="*/ 45 h 48"/>
                <a:gd name="T86" fmla="*/ 18 w 43"/>
                <a:gd name="T87" fmla="*/ 24 h 48"/>
                <a:gd name="T88" fmla="*/ 3 w 43"/>
                <a:gd name="T89" fmla="*/ 24 h 48"/>
                <a:gd name="T90" fmla="*/ 3 w 43"/>
                <a:gd name="T91" fmla="*/ 18 h 48"/>
                <a:gd name="T92" fmla="*/ 18 w 43"/>
                <a:gd name="T93" fmla="*/ 18 h 48"/>
                <a:gd name="T94" fmla="*/ 18 w 43"/>
                <a:gd name="T95" fmla="*/ 24 h 48"/>
                <a:gd name="T96" fmla="*/ 37 w 43"/>
                <a:gd name="T97" fmla="*/ 45 h 48"/>
                <a:gd name="T98" fmla="*/ 25 w 43"/>
                <a:gd name="T99" fmla="*/ 45 h 48"/>
                <a:gd name="T100" fmla="*/ 25 w 43"/>
                <a:gd name="T101" fmla="*/ 25 h 48"/>
                <a:gd name="T102" fmla="*/ 37 w 43"/>
                <a:gd name="T103" fmla="*/ 25 h 48"/>
                <a:gd name="T104" fmla="*/ 37 w 43"/>
                <a:gd name="T105" fmla="*/ 45 h 48"/>
                <a:gd name="T106" fmla="*/ 40 w 43"/>
                <a:gd name="T107" fmla="*/ 24 h 48"/>
                <a:gd name="T108" fmla="*/ 25 w 43"/>
                <a:gd name="T109" fmla="*/ 24 h 48"/>
                <a:gd name="T110" fmla="*/ 25 w 43"/>
                <a:gd name="T111" fmla="*/ 18 h 48"/>
                <a:gd name="T112" fmla="*/ 40 w 43"/>
                <a:gd name="T113" fmla="*/ 18 h 48"/>
                <a:gd name="T114" fmla="*/ 40 w 43"/>
                <a:gd name="T115" fmla="*/ 24 h 4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3"/>
                <a:gd name="T175" fmla="*/ 0 h 48"/>
                <a:gd name="T176" fmla="*/ 43 w 43"/>
                <a:gd name="T177" fmla="*/ 48 h 4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3" h="48">
                  <a:moveTo>
                    <a:pt x="34" y="15"/>
                  </a:moveTo>
                  <a:cubicBezTo>
                    <a:pt x="35" y="14"/>
                    <a:pt x="36" y="13"/>
                    <a:pt x="36" y="12"/>
                  </a:cubicBezTo>
                  <a:cubicBezTo>
                    <a:pt x="38" y="11"/>
                    <a:pt x="39" y="9"/>
                    <a:pt x="39" y="7"/>
                  </a:cubicBezTo>
                  <a:cubicBezTo>
                    <a:pt x="40" y="5"/>
                    <a:pt x="39" y="3"/>
                    <a:pt x="38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0"/>
                    <a:pt x="29" y="1"/>
                    <a:pt x="27" y="3"/>
                  </a:cubicBezTo>
                  <a:cubicBezTo>
                    <a:pt x="24" y="6"/>
                    <a:pt x="22" y="10"/>
                    <a:pt x="21" y="14"/>
                  </a:cubicBezTo>
                  <a:cubicBezTo>
                    <a:pt x="20" y="10"/>
                    <a:pt x="19" y="6"/>
                    <a:pt x="16" y="3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9" y="1"/>
                    <a:pt x="7" y="1"/>
                    <a:pt x="6" y="3"/>
                  </a:cubicBezTo>
                  <a:cubicBezTo>
                    <a:pt x="4" y="5"/>
                    <a:pt x="4" y="9"/>
                    <a:pt x="7" y="12"/>
                  </a:cubicBezTo>
                  <a:cubicBezTo>
                    <a:pt x="8" y="13"/>
                    <a:pt x="9" y="14"/>
                    <a:pt x="1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5"/>
                    <a:pt x="43" y="15"/>
                    <a:pt x="43" y="15"/>
                  </a:cubicBezTo>
                  <a:lnTo>
                    <a:pt x="34" y="15"/>
                  </a:lnTo>
                  <a:close/>
                  <a:moveTo>
                    <a:pt x="29" y="5"/>
                  </a:moveTo>
                  <a:cubicBezTo>
                    <a:pt x="31" y="4"/>
                    <a:pt x="32" y="3"/>
                    <a:pt x="34" y="3"/>
                  </a:cubicBezTo>
                  <a:cubicBezTo>
                    <a:pt x="34" y="3"/>
                    <a:pt x="35" y="3"/>
                    <a:pt x="35" y="4"/>
                  </a:cubicBezTo>
                  <a:cubicBezTo>
                    <a:pt x="37" y="5"/>
                    <a:pt x="36" y="8"/>
                    <a:pt x="34" y="10"/>
                  </a:cubicBezTo>
                  <a:cubicBezTo>
                    <a:pt x="32" y="12"/>
                    <a:pt x="29" y="14"/>
                    <a:pt x="27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2"/>
                    <a:pt x="27" y="8"/>
                    <a:pt x="29" y="5"/>
                  </a:cubicBezTo>
                  <a:close/>
                  <a:moveTo>
                    <a:pt x="8" y="7"/>
                  </a:move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5"/>
                    <a:pt x="13" y="6"/>
                  </a:cubicBezTo>
                  <a:cubicBezTo>
                    <a:pt x="15" y="7"/>
                    <a:pt x="16" y="10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3"/>
                    <a:pt x="11" y="11"/>
                    <a:pt x="9" y="10"/>
                  </a:cubicBezTo>
                  <a:cubicBezTo>
                    <a:pt x="9" y="9"/>
                    <a:pt x="8" y="8"/>
                    <a:pt x="8" y="7"/>
                  </a:cubicBezTo>
                  <a:close/>
                  <a:moveTo>
                    <a:pt x="18" y="45"/>
                  </a:moveTo>
                  <a:cubicBezTo>
                    <a:pt x="6" y="45"/>
                    <a:pt x="6" y="45"/>
                    <a:pt x="6" y="4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8" y="45"/>
                  </a:lnTo>
                  <a:close/>
                  <a:moveTo>
                    <a:pt x="18" y="24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18" y="24"/>
                  </a:lnTo>
                  <a:close/>
                  <a:moveTo>
                    <a:pt x="37" y="45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7" y="25"/>
                    <a:pt x="37" y="25"/>
                    <a:pt x="37" y="25"/>
                  </a:cubicBezTo>
                  <a:lnTo>
                    <a:pt x="37" y="45"/>
                  </a:lnTo>
                  <a:close/>
                  <a:moveTo>
                    <a:pt x="40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40" y="18"/>
                    <a:pt x="40" y="18"/>
                    <a:pt x="40" y="18"/>
                  </a:cubicBezTo>
                  <a:lnTo>
                    <a:pt x="40" y="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529571" y="3546617"/>
            <a:ext cx="551992" cy="551992"/>
            <a:chOff x="6636986" y="4948697"/>
            <a:chExt cx="551992" cy="551992"/>
          </a:xfrm>
        </p:grpSpPr>
        <p:sp>
          <p:nvSpPr>
            <p:cNvPr id="19" name="Oval 57"/>
            <p:cNvSpPr>
              <a:spLocks noChangeAspect="1"/>
            </p:cNvSpPr>
            <p:nvPr/>
          </p:nvSpPr>
          <p:spPr>
            <a:xfrm>
              <a:off x="6636986" y="4948697"/>
              <a:ext cx="551992" cy="5519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>
                <a:solidFill>
                  <a:srgbClr val="F33745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129"/>
            <p:cNvSpPr>
              <a:spLocks noEditPoints="1" noChangeArrowheads="1"/>
            </p:cNvSpPr>
            <p:nvPr/>
          </p:nvSpPr>
          <p:spPr bwMode="auto">
            <a:xfrm>
              <a:off x="6694764" y="5130119"/>
              <a:ext cx="436437" cy="189148"/>
            </a:xfrm>
            <a:custGeom>
              <a:avLst/>
              <a:gdLst>
                <a:gd name="T0" fmla="*/ 188 w 216"/>
                <a:gd name="T1" fmla="*/ 41 h 94"/>
                <a:gd name="T2" fmla="*/ 178 w 216"/>
                <a:gd name="T3" fmla="*/ 43 h 94"/>
                <a:gd name="T4" fmla="*/ 129 w 216"/>
                <a:gd name="T5" fmla="*/ 0 h 94"/>
                <a:gd name="T6" fmla="*/ 111 w 216"/>
                <a:gd name="T7" fmla="*/ 3 h 94"/>
                <a:gd name="T8" fmla="*/ 108 w 216"/>
                <a:gd name="T9" fmla="*/ 6 h 94"/>
                <a:gd name="T10" fmla="*/ 108 w 216"/>
                <a:gd name="T11" fmla="*/ 91 h 94"/>
                <a:gd name="T12" fmla="*/ 111 w 216"/>
                <a:gd name="T13" fmla="*/ 94 h 94"/>
                <a:gd name="T14" fmla="*/ 188 w 216"/>
                <a:gd name="T15" fmla="*/ 94 h 94"/>
                <a:gd name="T16" fmla="*/ 216 w 216"/>
                <a:gd name="T17" fmla="*/ 68 h 94"/>
                <a:gd name="T18" fmla="*/ 188 w 216"/>
                <a:gd name="T19" fmla="*/ 41 h 94"/>
                <a:gd name="T20" fmla="*/ 85 w 216"/>
                <a:gd name="T21" fmla="*/ 94 h 94"/>
                <a:gd name="T22" fmla="*/ 91 w 216"/>
                <a:gd name="T23" fmla="*/ 94 h 94"/>
                <a:gd name="T24" fmla="*/ 95 w 216"/>
                <a:gd name="T25" fmla="*/ 47 h 94"/>
                <a:gd name="T26" fmla="*/ 91 w 216"/>
                <a:gd name="T27" fmla="*/ 0 h 94"/>
                <a:gd name="T28" fmla="*/ 85 w 216"/>
                <a:gd name="T29" fmla="*/ 0 h 94"/>
                <a:gd name="T30" fmla="*/ 81 w 216"/>
                <a:gd name="T31" fmla="*/ 47 h 94"/>
                <a:gd name="T32" fmla="*/ 85 w 216"/>
                <a:gd name="T33" fmla="*/ 94 h 94"/>
                <a:gd name="T34" fmla="*/ 64 w 216"/>
                <a:gd name="T35" fmla="*/ 94 h 94"/>
                <a:gd name="T36" fmla="*/ 58 w 216"/>
                <a:gd name="T37" fmla="*/ 94 h 94"/>
                <a:gd name="T38" fmla="*/ 54 w 216"/>
                <a:gd name="T39" fmla="*/ 60 h 94"/>
                <a:gd name="T40" fmla="*/ 58 w 216"/>
                <a:gd name="T41" fmla="*/ 27 h 94"/>
                <a:gd name="T42" fmla="*/ 64 w 216"/>
                <a:gd name="T43" fmla="*/ 27 h 94"/>
                <a:gd name="T44" fmla="*/ 68 w 216"/>
                <a:gd name="T45" fmla="*/ 61 h 94"/>
                <a:gd name="T46" fmla="*/ 64 w 216"/>
                <a:gd name="T47" fmla="*/ 94 h 94"/>
                <a:gd name="T48" fmla="*/ 31 w 216"/>
                <a:gd name="T49" fmla="*/ 94 h 94"/>
                <a:gd name="T50" fmla="*/ 37 w 216"/>
                <a:gd name="T51" fmla="*/ 94 h 94"/>
                <a:gd name="T52" fmla="*/ 41 w 216"/>
                <a:gd name="T53" fmla="*/ 67 h 94"/>
                <a:gd name="T54" fmla="*/ 37 w 216"/>
                <a:gd name="T55" fmla="*/ 40 h 94"/>
                <a:gd name="T56" fmla="*/ 31 w 216"/>
                <a:gd name="T57" fmla="*/ 40 h 94"/>
                <a:gd name="T58" fmla="*/ 27 w 216"/>
                <a:gd name="T59" fmla="*/ 67 h 94"/>
                <a:gd name="T60" fmla="*/ 31 w 216"/>
                <a:gd name="T61" fmla="*/ 94 h 94"/>
                <a:gd name="T62" fmla="*/ 4 w 216"/>
                <a:gd name="T63" fmla="*/ 81 h 94"/>
                <a:gd name="T64" fmla="*/ 10 w 216"/>
                <a:gd name="T65" fmla="*/ 81 h 94"/>
                <a:gd name="T66" fmla="*/ 14 w 216"/>
                <a:gd name="T67" fmla="*/ 67 h 94"/>
                <a:gd name="T68" fmla="*/ 10 w 216"/>
                <a:gd name="T69" fmla="*/ 54 h 94"/>
                <a:gd name="T70" fmla="*/ 4 w 216"/>
                <a:gd name="T71" fmla="*/ 54 h 94"/>
                <a:gd name="T72" fmla="*/ 0 w 216"/>
                <a:gd name="T73" fmla="*/ 67 h 94"/>
                <a:gd name="T74" fmla="*/ 4 w 216"/>
                <a:gd name="T75" fmla="*/ 81 h 9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16"/>
                <a:gd name="T115" fmla="*/ 0 h 94"/>
                <a:gd name="T116" fmla="*/ 216 w 216"/>
                <a:gd name="T117" fmla="*/ 94 h 9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529571" y="4487666"/>
            <a:ext cx="551992" cy="563123"/>
            <a:chOff x="6206326" y="4928073"/>
            <a:chExt cx="699076" cy="699074"/>
          </a:xfrm>
        </p:grpSpPr>
        <p:sp>
          <p:nvSpPr>
            <p:cNvPr id="27" name="Oval 110"/>
            <p:cNvSpPr/>
            <p:nvPr/>
          </p:nvSpPr>
          <p:spPr>
            <a:xfrm>
              <a:off x="6206326" y="4928073"/>
              <a:ext cx="699076" cy="6990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123"/>
            <p:cNvSpPr>
              <a:spLocks noEditPoints="1" noChangeArrowheads="1"/>
            </p:cNvSpPr>
            <p:nvPr/>
          </p:nvSpPr>
          <p:spPr bwMode="auto">
            <a:xfrm>
              <a:off x="6391800" y="5105201"/>
              <a:ext cx="328128" cy="344819"/>
            </a:xfrm>
            <a:custGeom>
              <a:avLst/>
              <a:gdLst>
                <a:gd name="T0" fmla="*/ 41 w 96"/>
                <a:gd name="T1" fmla="*/ 6 h 101"/>
                <a:gd name="T2" fmla="*/ 42 w 96"/>
                <a:gd name="T3" fmla="*/ 2 h 101"/>
                <a:gd name="T4" fmla="*/ 36 w 96"/>
                <a:gd name="T5" fmla="*/ 0 h 101"/>
                <a:gd name="T6" fmla="*/ 35 w 96"/>
                <a:gd name="T7" fmla="*/ 7 h 101"/>
                <a:gd name="T8" fmla="*/ 0 w 96"/>
                <a:gd name="T9" fmla="*/ 54 h 101"/>
                <a:gd name="T10" fmla="*/ 96 w 96"/>
                <a:gd name="T11" fmla="*/ 54 h 101"/>
                <a:gd name="T12" fmla="*/ 33 w 96"/>
                <a:gd name="T13" fmla="*/ 4 h 101"/>
                <a:gd name="T14" fmla="*/ 38 w 96"/>
                <a:gd name="T15" fmla="*/ 1 h 101"/>
                <a:gd name="T16" fmla="*/ 40 w 96"/>
                <a:gd name="T17" fmla="*/ 5 h 101"/>
                <a:gd name="T18" fmla="*/ 35 w 96"/>
                <a:gd name="T19" fmla="*/ 6 h 101"/>
                <a:gd name="T20" fmla="*/ 73 w 96"/>
                <a:gd name="T21" fmla="*/ 79 h 101"/>
                <a:gd name="T22" fmla="*/ 54 w 96"/>
                <a:gd name="T23" fmla="*/ 81 h 101"/>
                <a:gd name="T24" fmla="*/ 48 w 96"/>
                <a:gd name="T25" fmla="*/ 90 h 101"/>
                <a:gd name="T26" fmla="*/ 13 w 96"/>
                <a:gd name="T27" fmla="*/ 64 h 101"/>
                <a:gd name="T28" fmla="*/ 12 w 96"/>
                <a:gd name="T29" fmla="*/ 58 h 101"/>
                <a:gd name="T30" fmla="*/ 22 w 96"/>
                <a:gd name="T31" fmla="*/ 28 h 101"/>
                <a:gd name="T32" fmla="*/ 42 w 96"/>
                <a:gd name="T33" fmla="*/ 26 h 101"/>
                <a:gd name="T34" fmla="*/ 48 w 96"/>
                <a:gd name="T35" fmla="*/ 17 h 101"/>
                <a:gd name="T36" fmla="*/ 83 w 96"/>
                <a:gd name="T37" fmla="*/ 43 h 101"/>
                <a:gd name="T38" fmla="*/ 84 w 96"/>
                <a:gd name="T39" fmla="*/ 49 h 101"/>
                <a:gd name="T40" fmla="*/ 73 w 96"/>
                <a:gd name="T41" fmla="*/ 79 h 101"/>
                <a:gd name="T42" fmla="*/ 53 w 96"/>
                <a:gd name="T43" fmla="*/ 44 h 101"/>
                <a:gd name="T44" fmla="*/ 43 w 96"/>
                <a:gd name="T45" fmla="*/ 32 h 101"/>
                <a:gd name="T46" fmla="*/ 40 w 96"/>
                <a:gd name="T47" fmla="*/ 46 h 101"/>
                <a:gd name="T48" fmla="*/ 38 w 96"/>
                <a:gd name="T49" fmla="*/ 49 h 101"/>
                <a:gd name="T50" fmla="*/ 26 w 96"/>
                <a:gd name="T51" fmla="*/ 58 h 101"/>
                <a:gd name="T52" fmla="*/ 38 w 96"/>
                <a:gd name="T53" fmla="*/ 59 h 101"/>
                <a:gd name="T54" fmla="*/ 43 w 96"/>
                <a:gd name="T55" fmla="*/ 63 h 101"/>
                <a:gd name="T56" fmla="*/ 53 w 96"/>
                <a:gd name="T57" fmla="*/ 75 h 101"/>
                <a:gd name="T58" fmla="*/ 56 w 96"/>
                <a:gd name="T59" fmla="*/ 61 h 101"/>
                <a:gd name="T60" fmla="*/ 58 w 96"/>
                <a:gd name="T61" fmla="*/ 58 h 101"/>
                <a:gd name="T62" fmla="*/ 70 w 96"/>
                <a:gd name="T63" fmla="*/ 49 h 101"/>
                <a:gd name="T64" fmla="*/ 58 w 96"/>
                <a:gd name="T65" fmla="*/ 48 h 101"/>
                <a:gd name="T66" fmla="*/ 48 w 96"/>
                <a:gd name="T67" fmla="*/ 44 h 101"/>
                <a:gd name="T68" fmla="*/ 48 w 96"/>
                <a:gd name="T69" fmla="*/ 44 h 101"/>
                <a:gd name="T70" fmla="*/ 48 w 96"/>
                <a:gd name="T71" fmla="*/ 44 h 101"/>
                <a:gd name="T72" fmla="*/ 49 w 96"/>
                <a:gd name="T73" fmla="*/ 44 h 101"/>
                <a:gd name="T74" fmla="*/ 52 w 96"/>
                <a:gd name="T75" fmla="*/ 45 h 101"/>
                <a:gd name="T76" fmla="*/ 39 w 96"/>
                <a:gd name="T77" fmla="*/ 57 h 101"/>
                <a:gd name="T78" fmla="*/ 46 w 96"/>
                <a:gd name="T79" fmla="*/ 44 h 101"/>
                <a:gd name="T80" fmla="*/ 53 w 96"/>
                <a:gd name="T81" fmla="*/ 62 h 101"/>
                <a:gd name="T82" fmla="*/ 50 w 96"/>
                <a:gd name="T83" fmla="*/ 63 h 101"/>
                <a:gd name="T84" fmla="*/ 47 w 96"/>
                <a:gd name="T85" fmla="*/ 63 h 101"/>
                <a:gd name="T86" fmla="*/ 47 w 96"/>
                <a:gd name="T87" fmla="*/ 63 h 101"/>
                <a:gd name="T88" fmla="*/ 51 w 96"/>
                <a:gd name="T89" fmla="*/ 57 h 101"/>
                <a:gd name="T90" fmla="*/ 57 w 96"/>
                <a:gd name="T91" fmla="*/ 52 h 10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6"/>
                <a:gd name="T139" fmla="*/ 0 h 101"/>
                <a:gd name="T140" fmla="*/ 96 w 96"/>
                <a:gd name="T141" fmla="*/ 101 h 10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6" h="101">
                  <a:moveTo>
                    <a:pt x="48" y="6"/>
                  </a:moveTo>
                  <a:cubicBezTo>
                    <a:pt x="46" y="6"/>
                    <a:pt x="43" y="6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2" y="5"/>
                    <a:pt x="43" y="4"/>
                    <a:pt x="42" y="2"/>
                  </a:cubicBezTo>
                  <a:cubicBezTo>
                    <a:pt x="42" y="1"/>
                    <a:pt x="40" y="0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3" y="0"/>
                    <a:pt x="31" y="3"/>
                    <a:pt x="32" y="5"/>
                  </a:cubicBezTo>
                  <a:cubicBezTo>
                    <a:pt x="32" y="6"/>
                    <a:pt x="33" y="7"/>
                    <a:pt x="35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15" y="13"/>
                    <a:pt x="0" y="32"/>
                    <a:pt x="0" y="54"/>
                  </a:cubicBezTo>
                  <a:cubicBezTo>
                    <a:pt x="0" y="80"/>
                    <a:pt x="22" y="101"/>
                    <a:pt x="48" y="101"/>
                  </a:cubicBezTo>
                  <a:cubicBezTo>
                    <a:pt x="74" y="101"/>
                    <a:pt x="96" y="80"/>
                    <a:pt x="96" y="54"/>
                  </a:cubicBezTo>
                  <a:cubicBezTo>
                    <a:pt x="96" y="27"/>
                    <a:pt x="74" y="6"/>
                    <a:pt x="48" y="6"/>
                  </a:cubicBezTo>
                  <a:close/>
                  <a:moveTo>
                    <a:pt x="33" y="4"/>
                  </a:moveTo>
                  <a:cubicBezTo>
                    <a:pt x="33" y="3"/>
                    <a:pt x="35" y="2"/>
                    <a:pt x="37" y="1"/>
                  </a:cubicBezTo>
                  <a:cubicBezTo>
                    <a:pt x="37" y="1"/>
                    <a:pt x="37" y="1"/>
                    <a:pt x="38" y="1"/>
                  </a:cubicBezTo>
                  <a:cubicBezTo>
                    <a:pt x="39" y="1"/>
                    <a:pt x="41" y="2"/>
                    <a:pt x="41" y="3"/>
                  </a:cubicBezTo>
                  <a:cubicBezTo>
                    <a:pt x="41" y="4"/>
                    <a:pt x="41" y="4"/>
                    <a:pt x="40" y="5"/>
                  </a:cubicBezTo>
                  <a:cubicBezTo>
                    <a:pt x="39" y="4"/>
                    <a:pt x="38" y="4"/>
                    <a:pt x="37" y="4"/>
                  </a:cubicBezTo>
                  <a:cubicBezTo>
                    <a:pt x="36" y="5"/>
                    <a:pt x="36" y="5"/>
                    <a:pt x="35" y="6"/>
                  </a:cubicBezTo>
                  <a:cubicBezTo>
                    <a:pt x="34" y="6"/>
                    <a:pt x="33" y="5"/>
                    <a:pt x="33" y="4"/>
                  </a:cubicBezTo>
                  <a:close/>
                  <a:moveTo>
                    <a:pt x="73" y="79"/>
                  </a:moveTo>
                  <a:cubicBezTo>
                    <a:pt x="69" y="84"/>
                    <a:pt x="64" y="87"/>
                    <a:pt x="58" y="88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1" y="90"/>
                    <a:pt x="50" y="90"/>
                    <a:pt x="48" y="90"/>
                  </a:cubicBezTo>
                  <a:cubicBezTo>
                    <a:pt x="38" y="90"/>
                    <a:pt x="29" y="86"/>
                    <a:pt x="22" y="79"/>
                  </a:cubicBezTo>
                  <a:cubicBezTo>
                    <a:pt x="18" y="75"/>
                    <a:pt x="15" y="70"/>
                    <a:pt x="13" y="64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7"/>
                    <a:pt x="12" y="55"/>
                    <a:pt x="12" y="54"/>
                  </a:cubicBezTo>
                  <a:cubicBezTo>
                    <a:pt x="12" y="44"/>
                    <a:pt x="15" y="35"/>
                    <a:pt x="22" y="28"/>
                  </a:cubicBezTo>
                  <a:cubicBezTo>
                    <a:pt x="27" y="24"/>
                    <a:pt x="32" y="21"/>
                    <a:pt x="38" y="19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5" y="18"/>
                    <a:pt x="46" y="17"/>
                    <a:pt x="48" y="17"/>
                  </a:cubicBezTo>
                  <a:cubicBezTo>
                    <a:pt x="58" y="17"/>
                    <a:pt x="67" y="21"/>
                    <a:pt x="73" y="28"/>
                  </a:cubicBezTo>
                  <a:cubicBezTo>
                    <a:pt x="78" y="32"/>
                    <a:pt x="81" y="38"/>
                    <a:pt x="83" y="43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4" y="50"/>
                    <a:pt x="84" y="52"/>
                    <a:pt x="84" y="54"/>
                  </a:cubicBezTo>
                  <a:cubicBezTo>
                    <a:pt x="84" y="63"/>
                    <a:pt x="80" y="72"/>
                    <a:pt x="73" y="79"/>
                  </a:cubicBezTo>
                  <a:close/>
                  <a:moveTo>
                    <a:pt x="73" y="29"/>
                  </a:move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0" y="43"/>
                    <a:pt x="48" y="4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4"/>
                    <a:pt x="40" y="45"/>
                    <a:pt x="40" y="46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7" y="50"/>
                    <a:pt x="37" y="52"/>
                    <a:pt x="37" y="53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4" y="64"/>
                    <a:pt x="46" y="65"/>
                    <a:pt x="47" y="65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3"/>
                    <a:pt x="55" y="62"/>
                    <a:pt x="56" y="6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7"/>
                    <a:pt x="59" y="56"/>
                    <a:pt x="59" y="54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8" y="49"/>
                    <a:pt x="58" y="49"/>
                    <a:pt x="58" y="48"/>
                  </a:cubicBezTo>
                  <a:lnTo>
                    <a:pt x="73" y="29"/>
                  </a:lnTo>
                  <a:close/>
                  <a:moveTo>
                    <a:pt x="48" y="44"/>
                  </a:moveTo>
                  <a:cubicBezTo>
                    <a:pt x="48" y="44"/>
                    <a:pt x="48" y="44"/>
                    <a:pt x="48" y="44"/>
                  </a:cubicBezTo>
                  <a:cubicBezTo>
                    <a:pt x="48" y="44"/>
                    <a:pt x="48" y="44"/>
                    <a:pt x="48" y="44"/>
                  </a:cubicBezTo>
                  <a:close/>
                  <a:moveTo>
                    <a:pt x="46" y="44"/>
                  </a:moveTo>
                  <a:cubicBezTo>
                    <a:pt x="47" y="44"/>
                    <a:pt x="47" y="44"/>
                    <a:pt x="48" y="44"/>
                  </a:cubicBezTo>
                  <a:cubicBezTo>
                    <a:pt x="48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50" y="44"/>
                    <a:pt x="51" y="44"/>
                    <a:pt x="52" y="45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6"/>
                    <a:pt x="39" y="56"/>
                  </a:cubicBezTo>
                  <a:cubicBezTo>
                    <a:pt x="37" y="50"/>
                    <a:pt x="41" y="45"/>
                    <a:pt x="46" y="44"/>
                  </a:cubicBezTo>
                  <a:close/>
                  <a:moveTo>
                    <a:pt x="53" y="62"/>
                  </a:moveTo>
                  <a:cubicBezTo>
                    <a:pt x="53" y="62"/>
                    <a:pt x="53" y="62"/>
                    <a:pt x="53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2" y="62"/>
                    <a:pt x="51" y="63"/>
                    <a:pt x="50" y="63"/>
                  </a:cubicBezTo>
                  <a:cubicBezTo>
                    <a:pt x="49" y="63"/>
                    <a:pt x="49" y="63"/>
                    <a:pt x="48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6" y="63"/>
                    <a:pt x="45" y="63"/>
                    <a:pt x="44" y="62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50"/>
                    <a:pt x="57" y="51"/>
                    <a:pt x="57" y="52"/>
                  </a:cubicBezTo>
                  <a:cubicBezTo>
                    <a:pt x="58" y="56"/>
                    <a:pt x="56" y="60"/>
                    <a:pt x="53" y="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9" name="Text Placeholder 32"/>
          <p:cNvSpPr txBox="1"/>
          <p:nvPr/>
        </p:nvSpPr>
        <p:spPr>
          <a:xfrm>
            <a:off x="7266884" y="4774509"/>
            <a:ext cx="3895156" cy="4912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Windows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Linux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、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MacOS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0" name="Text Placeholder 33"/>
          <p:cNvSpPr txBox="1"/>
          <p:nvPr/>
        </p:nvSpPr>
        <p:spPr>
          <a:xfrm>
            <a:off x="7266886" y="4527792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运行环境</a:t>
            </a:r>
            <a:endParaRPr lang="en-AU" altLang="zh-CN" sz="14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31" name="图片 30"/>
          <p:cNvPicPr/>
          <p:nvPr/>
        </p:nvPicPr>
        <p:blipFill rotWithShape="1">
          <a:blip r:embed="rId2"/>
          <a:srcRect t="3744"/>
          <a:stretch/>
        </p:blipFill>
        <p:spPr>
          <a:xfrm>
            <a:off x="637267" y="1947193"/>
            <a:ext cx="5274310" cy="316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7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5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1" name="Text Placeholder 33"/>
          <p:cNvSpPr txBox="1"/>
          <p:nvPr/>
        </p:nvSpPr>
        <p:spPr>
          <a:xfrm>
            <a:off x="3115021" y="1728756"/>
            <a:ext cx="3406753" cy="42550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游戏类型：塔防</a:t>
            </a:r>
            <a:endParaRPr lang="en-AU" sz="3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>
            <a:spLocks/>
          </p:cNvSpPr>
          <p:nvPr/>
        </p:nvSpPr>
        <p:spPr>
          <a:xfrm>
            <a:off x="310506" y="493368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项目概述</a:t>
            </a:r>
          </a:p>
        </p:txBody>
      </p:sp>
      <p:sp>
        <p:nvSpPr>
          <p:cNvPr id="40" name="Text Placeholder 32"/>
          <p:cNvSpPr txBox="1"/>
          <p:nvPr/>
        </p:nvSpPr>
        <p:spPr>
          <a:xfrm>
            <a:off x="3038186" y="2598725"/>
            <a:ext cx="6635832" cy="29384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 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       游戏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中一共有三个地图供玩家选择，不同的地图代表不同的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难度。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        游戏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中一共分为三种怪物，这三种怪物的移动速度和血量均有不同，移速快的血量低，移速慢的血量高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。并且怪物每次以随机的路线逃逸。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        玩家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可选择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pillbox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wall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mines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artillery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这四种防御措施来阻止怪物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逃逸。每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消灭一个怪物，玩家将会获得相应的分数和金币，金币可用于购买上述的四种防御措施。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2" name="Oval 21"/>
          <p:cNvSpPr/>
          <p:nvPr/>
        </p:nvSpPr>
        <p:spPr>
          <a:xfrm>
            <a:off x="706746" y="1224611"/>
            <a:ext cx="1881899" cy="18818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3" name="Group 8"/>
          <p:cNvGrpSpPr/>
          <p:nvPr/>
        </p:nvGrpSpPr>
        <p:grpSpPr>
          <a:xfrm>
            <a:off x="1338716" y="1728756"/>
            <a:ext cx="617959" cy="841402"/>
            <a:chOff x="2767013" y="609600"/>
            <a:chExt cx="561975" cy="765176"/>
          </a:xfrm>
          <a:solidFill>
            <a:schemeClr val="bg1"/>
          </a:solidFill>
        </p:grpSpPr>
        <p:sp>
          <p:nvSpPr>
            <p:cNvPr id="44" name="Freeform 5"/>
            <p:cNvSpPr>
              <a:spLocks noEditPoints="1"/>
            </p:cNvSpPr>
            <p:nvPr/>
          </p:nvSpPr>
          <p:spPr bwMode="auto">
            <a:xfrm>
              <a:off x="2767013" y="609600"/>
              <a:ext cx="561975" cy="609600"/>
            </a:xfrm>
            <a:custGeom>
              <a:avLst/>
              <a:gdLst>
                <a:gd name="T0" fmla="*/ 100 w 147"/>
                <a:gd name="T1" fmla="*/ 160 h 160"/>
                <a:gd name="T2" fmla="*/ 143 w 147"/>
                <a:gd name="T3" fmla="*/ 59 h 160"/>
                <a:gd name="T4" fmla="*/ 73 w 147"/>
                <a:gd name="T5" fmla="*/ 0 h 160"/>
                <a:gd name="T6" fmla="*/ 3 w 147"/>
                <a:gd name="T7" fmla="*/ 59 h 160"/>
                <a:gd name="T8" fmla="*/ 46 w 147"/>
                <a:gd name="T9" fmla="*/ 160 h 160"/>
                <a:gd name="T10" fmla="*/ 100 w 147"/>
                <a:gd name="T11" fmla="*/ 160 h 160"/>
                <a:gd name="T12" fmla="*/ 19 w 147"/>
                <a:gd name="T13" fmla="*/ 60 h 160"/>
                <a:gd name="T14" fmla="*/ 73 w 147"/>
                <a:gd name="T15" fmla="*/ 16 h 160"/>
                <a:gd name="T16" fmla="*/ 127 w 147"/>
                <a:gd name="T17" fmla="*/ 60 h 160"/>
                <a:gd name="T18" fmla="*/ 110 w 147"/>
                <a:gd name="T19" fmla="*/ 100 h 160"/>
                <a:gd name="T20" fmla="*/ 86 w 147"/>
                <a:gd name="T21" fmla="*/ 144 h 160"/>
                <a:gd name="T22" fmla="*/ 79 w 147"/>
                <a:gd name="T23" fmla="*/ 144 h 160"/>
                <a:gd name="T24" fmla="*/ 79 w 147"/>
                <a:gd name="T25" fmla="*/ 87 h 160"/>
                <a:gd name="T26" fmla="*/ 88 w 147"/>
                <a:gd name="T27" fmla="*/ 87 h 160"/>
                <a:gd name="T28" fmla="*/ 100 w 147"/>
                <a:gd name="T29" fmla="*/ 75 h 160"/>
                <a:gd name="T30" fmla="*/ 88 w 147"/>
                <a:gd name="T31" fmla="*/ 63 h 160"/>
                <a:gd name="T32" fmla="*/ 76 w 147"/>
                <a:gd name="T33" fmla="*/ 75 h 160"/>
                <a:gd name="T34" fmla="*/ 76 w 147"/>
                <a:gd name="T35" fmla="*/ 75 h 160"/>
                <a:gd name="T36" fmla="*/ 71 w 147"/>
                <a:gd name="T37" fmla="*/ 75 h 160"/>
                <a:gd name="T38" fmla="*/ 71 w 147"/>
                <a:gd name="T39" fmla="*/ 75 h 160"/>
                <a:gd name="T40" fmla="*/ 59 w 147"/>
                <a:gd name="T41" fmla="*/ 63 h 160"/>
                <a:gd name="T42" fmla="*/ 47 w 147"/>
                <a:gd name="T43" fmla="*/ 75 h 160"/>
                <a:gd name="T44" fmla="*/ 59 w 147"/>
                <a:gd name="T45" fmla="*/ 87 h 160"/>
                <a:gd name="T46" fmla="*/ 67 w 147"/>
                <a:gd name="T47" fmla="*/ 87 h 160"/>
                <a:gd name="T48" fmla="*/ 67 w 147"/>
                <a:gd name="T49" fmla="*/ 144 h 160"/>
                <a:gd name="T50" fmla="*/ 60 w 147"/>
                <a:gd name="T51" fmla="*/ 144 h 160"/>
                <a:gd name="T52" fmla="*/ 37 w 147"/>
                <a:gd name="T53" fmla="*/ 100 h 160"/>
                <a:gd name="T54" fmla="*/ 19 w 147"/>
                <a:gd name="T55" fmla="*/ 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7" h="160">
                  <a:moveTo>
                    <a:pt x="100" y="160"/>
                  </a:moveTo>
                  <a:cubicBezTo>
                    <a:pt x="100" y="116"/>
                    <a:pt x="147" y="102"/>
                    <a:pt x="143" y="59"/>
                  </a:cubicBezTo>
                  <a:cubicBezTo>
                    <a:pt x="141" y="31"/>
                    <a:pt x="122" y="0"/>
                    <a:pt x="73" y="0"/>
                  </a:cubicBezTo>
                  <a:cubicBezTo>
                    <a:pt x="24" y="0"/>
                    <a:pt x="5" y="31"/>
                    <a:pt x="3" y="59"/>
                  </a:cubicBezTo>
                  <a:cubicBezTo>
                    <a:pt x="0" y="102"/>
                    <a:pt x="46" y="116"/>
                    <a:pt x="46" y="160"/>
                  </a:cubicBezTo>
                  <a:lnTo>
                    <a:pt x="100" y="160"/>
                  </a:lnTo>
                  <a:close/>
                  <a:moveTo>
                    <a:pt x="19" y="60"/>
                  </a:moveTo>
                  <a:cubicBezTo>
                    <a:pt x="20" y="47"/>
                    <a:pt x="28" y="16"/>
                    <a:pt x="73" y="16"/>
                  </a:cubicBezTo>
                  <a:cubicBezTo>
                    <a:pt x="119" y="16"/>
                    <a:pt x="126" y="47"/>
                    <a:pt x="127" y="60"/>
                  </a:cubicBezTo>
                  <a:cubicBezTo>
                    <a:pt x="128" y="75"/>
                    <a:pt x="121" y="85"/>
                    <a:pt x="110" y="100"/>
                  </a:cubicBezTo>
                  <a:cubicBezTo>
                    <a:pt x="100" y="112"/>
                    <a:pt x="90" y="126"/>
                    <a:pt x="86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87"/>
                    <a:pt x="79" y="87"/>
                    <a:pt x="79" y="87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4" y="87"/>
                    <a:pt x="100" y="82"/>
                    <a:pt x="100" y="75"/>
                  </a:cubicBezTo>
                  <a:cubicBezTo>
                    <a:pt x="100" y="68"/>
                    <a:pt x="94" y="63"/>
                    <a:pt x="88" y="63"/>
                  </a:cubicBezTo>
                  <a:cubicBezTo>
                    <a:pt x="81" y="63"/>
                    <a:pt x="76" y="68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68"/>
                    <a:pt x="65" y="63"/>
                    <a:pt x="59" y="63"/>
                  </a:cubicBezTo>
                  <a:cubicBezTo>
                    <a:pt x="52" y="63"/>
                    <a:pt x="47" y="68"/>
                    <a:pt x="47" y="75"/>
                  </a:cubicBezTo>
                  <a:cubicBezTo>
                    <a:pt x="47" y="82"/>
                    <a:pt x="52" y="87"/>
                    <a:pt x="59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56" y="126"/>
                    <a:pt x="46" y="112"/>
                    <a:pt x="37" y="100"/>
                  </a:cubicBezTo>
                  <a:cubicBezTo>
                    <a:pt x="25" y="85"/>
                    <a:pt x="18" y="75"/>
                    <a:pt x="19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2938463" y="1265238"/>
              <a:ext cx="214313" cy="109538"/>
            </a:xfrm>
            <a:custGeom>
              <a:avLst/>
              <a:gdLst>
                <a:gd name="T0" fmla="*/ 0 w 56"/>
                <a:gd name="T1" fmla="*/ 21 h 29"/>
                <a:gd name="T2" fmla="*/ 28 w 56"/>
                <a:gd name="T3" fmla="*/ 29 h 29"/>
                <a:gd name="T4" fmla="*/ 56 w 56"/>
                <a:gd name="T5" fmla="*/ 21 h 29"/>
                <a:gd name="T6" fmla="*/ 56 w 56"/>
                <a:gd name="T7" fmla="*/ 0 h 29"/>
                <a:gd name="T8" fmla="*/ 0 w 56"/>
                <a:gd name="T9" fmla="*/ 0 h 29"/>
                <a:gd name="T10" fmla="*/ 0 w 56"/>
                <a:gd name="T11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">
                  <a:moveTo>
                    <a:pt x="0" y="21"/>
                  </a:moveTo>
                  <a:cubicBezTo>
                    <a:pt x="8" y="26"/>
                    <a:pt x="17" y="29"/>
                    <a:pt x="28" y="29"/>
                  </a:cubicBezTo>
                  <a:cubicBezTo>
                    <a:pt x="39" y="29"/>
                    <a:pt x="48" y="26"/>
                    <a:pt x="56" y="2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534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4585333" y="3424634"/>
            <a:ext cx="468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Main Function</a:t>
            </a:r>
            <a:endParaRPr kumimoji="1"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8"/>
          <p:cNvSpPr txBox="1"/>
          <p:nvPr/>
        </p:nvSpPr>
        <p:spPr>
          <a:xfrm>
            <a:off x="4585333" y="265519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主要功能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2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3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7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>
            <a:spLocks/>
          </p:cNvSpPr>
          <p:nvPr/>
        </p:nvSpPr>
        <p:spPr>
          <a:xfrm>
            <a:off x="310506" y="493368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endParaRPr kumimoji="1"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Text Placeholder 32"/>
          <p:cNvSpPr txBox="1"/>
          <p:nvPr/>
        </p:nvSpPr>
        <p:spPr>
          <a:xfrm>
            <a:off x="3029394" y="2969026"/>
            <a:ext cx="6635832" cy="29384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What’s new?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2" name="Oval 21"/>
          <p:cNvSpPr/>
          <p:nvPr/>
        </p:nvSpPr>
        <p:spPr>
          <a:xfrm>
            <a:off x="425392" y="2598725"/>
            <a:ext cx="1881899" cy="18818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3" name="Group 8"/>
          <p:cNvGrpSpPr/>
          <p:nvPr/>
        </p:nvGrpSpPr>
        <p:grpSpPr>
          <a:xfrm>
            <a:off x="1057362" y="3102870"/>
            <a:ext cx="617959" cy="841402"/>
            <a:chOff x="2767013" y="609600"/>
            <a:chExt cx="561975" cy="765176"/>
          </a:xfrm>
          <a:solidFill>
            <a:schemeClr val="bg1"/>
          </a:solidFill>
        </p:grpSpPr>
        <p:sp>
          <p:nvSpPr>
            <p:cNvPr id="44" name="Freeform 5"/>
            <p:cNvSpPr>
              <a:spLocks noEditPoints="1"/>
            </p:cNvSpPr>
            <p:nvPr/>
          </p:nvSpPr>
          <p:spPr bwMode="auto">
            <a:xfrm>
              <a:off x="2767013" y="609600"/>
              <a:ext cx="561975" cy="609600"/>
            </a:xfrm>
            <a:custGeom>
              <a:avLst/>
              <a:gdLst>
                <a:gd name="T0" fmla="*/ 100 w 147"/>
                <a:gd name="T1" fmla="*/ 160 h 160"/>
                <a:gd name="T2" fmla="*/ 143 w 147"/>
                <a:gd name="T3" fmla="*/ 59 h 160"/>
                <a:gd name="T4" fmla="*/ 73 w 147"/>
                <a:gd name="T5" fmla="*/ 0 h 160"/>
                <a:gd name="T6" fmla="*/ 3 w 147"/>
                <a:gd name="T7" fmla="*/ 59 h 160"/>
                <a:gd name="T8" fmla="*/ 46 w 147"/>
                <a:gd name="T9" fmla="*/ 160 h 160"/>
                <a:gd name="T10" fmla="*/ 100 w 147"/>
                <a:gd name="T11" fmla="*/ 160 h 160"/>
                <a:gd name="T12" fmla="*/ 19 w 147"/>
                <a:gd name="T13" fmla="*/ 60 h 160"/>
                <a:gd name="T14" fmla="*/ 73 w 147"/>
                <a:gd name="T15" fmla="*/ 16 h 160"/>
                <a:gd name="T16" fmla="*/ 127 w 147"/>
                <a:gd name="T17" fmla="*/ 60 h 160"/>
                <a:gd name="T18" fmla="*/ 110 w 147"/>
                <a:gd name="T19" fmla="*/ 100 h 160"/>
                <a:gd name="T20" fmla="*/ 86 w 147"/>
                <a:gd name="T21" fmla="*/ 144 h 160"/>
                <a:gd name="T22" fmla="*/ 79 w 147"/>
                <a:gd name="T23" fmla="*/ 144 h 160"/>
                <a:gd name="T24" fmla="*/ 79 w 147"/>
                <a:gd name="T25" fmla="*/ 87 h 160"/>
                <a:gd name="T26" fmla="*/ 88 w 147"/>
                <a:gd name="T27" fmla="*/ 87 h 160"/>
                <a:gd name="T28" fmla="*/ 100 w 147"/>
                <a:gd name="T29" fmla="*/ 75 h 160"/>
                <a:gd name="T30" fmla="*/ 88 w 147"/>
                <a:gd name="T31" fmla="*/ 63 h 160"/>
                <a:gd name="T32" fmla="*/ 76 w 147"/>
                <a:gd name="T33" fmla="*/ 75 h 160"/>
                <a:gd name="T34" fmla="*/ 76 w 147"/>
                <a:gd name="T35" fmla="*/ 75 h 160"/>
                <a:gd name="T36" fmla="*/ 71 w 147"/>
                <a:gd name="T37" fmla="*/ 75 h 160"/>
                <a:gd name="T38" fmla="*/ 71 w 147"/>
                <a:gd name="T39" fmla="*/ 75 h 160"/>
                <a:gd name="T40" fmla="*/ 59 w 147"/>
                <a:gd name="T41" fmla="*/ 63 h 160"/>
                <a:gd name="T42" fmla="*/ 47 w 147"/>
                <a:gd name="T43" fmla="*/ 75 h 160"/>
                <a:gd name="T44" fmla="*/ 59 w 147"/>
                <a:gd name="T45" fmla="*/ 87 h 160"/>
                <a:gd name="T46" fmla="*/ 67 w 147"/>
                <a:gd name="T47" fmla="*/ 87 h 160"/>
                <a:gd name="T48" fmla="*/ 67 w 147"/>
                <a:gd name="T49" fmla="*/ 144 h 160"/>
                <a:gd name="T50" fmla="*/ 60 w 147"/>
                <a:gd name="T51" fmla="*/ 144 h 160"/>
                <a:gd name="T52" fmla="*/ 37 w 147"/>
                <a:gd name="T53" fmla="*/ 100 h 160"/>
                <a:gd name="T54" fmla="*/ 19 w 147"/>
                <a:gd name="T55" fmla="*/ 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7" h="160">
                  <a:moveTo>
                    <a:pt x="100" y="160"/>
                  </a:moveTo>
                  <a:cubicBezTo>
                    <a:pt x="100" y="116"/>
                    <a:pt x="147" y="102"/>
                    <a:pt x="143" y="59"/>
                  </a:cubicBezTo>
                  <a:cubicBezTo>
                    <a:pt x="141" y="31"/>
                    <a:pt x="122" y="0"/>
                    <a:pt x="73" y="0"/>
                  </a:cubicBezTo>
                  <a:cubicBezTo>
                    <a:pt x="24" y="0"/>
                    <a:pt x="5" y="31"/>
                    <a:pt x="3" y="59"/>
                  </a:cubicBezTo>
                  <a:cubicBezTo>
                    <a:pt x="0" y="102"/>
                    <a:pt x="46" y="116"/>
                    <a:pt x="46" y="160"/>
                  </a:cubicBezTo>
                  <a:lnTo>
                    <a:pt x="100" y="160"/>
                  </a:lnTo>
                  <a:close/>
                  <a:moveTo>
                    <a:pt x="19" y="60"/>
                  </a:moveTo>
                  <a:cubicBezTo>
                    <a:pt x="20" y="47"/>
                    <a:pt x="28" y="16"/>
                    <a:pt x="73" y="16"/>
                  </a:cubicBezTo>
                  <a:cubicBezTo>
                    <a:pt x="119" y="16"/>
                    <a:pt x="126" y="47"/>
                    <a:pt x="127" y="60"/>
                  </a:cubicBezTo>
                  <a:cubicBezTo>
                    <a:pt x="128" y="75"/>
                    <a:pt x="121" y="85"/>
                    <a:pt x="110" y="100"/>
                  </a:cubicBezTo>
                  <a:cubicBezTo>
                    <a:pt x="100" y="112"/>
                    <a:pt x="90" y="126"/>
                    <a:pt x="86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87"/>
                    <a:pt x="79" y="87"/>
                    <a:pt x="79" y="87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4" y="87"/>
                    <a:pt x="100" y="82"/>
                    <a:pt x="100" y="75"/>
                  </a:cubicBezTo>
                  <a:cubicBezTo>
                    <a:pt x="100" y="68"/>
                    <a:pt x="94" y="63"/>
                    <a:pt x="88" y="63"/>
                  </a:cubicBezTo>
                  <a:cubicBezTo>
                    <a:pt x="81" y="63"/>
                    <a:pt x="76" y="68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68"/>
                    <a:pt x="65" y="63"/>
                    <a:pt x="59" y="63"/>
                  </a:cubicBezTo>
                  <a:cubicBezTo>
                    <a:pt x="52" y="63"/>
                    <a:pt x="47" y="68"/>
                    <a:pt x="47" y="75"/>
                  </a:cubicBezTo>
                  <a:cubicBezTo>
                    <a:pt x="47" y="82"/>
                    <a:pt x="52" y="87"/>
                    <a:pt x="59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56" y="126"/>
                    <a:pt x="46" y="112"/>
                    <a:pt x="37" y="100"/>
                  </a:cubicBezTo>
                  <a:cubicBezTo>
                    <a:pt x="25" y="85"/>
                    <a:pt x="18" y="75"/>
                    <a:pt x="19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2938463" y="1265238"/>
              <a:ext cx="214313" cy="109538"/>
            </a:xfrm>
            <a:custGeom>
              <a:avLst/>
              <a:gdLst>
                <a:gd name="T0" fmla="*/ 0 w 56"/>
                <a:gd name="T1" fmla="*/ 21 h 29"/>
                <a:gd name="T2" fmla="*/ 28 w 56"/>
                <a:gd name="T3" fmla="*/ 29 h 29"/>
                <a:gd name="T4" fmla="*/ 56 w 56"/>
                <a:gd name="T5" fmla="*/ 21 h 29"/>
                <a:gd name="T6" fmla="*/ 56 w 56"/>
                <a:gd name="T7" fmla="*/ 0 h 29"/>
                <a:gd name="T8" fmla="*/ 0 w 56"/>
                <a:gd name="T9" fmla="*/ 0 h 29"/>
                <a:gd name="T10" fmla="*/ 0 w 56"/>
                <a:gd name="T11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">
                  <a:moveTo>
                    <a:pt x="0" y="21"/>
                  </a:moveTo>
                  <a:cubicBezTo>
                    <a:pt x="8" y="26"/>
                    <a:pt x="17" y="29"/>
                    <a:pt x="28" y="29"/>
                  </a:cubicBezTo>
                  <a:cubicBezTo>
                    <a:pt x="39" y="29"/>
                    <a:pt x="48" y="26"/>
                    <a:pt x="56" y="2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sp>
        <p:nvSpPr>
          <p:cNvPr id="10" name="Text Placeholder 32"/>
          <p:cNvSpPr txBox="1"/>
          <p:nvPr/>
        </p:nvSpPr>
        <p:spPr>
          <a:xfrm>
            <a:off x="3190586" y="2751125"/>
            <a:ext cx="6635832" cy="29384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202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/>
              <a:pPr lvl="0"/>
              <a:t>8</a:t>
            </a:fld>
            <a:endParaRPr lang="en-US" noProof="0" dirty="0"/>
          </a:p>
        </p:txBody>
      </p:sp>
      <p:grpSp>
        <p:nvGrpSpPr>
          <p:cNvPr id="4" name="组合 3"/>
          <p:cNvGrpSpPr/>
          <p:nvPr/>
        </p:nvGrpSpPr>
        <p:grpSpPr>
          <a:xfrm>
            <a:off x="4459288" y="2160588"/>
            <a:ext cx="3273425" cy="3271837"/>
            <a:chOff x="4459288" y="2338388"/>
            <a:chExt cx="3273425" cy="3271837"/>
          </a:xfrm>
        </p:grpSpPr>
        <p:sp>
          <p:nvSpPr>
            <p:cNvPr id="5" name="任意多边形 19"/>
            <p:cNvSpPr/>
            <p:nvPr/>
          </p:nvSpPr>
          <p:spPr>
            <a:xfrm flipH="1" flipV="1">
              <a:off x="4459288" y="2338388"/>
              <a:ext cx="1636712" cy="1636712"/>
            </a:xfrm>
            <a:custGeom>
              <a:avLst/>
              <a:gdLst>
                <a:gd name="connsiteX0" fmla="*/ 1636295 w 1636295"/>
                <a:gd name="connsiteY0" fmla="*/ 1636295 h 1636295"/>
                <a:gd name="connsiteX1" fmla="*/ 818148 w 1636295"/>
                <a:gd name="connsiteY1" fmla="*/ 1636295 h 1636295"/>
                <a:gd name="connsiteX2" fmla="*/ 0 w 1636295"/>
                <a:gd name="connsiteY2" fmla="*/ 818147 h 1636295"/>
                <a:gd name="connsiteX3" fmla="*/ 1 w 1636295"/>
                <a:gd name="connsiteY3" fmla="*/ 818147 h 1636295"/>
                <a:gd name="connsiteX4" fmla="*/ 0 w 1636295"/>
                <a:gd name="connsiteY4" fmla="*/ 818127 h 1636295"/>
                <a:gd name="connsiteX5" fmla="*/ 4223 w 1636295"/>
                <a:gd name="connsiteY5" fmla="*/ 734496 h 1636295"/>
                <a:gd name="connsiteX6" fmla="*/ 16621 w 1636295"/>
                <a:gd name="connsiteY6" fmla="*/ 653262 h 1636295"/>
                <a:gd name="connsiteX7" fmla="*/ 18920 w 1636295"/>
                <a:gd name="connsiteY7" fmla="*/ 644322 h 1636295"/>
                <a:gd name="connsiteX8" fmla="*/ 40353 w 1636295"/>
                <a:gd name="connsiteY8" fmla="*/ 713368 h 1636295"/>
                <a:gd name="connsiteX9" fmla="*/ 513494 w 1636295"/>
                <a:gd name="connsiteY9" fmla="*/ 1026987 h 1636295"/>
                <a:gd name="connsiteX10" fmla="*/ 1026987 w 1636295"/>
                <a:gd name="connsiteY10" fmla="*/ 1026987 h 1636295"/>
                <a:gd name="connsiteX11" fmla="*/ 1026987 w 1636295"/>
                <a:gd name="connsiteY11" fmla="*/ 513493 h 1636295"/>
                <a:gd name="connsiteX12" fmla="*/ 713368 w 1636295"/>
                <a:gd name="connsiteY12" fmla="*/ 40352 h 1636295"/>
                <a:gd name="connsiteX13" fmla="*/ 644324 w 1636295"/>
                <a:gd name="connsiteY13" fmla="*/ 18919 h 1636295"/>
                <a:gd name="connsiteX14" fmla="*/ 653262 w 1636295"/>
                <a:gd name="connsiteY14" fmla="*/ 16621 h 1636295"/>
                <a:gd name="connsiteX15" fmla="*/ 734496 w 1636295"/>
                <a:gd name="connsiteY15" fmla="*/ 4223 h 1636295"/>
                <a:gd name="connsiteX16" fmla="*/ 818127 w 1636295"/>
                <a:gd name="connsiteY16" fmla="*/ 0 h 1636295"/>
                <a:gd name="connsiteX17" fmla="*/ 818147 w 1636295"/>
                <a:gd name="connsiteY17" fmla="*/ 1 h 1636295"/>
                <a:gd name="connsiteX18" fmla="*/ 818167 w 1636295"/>
                <a:gd name="connsiteY18" fmla="*/ 0 h 1636295"/>
                <a:gd name="connsiteX19" fmla="*/ 901798 w 1636295"/>
                <a:gd name="connsiteY19" fmla="*/ 4223 h 1636295"/>
                <a:gd name="connsiteX20" fmla="*/ 1636295 w 1636295"/>
                <a:gd name="connsiteY20" fmla="*/ 818147 h 1636295"/>
                <a:gd name="connsiteX21" fmla="*/ 1636295 w 1636295"/>
                <a:gd name="connsiteY21" fmla="*/ 1636295 h 163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636295" h="1636295">
                  <a:moveTo>
                    <a:pt x="1636295" y="1636295"/>
                  </a:moveTo>
                  <a:lnTo>
                    <a:pt x="818148" y="1636295"/>
                  </a:lnTo>
                  <a:cubicBezTo>
                    <a:pt x="366297" y="1636295"/>
                    <a:pt x="0" y="1269998"/>
                    <a:pt x="0" y="818147"/>
                  </a:cubicBezTo>
                  <a:lnTo>
                    <a:pt x="1" y="818147"/>
                  </a:lnTo>
                  <a:lnTo>
                    <a:pt x="0" y="818127"/>
                  </a:lnTo>
                  <a:lnTo>
                    <a:pt x="4223" y="734496"/>
                  </a:lnTo>
                  <a:cubicBezTo>
                    <a:pt x="7016" y="706992"/>
                    <a:pt x="11172" y="679891"/>
                    <a:pt x="16621" y="653262"/>
                  </a:cubicBezTo>
                  <a:lnTo>
                    <a:pt x="18920" y="644322"/>
                  </a:lnTo>
                  <a:lnTo>
                    <a:pt x="40353" y="713368"/>
                  </a:lnTo>
                  <a:cubicBezTo>
                    <a:pt x="118306" y="897669"/>
                    <a:pt x="300798" y="1026987"/>
                    <a:pt x="513494" y="1026987"/>
                  </a:cubicBezTo>
                  <a:lnTo>
                    <a:pt x="1026987" y="1026987"/>
                  </a:lnTo>
                  <a:lnTo>
                    <a:pt x="1026987" y="513493"/>
                  </a:lnTo>
                  <a:cubicBezTo>
                    <a:pt x="1026987" y="300797"/>
                    <a:pt x="897669" y="118305"/>
                    <a:pt x="713368" y="40352"/>
                  </a:cubicBezTo>
                  <a:lnTo>
                    <a:pt x="644324" y="18919"/>
                  </a:lnTo>
                  <a:lnTo>
                    <a:pt x="653262" y="16621"/>
                  </a:lnTo>
                  <a:cubicBezTo>
                    <a:pt x="679892" y="11172"/>
                    <a:pt x="706993" y="7016"/>
                    <a:pt x="734496" y="4223"/>
                  </a:cubicBezTo>
                  <a:lnTo>
                    <a:pt x="818127" y="0"/>
                  </a:lnTo>
                  <a:lnTo>
                    <a:pt x="818147" y="1"/>
                  </a:lnTo>
                  <a:lnTo>
                    <a:pt x="818167" y="0"/>
                  </a:lnTo>
                  <a:lnTo>
                    <a:pt x="901798" y="4223"/>
                  </a:lnTo>
                  <a:cubicBezTo>
                    <a:pt x="1314355" y="46120"/>
                    <a:pt x="1636295" y="394537"/>
                    <a:pt x="1636295" y="818147"/>
                  </a:cubicBezTo>
                  <a:lnTo>
                    <a:pt x="1636295" y="16362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任意多边形 18"/>
            <p:cNvSpPr/>
            <p:nvPr/>
          </p:nvSpPr>
          <p:spPr>
            <a:xfrm flipH="1" flipV="1">
              <a:off x="6096000" y="2338388"/>
              <a:ext cx="1636713" cy="1636712"/>
            </a:xfrm>
            <a:custGeom>
              <a:avLst/>
              <a:gdLst>
                <a:gd name="connsiteX0" fmla="*/ 818147 w 1636295"/>
                <a:gd name="connsiteY0" fmla="*/ 1636295 h 1636295"/>
                <a:gd name="connsiteX1" fmla="*/ 0 w 1636295"/>
                <a:gd name="connsiteY1" fmla="*/ 1636295 h 1636295"/>
                <a:gd name="connsiteX2" fmla="*/ 0 w 1636295"/>
                <a:gd name="connsiteY2" fmla="*/ 818147 h 1636295"/>
                <a:gd name="connsiteX3" fmla="*/ 734497 w 1636295"/>
                <a:gd name="connsiteY3" fmla="*/ 4223 h 1636295"/>
                <a:gd name="connsiteX4" fmla="*/ 818128 w 1636295"/>
                <a:gd name="connsiteY4" fmla="*/ 0 h 1636295"/>
                <a:gd name="connsiteX5" fmla="*/ 818148 w 1636295"/>
                <a:gd name="connsiteY5" fmla="*/ 1 h 1636295"/>
                <a:gd name="connsiteX6" fmla="*/ 818168 w 1636295"/>
                <a:gd name="connsiteY6" fmla="*/ 0 h 1636295"/>
                <a:gd name="connsiteX7" fmla="*/ 901799 w 1636295"/>
                <a:gd name="connsiteY7" fmla="*/ 4223 h 1636295"/>
                <a:gd name="connsiteX8" fmla="*/ 983033 w 1636295"/>
                <a:gd name="connsiteY8" fmla="*/ 16621 h 1636295"/>
                <a:gd name="connsiteX9" fmla="*/ 991971 w 1636295"/>
                <a:gd name="connsiteY9" fmla="*/ 18919 h 1636295"/>
                <a:gd name="connsiteX10" fmla="*/ 922927 w 1636295"/>
                <a:gd name="connsiteY10" fmla="*/ 40352 h 1636295"/>
                <a:gd name="connsiteX11" fmla="*/ 609308 w 1636295"/>
                <a:gd name="connsiteY11" fmla="*/ 513493 h 1636295"/>
                <a:gd name="connsiteX12" fmla="*/ 609308 w 1636295"/>
                <a:gd name="connsiteY12" fmla="*/ 1026987 h 1636295"/>
                <a:gd name="connsiteX13" fmla="*/ 1122801 w 1636295"/>
                <a:gd name="connsiteY13" fmla="*/ 1026987 h 1636295"/>
                <a:gd name="connsiteX14" fmla="*/ 1595942 w 1636295"/>
                <a:gd name="connsiteY14" fmla="*/ 713368 h 1636295"/>
                <a:gd name="connsiteX15" fmla="*/ 1617375 w 1636295"/>
                <a:gd name="connsiteY15" fmla="*/ 644322 h 1636295"/>
                <a:gd name="connsiteX16" fmla="*/ 1619674 w 1636295"/>
                <a:gd name="connsiteY16" fmla="*/ 653262 h 1636295"/>
                <a:gd name="connsiteX17" fmla="*/ 1632072 w 1636295"/>
                <a:gd name="connsiteY17" fmla="*/ 734496 h 1636295"/>
                <a:gd name="connsiteX18" fmla="*/ 1636295 w 1636295"/>
                <a:gd name="connsiteY18" fmla="*/ 818127 h 1636295"/>
                <a:gd name="connsiteX19" fmla="*/ 1636294 w 1636295"/>
                <a:gd name="connsiteY19" fmla="*/ 818147 h 1636295"/>
                <a:gd name="connsiteX20" fmla="*/ 1636295 w 1636295"/>
                <a:gd name="connsiteY20" fmla="*/ 818147 h 1636295"/>
                <a:gd name="connsiteX21" fmla="*/ 818147 w 1636295"/>
                <a:gd name="connsiteY21" fmla="*/ 1636295 h 163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636295" h="1636295">
                  <a:moveTo>
                    <a:pt x="818147" y="1636295"/>
                  </a:moveTo>
                  <a:lnTo>
                    <a:pt x="0" y="1636295"/>
                  </a:lnTo>
                  <a:lnTo>
                    <a:pt x="0" y="818147"/>
                  </a:lnTo>
                  <a:cubicBezTo>
                    <a:pt x="0" y="394537"/>
                    <a:pt x="321940" y="46120"/>
                    <a:pt x="734497" y="4223"/>
                  </a:cubicBezTo>
                  <a:lnTo>
                    <a:pt x="818128" y="0"/>
                  </a:lnTo>
                  <a:lnTo>
                    <a:pt x="818148" y="1"/>
                  </a:lnTo>
                  <a:lnTo>
                    <a:pt x="818168" y="0"/>
                  </a:lnTo>
                  <a:lnTo>
                    <a:pt x="901799" y="4223"/>
                  </a:lnTo>
                  <a:cubicBezTo>
                    <a:pt x="929302" y="7016"/>
                    <a:pt x="956403" y="11172"/>
                    <a:pt x="983033" y="16621"/>
                  </a:cubicBezTo>
                  <a:lnTo>
                    <a:pt x="991971" y="18919"/>
                  </a:lnTo>
                  <a:lnTo>
                    <a:pt x="922927" y="40352"/>
                  </a:lnTo>
                  <a:cubicBezTo>
                    <a:pt x="738626" y="118305"/>
                    <a:pt x="609308" y="300797"/>
                    <a:pt x="609308" y="513493"/>
                  </a:cubicBezTo>
                  <a:lnTo>
                    <a:pt x="609308" y="1026987"/>
                  </a:lnTo>
                  <a:lnTo>
                    <a:pt x="1122801" y="1026987"/>
                  </a:lnTo>
                  <a:cubicBezTo>
                    <a:pt x="1335497" y="1026987"/>
                    <a:pt x="1517989" y="897669"/>
                    <a:pt x="1595942" y="713368"/>
                  </a:cubicBezTo>
                  <a:lnTo>
                    <a:pt x="1617375" y="644322"/>
                  </a:lnTo>
                  <a:lnTo>
                    <a:pt x="1619674" y="653262"/>
                  </a:lnTo>
                  <a:cubicBezTo>
                    <a:pt x="1625123" y="679891"/>
                    <a:pt x="1629279" y="706992"/>
                    <a:pt x="1632072" y="734496"/>
                  </a:cubicBezTo>
                  <a:lnTo>
                    <a:pt x="1636295" y="818127"/>
                  </a:lnTo>
                  <a:lnTo>
                    <a:pt x="1636294" y="818147"/>
                  </a:lnTo>
                  <a:lnTo>
                    <a:pt x="1636295" y="818147"/>
                  </a:lnTo>
                  <a:cubicBezTo>
                    <a:pt x="1636295" y="1269998"/>
                    <a:pt x="1269998" y="1636295"/>
                    <a:pt x="818147" y="16362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任意多边形 15"/>
            <p:cNvSpPr/>
            <p:nvPr/>
          </p:nvSpPr>
          <p:spPr>
            <a:xfrm flipH="1" flipV="1">
              <a:off x="4459288" y="3975100"/>
              <a:ext cx="1636712" cy="1635125"/>
            </a:xfrm>
            <a:custGeom>
              <a:avLst/>
              <a:gdLst>
                <a:gd name="connsiteX0" fmla="*/ 818167 w 1636295"/>
                <a:gd name="connsiteY0" fmla="*/ 1636295 h 1636295"/>
                <a:gd name="connsiteX1" fmla="*/ 818147 w 1636295"/>
                <a:gd name="connsiteY1" fmla="*/ 1636294 h 1636295"/>
                <a:gd name="connsiteX2" fmla="*/ 818127 w 1636295"/>
                <a:gd name="connsiteY2" fmla="*/ 1636295 h 1636295"/>
                <a:gd name="connsiteX3" fmla="*/ 734496 w 1636295"/>
                <a:gd name="connsiteY3" fmla="*/ 1632072 h 1636295"/>
                <a:gd name="connsiteX4" fmla="*/ 653262 w 1636295"/>
                <a:gd name="connsiteY4" fmla="*/ 1619674 h 1636295"/>
                <a:gd name="connsiteX5" fmla="*/ 644324 w 1636295"/>
                <a:gd name="connsiteY5" fmla="*/ 1617376 h 1636295"/>
                <a:gd name="connsiteX6" fmla="*/ 713368 w 1636295"/>
                <a:gd name="connsiteY6" fmla="*/ 1595943 h 1636295"/>
                <a:gd name="connsiteX7" fmla="*/ 1026987 w 1636295"/>
                <a:gd name="connsiteY7" fmla="*/ 1122802 h 1636295"/>
                <a:gd name="connsiteX8" fmla="*/ 1026987 w 1636295"/>
                <a:gd name="connsiteY8" fmla="*/ 609308 h 1636295"/>
                <a:gd name="connsiteX9" fmla="*/ 513494 w 1636295"/>
                <a:gd name="connsiteY9" fmla="*/ 609308 h 1636295"/>
                <a:gd name="connsiteX10" fmla="*/ 40353 w 1636295"/>
                <a:gd name="connsiteY10" fmla="*/ 922927 h 1636295"/>
                <a:gd name="connsiteX11" fmla="*/ 18920 w 1636295"/>
                <a:gd name="connsiteY11" fmla="*/ 991973 h 1636295"/>
                <a:gd name="connsiteX12" fmla="*/ 16621 w 1636295"/>
                <a:gd name="connsiteY12" fmla="*/ 983033 h 1636295"/>
                <a:gd name="connsiteX13" fmla="*/ 4223 w 1636295"/>
                <a:gd name="connsiteY13" fmla="*/ 901799 h 1636295"/>
                <a:gd name="connsiteX14" fmla="*/ 0 w 1636295"/>
                <a:gd name="connsiteY14" fmla="*/ 818168 h 1636295"/>
                <a:gd name="connsiteX15" fmla="*/ 1 w 1636295"/>
                <a:gd name="connsiteY15" fmla="*/ 818148 h 1636295"/>
                <a:gd name="connsiteX16" fmla="*/ 0 w 1636295"/>
                <a:gd name="connsiteY16" fmla="*/ 818148 h 1636295"/>
                <a:gd name="connsiteX17" fmla="*/ 818148 w 1636295"/>
                <a:gd name="connsiteY17" fmla="*/ 0 h 1636295"/>
                <a:gd name="connsiteX18" fmla="*/ 1636295 w 1636295"/>
                <a:gd name="connsiteY18" fmla="*/ 0 h 1636295"/>
                <a:gd name="connsiteX19" fmla="*/ 1636295 w 1636295"/>
                <a:gd name="connsiteY19" fmla="*/ 818148 h 1636295"/>
                <a:gd name="connsiteX20" fmla="*/ 901798 w 1636295"/>
                <a:gd name="connsiteY20" fmla="*/ 1632072 h 1636295"/>
                <a:gd name="connsiteX21" fmla="*/ 818167 w 1636295"/>
                <a:gd name="connsiteY21" fmla="*/ 1636295 h 163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636295" h="1636295">
                  <a:moveTo>
                    <a:pt x="818167" y="1636295"/>
                  </a:moveTo>
                  <a:lnTo>
                    <a:pt x="818147" y="1636294"/>
                  </a:lnTo>
                  <a:lnTo>
                    <a:pt x="818127" y="1636295"/>
                  </a:lnTo>
                  <a:lnTo>
                    <a:pt x="734496" y="1632072"/>
                  </a:lnTo>
                  <a:cubicBezTo>
                    <a:pt x="706993" y="1629279"/>
                    <a:pt x="679892" y="1625124"/>
                    <a:pt x="653262" y="1619674"/>
                  </a:cubicBezTo>
                  <a:lnTo>
                    <a:pt x="644324" y="1617376"/>
                  </a:lnTo>
                  <a:lnTo>
                    <a:pt x="713368" y="1595943"/>
                  </a:lnTo>
                  <a:cubicBezTo>
                    <a:pt x="897669" y="1517991"/>
                    <a:pt x="1026987" y="1335498"/>
                    <a:pt x="1026987" y="1122802"/>
                  </a:cubicBezTo>
                  <a:lnTo>
                    <a:pt x="1026987" y="609308"/>
                  </a:lnTo>
                  <a:lnTo>
                    <a:pt x="513494" y="609308"/>
                  </a:lnTo>
                  <a:cubicBezTo>
                    <a:pt x="300798" y="609308"/>
                    <a:pt x="118306" y="738626"/>
                    <a:pt x="40353" y="922927"/>
                  </a:cubicBezTo>
                  <a:lnTo>
                    <a:pt x="18920" y="991973"/>
                  </a:lnTo>
                  <a:lnTo>
                    <a:pt x="16621" y="983033"/>
                  </a:lnTo>
                  <a:cubicBezTo>
                    <a:pt x="11172" y="956404"/>
                    <a:pt x="7016" y="929303"/>
                    <a:pt x="4223" y="901799"/>
                  </a:cubicBezTo>
                  <a:lnTo>
                    <a:pt x="0" y="818168"/>
                  </a:lnTo>
                  <a:lnTo>
                    <a:pt x="1" y="818148"/>
                  </a:lnTo>
                  <a:lnTo>
                    <a:pt x="0" y="818148"/>
                  </a:lnTo>
                  <a:cubicBezTo>
                    <a:pt x="0" y="366297"/>
                    <a:pt x="366297" y="0"/>
                    <a:pt x="818148" y="0"/>
                  </a:cubicBezTo>
                  <a:lnTo>
                    <a:pt x="1636295" y="0"/>
                  </a:lnTo>
                  <a:lnTo>
                    <a:pt x="1636295" y="818148"/>
                  </a:lnTo>
                  <a:cubicBezTo>
                    <a:pt x="1636295" y="1241759"/>
                    <a:pt x="1314355" y="1590175"/>
                    <a:pt x="901798" y="1632072"/>
                  </a:cubicBezTo>
                  <a:lnTo>
                    <a:pt x="818167" y="16362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任意多边形 12"/>
            <p:cNvSpPr/>
            <p:nvPr/>
          </p:nvSpPr>
          <p:spPr>
            <a:xfrm flipH="1" flipV="1">
              <a:off x="6096000" y="3975100"/>
              <a:ext cx="1636713" cy="1635125"/>
            </a:xfrm>
            <a:custGeom>
              <a:avLst/>
              <a:gdLst>
                <a:gd name="connsiteX0" fmla="*/ 818168 w 1636295"/>
                <a:gd name="connsiteY0" fmla="*/ 1636295 h 1636295"/>
                <a:gd name="connsiteX1" fmla="*/ 818148 w 1636295"/>
                <a:gd name="connsiteY1" fmla="*/ 1636294 h 1636295"/>
                <a:gd name="connsiteX2" fmla="*/ 818128 w 1636295"/>
                <a:gd name="connsiteY2" fmla="*/ 1636295 h 1636295"/>
                <a:gd name="connsiteX3" fmla="*/ 734497 w 1636295"/>
                <a:gd name="connsiteY3" fmla="*/ 1632072 h 1636295"/>
                <a:gd name="connsiteX4" fmla="*/ 0 w 1636295"/>
                <a:gd name="connsiteY4" fmla="*/ 818148 h 1636295"/>
                <a:gd name="connsiteX5" fmla="*/ 0 w 1636295"/>
                <a:gd name="connsiteY5" fmla="*/ 0 h 1636295"/>
                <a:gd name="connsiteX6" fmla="*/ 818147 w 1636295"/>
                <a:gd name="connsiteY6" fmla="*/ 0 h 1636295"/>
                <a:gd name="connsiteX7" fmla="*/ 1636295 w 1636295"/>
                <a:gd name="connsiteY7" fmla="*/ 818148 h 1636295"/>
                <a:gd name="connsiteX8" fmla="*/ 1636294 w 1636295"/>
                <a:gd name="connsiteY8" fmla="*/ 818148 h 1636295"/>
                <a:gd name="connsiteX9" fmla="*/ 1636295 w 1636295"/>
                <a:gd name="connsiteY9" fmla="*/ 818168 h 1636295"/>
                <a:gd name="connsiteX10" fmla="*/ 1632072 w 1636295"/>
                <a:gd name="connsiteY10" fmla="*/ 901799 h 1636295"/>
                <a:gd name="connsiteX11" fmla="*/ 1619674 w 1636295"/>
                <a:gd name="connsiteY11" fmla="*/ 983033 h 1636295"/>
                <a:gd name="connsiteX12" fmla="*/ 1617375 w 1636295"/>
                <a:gd name="connsiteY12" fmla="*/ 991973 h 1636295"/>
                <a:gd name="connsiteX13" fmla="*/ 1595942 w 1636295"/>
                <a:gd name="connsiteY13" fmla="*/ 922927 h 1636295"/>
                <a:gd name="connsiteX14" fmla="*/ 1122801 w 1636295"/>
                <a:gd name="connsiteY14" fmla="*/ 609308 h 1636295"/>
                <a:gd name="connsiteX15" fmla="*/ 609308 w 1636295"/>
                <a:gd name="connsiteY15" fmla="*/ 609308 h 1636295"/>
                <a:gd name="connsiteX16" fmla="*/ 609308 w 1636295"/>
                <a:gd name="connsiteY16" fmla="*/ 1122802 h 1636295"/>
                <a:gd name="connsiteX17" fmla="*/ 922927 w 1636295"/>
                <a:gd name="connsiteY17" fmla="*/ 1595943 h 1636295"/>
                <a:gd name="connsiteX18" fmla="*/ 991971 w 1636295"/>
                <a:gd name="connsiteY18" fmla="*/ 1617376 h 1636295"/>
                <a:gd name="connsiteX19" fmla="*/ 983033 w 1636295"/>
                <a:gd name="connsiteY19" fmla="*/ 1619674 h 1636295"/>
                <a:gd name="connsiteX20" fmla="*/ 901799 w 1636295"/>
                <a:gd name="connsiteY20" fmla="*/ 1632072 h 1636295"/>
                <a:gd name="connsiteX21" fmla="*/ 818168 w 1636295"/>
                <a:gd name="connsiteY21" fmla="*/ 1636295 h 163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636295" h="1636295">
                  <a:moveTo>
                    <a:pt x="818168" y="1636295"/>
                  </a:moveTo>
                  <a:lnTo>
                    <a:pt x="818148" y="1636294"/>
                  </a:lnTo>
                  <a:lnTo>
                    <a:pt x="818128" y="1636295"/>
                  </a:lnTo>
                  <a:lnTo>
                    <a:pt x="734497" y="1632072"/>
                  </a:lnTo>
                  <a:cubicBezTo>
                    <a:pt x="321940" y="1590175"/>
                    <a:pt x="0" y="1241759"/>
                    <a:pt x="0" y="818148"/>
                  </a:cubicBezTo>
                  <a:lnTo>
                    <a:pt x="0" y="0"/>
                  </a:lnTo>
                  <a:lnTo>
                    <a:pt x="818147" y="0"/>
                  </a:lnTo>
                  <a:cubicBezTo>
                    <a:pt x="1269998" y="0"/>
                    <a:pt x="1636295" y="366297"/>
                    <a:pt x="1636295" y="818148"/>
                  </a:cubicBezTo>
                  <a:lnTo>
                    <a:pt x="1636294" y="818148"/>
                  </a:lnTo>
                  <a:lnTo>
                    <a:pt x="1636295" y="818168"/>
                  </a:lnTo>
                  <a:lnTo>
                    <a:pt x="1632072" y="901799"/>
                  </a:lnTo>
                  <a:cubicBezTo>
                    <a:pt x="1629279" y="929303"/>
                    <a:pt x="1625123" y="956404"/>
                    <a:pt x="1619674" y="983033"/>
                  </a:cubicBezTo>
                  <a:lnTo>
                    <a:pt x="1617375" y="991973"/>
                  </a:lnTo>
                  <a:lnTo>
                    <a:pt x="1595942" y="922927"/>
                  </a:lnTo>
                  <a:cubicBezTo>
                    <a:pt x="1517989" y="738626"/>
                    <a:pt x="1335497" y="609308"/>
                    <a:pt x="1122801" y="609308"/>
                  </a:cubicBezTo>
                  <a:lnTo>
                    <a:pt x="609308" y="609308"/>
                  </a:lnTo>
                  <a:lnTo>
                    <a:pt x="609308" y="1122802"/>
                  </a:lnTo>
                  <a:cubicBezTo>
                    <a:pt x="609308" y="1335498"/>
                    <a:pt x="738626" y="1517991"/>
                    <a:pt x="922927" y="1595943"/>
                  </a:cubicBezTo>
                  <a:lnTo>
                    <a:pt x="991971" y="1617376"/>
                  </a:lnTo>
                  <a:lnTo>
                    <a:pt x="983033" y="1619674"/>
                  </a:lnTo>
                  <a:cubicBezTo>
                    <a:pt x="956403" y="1625124"/>
                    <a:pt x="929302" y="1629279"/>
                    <a:pt x="901799" y="1632072"/>
                  </a:cubicBezTo>
                  <a:lnTo>
                    <a:pt x="818168" y="16362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Freeform 10"/>
            <p:cNvSpPr>
              <a:spLocks noEditPoints="1"/>
            </p:cNvSpPr>
            <p:nvPr/>
          </p:nvSpPr>
          <p:spPr bwMode="auto">
            <a:xfrm>
              <a:off x="5495925" y="3554413"/>
              <a:ext cx="1200150" cy="903287"/>
            </a:xfrm>
            <a:custGeom>
              <a:avLst/>
              <a:gdLst>
                <a:gd name="T0" fmla="*/ 222 w 434"/>
                <a:gd name="T1" fmla="*/ 75 h 328"/>
                <a:gd name="T2" fmla="*/ 251 w 434"/>
                <a:gd name="T3" fmla="*/ 10 h 328"/>
                <a:gd name="T4" fmla="*/ 198 w 434"/>
                <a:gd name="T5" fmla="*/ 21 h 328"/>
                <a:gd name="T6" fmla="*/ 147 w 434"/>
                <a:gd name="T7" fmla="*/ 13 h 328"/>
                <a:gd name="T8" fmla="*/ 179 w 434"/>
                <a:gd name="T9" fmla="*/ 76 h 328"/>
                <a:gd name="T10" fmla="*/ 182 w 434"/>
                <a:gd name="T11" fmla="*/ 309 h 328"/>
                <a:gd name="T12" fmla="*/ 222 w 434"/>
                <a:gd name="T13" fmla="*/ 75 h 328"/>
                <a:gd name="T14" fmla="*/ 243 w 434"/>
                <a:gd name="T15" fmla="*/ 219 h 328"/>
                <a:gd name="T16" fmla="*/ 233 w 434"/>
                <a:gd name="T17" fmla="*/ 237 h 328"/>
                <a:gd name="T18" fmla="*/ 212 w 434"/>
                <a:gd name="T19" fmla="*/ 245 h 328"/>
                <a:gd name="T20" fmla="*/ 212 w 434"/>
                <a:gd name="T21" fmla="*/ 252 h 328"/>
                <a:gd name="T22" fmla="*/ 210 w 434"/>
                <a:gd name="T23" fmla="*/ 258 h 328"/>
                <a:gd name="T24" fmla="*/ 202 w 434"/>
                <a:gd name="T25" fmla="*/ 259 h 328"/>
                <a:gd name="T26" fmla="*/ 197 w 434"/>
                <a:gd name="T27" fmla="*/ 252 h 328"/>
                <a:gd name="T28" fmla="*/ 197 w 434"/>
                <a:gd name="T29" fmla="*/ 244 h 328"/>
                <a:gd name="T30" fmla="*/ 194 w 434"/>
                <a:gd name="T31" fmla="*/ 243 h 328"/>
                <a:gd name="T32" fmla="*/ 176 w 434"/>
                <a:gd name="T33" fmla="*/ 232 h 328"/>
                <a:gd name="T34" fmla="*/ 170 w 434"/>
                <a:gd name="T35" fmla="*/ 223 h 328"/>
                <a:gd name="T36" fmla="*/ 169 w 434"/>
                <a:gd name="T37" fmla="*/ 220 h 328"/>
                <a:gd name="T38" fmla="*/ 168 w 434"/>
                <a:gd name="T39" fmla="*/ 217 h 328"/>
                <a:gd name="T40" fmla="*/ 169 w 434"/>
                <a:gd name="T41" fmla="*/ 213 h 328"/>
                <a:gd name="T42" fmla="*/ 176 w 434"/>
                <a:gd name="T43" fmla="*/ 209 h 328"/>
                <a:gd name="T44" fmla="*/ 183 w 434"/>
                <a:gd name="T45" fmla="*/ 214 h 328"/>
                <a:gd name="T46" fmla="*/ 184 w 434"/>
                <a:gd name="T47" fmla="*/ 217 h 328"/>
                <a:gd name="T48" fmla="*/ 185 w 434"/>
                <a:gd name="T49" fmla="*/ 219 h 328"/>
                <a:gd name="T50" fmla="*/ 188 w 434"/>
                <a:gd name="T51" fmla="*/ 223 h 328"/>
                <a:gd name="T52" fmla="*/ 197 w 434"/>
                <a:gd name="T53" fmla="*/ 229 h 328"/>
                <a:gd name="T54" fmla="*/ 197 w 434"/>
                <a:gd name="T55" fmla="*/ 199 h 328"/>
                <a:gd name="T56" fmla="*/ 178 w 434"/>
                <a:gd name="T57" fmla="*/ 191 h 328"/>
                <a:gd name="T58" fmla="*/ 171 w 434"/>
                <a:gd name="T59" fmla="*/ 183 h 328"/>
                <a:gd name="T60" fmla="*/ 169 w 434"/>
                <a:gd name="T61" fmla="*/ 172 h 328"/>
                <a:gd name="T62" fmla="*/ 171 w 434"/>
                <a:gd name="T63" fmla="*/ 162 h 328"/>
                <a:gd name="T64" fmla="*/ 177 w 434"/>
                <a:gd name="T65" fmla="*/ 153 h 328"/>
                <a:gd name="T66" fmla="*/ 197 w 434"/>
                <a:gd name="T67" fmla="*/ 144 h 328"/>
                <a:gd name="T68" fmla="*/ 197 w 434"/>
                <a:gd name="T69" fmla="*/ 144 h 328"/>
                <a:gd name="T70" fmla="*/ 197 w 434"/>
                <a:gd name="T71" fmla="*/ 136 h 328"/>
                <a:gd name="T72" fmla="*/ 200 w 434"/>
                <a:gd name="T73" fmla="*/ 131 h 328"/>
                <a:gd name="T74" fmla="*/ 208 w 434"/>
                <a:gd name="T75" fmla="*/ 129 h 328"/>
                <a:gd name="T76" fmla="*/ 212 w 434"/>
                <a:gd name="T77" fmla="*/ 136 h 328"/>
                <a:gd name="T78" fmla="*/ 212 w 434"/>
                <a:gd name="T79" fmla="*/ 144 h 328"/>
                <a:gd name="T80" fmla="*/ 212 w 434"/>
                <a:gd name="T81" fmla="*/ 144 h 328"/>
                <a:gd name="T82" fmla="*/ 215 w 434"/>
                <a:gd name="T83" fmla="*/ 145 h 328"/>
                <a:gd name="T84" fmla="*/ 235 w 434"/>
                <a:gd name="T85" fmla="*/ 154 h 328"/>
                <a:gd name="T86" fmla="*/ 240 w 434"/>
                <a:gd name="T87" fmla="*/ 163 h 328"/>
                <a:gd name="T88" fmla="*/ 242 w 434"/>
                <a:gd name="T89" fmla="*/ 165 h 328"/>
                <a:gd name="T90" fmla="*/ 242 w 434"/>
                <a:gd name="T91" fmla="*/ 168 h 328"/>
                <a:gd name="T92" fmla="*/ 242 w 434"/>
                <a:gd name="T93" fmla="*/ 172 h 328"/>
                <a:gd name="T94" fmla="*/ 235 w 434"/>
                <a:gd name="T95" fmla="*/ 177 h 328"/>
                <a:gd name="T96" fmla="*/ 228 w 434"/>
                <a:gd name="T97" fmla="*/ 172 h 328"/>
                <a:gd name="T98" fmla="*/ 227 w 434"/>
                <a:gd name="T99" fmla="*/ 169 h 328"/>
                <a:gd name="T100" fmla="*/ 226 w 434"/>
                <a:gd name="T101" fmla="*/ 167 h 328"/>
                <a:gd name="T102" fmla="*/ 222 w 434"/>
                <a:gd name="T103" fmla="*/ 163 h 328"/>
                <a:gd name="T104" fmla="*/ 212 w 434"/>
                <a:gd name="T105" fmla="*/ 159 h 328"/>
                <a:gd name="T106" fmla="*/ 212 w 434"/>
                <a:gd name="T107" fmla="*/ 187 h 328"/>
                <a:gd name="T108" fmla="*/ 225 w 434"/>
                <a:gd name="T109" fmla="*/ 191 h 328"/>
                <a:gd name="T110" fmla="*/ 240 w 434"/>
                <a:gd name="T111" fmla="*/ 203 h 328"/>
                <a:gd name="T112" fmla="*/ 240 w 434"/>
                <a:gd name="T113" fmla="*/ 203 h 328"/>
                <a:gd name="T114" fmla="*/ 240 w 434"/>
                <a:gd name="T115" fmla="*/ 203 h 328"/>
                <a:gd name="T116" fmla="*/ 243 w 434"/>
                <a:gd name="T117" fmla="*/ 219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4" h="328">
                  <a:moveTo>
                    <a:pt x="222" y="75"/>
                  </a:moveTo>
                  <a:cubicBezTo>
                    <a:pt x="245" y="55"/>
                    <a:pt x="260" y="12"/>
                    <a:pt x="251" y="10"/>
                  </a:cubicBezTo>
                  <a:cubicBezTo>
                    <a:pt x="238" y="8"/>
                    <a:pt x="211" y="19"/>
                    <a:pt x="198" y="21"/>
                  </a:cubicBezTo>
                  <a:cubicBezTo>
                    <a:pt x="179" y="23"/>
                    <a:pt x="159" y="0"/>
                    <a:pt x="147" y="13"/>
                  </a:cubicBezTo>
                  <a:cubicBezTo>
                    <a:pt x="138" y="23"/>
                    <a:pt x="154" y="60"/>
                    <a:pt x="179" y="76"/>
                  </a:cubicBezTo>
                  <a:cubicBezTo>
                    <a:pt x="105" y="113"/>
                    <a:pt x="0" y="296"/>
                    <a:pt x="182" y="309"/>
                  </a:cubicBezTo>
                  <a:cubicBezTo>
                    <a:pt x="434" y="328"/>
                    <a:pt x="308" y="110"/>
                    <a:pt x="222" y="75"/>
                  </a:cubicBezTo>
                  <a:close/>
                  <a:moveTo>
                    <a:pt x="243" y="219"/>
                  </a:moveTo>
                  <a:cubicBezTo>
                    <a:pt x="243" y="226"/>
                    <a:pt x="239" y="233"/>
                    <a:pt x="233" y="237"/>
                  </a:cubicBezTo>
                  <a:cubicBezTo>
                    <a:pt x="227" y="242"/>
                    <a:pt x="220" y="244"/>
                    <a:pt x="212" y="245"/>
                  </a:cubicBezTo>
                  <a:cubicBezTo>
                    <a:pt x="212" y="252"/>
                    <a:pt x="212" y="252"/>
                    <a:pt x="212" y="252"/>
                  </a:cubicBezTo>
                  <a:cubicBezTo>
                    <a:pt x="212" y="255"/>
                    <a:pt x="211" y="257"/>
                    <a:pt x="210" y="258"/>
                  </a:cubicBezTo>
                  <a:cubicBezTo>
                    <a:pt x="208" y="260"/>
                    <a:pt x="204" y="260"/>
                    <a:pt x="202" y="259"/>
                  </a:cubicBezTo>
                  <a:cubicBezTo>
                    <a:pt x="199" y="258"/>
                    <a:pt x="197" y="255"/>
                    <a:pt x="197" y="252"/>
                  </a:cubicBezTo>
                  <a:cubicBezTo>
                    <a:pt x="197" y="244"/>
                    <a:pt x="197" y="244"/>
                    <a:pt x="197" y="244"/>
                  </a:cubicBezTo>
                  <a:cubicBezTo>
                    <a:pt x="196" y="244"/>
                    <a:pt x="195" y="243"/>
                    <a:pt x="194" y="243"/>
                  </a:cubicBezTo>
                  <a:cubicBezTo>
                    <a:pt x="187" y="241"/>
                    <a:pt x="180" y="237"/>
                    <a:pt x="176" y="232"/>
                  </a:cubicBezTo>
                  <a:cubicBezTo>
                    <a:pt x="173" y="229"/>
                    <a:pt x="171" y="226"/>
                    <a:pt x="170" y="223"/>
                  </a:cubicBezTo>
                  <a:cubicBezTo>
                    <a:pt x="170" y="222"/>
                    <a:pt x="169" y="221"/>
                    <a:pt x="169" y="220"/>
                  </a:cubicBezTo>
                  <a:cubicBezTo>
                    <a:pt x="169" y="219"/>
                    <a:pt x="169" y="218"/>
                    <a:pt x="168" y="217"/>
                  </a:cubicBezTo>
                  <a:cubicBezTo>
                    <a:pt x="168" y="216"/>
                    <a:pt x="169" y="214"/>
                    <a:pt x="169" y="213"/>
                  </a:cubicBezTo>
                  <a:cubicBezTo>
                    <a:pt x="171" y="211"/>
                    <a:pt x="174" y="209"/>
                    <a:pt x="176" y="209"/>
                  </a:cubicBezTo>
                  <a:cubicBezTo>
                    <a:pt x="179" y="210"/>
                    <a:pt x="182" y="212"/>
                    <a:pt x="183" y="214"/>
                  </a:cubicBezTo>
                  <a:cubicBezTo>
                    <a:pt x="183" y="215"/>
                    <a:pt x="183" y="216"/>
                    <a:pt x="184" y="217"/>
                  </a:cubicBezTo>
                  <a:cubicBezTo>
                    <a:pt x="184" y="218"/>
                    <a:pt x="184" y="219"/>
                    <a:pt x="185" y="219"/>
                  </a:cubicBezTo>
                  <a:cubicBezTo>
                    <a:pt x="186" y="221"/>
                    <a:pt x="187" y="222"/>
                    <a:pt x="188" y="223"/>
                  </a:cubicBezTo>
                  <a:cubicBezTo>
                    <a:pt x="191" y="226"/>
                    <a:pt x="194" y="228"/>
                    <a:pt x="197" y="229"/>
                  </a:cubicBezTo>
                  <a:cubicBezTo>
                    <a:pt x="197" y="199"/>
                    <a:pt x="197" y="199"/>
                    <a:pt x="197" y="199"/>
                  </a:cubicBezTo>
                  <a:cubicBezTo>
                    <a:pt x="191" y="198"/>
                    <a:pt x="184" y="195"/>
                    <a:pt x="178" y="191"/>
                  </a:cubicBezTo>
                  <a:cubicBezTo>
                    <a:pt x="175" y="189"/>
                    <a:pt x="173" y="186"/>
                    <a:pt x="171" y="183"/>
                  </a:cubicBezTo>
                  <a:cubicBezTo>
                    <a:pt x="170" y="180"/>
                    <a:pt x="169" y="176"/>
                    <a:pt x="169" y="172"/>
                  </a:cubicBezTo>
                  <a:cubicBezTo>
                    <a:pt x="169" y="169"/>
                    <a:pt x="170" y="165"/>
                    <a:pt x="171" y="162"/>
                  </a:cubicBezTo>
                  <a:cubicBezTo>
                    <a:pt x="173" y="158"/>
                    <a:pt x="175" y="156"/>
                    <a:pt x="177" y="153"/>
                  </a:cubicBezTo>
                  <a:cubicBezTo>
                    <a:pt x="183" y="148"/>
                    <a:pt x="190" y="145"/>
                    <a:pt x="197" y="144"/>
                  </a:cubicBezTo>
                  <a:cubicBezTo>
                    <a:pt x="197" y="144"/>
                    <a:pt x="197" y="144"/>
                    <a:pt x="197" y="144"/>
                  </a:cubicBezTo>
                  <a:cubicBezTo>
                    <a:pt x="197" y="136"/>
                    <a:pt x="197" y="136"/>
                    <a:pt x="197" y="136"/>
                  </a:cubicBezTo>
                  <a:cubicBezTo>
                    <a:pt x="197" y="134"/>
                    <a:pt x="198" y="132"/>
                    <a:pt x="200" y="131"/>
                  </a:cubicBezTo>
                  <a:cubicBezTo>
                    <a:pt x="202" y="129"/>
                    <a:pt x="205" y="128"/>
                    <a:pt x="208" y="129"/>
                  </a:cubicBezTo>
                  <a:cubicBezTo>
                    <a:pt x="211" y="131"/>
                    <a:pt x="212" y="133"/>
                    <a:pt x="212" y="136"/>
                  </a:cubicBezTo>
                  <a:cubicBezTo>
                    <a:pt x="212" y="144"/>
                    <a:pt x="212" y="144"/>
                    <a:pt x="212" y="144"/>
                  </a:cubicBezTo>
                  <a:cubicBezTo>
                    <a:pt x="212" y="144"/>
                    <a:pt x="212" y="144"/>
                    <a:pt x="212" y="144"/>
                  </a:cubicBezTo>
                  <a:cubicBezTo>
                    <a:pt x="213" y="145"/>
                    <a:pt x="214" y="145"/>
                    <a:pt x="215" y="145"/>
                  </a:cubicBezTo>
                  <a:cubicBezTo>
                    <a:pt x="222" y="146"/>
                    <a:pt x="229" y="149"/>
                    <a:pt x="235" y="154"/>
                  </a:cubicBezTo>
                  <a:cubicBezTo>
                    <a:pt x="237" y="157"/>
                    <a:pt x="239" y="160"/>
                    <a:pt x="240" y="163"/>
                  </a:cubicBezTo>
                  <a:cubicBezTo>
                    <a:pt x="241" y="164"/>
                    <a:pt x="241" y="165"/>
                    <a:pt x="242" y="165"/>
                  </a:cubicBezTo>
                  <a:cubicBezTo>
                    <a:pt x="242" y="166"/>
                    <a:pt x="242" y="167"/>
                    <a:pt x="242" y="168"/>
                  </a:cubicBezTo>
                  <a:cubicBezTo>
                    <a:pt x="242" y="170"/>
                    <a:pt x="242" y="171"/>
                    <a:pt x="242" y="172"/>
                  </a:cubicBezTo>
                  <a:cubicBezTo>
                    <a:pt x="240" y="175"/>
                    <a:pt x="238" y="177"/>
                    <a:pt x="235" y="177"/>
                  </a:cubicBezTo>
                  <a:cubicBezTo>
                    <a:pt x="232" y="176"/>
                    <a:pt x="229" y="175"/>
                    <a:pt x="228" y="172"/>
                  </a:cubicBezTo>
                  <a:cubicBezTo>
                    <a:pt x="228" y="171"/>
                    <a:pt x="228" y="170"/>
                    <a:pt x="227" y="169"/>
                  </a:cubicBezTo>
                  <a:cubicBezTo>
                    <a:pt x="227" y="169"/>
                    <a:pt x="226" y="168"/>
                    <a:pt x="226" y="167"/>
                  </a:cubicBezTo>
                  <a:cubicBezTo>
                    <a:pt x="225" y="166"/>
                    <a:pt x="224" y="164"/>
                    <a:pt x="222" y="163"/>
                  </a:cubicBezTo>
                  <a:cubicBezTo>
                    <a:pt x="219" y="161"/>
                    <a:pt x="216" y="160"/>
                    <a:pt x="212" y="159"/>
                  </a:cubicBezTo>
                  <a:cubicBezTo>
                    <a:pt x="212" y="187"/>
                    <a:pt x="212" y="187"/>
                    <a:pt x="212" y="187"/>
                  </a:cubicBezTo>
                  <a:cubicBezTo>
                    <a:pt x="217" y="188"/>
                    <a:pt x="221" y="190"/>
                    <a:pt x="225" y="191"/>
                  </a:cubicBezTo>
                  <a:cubicBezTo>
                    <a:pt x="231" y="194"/>
                    <a:pt x="237" y="197"/>
                    <a:pt x="240" y="203"/>
                  </a:cubicBezTo>
                  <a:cubicBezTo>
                    <a:pt x="240" y="202"/>
                    <a:pt x="239" y="201"/>
                    <a:pt x="240" y="203"/>
                  </a:cubicBezTo>
                  <a:cubicBezTo>
                    <a:pt x="241" y="205"/>
                    <a:pt x="241" y="204"/>
                    <a:pt x="240" y="203"/>
                  </a:cubicBezTo>
                  <a:cubicBezTo>
                    <a:pt x="243" y="208"/>
                    <a:pt x="244" y="214"/>
                    <a:pt x="243" y="2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978775" y="1803400"/>
            <a:ext cx="2222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背景音乐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78775" y="2160588"/>
            <a:ext cx="3165475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背景音乐由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python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的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midi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库编写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78775" y="4119146"/>
            <a:ext cx="24828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多种地图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78775" y="4476334"/>
            <a:ext cx="316547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游戏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中共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有三个地图供玩家选择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，全新的地图，全新的体验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85976" y="1803400"/>
            <a:ext cx="2127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随机移动的敌人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43076" y="2160588"/>
            <a:ext cx="24701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每波怪物出现的位置是随机的，它们逃逸的路线也是随机生成的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43076" y="4119146"/>
            <a:ext cx="24701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多样化的玩法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44487" y="4476334"/>
            <a:ext cx="27687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游戏中有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四种防御措施来阻止怪物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逃逸，玩家可以选择炮台消灭敌人，也可选择防御墙改变敌人的逃逸路线，还可选择放置地雷埋伏敌人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548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4585333" y="3424634"/>
            <a:ext cx="468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Technology</a:t>
            </a:r>
            <a:endParaRPr kumimoji="1"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8"/>
          <p:cNvSpPr txBox="1"/>
          <p:nvPr/>
        </p:nvSpPr>
        <p:spPr>
          <a:xfrm>
            <a:off x="4585333" y="265519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实现原理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3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8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342</TotalTime>
  <Words>1029</Words>
  <Application>Microsoft Office PowerPoint</Application>
  <PresentationFormat>宽屏</PresentationFormat>
  <Paragraphs>173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Lato</vt:lpstr>
      <vt:lpstr>宋体</vt:lpstr>
      <vt:lpstr>微软雅黑</vt:lpstr>
      <vt:lpstr>Arial</vt:lpstr>
      <vt:lpstr>Calibri</vt:lpstr>
      <vt:lpstr>Raleway</vt:lpstr>
      <vt:lpstr>第一PPT，www.1ppt.com</vt:lpstr>
      <vt:lpstr>11_Office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红黑极简</dc:title>
  <dc:creator>第一PPT</dc:creator>
  <cp:keywords>www.1ppt.com</cp:keywords>
  <dc:description>www.1ppt.com</dc:description>
  <cp:lastModifiedBy>郑 映雪</cp:lastModifiedBy>
  <cp:revision>45</cp:revision>
  <dcterms:created xsi:type="dcterms:W3CDTF">2017-02-13T15:17:59Z</dcterms:created>
  <dcterms:modified xsi:type="dcterms:W3CDTF">2018-07-12T07:12:37Z</dcterms:modified>
</cp:coreProperties>
</file>