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5" r:id="rId2"/>
    <p:sldId id="259" r:id="rId3"/>
    <p:sldId id="266" r:id="rId4"/>
    <p:sldId id="257" r:id="rId5"/>
    <p:sldId id="258" r:id="rId6"/>
    <p:sldId id="280" r:id="rId7"/>
    <p:sldId id="260" r:id="rId8"/>
    <p:sldId id="261" r:id="rId9"/>
    <p:sldId id="268" r:id="rId10"/>
    <p:sldId id="262" r:id="rId11"/>
    <p:sldId id="263" r:id="rId12"/>
    <p:sldId id="278" r:id="rId13"/>
    <p:sldId id="267" r:id="rId14"/>
    <p:sldId id="271" r:id="rId15"/>
    <p:sldId id="273" r:id="rId16"/>
    <p:sldId id="272" r:id="rId17"/>
    <p:sldId id="270" r:id="rId18"/>
    <p:sldId id="274" r:id="rId19"/>
    <p:sldId id="275" r:id="rId20"/>
    <p:sldId id="279"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83" d="100"/>
          <a:sy n="83" d="100"/>
        </p:scale>
        <p:origin x="144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7154832-A560-4F50-A341-C6C4FE917213}" type="datetimeFigureOut">
              <a:rPr lang="es-ES" smtClean="0"/>
              <a:t>24/08/2021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FAF182-F741-4A85-8C84-5A406199C4C7}"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7154832-A560-4F50-A341-C6C4FE917213}" type="datetimeFigureOut">
              <a:rPr lang="es-ES" smtClean="0"/>
              <a:t>24/08/2021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FAF182-F741-4A85-8C84-5A406199C4C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7154832-A560-4F50-A341-C6C4FE917213}" type="datetimeFigureOut">
              <a:rPr lang="es-ES" smtClean="0"/>
              <a:t>24/08/2021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FAF182-F741-4A85-8C84-5A406199C4C7}" type="slidenum">
              <a:rPr lang="es-ES" smtClean="0"/>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7154832-A560-4F50-A341-C6C4FE917213}" type="datetimeFigureOut">
              <a:rPr lang="es-ES" smtClean="0"/>
              <a:t>24/08/2021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FAF182-F741-4A85-8C84-5A406199C4C7}" type="slidenum">
              <a:rPr lang="es-ES" smtClean="0"/>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7154832-A560-4F50-A341-C6C4FE917213}" type="datetimeFigureOut">
              <a:rPr lang="es-ES" smtClean="0"/>
              <a:t>24/08/2021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FAF182-F741-4A85-8C84-5A406199C4C7}"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57154832-A560-4F50-A341-C6C4FE917213}" type="datetimeFigureOut">
              <a:rPr lang="es-ES" smtClean="0"/>
              <a:t>24/08/2021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FAF182-F741-4A85-8C84-5A406199C4C7}" type="slidenum">
              <a:rPr lang="es-ES" smtClean="0"/>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7154832-A560-4F50-A341-C6C4FE917213}" type="datetimeFigureOut">
              <a:rPr lang="es-ES" smtClean="0"/>
              <a:t>24/08/2021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6FAF182-F741-4A85-8C84-5A406199C4C7}"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7154832-A560-4F50-A341-C6C4FE917213}" type="datetimeFigureOut">
              <a:rPr lang="es-ES" smtClean="0"/>
              <a:t>24/08/2021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FAF182-F741-4A85-8C84-5A406199C4C7}"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7154832-A560-4F50-A341-C6C4FE917213}" type="datetimeFigureOut">
              <a:rPr lang="es-ES" smtClean="0"/>
              <a:t>24/08/2021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6FAF182-F741-4A85-8C84-5A406199C4C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154832-A560-4F50-A341-C6C4FE917213}" type="datetimeFigureOut">
              <a:rPr lang="es-ES" smtClean="0"/>
              <a:t>24/08/2021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FAF182-F741-4A85-8C84-5A406199C4C7}" type="slidenum">
              <a:rPr lang="es-ES" smtClean="0"/>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7154832-A560-4F50-A341-C6C4FE917213}" type="datetimeFigureOut">
              <a:rPr lang="es-ES" smtClean="0"/>
              <a:t>24/08/2021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FAF182-F741-4A85-8C84-5A406199C4C7}" type="slidenum">
              <a:rPr lang="es-ES" smtClean="0"/>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7154832-A560-4F50-A341-C6C4FE917213}" type="datetimeFigureOut">
              <a:rPr lang="es-ES" smtClean="0"/>
              <a:t>24/08/2021</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6FAF182-F741-4A85-8C84-5A406199C4C7}" type="slidenum">
              <a:rPr lang="es-ES" smtClean="0"/>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ampserver.com/en/#download-wrapp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pachefriends.org/" TargetMode="External"/><Relationship Id="rId2" Type="http://schemas.openxmlformats.org/officeDocument/2006/relationships/hyperlink" Target="http://www.appservnetwork.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060848"/>
            <a:ext cx="7660373" cy="4065315"/>
          </a:xfrm>
        </p:spPr>
        <p:txBody>
          <a:bodyPr>
            <a:normAutofit/>
          </a:bodyPr>
          <a:lstStyle/>
          <a:p>
            <a:r>
              <a:rPr lang="es-ES" sz="2000" dirty="0"/>
              <a:t>Interacción </a:t>
            </a:r>
            <a:r>
              <a:rPr lang="es-ES" sz="2000" dirty="0" smtClean="0"/>
              <a:t>entre </a:t>
            </a:r>
            <a:r>
              <a:rPr lang="es-ES" sz="2000" dirty="0"/>
              <a:t>Cliente/Servidor en </a:t>
            </a:r>
            <a:r>
              <a:rPr lang="es-ES" sz="2000" dirty="0" smtClean="0"/>
              <a:t>una petición web</a:t>
            </a:r>
          </a:p>
          <a:p>
            <a:r>
              <a:rPr lang="es-ES" sz="2000" dirty="0" smtClean="0"/>
              <a:t>Arquite</a:t>
            </a:r>
            <a:r>
              <a:rPr lang="es-ES" sz="2000" dirty="0"/>
              <a:t>ctur</a:t>
            </a:r>
            <a:r>
              <a:rPr lang="es-ES" sz="2000" dirty="0" smtClean="0"/>
              <a:t>a Cliente/Servidor</a:t>
            </a:r>
          </a:p>
          <a:p>
            <a:r>
              <a:rPr lang="es-ES" sz="2000" dirty="0"/>
              <a:t>Tecnologías en el </a:t>
            </a:r>
            <a:r>
              <a:rPr lang="es-ES" sz="2000"/>
              <a:t>lado </a:t>
            </a:r>
            <a:r>
              <a:rPr lang="es-ES" sz="2000" smtClean="0"/>
              <a:t>Cliente </a:t>
            </a:r>
            <a:endParaRPr lang="es-ES" sz="2000" dirty="0"/>
          </a:p>
          <a:p>
            <a:r>
              <a:rPr lang="es-ES" sz="2000" dirty="0" smtClean="0"/>
              <a:t>Tecnologías </a:t>
            </a:r>
            <a:r>
              <a:rPr lang="es-ES" sz="2000" dirty="0"/>
              <a:t>en el lado Servidor</a:t>
            </a:r>
          </a:p>
          <a:p>
            <a:r>
              <a:rPr lang="es-ES" sz="2000" dirty="0"/>
              <a:t>Servidores WEB</a:t>
            </a:r>
          </a:p>
          <a:p>
            <a:r>
              <a:rPr lang="es-ES" sz="2000" dirty="0"/>
              <a:t>Servidores de Aplicaciones Web</a:t>
            </a:r>
          </a:p>
          <a:p>
            <a:r>
              <a:rPr lang="es-ES" sz="2000" dirty="0"/>
              <a:t>Servidores de aplicaciones web comerciales</a:t>
            </a:r>
          </a:p>
          <a:p>
            <a:r>
              <a:rPr lang="es-ES" sz="2000" dirty="0"/>
              <a:t>Instalación del </a:t>
            </a:r>
            <a:r>
              <a:rPr lang="es-ES" sz="2000" dirty="0" err="1"/>
              <a:t>WampServer</a:t>
            </a:r>
            <a:r>
              <a:rPr lang="es-ES" sz="2000" dirty="0"/>
              <a:t> (Apache-</a:t>
            </a:r>
            <a:r>
              <a:rPr lang="es-ES" sz="2000" dirty="0" err="1"/>
              <a:t>MySQL</a:t>
            </a:r>
            <a:r>
              <a:rPr lang="es-ES" sz="2000" dirty="0"/>
              <a:t>-PHP</a:t>
            </a:r>
            <a:r>
              <a:rPr lang="es-ES" sz="2000" dirty="0" smtClean="0"/>
              <a:t>)</a:t>
            </a:r>
          </a:p>
          <a:p>
            <a:r>
              <a:rPr lang="es-ES" sz="2000" dirty="0" smtClean="0"/>
              <a:t>Clasificación de </a:t>
            </a:r>
            <a:r>
              <a:rPr lang="es-ES" sz="2000" dirty="0"/>
              <a:t>A</a:t>
            </a:r>
            <a:r>
              <a:rPr lang="es-ES" sz="2000" dirty="0" smtClean="0"/>
              <a:t>plicaciones Web</a:t>
            </a:r>
          </a:p>
          <a:p>
            <a:r>
              <a:rPr lang="es-ES" sz="2000" dirty="0" smtClean="0"/>
              <a:t>Lenguajes de </a:t>
            </a:r>
            <a:r>
              <a:rPr lang="es-ES" sz="2000" dirty="0"/>
              <a:t>P</a:t>
            </a:r>
            <a:r>
              <a:rPr lang="es-ES" sz="2000" dirty="0" smtClean="0"/>
              <a:t>rogramación en Entornos </a:t>
            </a:r>
            <a:r>
              <a:rPr lang="es-ES" sz="2000" dirty="0"/>
              <a:t>S</a:t>
            </a:r>
            <a:r>
              <a:rPr lang="es-ES" sz="2000" dirty="0" smtClean="0"/>
              <a:t>ervidor</a:t>
            </a:r>
            <a:endParaRPr lang="es-ES" sz="2000" dirty="0"/>
          </a:p>
          <a:p>
            <a:endParaRPr lang="es-ES" dirty="0" smtClean="0"/>
          </a:p>
          <a:p>
            <a:endParaRPr lang="es-ES" dirty="0" smtClean="0"/>
          </a:p>
          <a:p>
            <a:endParaRPr lang="es-ES" b="1" dirty="0" smtClean="0"/>
          </a:p>
          <a:p>
            <a:endParaRPr lang="es-ES" dirty="0"/>
          </a:p>
        </p:txBody>
      </p:sp>
      <p:sp>
        <p:nvSpPr>
          <p:cNvPr id="3" name="2 Título"/>
          <p:cNvSpPr>
            <a:spLocks noGrp="1"/>
          </p:cNvSpPr>
          <p:nvPr>
            <p:ph type="title"/>
          </p:nvPr>
        </p:nvSpPr>
        <p:spPr/>
        <p:txBody>
          <a:bodyPr>
            <a:normAutofit fontScale="90000"/>
          </a:bodyPr>
          <a:lstStyle/>
          <a:p>
            <a:r>
              <a:rPr lang="es-ES" dirty="0" smtClean="0"/>
              <a:t>INTRODUCCIÓN A LAS </a:t>
            </a:r>
            <a:r>
              <a:rPr lang="es-ES" smtClean="0"/>
              <a:t>APLICACIONES WEB</a:t>
            </a:r>
            <a:endParaRPr lang="es-ES" dirty="0"/>
          </a:p>
        </p:txBody>
      </p:sp>
    </p:spTree>
    <p:extLst>
      <p:ext uri="{BB962C8B-B14F-4D97-AF65-F5344CB8AC3E}">
        <p14:creationId xmlns:p14="http://schemas.microsoft.com/office/powerpoint/2010/main" val="104045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408333" cy="4137323"/>
          </a:xfrm>
        </p:spPr>
        <p:txBody>
          <a:bodyPr>
            <a:normAutofit fontScale="92500" lnSpcReduction="10000"/>
          </a:bodyPr>
          <a:lstStyle/>
          <a:p>
            <a:r>
              <a:rPr lang="es-ES" dirty="0"/>
              <a:t>C</a:t>
            </a:r>
            <a:r>
              <a:rPr lang="es-ES" dirty="0" smtClean="0"/>
              <a:t>asi </a:t>
            </a:r>
            <a:r>
              <a:rPr lang="es-ES" dirty="0"/>
              <a:t>todos los servidores web actuales permiten actuar de servidores de aplicaciones gracias a la posibilidad de añadir componentes para poder ejecutar  tecnologías del lado del servidor</a:t>
            </a:r>
            <a:r>
              <a:rPr lang="es-ES" dirty="0" smtClean="0"/>
              <a:t>.</a:t>
            </a:r>
          </a:p>
          <a:p>
            <a:r>
              <a:rPr lang="es-ES" dirty="0" smtClean="0"/>
              <a:t>Apache</a:t>
            </a:r>
          </a:p>
          <a:p>
            <a:pPr marL="0" indent="0">
              <a:buNone/>
            </a:pPr>
            <a:r>
              <a:rPr lang="es-ES" dirty="0" smtClean="0"/>
              <a:t>Indudablemente </a:t>
            </a:r>
            <a:r>
              <a:rPr lang="es-ES" dirty="0"/>
              <a:t>Apache es el servidor </a:t>
            </a:r>
            <a:r>
              <a:rPr lang="es-ES" dirty="0" smtClean="0"/>
              <a:t>web y servidor de aplicaciones </a:t>
            </a:r>
            <a:r>
              <a:rPr lang="es-ES" dirty="0"/>
              <a:t>más popular de la </a:t>
            </a:r>
            <a:r>
              <a:rPr lang="es-ES" dirty="0" smtClean="0"/>
              <a:t>actualidad</a:t>
            </a:r>
          </a:p>
          <a:p>
            <a:r>
              <a:rPr lang="es-ES" dirty="0"/>
              <a:t>IIS</a:t>
            </a:r>
          </a:p>
          <a:p>
            <a:pPr marL="0" indent="0">
              <a:buNone/>
            </a:pPr>
            <a:r>
              <a:rPr lang="es-ES" dirty="0"/>
              <a:t>Abreviatura de Internet </a:t>
            </a:r>
            <a:r>
              <a:rPr lang="es-ES" dirty="0" err="1"/>
              <a:t>Information</a:t>
            </a:r>
            <a:r>
              <a:rPr lang="es-ES" dirty="0"/>
              <a:t> Server, es el servidor de aplicaciones de Microsoft que está presente en las versiones profesionales de Windows y en todas las de servidor. </a:t>
            </a:r>
            <a:r>
              <a:rPr lang="es-ES" dirty="0" smtClean="0"/>
              <a:t>(Solo funciona bajo Windows)</a:t>
            </a:r>
            <a:endParaRPr lang="es-ES" dirty="0"/>
          </a:p>
          <a:p>
            <a:endParaRPr lang="es-ES" dirty="0"/>
          </a:p>
        </p:txBody>
      </p:sp>
      <p:sp>
        <p:nvSpPr>
          <p:cNvPr id="3" name="2 Título"/>
          <p:cNvSpPr>
            <a:spLocks noGrp="1"/>
          </p:cNvSpPr>
          <p:nvPr>
            <p:ph type="title"/>
          </p:nvPr>
        </p:nvSpPr>
        <p:spPr>
          <a:xfrm>
            <a:off x="457200" y="188640"/>
            <a:ext cx="8229600" cy="1402416"/>
          </a:xfrm>
        </p:spPr>
        <p:txBody>
          <a:bodyPr>
            <a:normAutofit fontScale="90000"/>
          </a:bodyPr>
          <a:lstStyle/>
          <a:p>
            <a:r>
              <a:rPr lang="es-ES" dirty="0" smtClean="0"/>
              <a:t/>
            </a:r>
            <a:br>
              <a:rPr lang="es-ES" dirty="0" smtClean="0"/>
            </a:br>
            <a:r>
              <a:rPr lang="es-ES" dirty="0" smtClean="0"/>
              <a:t>Servidores de aplicaciones web comerciales</a:t>
            </a:r>
            <a:r>
              <a:rPr lang="es-ES" dirty="0"/>
              <a:t/>
            </a:r>
            <a:br>
              <a:rPr lang="es-ES" dirty="0"/>
            </a:br>
            <a:endParaRPr lang="es-ES" dirty="0"/>
          </a:p>
        </p:txBody>
      </p:sp>
    </p:spTree>
    <p:extLst>
      <p:ext uri="{BB962C8B-B14F-4D97-AF65-F5344CB8AC3E}">
        <p14:creationId xmlns:p14="http://schemas.microsoft.com/office/powerpoint/2010/main" val="373030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Este software contiene todo lo que necesitamos para probar en forma local en nuestro equipo los programas que codifiquemos en PHP.</a:t>
            </a:r>
          </a:p>
          <a:p>
            <a:r>
              <a:rPr lang="es-ES" dirty="0"/>
              <a:t>Procedemos a descargar el </a:t>
            </a:r>
            <a:r>
              <a:rPr lang="es-ES" dirty="0" err="1"/>
              <a:t>WampServer</a:t>
            </a:r>
            <a:r>
              <a:rPr lang="es-ES" dirty="0"/>
              <a:t> de la siguiente página:</a:t>
            </a:r>
          </a:p>
          <a:p>
            <a:r>
              <a:rPr lang="es-ES" dirty="0">
                <a:hlinkClick r:id="rId2"/>
              </a:rPr>
              <a:t>http://www.wampserver.com/en/#download-wrapper</a:t>
            </a:r>
            <a:endParaRPr lang="es-ES" dirty="0"/>
          </a:p>
          <a:p>
            <a:endParaRPr lang="es-ES" dirty="0"/>
          </a:p>
        </p:txBody>
      </p:sp>
      <p:sp>
        <p:nvSpPr>
          <p:cNvPr id="3" name="2 Título"/>
          <p:cNvSpPr>
            <a:spLocks noGrp="1"/>
          </p:cNvSpPr>
          <p:nvPr>
            <p:ph type="title"/>
          </p:nvPr>
        </p:nvSpPr>
        <p:spPr>
          <a:xfrm>
            <a:off x="457200" y="476672"/>
            <a:ext cx="8229600" cy="1296144"/>
          </a:xfrm>
        </p:spPr>
        <p:txBody>
          <a:bodyPr>
            <a:normAutofit fontScale="90000"/>
          </a:bodyPr>
          <a:lstStyle/>
          <a:p>
            <a:r>
              <a:rPr lang="es-ES" dirty="0"/>
              <a:t>Instalación del </a:t>
            </a:r>
            <a:r>
              <a:rPr lang="es-ES" dirty="0" err="1"/>
              <a:t>WampServer</a:t>
            </a:r>
            <a:r>
              <a:rPr lang="es-ES" dirty="0"/>
              <a:t> (Apache-</a:t>
            </a:r>
            <a:r>
              <a:rPr lang="es-ES" dirty="0" err="1"/>
              <a:t>MySQL</a:t>
            </a:r>
            <a:r>
              <a:rPr lang="es-ES" dirty="0"/>
              <a:t>-PHP)</a:t>
            </a:r>
            <a:br>
              <a:rPr lang="es-ES" dirty="0"/>
            </a:br>
            <a:endParaRPr lang="es-ES" dirty="0"/>
          </a:p>
        </p:txBody>
      </p:sp>
    </p:spTree>
    <p:extLst>
      <p:ext uri="{BB962C8B-B14F-4D97-AF65-F5344CB8AC3E}">
        <p14:creationId xmlns:p14="http://schemas.microsoft.com/office/powerpoint/2010/main" val="121400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908720"/>
            <a:ext cx="8208912" cy="3693319"/>
          </a:xfrm>
          <a:prstGeom prst="rect">
            <a:avLst/>
          </a:prstGeom>
          <a:noFill/>
        </p:spPr>
        <p:txBody>
          <a:bodyPr wrap="square" rtlCol="0">
            <a:spAutoFit/>
          </a:bodyPr>
          <a:lstStyle/>
          <a:p>
            <a:r>
              <a:rPr lang="es-ES" dirty="0"/>
              <a:t>Existen paquetes de libre distribución que incluyen todo </a:t>
            </a:r>
            <a:r>
              <a:rPr lang="es-ES" dirty="0" smtClean="0"/>
              <a:t>el software </a:t>
            </a:r>
            <a:r>
              <a:rPr lang="es-ES" dirty="0"/>
              <a:t>necesario para el desarrollo web:</a:t>
            </a:r>
          </a:p>
          <a:p>
            <a:endParaRPr lang="es-ES" dirty="0"/>
          </a:p>
          <a:p>
            <a:r>
              <a:rPr lang="es-ES" dirty="0" err="1"/>
              <a:t>appServer</a:t>
            </a:r>
            <a:r>
              <a:rPr lang="es-ES" dirty="0"/>
              <a:t> : </a:t>
            </a:r>
            <a:r>
              <a:rPr lang="es-ES" dirty="0" smtClean="0"/>
              <a:t> </a:t>
            </a:r>
            <a:r>
              <a:rPr lang="es-ES" dirty="0" smtClean="0">
                <a:hlinkClick r:id="rId2"/>
              </a:rPr>
              <a:t>www.appservnetwork.com</a:t>
            </a:r>
            <a:endParaRPr lang="es-ES" dirty="0"/>
          </a:p>
          <a:p>
            <a:endParaRPr lang="es-ES" dirty="0"/>
          </a:p>
          <a:p>
            <a:r>
              <a:rPr lang="es-ES" dirty="0" err="1"/>
              <a:t>xampp</a:t>
            </a:r>
            <a:r>
              <a:rPr lang="es-ES" dirty="0" smtClean="0"/>
              <a:t>:  </a:t>
            </a:r>
            <a:r>
              <a:rPr lang="es-ES" dirty="0"/>
              <a:t>www.apachefriends.org</a:t>
            </a:r>
          </a:p>
          <a:p>
            <a:endParaRPr lang="es-ES" dirty="0"/>
          </a:p>
          <a:p>
            <a:r>
              <a:rPr lang="es-ES" dirty="0" err="1"/>
              <a:t>wamp</a:t>
            </a:r>
            <a:r>
              <a:rPr lang="es-ES" dirty="0" smtClean="0"/>
              <a:t>:  </a:t>
            </a:r>
            <a:r>
              <a:rPr lang="es-ES" dirty="0"/>
              <a:t>www.wampserver.com</a:t>
            </a:r>
          </a:p>
          <a:p>
            <a:endParaRPr lang="es-ES" dirty="0"/>
          </a:p>
          <a:p>
            <a:endParaRPr lang="es-ES" dirty="0"/>
          </a:p>
          <a:p>
            <a:r>
              <a:rPr lang="es-ES" dirty="0" err="1"/>
              <a:t>lamp</a:t>
            </a:r>
            <a:r>
              <a:rPr lang="es-ES" dirty="0" smtClean="0"/>
              <a:t>:  </a:t>
            </a:r>
            <a:r>
              <a:rPr lang="es-ES" dirty="0" smtClean="0">
                <a:hlinkClick r:id="rId3"/>
              </a:rPr>
              <a:t>www.apachefriends.org</a:t>
            </a:r>
            <a:endParaRPr lang="es-ES" dirty="0" smtClean="0"/>
          </a:p>
          <a:p>
            <a:endParaRPr lang="es-ES" dirty="0"/>
          </a:p>
          <a:p>
            <a:endParaRPr lang="es-ES" dirty="0"/>
          </a:p>
        </p:txBody>
      </p:sp>
    </p:spTree>
    <p:extLst>
      <p:ext uri="{BB962C8B-B14F-4D97-AF65-F5344CB8AC3E}">
        <p14:creationId xmlns:p14="http://schemas.microsoft.com/office/powerpoint/2010/main" val="225934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2060848"/>
            <a:ext cx="7128792" cy="5078313"/>
          </a:xfrm>
          <a:prstGeom prst="rect">
            <a:avLst/>
          </a:prstGeom>
        </p:spPr>
        <p:txBody>
          <a:bodyPr wrap="square">
            <a:spAutoFit/>
          </a:bodyPr>
          <a:lstStyle/>
          <a:p>
            <a:r>
              <a:rPr lang="es-ES" dirty="0" smtClean="0">
                <a:solidFill>
                  <a:srgbClr val="CF543F"/>
                </a:solidFill>
                <a:latin typeface="Arial"/>
              </a:rPr>
              <a:t>• </a:t>
            </a:r>
            <a:r>
              <a:rPr lang="es-ES" b="1" dirty="0">
                <a:solidFill>
                  <a:srgbClr val="564B3C"/>
                </a:solidFill>
                <a:latin typeface="Century Gothic"/>
              </a:rPr>
              <a:t>Aplicaciones web estáticas: </a:t>
            </a:r>
            <a:r>
              <a:rPr lang="es-ES" dirty="0">
                <a:solidFill>
                  <a:srgbClr val="564B3C"/>
                </a:solidFill>
                <a:latin typeface="Century Gothic"/>
              </a:rPr>
              <a:t>El usuario recibe una página web desde el servidor</a:t>
            </a:r>
            <a:r>
              <a:rPr lang="es-ES" dirty="0" smtClean="0">
                <a:solidFill>
                  <a:srgbClr val="564B3C"/>
                </a:solidFill>
                <a:latin typeface="Century Gothic"/>
              </a:rPr>
              <a:t>, que </a:t>
            </a:r>
            <a:r>
              <a:rPr lang="es-ES" dirty="0">
                <a:solidFill>
                  <a:srgbClr val="564B3C"/>
                </a:solidFill>
                <a:latin typeface="Century Gothic"/>
              </a:rPr>
              <a:t>no conlleva ningún tipo de </a:t>
            </a:r>
            <a:r>
              <a:rPr lang="es-ES" dirty="0" smtClean="0">
                <a:solidFill>
                  <a:srgbClr val="564B3C"/>
                </a:solidFill>
                <a:latin typeface="Century Gothic"/>
              </a:rPr>
              <a:t>acción.</a:t>
            </a:r>
          </a:p>
          <a:p>
            <a:r>
              <a:rPr lang="es-ES" dirty="0">
                <a:solidFill>
                  <a:srgbClr val="564B3C"/>
                </a:solidFill>
                <a:latin typeface="Century Gothic"/>
              </a:rPr>
              <a:t>Utilizan </a:t>
            </a:r>
            <a:r>
              <a:rPr lang="es-ES" dirty="0" smtClean="0">
                <a:solidFill>
                  <a:srgbClr val="564B3C"/>
                </a:solidFill>
                <a:latin typeface="Century Gothic"/>
              </a:rPr>
              <a:t>HTML, CSS </a:t>
            </a:r>
            <a:r>
              <a:rPr lang="es-ES" dirty="0">
                <a:solidFill>
                  <a:srgbClr val="564B3C"/>
                </a:solidFill>
                <a:latin typeface="Century Gothic"/>
              </a:rPr>
              <a:t>para la organización visual de </a:t>
            </a:r>
            <a:r>
              <a:rPr lang="es-ES" dirty="0" smtClean="0">
                <a:solidFill>
                  <a:srgbClr val="564B3C"/>
                </a:solidFill>
                <a:latin typeface="Century Gothic"/>
              </a:rPr>
              <a:t>la información.</a:t>
            </a:r>
          </a:p>
          <a:p>
            <a:endParaRPr lang="es-ES" dirty="0" smtClean="0">
              <a:solidFill>
                <a:srgbClr val="564B3C"/>
              </a:solidFill>
              <a:latin typeface="Century Gothic"/>
            </a:endParaRPr>
          </a:p>
          <a:p>
            <a:endParaRPr lang="es-ES" dirty="0">
              <a:solidFill>
                <a:srgbClr val="564B3C"/>
              </a:solidFill>
              <a:latin typeface="Century Gothic"/>
            </a:endParaRPr>
          </a:p>
          <a:p>
            <a:endParaRPr lang="es-ES" dirty="0" smtClean="0">
              <a:solidFill>
                <a:srgbClr val="CF543F"/>
              </a:solidFill>
              <a:latin typeface="Arial"/>
            </a:endParaRPr>
          </a:p>
          <a:p>
            <a:endParaRPr lang="es-ES" dirty="0">
              <a:solidFill>
                <a:srgbClr val="CF543F"/>
              </a:solidFill>
              <a:latin typeface="Arial"/>
            </a:endParaRPr>
          </a:p>
          <a:p>
            <a:endParaRPr lang="es-ES" dirty="0" smtClean="0">
              <a:solidFill>
                <a:srgbClr val="CF543F"/>
              </a:solidFill>
              <a:latin typeface="Arial"/>
            </a:endParaRPr>
          </a:p>
          <a:p>
            <a:endParaRPr lang="es-ES" dirty="0">
              <a:solidFill>
                <a:srgbClr val="CF543F"/>
              </a:solidFill>
              <a:latin typeface="Arial"/>
            </a:endParaRPr>
          </a:p>
          <a:p>
            <a:endParaRPr lang="es-ES" dirty="0" smtClean="0">
              <a:solidFill>
                <a:srgbClr val="CF543F"/>
              </a:solidFill>
              <a:latin typeface="Arial"/>
            </a:endParaRPr>
          </a:p>
          <a:p>
            <a:endParaRPr lang="es-ES" dirty="0">
              <a:solidFill>
                <a:srgbClr val="CF543F"/>
              </a:solidFill>
              <a:latin typeface="Arial"/>
            </a:endParaRPr>
          </a:p>
          <a:p>
            <a:endParaRPr lang="es-ES" dirty="0" smtClean="0">
              <a:solidFill>
                <a:srgbClr val="CF543F"/>
              </a:solidFill>
              <a:latin typeface="Arial"/>
            </a:endParaRPr>
          </a:p>
          <a:p>
            <a:endParaRPr lang="es-ES" dirty="0">
              <a:solidFill>
                <a:srgbClr val="CF543F"/>
              </a:solidFill>
              <a:latin typeface="Arial"/>
            </a:endParaRPr>
          </a:p>
          <a:p>
            <a:endParaRPr lang="es-ES" dirty="0" smtClean="0">
              <a:solidFill>
                <a:srgbClr val="CF543F"/>
              </a:solidFill>
              <a:latin typeface="Arial"/>
            </a:endParaRPr>
          </a:p>
          <a:p>
            <a:endParaRPr lang="es-ES" dirty="0">
              <a:solidFill>
                <a:srgbClr val="CF543F"/>
              </a:solidFill>
              <a:latin typeface="Arial"/>
            </a:endParaRPr>
          </a:p>
          <a:p>
            <a:endParaRPr lang="es-ES" dirty="0" smtClean="0">
              <a:solidFill>
                <a:srgbClr val="CF543F"/>
              </a:solidFill>
              <a:latin typeface="Arial"/>
            </a:endParaRPr>
          </a:p>
        </p:txBody>
      </p:sp>
      <p:sp>
        <p:nvSpPr>
          <p:cNvPr id="6" name="5 Título"/>
          <p:cNvSpPr>
            <a:spLocks noGrp="1"/>
          </p:cNvSpPr>
          <p:nvPr>
            <p:ph type="title"/>
          </p:nvPr>
        </p:nvSpPr>
        <p:spPr>
          <a:xfrm>
            <a:off x="611560" y="476672"/>
            <a:ext cx="8229600" cy="1296144"/>
          </a:xfrm>
        </p:spPr>
        <p:txBody>
          <a:bodyPr>
            <a:normAutofit/>
          </a:bodyPr>
          <a:lstStyle/>
          <a:p>
            <a:r>
              <a:rPr lang="es-ES" sz="3600" dirty="0" smtClean="0"/>
              <a:t>CLASIFICACIÓN DE APLICACIONES WEB</a:t>
            </a:r>
            <a:endParaRPr lang="es-ES" sz="3600" dirty="0"/>
          </a:p>
        </p:txBody>
      </p:sp>
      <p:pic>
        <p:nvPicPr>
          <p:cNvPr id="2" name="Imagen 1"/>
          <p:cNvPicPr>
            <a:picLocks noChangeAspect="1"/>
          </p:cNvPicPr>
          <p:nvPr/>
        </p:nvPicPr>
        <p:blipFill>
          <a:blip r:embed="rId2"/>
          <a:stretch>
            <a:fillRect/>
          </a:stretch>
        </p:blipFill>
        <p:spPr>
          <a:xfrm>
            <a:off x="467545" y="3429001"/>
            <a:ext cx="6912768" cy="3429000"/>
          </a:xfrm>
          <a:prstGeom prst="rect">
            <a:avLst/>
          </a:prstGeom>
        </p:spPr>
      </p:pic>
    </p:spTree>
    <p:extLst>
      <p:ext uri="{BB962C8B-B14F-4D97-AF65-F5344CB8AC3E}">
        <p14:creationId xmlns:p14="http://schemas.microsoft.com/office/powerpoint/2010/main" val="216220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3528" y="1052736"/>
            <a:ext cx="7848872" cy="2308324"/>
          </a:xfrm>
          <a:prstGeom prst="rect">
            <a:avLst/>
          </a:prstGeom>
          <a:noFill/>
        </p:spPr>
        <p:txBody>
          <a:bodyPr wrap="square" rtlCol="0">
            <a:spAutoFit/>
          </a:bodyPr>
          <a:lstStyle/>
          <a:p>
            <a:r>
              <a:rPr lang="es-ES" dirty="0">
                <a:solidFill>
                  <a:srgbClr val="CF543F"/>
                </a:solidFill>
                <a:latin typeface="Arial"/>
              </a:rPr>
              <a:t>• </a:t>
            </a:r>
            <a:r>
              <a:rPr lang="es-ES" b="1" dirty="0">
                <a:solidFill>
                  <a:srgbClr val="564B3C"/>
                </a:solidFill>
                <a:latin typeface="Century Gothic"/>
              </a:rPr>
              <a:t>Aplicaciones web dinámicas: </a:t>
            </a:r>
            <a:r>
              <a:rPr lang="es-ES" dirty="0">
                <a:solidFill>
                  <a:srgbClr val="564B3C"/>
                </a:solidFill>
                <a:latin typeface="Century Gothic"/>
              </a:rPr>
              <a:t>la interacción del cliente con </a:t>
            </a:r>
          </a:p>
          <a:p>
            <a:r>
              <a:rPr lang="es-ES" dirty="0">
                <a:solidFill>
                  <a:srgbClr val="564B3C"/>
                </a:solidFill>
                <a:latin typeface="Century Gothic"/>
              </a:rPr>
              <a:t>el recurso recibido por parte del servidor (página web) </a:t>
            </a:r>
          </a:p>
          <a:p>
            <a:r>
              <a:rPr lang="es-ES" dirty="0">
                <a:solidFill>
                  <a:srgbClr val="564B3C"/>
                </a:solidFill>
                <a:latin typeface="Century Gothic"/>
              </a:rPr>
              <a:t>produce algún tipo de cambio en la visualización del</a:t>
            </a:r>
          </a:p>
          <a:p>
            <a:r>
              <a:rPr lang="es-ES" dirty="0">
                <a:solidFill>
                  <a:srgbClr val="564B3C"/>
                </a:solidFill>
                <a:latin typeface="Century Gothic"/>
              </a:rPr>
              <a:t>mismo. (cambio de formato, ocultación de partes de la página, comienzo de animaciones, aparición de elementos nuevos, …).</a:t>
            </a:r>
          </a:p>
          <a:p>
            <a:r>
              <a:rPr lang="es-ES" dirty="0">
                <a:solidFill>
                  <a:srgbClr val="564B3C"/>
                </a:solidFill>
                <a:latin typeface="Century Gothic"/>
              </a:rPr>
              <a:t>Incluyen HTML, Flash, CSS, JavaScript, …</a:t>
            </a:r>
          </a:p>
          <a:p>
            <a:endParaRPr lang="es-ES" dirty="0">
              <a:solidFill>
                <a:srgbClr val="564B3C"/>
              </a:solidFill>
              <a:latin typeface="Century Gothic"/>
            </a:endParaRPr>
          </a:p>
          <a:p>
            <a:endParaRPr lang="es-ES" dirty="0"/>
          </a:p>
        </p:txBody>
      </p:sp>
      <p:pic>
        <p:nvPicPr>
          <p:cNvPr id="2" name="Imagen 1"/>
          <p:cNvPicPr>
            <a:picLocks noChangeAspect="1"/>
          </p:cNvPicPr>
          <p:nvPr/>
        </p:nvPicPr>
        <p:blipFill>
          <a:blip r:embed="rId2"/>
          <a:stretch>
            <a:fillRect/>
          </a:stretch>
        </p:blipFill>
        <p:spPr>
          <a:xfrm>
            <a:off x="467544" y="3212976"/>
            <a:ext cx="7928743" cy="2093267"/>
          </a:xfrm>
          <a:prstGeom prst="rect">
            <a:avLst/>
          </a:prstGeom>
        </p:spPr>
      </p:pic>
    </p:spTree>
    <p:extLst>
      <p:ext uri="{BB962C8B-B14F-4D97-AF65-F5344CB8AC3E}">
        <p14:creationId xmlns:p14="http://schemas.microsoft.com/office/powerpoint/2010/main" val="206150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28662" y="1881187"/>
            <a:ext cx="7686675" cy="3095625"/>
          </a:xfrm>
          <a:prstGeom prst="rect">
            <a:avLst/>
          </a:prstGeom>
        </p:spPr>
      </p:pic>
    </p:spTree>
    <p:extLst>
      <p:ext uri="{BB962C8B-B14F-4D97-AF65-F5344CB8AC3E}">
        <p14:creationId xmlns:p14="http://schemas.microsoft.com/office/powerpoint/2010/main" val="219181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764704"/>
            <a:ext cx="7560840" cy="2862322"/>
          </a:xfrm>
          <a:prstGeom prst="rect">
            <a:avLst/>
          </a:prstGeom>
          <a:noFill/>
        </p:spPr>
        <p:txBody>
          <a:bodyPr wrap="square" rtlCol="0">
            <a:spAutoFit/>
          </a:bodyPr>
          <a:lstStyle/>
          <a:p>
            <a:endParaRPr lang="es-ES" dirty="0"/>
          </a:p>
          <a:p>
            <a:r>
              <a:rPr lang="es-ES" dirty="0">
                <a:solidFill>
                  <a:srgbClr val="CF543F"/>
                </a:solidFill>
                <a:latin typeface="Arial"/>
              </a:rPr>
              <a:t>• </a:t>
            </a:r>
            <a:r>
              <a:rPr lang="es-ES" b="1" dirty="0">
                <a:solidFill>
                  <a:srgbClr val="564B3C"/>
                </a:solidFill>
                <a:latin typeface="Century Gothic"/>
              </a:rPr>
              <a:t>Aplicaciones web interactivas: </a:t>
            </a:r>
            <a:r>
              <a:rPr lang="es-ES" dirty="0"/>
              <a:t>La interacción del cliente con la página web recibida desde el servidor hace que se genere un diálogo entre  ambos</a:t>
            </a:r>
            <a:r>
              <a:rPr lang="es-ES" dirty="0" smtClean="0"/>
              <a:t>.</a:t>
            </a:r>
            <a:endParaRPr lang="es-ES" b="1" dirty="0">
              <a:solidFill>
                <a:srgbClr val="564B3C"/>
              </a:solidFill>
              <a:latin typeface="Century Gothic"/>
            </a:endParaRPr>
          </a:p>
          <a:p>
            <a:endParaRPr lang="es-ES" b="1" dirty="0" smtClean="0">
              <a:solidFill>
                <a:srgbClr val="564B3C"/>
              </a:solidFill>
              <a:latin typeface="Century Gothic"/>
            </a:endParaRPr>
          </a:p>
          <a:p>
            <a:r>
              <a:rPr lang="es-ES" dirty="0" smtClean="0"/>
              <a:t>Son </a:t>
            </a:r>
            <a:r>
              <a:rPr lang="es-ES" dirty="0"/>
              <a:t>las aplicaciones que más se utilizan en </a:t>
            </a:r>
            <a:r>
              <a:rPr lang="es-ES" dirty="0" smtClean="0"/>
              <a:t>Internet actualmente.</a:t>
            </a:r>
          </a:p>
          <a:p>
            <a:endParaRPr lang="es-ES" dirty="0"/>
          </a:p>
          <a:p>
            <a:r>
              <a:rPr lang="es-ES" dirty="0"/>
              <a:t>En el lado cliente encontramos HTML, </a:t>
            </a:r>
            <a:r>
              <a:rPr lang="es-ES" dirty="0" smtClean="0"/>
              <a:t>controles ActiveX</a:t>
            </a:r>
            <a:r>
              <a:rPr lang="es-ES" dirty="0"/>
              <a:t>, Flash, </a:t>
            </a:r>
            <a:r>
              <a:rPr lang="es-ES" dirty="0" err="1"/>
              <a:t>applets</a:t>
            </a:r>
            <a:r>
              <a:rPr lang="es-ES" dirty="0"/>
              <a:t>, AJAX, etc</a:t>
            </a:r>
            <a:r>
              <a:rPr lang="es-ES" dirty="0" smtClean="0"/>
              <a:t>.</a:t>
            </a:r>
            <a:endParaRPr lang="es-ES" dirty="0"/>
          </a:p>
          <a:p>
            <a:r>
              <a:rPr lang="es-ES" dirty="0"/>
              <a:t>En el lado servidor se utilizan lenguajes embebidos </a:t>
            </a:r>
            <a:r>
              <a:rPr lang="es-ES" dirty="0" smtClean="0"/>
              <a:t>en código </a:t>
            </a:r>
            <a:r>
              <a:rPr lang="es-ES" dirty="0"/>
              <a:t>HTML como PHP, ASP, JSP, enlaces </a:t>
            </a:r>
            <a:r>
              <a:rPr lang="es-ES" dirty="0" smtClean="0"/>
              <a:t>a ejecutables </a:t>
            </a:r>
            <a:r>
              <a:rPr lang="es-ES" dirty="0"/>
              <a:t>CGI, </a:t>
            </a:r>
            <a:r>
              <a:rPr lang="es-ES" dirty="0" err="1"/>
              <a:t>servlets</a:t>
            </a:r>
            <a:r>
              <a:rPr lang="es-ES" dirty="0"/>
              <a:t>, ASP.net.</a:t>
            </a:r>
          </a:p>
        </p:txBody>
      </p:sp>
    </p:spTree>
    <p:extLst>
      <p:ext uri="{BB962C8B-B14F-4D97-AF65-F5344CB8AC3E}">
        <p14:creationId xmlns:p14="http://schemas.microsoft.com/office/powerpoint/2010/main" val="19738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Lenguajes de programación en </a:t>
            </a:r>
            <a:r>
              <a:rPr lang="es-ES" dirty="0" smtClean="0"/>
              <a:t>entorno Servidor</a:t>
            </a:r>
            <a:endParaRPr lang="es-ES" dirty="0"/>
          </a:p>
        </p:txBody>
      </p:sp>
      <p:sp>
        <p:nvSpPr>
          <p:cNvPr id="3" name="2 CuadroTexto"/>
          <p:cNvSpPr txBox="1"/>
          <p:nvPr/>
        </p:nvSpPr>
        <p:spPr>
          <a:xfrm>
            <a:off x="467544" y="1916832"/>
            <a:ext cx="8208912" cy="2862322"/>
          </a:xfrm>
          <a:prstGeom prst="rect">
            <a:avLst/>
          </a:prstGeom>
          <a:noFill/>
        </p:spPr>
        <p:txBody>
          <a:bodyPr wrap="square" rtlCol="0">
            <a:spAutoFit/>
          </a:bodyPr>
          <a:lstStyle/>
          <a:p>
            <a:r>
              <a:rPr lang="es-ES" dirty="0"/>
              <a:t>Son aquellos cuyo código, </a:t>
            </a:r>
            <a:r>
              <a:rPr lang="es-ES" dirty="0" err="1"/>
              <a:t>precompilado</a:t>
            </a:r>
            <a:r>
              <a:rPr lang="es-ES" dirty="0"/>
              <a:t> o interpretado, </a:t>
            </a:r>
            <a:r>
              <a:rPr lang="es-ES" dirty="0" smtClean="0"/>
              <a:t>es ejecutado </a:t>
            </a:r>
            <a:r>
              <a:rPr lang="es-ES" dirty="0"/>
              <a:t>en el servidor por un software específico para </a:t>
            </a:r>
            <a:r>
              <a:rPr lang="es-ES" dirty="0" smtClean="0"/>
              <a:t>dicho código.</a:t>
            </a:r>
            <a:endParaRPr lang="es-ES" dirty="0"/>
          </a:p>
          <a:p>
            <a:r>
              <a:rPr lang="es-ES" dirty="0"/>
              <a:t>Existen múltiples alternativas a la hora de ejecutar código en </a:t>
            </a:r>
            <a:r>
              <a:rPr lang="es-ES" dirty="0" smtClean="0"/>
              <a:t>el servidor:</a:t>
            </a:r>
          </a:p>
          <a:p>
            <a:endParaRPr lang="es-ES" dirty="0"/>
          </a:p>
          <a:p>
            <a:r>
              <a:rPr lang="es-ES" dirty="0"/>
              <a:t>Lenguajes de scripting ( PHP, ASP, JSP, …)</a:t>
            </a:r>
          </a:p>
          <a:p>
            <a:endParaRPr lang="es-ES" dirty="0"/>
          </a:p>
          <a:p>
            <a:r>
              <a:rPr lang="es-ES" dirty="0"/>
              <a:t>Enlaces a código ejecutable (CGI, JSP, EJB, …)</a:t>
            </a:r>
          </a:p>
          <a:p>
            <a:endParaRPr lang="es-ES" dirty="0"/>
          </a:p>
          <a:p>
            <a:r>
              <a:rPr lang="es-ES" dirty="0"/>
              <a:t>Estrategias híbridas que utilizan tanto enlaces a </a:t>
            </a:r>
            <a:r>
              <a:rPr lang="es-ES" dirty="0" smtClean="0"/>
              <a:t>código ejecutable </a:t>
            </a:r>
            <a:r>
              <a:rPr lang="es-ES" dirty="0"/>
              <a:t>como código embebido en la propia página web (</a:t>
            </a:r>
            <a:r>
              <a:rPr lang="es-ES" dirty="0" smtClean="0"/>
              <a:t>Web </a:t>
            </a:r>
            <a:r>
              <a:rPr lang="es-ES" dirty="0" err="1" smtClean="0"/>
              <a:t>Forms</a:t>
            </a:r>
            <a:r>
              <a:rPr lang="es-ES" dirty="0" smtClean="0"/>
              <a:t> </a:t>
            </a:r>
            <a:r>
              <a:rPr lang="es-ES" dirty="0"/>
              <a:t>de ASP.net).</a:t>
            </a:r>
          </a:p>
        </p:txBody>
      </p:sp>
    </p:spTree>
    <p:extLst>
      <p:ext uri="{BB962C8B-B14F-4D97-AF65-F5344CB8AC3E}">
        <p14:creationId xmlns:p14="http://schemas.microsoft.com/office/powerpoint/2010/main" val="120351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1800" b="1" dirty="0">
                <a:solidFill>
                  <a:srgbClr val="564B3C"/>
                </a:solidFill>
                <a:latin typeface="Century Gothic"/>
                <a:ea typeface="+mn-ea"/>
                <a:cs typeface="+mn-cs"/>
              </a:rPr>
              <a:t>Lenguajes de scripting</a:t>
            </a:r>
          </a:p>
        </p:txBody>
      </p:sp>
      <p:sp>
        <p:nvSpPr>
          <p:cNvPr id="3" name="2 CuadroTexto"/>
          <p:cNvSpPr txBox="1"/>
          <p:nvPr/>
        </p:nvSpPr>
        <p:spPr>
          <a:xfrm>
            <a:off x="467544" y="2060848"/>
            <a:ext cx="7848872" cy="3970318"/>
          </a:xfrm>
          <a:prstGeom prst="rect">
            <a:avLst/>
          </a:prstGeom>
          <a:noFill/>
        </p:spPr>
        <p:txBody>
          <a:bodyPr wrap="square" rtlCol="0">
            <a:spAutoFit/>
          </a:bodyPr>
          <a:lstStyle/>
          <a:p>
            <a:r>
              <a:rPr lang="es-ES" dirty="0"/>
              <a:t>Código que se intercala con el código HTML de </a:t>
            </a:r>
            <a:r>
              <a:rPr lang="es-ES" dirty="0" smtClean="0"/>
              <a:t>una aplicación </a:t>
            </a:r>
            <a:r>
              <a:rPr lang="es-ES" dirty="0"/>
              <a:t>web</a:t>
            </a:r>
            <a:r>
              <a:rPr lang="es-ES" dirty="0" smtClean="0"/>
              <a:t>.</a:t>
            </a:r>
            <a:endParaRPr lang="es-ES" dirty="0"/>
          </a:p>
          <a:p>
            <a:r>
              <a:rPr lang="es-ES" dirty="0"/>
              <a:t>El código está formado por instrucciones escritas </a:t>
            </a:r>
            <a:r>
              <a:rPr lang="es-ES" dirty="0" smtClean="0"/>
              <a:t>en multitud </a:t>
            </a:r>
            <a:r>
              <a:rPr lang="es-ES" dirty="0"/>
              <a:t>de lenguajes de programación que </a:t>
            </a:r>
            <a:r>
              <a:rPr lang="es-ES" dirty="0" smtClean="0"/>
              <a:t>son ejecutadas </a:t>
            </a:r>
            <a:r>
              <a:rPr lang="es-ES" dirty="0"/>
              <a:t>por un servidor para proporcionar</a:t>
            </a:r>
          </a:p>
          <a:p>
            <a:r>
              <a:rPr lang="es-ES" dirty="0"/>
              <a:t>dinamismo a la página web</a:t>
            </a:r>
            <a:r>
              <a:rPr lang="es-ES" dirty="0" smtClean="0"/>
              <a:t>.</a:t>
            </a:r>
            <a:endParaRPr lang="es-ES" dirty="0"/>
          </a:p>
          <a:p>
            <a:r>
              <a:rPr lang="es-ES" dirty="0"/>
              <a:t>El servidor web debe tener instalado un módulo </a:t>
            </a:r>
            <a:r>
              <a:rPr lang="es-ES" dirty="0" smtClean="0"/>
              <a:t>o programa </a:t>
            </a:r>
            <a:r>
              <a:rPr lang="es-ES" dirty="0"/>
              <a:t>que le permita interpretar el lenguaje </a:t>
            </a:r>
            <a:r>
              <a:rPr lang="es-ES" dirty="0" smtClean="0"/>
              <a:t>de programación </a:t>
            </a:r>
            <a:r>
              <a:rPr lang="es-ES" dirty="0"/>
              <a:t>del código embebido en la página web</a:t>
            </a:r>
            <a:r>
              <a:rPr lang="es-ES" dirty="0" smtClean="0"/>
              <a:t>.</a:t>
            </a:r>
          </a:p>
          <a:p>
            <a:endParaRPr lang="es-ES" dirty="0" smtClean="0"/>
          </a:p>
          <a:p>
            <a:r>
              <a:rPr lang="es-ES" dirty="0"/>
              <a:t>PHP (</a:t>
            </a:r>
            <a:r>
              <a:rPr lang="es-ES" dirty="0" err="1"/>
              <a:t>Hypertext</a:t>
            </a:r>
            <a:r>
              <a:rPr lang="es-ES" dirty="0"/>
              <a:t> </a:t>
            </a:r>
            <a:r>
              <a:rPr lang="es-ES" dirty="0" err="1"/>
              <a:t>Processor</a:t>
            </a:r>
            <a:r>
              <a:rPr lang="es-ES" dirty="0" smtClean="0"/>
              <a:t>)</a:t>
            </a:r>
            <a:endParaRPr lang="es-ES" dirty="0"/>
          </a:p>
          <a:p>
            <a:r>
              <a:rPr lang="es-ES" dirty="0"/>
              <a:t>gratuidad, código abierto, portable en </a:t>
            </a:r>
            <a:r>
              <a:rPr lang="es-ES" dirty="0" smtClean="0"/>
              <a:t>diferentes plataformas</a:t>
            </a:r>
            <a:endParaRPr lang="es-ES" dirty="0"/>
          </a:p>
          <a:p>
            <a:r>
              <a:rPr lang="es-ES" dirty="0"/>
              <a:t>lenguaje </a:t>
            </a:r>
            <a:r>
              <a:rPr lang="es-ES" dirty="0" smtClean="0"/>
              <a:t>interpretado</a:t>
            </a:r>
            <a:endParaRPr lang="es-ES" dirty="0"/>
          </a:p>
          <a:p>
            <a:r>
              <a:rPr lang="es-ES" dirty="0"/>
              <a:t>construcciones orientadas a </a:t>
            </a:r>
            <a:r>
              <a:rPr lang="es-ES" dirty="0" smtClean="0"/>
              <a:t>objetos</a:t>
            </a:r>
            <a:endParaRPr lang="es-ES" dirty="0"/>
          </a:p>
          <a:p>
            <a:r>
              <a:rPr lang="es-ES" dirty="0"/>
              <a:t>lo soportan la mayoría de los servidores web</a:t>
            </a:r>
          </a:p>
          <a:p>
            <a:endParaRPr lang="es-ES" dirty="0"/>
          </a:p>
          <a:p>
            <a:endParaRPr lang="es-ES" dirty="0"/>
          </a:p>
        </p:txBody>
      </p:sp>
    </p:spTree>
    <p:extLst>
      <p:ext uri="{BB962C8B-B14F-4D97-AF65-F5344CB8AC3E}">
        <p14:creationId xmlns:p14="http://schemas.microsoft.com/office/powerpoint/2010/main" val="412109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67544" y="692696"/>
            <a:ext cx="8352928" cy="5355312"/>
          </a:xfrm>
          <a:prstGeom prst="rect">
            <a:avLst/>
          </a:prstGeom>
          <a:noFill/>
        </p:spPr>
        <p:txBody>
          <a:bodyPr wrap="square" rtlCol="0">
            <a:spAutoFit/>
          </a:bodyPr>
          <a:lstStyle/>
          <a:p>
            <a:r>
              <a:rPr lang="es-ES" dirty="0"/>
              <a:t>ASP (Active Server </a:t>
            </a:r>
            <a:r>
              <a:rPr lang="es-ES" dirty="0" err="1"/>
              <a:t>Pages</a:t>
            </a:r>
            <a:r>
              <a:rPr lang="es-ES" dirty="0" smtClean="0"/>
              <a:t>)</a:t>
            </a:r>
            <a:endParaRPr lang="es-ES" dirty="0"/>
          </a:p>
          <a:p>
            <a:r>
              <a:rPr lang="es-ES" dirty="0"/>
              <a:t>tecnología propietaria de código cerrado de Microsoft</a:t>
            </a:r>
            <a:r>
              <a:rPr lang="es-ES" dirty="0" smtClean="0"/>
              <a:t>.</a:t>
            </a:r>
            <a:endParaRPr lang="es-ES" dirty="0"/>
          </a:p>
          <a:p>
            <a:r>
              <a:rPr lang="es-ES" dirty="0"/>
              <a:t>diseñado para ejecutarse especialmente sobre </a:t>
            </a:r>
            <a:r>
              <a:rPr lang="es-ES" dirty="0" smtClean="0"/>
              <a:t>IIS(Internet </a:t>
            </a:r>
            <a:r>
              <a:rPr lang="es-ES" dirty="0" err="1"/>
              <a:t>Information</a:t>
            </a:r>
            <a:r>
              <a:rPr lang="es-ES" dirty="0"/>
              <a:t> Server</a:t>
            </a:r>
            <a:r>
              <a:rPr lang="es-ES" dirty="0" smtClean="0"/>
              <a:t>)</a:t>
            </a:r>
            <a:endParaRPr lang="es-ES" dirty="0"/>
          </a:p>
          <a:p>
            <a:r>
              <a:rPr lang="es-ES" dirty="0"/>
              <a:t>actualmente este lenguaje ha dejado paso a la </a:t>
            </a:r>
            <a:r>
              <a:rPr lang="es-ES" dirty="0" smtClean="0"/>
              <a:t>versión ASP.net</a:t>
            </a:r>
          </a:p>
          <a:p>
            <a:r>
              <a:rPr lang="es-ES" dirty="0" smtClean="0"/>
              <a:t>Perl</a:t>
            </a:r>
            <a:endParaRPr lang="es-ES" dirty="0"/>
          </a:p>
          <a:p>
            <a:r>
              <a:rPr lang="es-ES" dirty="0"/>
              <a:t>inicialmente se utilizó para manipular cadenas </a:t>
            </a:r>
            <a:r>
              <a:rPr lang="es-ES" dirty="0" smtClean="0"/>
              <a:t>de caracteres.</a:t>
            </a:r>
            <a:endParaRPr lang="es-ES" dirty="0"/>
          </a:p>
          <a:p>
            <a:r>
              <a:rPr lang="es-ES" dirty="0"/>
              <a:t>primeros lenguajes para la programación web</a:t>
            </a:r>
            <a:r>
              <a:rPr lang="es-ES" dirty="0" smtClean="0"/>
              <a:t>.</a:t>
            </a:r>
            <a:endParaRPr lang="es-ES" dirty="0"/>
          </a:p>
          <a:p>
            <a:r>
              <a:rPr lang="es-ES" dirty="0"/>
              <a:t>código </a:t>
            </a:r>
            <a:r>
              <a:rPr lang="es-ES" dirty="0" smtClean="0"/>
              <a:t>abierto basado </a:t>
            </a:r>
            <a:r>
              <a:rPr lang="es-ES" dirty="0"/>
              <a:t>en programación estructurada como </a:t>
            </a:r>
            <a:r>
              <a:rPr lang="es-ES" dirty="0" smtClean="0"/>
              <a:t>C</a:t>
            </a:r>
          </a:p>
          <a:p>
            <a:endParaRPr lang="es-ES" dirty="0"/>
          </a:p>
          <a:p>
            <a:r>
              <a:rPr lang="es-ES" dirty="0" smtClean="0"/>
              <a:t>Python</a:t>
            </a:r>
            <a:endParaRPr lang="es-ES" dirty="0"/>
          </a:p>
          <a:p>
            <a:r>
              <a:rPr lang="es-ES" dirty="0"/>
              <a:t>portable en diferentes plataformas y </a:t>
            </a:r>
            <a:r>
              <a:rPr lang="es-ES" dirty="0" smtClean="0"/>
              <a:t>gratuito</a:t>
            </a:r>
            <a:endParaRPr lang="es-ES" dirty="0"/>
          </a:p>
          <a:p>
            <a:r>
              <a:rPr lang="es-ES" dirty="0"/>
              <a:t>orientado a </a:t>
            </a:r>
            <a:r>
              <a:rPr lang="es-ES" dirty="0" smtClean="0"/>
              <a:t>objetos</a:t>
            </a:r>
            <a:endParaRPr lang="es-ES" dirty="0"/>
          </a:p>
          <a:p>
            <a:r>
              <a:rPr lang="es-ES" dirty="0"/>
              <a:t>lenguaje </a:t>
            </a:r>
            <a:r>
              <a:rPr lang="es-ES" dirty="0" smtClean="0"/>
              <a:t>interpretado</a:t>
            </a:r>
          </a:p>
          <a:p>
            <a:endParaRPr lang="es-ES" dirty="0" smtClean="0"/>
          </a:p>
          <a:p>
            <a:r>
              <a:rPr lang="es-ES" dirty="0"/>
              <a:t>JSP (Java Server </a:t>
            </a:r>
            <a:r>
              <a:rPr lang="es-ES" dirty="0" err="1"/>
              <a:t>Pages</a:t>
            </a:r>
            <a:r>
              <a:rPr lang="es-ES" dirty="0" smtClean="0"/>
              <a:t>)</a:t>
            </a:r>
            <a:endParaRPr lang="es-ES" dirty="0"/>
          </a:p>
          <a:p>
            <a:r>
              <a:rPr lang="es-ES" dirty="0"/>
              <a:t>porciones de código java intercalado con HTML </a:t>
            </a:r>
            <a:r>
              <a:rPr lang="es-ES" dirty="0" smtClean="0"/>
              <a:t>estático </a:t>
            </a:r>
            <a:endParaRPr lang="es-ES" dirty="0"/>
          </a:p>
          <a:p>
            <a:r>
              <a:rPr lang="es-ES" dirty="0"/>
              <a:t>el código java embebido se denomina </a:t>
            </a:r>
            <a:r>
              <a:rPr lang="es-ES" dirty="0" err="1" smtClean="0"/>
              <a:t>servlet</a:t>
            </a:r>
            <a:endParaRPr lang="es-ES" dirty="0"/>
          </a:p>
          <a:p>
            <a:r>
              <a:rPr lang="es-ES" dirty="0"/>
              <a:t>el </a:t>
            </a:r>
            <a:r>
              <a:rPr lang="es-ES" dirty="0" err="1"/>
              <a:t>servlet</a:t>
            </a:r>
            <a:r>
              <a:rPr lang="es-ES" dirty="0"/>
              <a:t> se carga en la memoria del servidor web al </a:t>
            </a:r>
            <a:r>
              <a:rPr lang="es-ES" dirty="0" smtClean="0"/>
              <a:t>ser ejecutado </a:t>
            </a:r>
            <a:r>
              <a:rPr lang="es-ES" dirty="0"/>
              <a:t>la primera vez, para mejorar su ejecución </a:t>
            </a:r>
            <a:r>
              <a:rPr lang="es-ES" dirty="0" smtClean="0"/>
              <a:t>en posteriores </a:t>
            </a:r>
            <a:r>
              <a:rPr lang="es-ES" dirty="0"/>
              <a:t>llamadas a dicha página web.</a:t>
            </a:r>
          </a:p>
        </p:txBody>
      </p:sp>
    </p:spTree>
    <p:extLst>
      <p:ext uri="{BB962C8B-B14F-4D97-AF65-F5344CB8AC3E}">
        <p14:creationId xmlns:p14="http://schemas.microsoft.com/office/powerpoint/2010/main" val="210806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dirty="0"/>
          </a:p>
        </p:txBody>
      </p:sp>
      <p:sp>
        <p:nvSpPr>
          <p:cNvPr id="3" name="2 Título"/>
          <p:cNvSpPr>
            <a:spLocks noGrp="1"/>
          </p:cNvSpPr>
          <p:nvPr>
            <p:ph type="title"/>
          </p:nvPr>
        </p:nvSpPr>
        <p:spPr/>
        <p:txBody>
          <a:bodyPr>
            <a:normAutofit fontScale="90000"/>
          </a:bodyPr>
          <a:lstStyle/>
          <a:p>
            <a:r>
              <a:rPr lang="es-ES" b="1" dirty="0"/>
              <a:t>Interacción entre Cliente/Servidor en una petición web</a:t>
            </a:r>
            <a:endParaRPr lang="es-ES" dirty="0"/>
          </a:p>
        </p:txBody>
      </p:sp>
      <p:pic>
        <p:nvPicPr>
          <p:cNvPr id="3074" name="Picture 2"/>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49000"/>
                    </a14:imgEffect>
                    <a14:imgEffect>
                      <a14:colorTemperature colorTemp="9375"/>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7544" y="1628800"/>
            <a:ext cx="7920880" cy="4869532"/>
          </a:xfrm>
          <a:prstGeom prst="rect">
            <a:avLst/>
          </a:prstGeom>
          <a:pattFill prst="pct90">
            <a:fgClr>
              <a:schemeClr val="bg1"/>
            </a:fgClr>
            <a:bgClr>
              <a:schemeClr val="bg1"/>
            </a:bgClr>
          </a:pattFill>
          <a:ln>
            <a:noFill/>
          </a:ln>
          <a:effectLst>
            <a:outerShdw dist="35921" dir="2700000" algn="ctr" rotWithShape="0">
              <a:schemeClr val="bg2"/>
            </a:outerShdw>
          </a:effectLst>
        </p:spPr>
      </p:pic>
    </p:spTree>
    <p:extLst>
      <p:ext uri="{BB962C8B-B14F-4D97-AF65-F5344CB8AC3E}">
        <p14:creationId xmlns:p14="http://schemas.microsoft.com/office/powerpoint/2010/main" val="235528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Rectángulo"/>
          <p:cNvSpPr/>
          <p:nvPr/>
        </p:nvSpPr>
        <p:spPr>
          <a:xfrm>
            <a:off x="755576" y="548680"/>
            <a:ext cx="5688632" cy="369332"/>
          </a:xfrm>
          <a:prstGeom prst="rect">
            <a:avLst/>
          </a:prstGeom>
        </p:spPr>
        <p:txBody>
          <a:bodyPr wrap="square">
            <a:spAutoFit/>
          </a:bodyPr>
          <a:lstStyle/>
          <a:p>
            <a:r>
              <a:rPr lang="es-ES" b="1" dirty="0"/>
              <a:t>Arquitecturas y plataformas</a:t>
            </a:r>
          </a:p>
        </p:txBody>
      </p:sp>
      <p:sp>
        <p:nvSpPr>
          <p:cNvPr id="3" name="Rectangle 2"/>
          <p:cNvSpPr>
            <a:spLocks noChangeArrowheads="1"/>
          </p:cNvSpPr>
          <p:nvPr/>
        </p:nvSpPr>
        <p:spPr bwMode="auto">
          <a:xfrm>
            <a:off x="251520" y="2436274"/>
            <a:ext cx="878497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rgbClr val="000000"/>
                </a:solidFill>
                <a:effectLst/>
                <a:latin typeface="helvetica"/>
                <a:cs typeface="Arial" pitchFamily="34" charset="0"/>
              </a:rPr>
              <a:t>La primera elección antes de comenzar a programar una aplicación web es la arquitectura a utilizar.:</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s-ES" sz="1200" b="0" i="0" u="none" strike="noStrike" cap="none" normalizeH="0" baseline="0" dirty="0" smtClean="0">
                <a:ln>
                  <a:noFill/>
                </a:ln>
                <a:solidFill>
                  <a:srgbClr val="000000"/>
                </a:solidFill>
                <a:effectLst/>
                <a:latin typeface="helvetica"/>
                <a:cs typeface="Arial" pitchFamily="34" charset="0"/>
              </a:rPr>
              <a:t>Java EE (Enterprise </a:t>
            </a:r>
            <a:r>
              <a:rPr kumimoji="0" lang="es-ES" sz="1200" b="0" i="0" u="none" strike="noStrike" cap="none" normalizeH="0" baseline="0" dirty="0" err="1" smtClean="0">
                <a:ln>
                  <a:noFill/>
                </a:ln>
                <a:solidFill>
                  <a:srgbClr val="000000"/>
                </a:solidFill>
                <a:effectLst/>
                <a:latin typeface="helvetica"/>
                <a:cs typeface="Arial" pitchFamily="34" charset="0"/>
              </a:rPr>
              <a:t>Edition</a:t>
            </a:r>
            <a:r>
              <a:rPr kumimoji="0" lang="es-ES" sz="1200" b="0" i="0" u="none" strike="noStrike" cap="none" normalizeH="0" baseline="0" dirty="0" smtClean="0">
                <a:ln>
                  <a:noFill/>
                </a:ln>
                <a:solidFill>
                  <a:srgbClr val="000000"/>
                </a:solidFill>
                <a:effectLst/>
                <a:latin typeface="helvetica"/>
                <a:cs typeface="Arial" pitchFamily="34" charset="0"/>
              </a:rPr>
              <a:t>), anteriormente J2EE. Es una plataforma orientada a la programación de aplicaciones en lenguaje Java..</a:t>
            </a:r>
            <a:br>
              <a:rPr kumimoji="0" lang="es-ES" sz="1200" b="0" i="0" u="none" strike="noStrike" cap="none" normalizeH="0" baseline="0" dirty="0" smtClean="0">
                <a:ln>
                  <a:noFill/>
                </a:ln>
                <a:solidFill>
                  <a:srgbClr val="000000"/>
                </a:solidFill>
                <a:effectLst/>
                <a:latin typeface="helvetica"/>
                <a:cs typeface="Arial" pitchFamily="34" charset="0"/>
              </a:rPr>
            </a:br>
            <a:r>
              <a:rPr kumimoji="0" lang="es-ES" sz="1200" b="0" i="0" u="none" strike="noStrike" cap="none" normalizeH="0" baseline="0" dirty="0" smtClean="0">
                <a:ln>
                  <a:noFill/>
                </a:ln>
                <a:solidFill>
                  <a:srgbClr val="000000"/>
                </a:solidFill>
                <a:effectLst/>
                <a:latin typeface="helvetica"/>
                <a:cs typeface="Arial" pitchFamily="34" charset="0"/>
              </a:rPr>
              <a:t>Dentro de esta arquitectura existen distintas tecnologías como las páginas JSP y los </a:t>
            </a:r>
            <a:r>
              <a:rPr kumimoji="0" lang="es-ES" sz="1200" b="0" i="0" u="none" strike="noStrike" cap="none" normalizeH="0" baseline="0" dirty="0" err="1" smtClean="0">
                <a:ln>
                  <a:noFill/>
                </a:ln>
                <a:solidFill>
                  <a:srgbClr val="000000"/>
                </a:solidFill>
                <a:effectLst/>
                <a:latin typeface="helvetica"/>
                <a:cs typeface="Arial" pitchFamily="34" charset="0"/>
              </a:rPr>
              <a:t>servlets</a:t>
            </a:r>
            <a:r>
              <a:rPr kumimoji="0" lang="es-ES" sz="1200" b="0" i="0" u="none" strike="noStrike" cap="none" normalizeH="0" baseline="0" dirty="0" smtClean="0">
                <a:ln>
                  <a:noFill/>
                </a:ln>
                <a:solidFill>
                  <a:srgbClr val="000000"/>
                </a:solidFill>
                <a:effectLst/>
                <a:latin typeface="helvetica"/>
                <a:cs typeface="Arial" pitchFamily="34" charset="0"/>
              </a:rPr>
              <a:t>, ambos orientados a la generación dinámica de páginas web.</a:t>
            </a:r>
          </a:p>
          <a:p>
            <a:pPr marL="171450" marR="0" lvl="0" indent="-171450" algn="l" defTabSz="914400" rtl="0" eaLnBrk="1" fontAlgn="base" latinLnBrk="0" hangingPunct="1">
              <a:lnSpc>
                <a:spcPct val="100000"/>
              </a:lnSpc>
              <a:spcBef>
                <a:spcPct val="0"/>
              </a:spcBef>
              <a:spcAft>
                <a:spcPct val="0"/>
              </a:spcAft>
              <a:buClrTx/>
              <a:buSzTx/>
              <a:buFont typeface="Arial" pitchFamily="34" charset="0"/>
              <a:buChar char="•"/>
              <a:tabLst/>
            </a:pPr>
            <a:r>
              <a:rPr kumimoji="0" lang="es-ES" sz="1200" b="0" i="0" u="none" strike="noStrike" cap="none" normalizeH="0" baseline="0" dirty="0" smtClean="0">
                <a:ln>
                  <a:noFill/>
                </a:ln>
                <a:solidFill>
                  <a:srgbClr val="000000"/>
                </a:solidFill>
                <a:effectLst/>
                <a:latin typeface="helvetica"/>
                <a:cs typeface="Arial" pitchFamily="34" charset="0"/>
              </a:rPr>
              <a:t>AMP. Son las siglas de Apache, </a:t>
            </a:r>
            <a:r>
              <a:rPr kumimoji="0" lang="es-ES" sz="1200" b="0" i="0" u="none" strike="noStrike" cap="none" normalizeH="0" baseline="0" dirty="0" err="1" smtClean="0">
                <a:ln>
                  <a:noFill/>
                </a:ln>
                <a:solidFill>
                  <a:srgbClr val="000000"/>
                </a:solidFill>
                <a:effectLst/>
                <a:latin typeface="helvetica"/>
                <a:cs typeface="Arial" pitchFamily="34" charset="0"/>
              </a:rPr>
              <a:t>MySQL</a:t>
            </a:r>
            <a:r>
              <a:rPr kumimoji="0" lang="es-ES" sz="1200" b="0" i="0" u="none" strike="noStrike" cap="none" normalizeH="0" baseline="0" dirty="0" smtClean="0">
                <a:ln>
                  <a:noFill/>
                </a:ln>
                <a:solidFill>
                  <a:srgbClr val="000000"/>
                </a:solidFill>
                <a:effectLst/>
                <a:latin typeface="helvetica"/>
                <a:cs typeface="Arial" pitchFamily="34" charset="0"/>
              </a:rPr>
              <a:t> y PHP/Perl/</a:t>
            </a:r>
            <a:r>
              <a:rPr kumimoji="0" lang="es-ES" sz="1200" b="0" i="0" u="none" strike="noStrike" cap="none" normalizeH="0" baseline="0" dirty="0" err="1" smtClean="0">
                <a:ln>
                  <a:noFill/>
                </a:ln>
                <a:solidFill>
                  <a:srgbClr val="000000"/>
                </a:solidFill>
                <a:effectLst/>
                <a:latin typeface="helvetica"/>
                <a:cs typeface="Arial" pitchFamily="34" charset="0"/>
              </a:rPr>
              <a:t>Python</a:t>
            </a:r>
            <a:r>
              <a:rPr kumimoji="0" lang="es-ES" sz="1200" b="0" i="0" u="none" strike="noStrike" cap="none" normalizeH="0" baseline="0" dirty="0" smtClean="0">
                <a:ln>
                  <a:noFill/>
                </a:ln>
                <a:solidFill>
                  <a:srgbClr val="000000"/>
                </a:solidFill>
                <a:effectLst/>
                <a:latin typeface="helvetica"/>
                <a:cs typeface="Arial" pitchFamily="34" charset="0"/>
              </a:rPr>
              <a:t>. Las dos primeras siglas hacen referencia al servidor web (Apache) y al servidor de base de datos (</a:t>
            </a:r>
            <a:r>
              <a:rPr kumimoji="0" lang="es-ES" sz="1200" b="0" i="0" u="none" strike="noStrike" cap="none" normalizeH="0" baseline="0" dirty="0" err="1" smtClean="0">
                <a:ln>
                  <a:noFill/>
                </a:ln>
                <a:solidFill>
                  <a:srgbClr val="000000"/>
                </a:solidFill>
                <a:effectLst/>
                <a:latin typeface="helvetica"/>
                <a:cs typeface="Arial" pitchFamily="34" charset="0"/>
              </a:rPr>
              <a:t>MySQL</a:t>
            </a:r>
            <a:r>
              <a:rPr kumimoji="0" lang="es-ES" sz="1200" b="0" i="0" u="none" strike="noStrike" cap="none" normalizeH="0" baseline="0" dirty="0" smtClean="0">
                <a:ln>
                  <a:noFill/>
                </a:ln>
                <a:solidFill>
                  <a:srgbClr val="000000"/>
                </a:solidFill>
                <a:effectLst/>
                <a:latin typeface="helvetica"/>
                <a:cs typeface="Arial" pitchFamily="34" charset="0"/>
              </a:rPr>
              <a:t>). La última se corresponde con el lenguaje de programación utilizado, que puede ser PHP, Perl o </a:t>
            </a:r>
            <a:r>
              <a:rPr kumimoji="0" lang="es-ES" sz="1200" b="0" i="0" u="none" strike="noStrike" cap="none" normalizeH="0" baseline="0" dirty="0" err="1" smtClean="0">
                <a:ln>
                  <a:noFill/>
                </a:ln>
                <a:solidFill>
                  <a:srgbClr val="000000"/>
                </a:solidFill>
                <a:effectLst/>
                <a:latin typeface="helvetica"/>
                <a:cs typeface="Arial" pitchFamily="34" charset="0"/>
              </a:rPr>
              <a:t>Python</a:t>
            </a:r>
            <a:r>
              <a:rPr kumimoji="0" lang="es-ES" sz="1200" b="0" i="0" u="none" strike="noStrike" cap="none" normalizeH="0" baseline="0" dirty="0" smtClean="0">
                <a:ln>
                  <a:noFill/>
                </a:ln>
                <a:solidFill>
                  <a:srgbClr val="000000"/>
                </a:solidFill>
                <a:effectLst/>
                <a:latin typeface="helvetica"/>
                <a:cs typeface="Arial" pitchFamily="34" charset="0"/>
              </a:rPr>
              <a:t>, siendo PHP el más empleado de los tres.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rgbClr val="000000"/>
                </a:solidFill>
                <a:effectLst/>
                <a:latin typeface="helvetica"/>
                <a:cs typeface="Arial" pitchFamily="34" charset="0"/>
              </a:rPr>
              <a:t>   Dependiendo del sistema operativo que se utilice para el servidor, se utilizan las siglas LAMP (para    </a:t>
            </a:r>
            <a:br>
              <a:rPr kumimoji="0" lang="es-ES" sz="1200" b="0" i="0" u="none" strike="noStrike" cap="none" normalizeH="0" baseline="0" dirty="0" smtClean="0">
                <a:ln>
                  <a:noFill/>
                </a:ln>
                <a:solidFill>
                  <a:srgbClr val="000000"/>
                </a:solidFill>
                <a:effectLst/>
                <a:latin typeface="helvetica"/>
                <a:cs typeface="Arial" pitchFamily="34" charset="0"/>
              </a:rPr>
            </a:br>
            <a:r>
              <a:rPr kumimoji="0" lang="es-ES" sz="1200" b="0" i="0" u="none" strike="noStrike" cap="none" normalizeH="0" baseline="0" dirty="0" smtClean="0">
                <a:ln>
                  <a:noFill/>
                </a:ln>
                <a:solidFill>
                  <a:srgbClr val="000000"/>
                </a:solidFill>
                <a:effectLst/>
                <a:latin typeface="helvetica"/>
                <a:cs typeface="Arial" pitchFamily="34" charset="0"/>
              </a:rPr>
              <a:t>    Linux), WAMP (para Windows) o MAMP (para Mac). </a:t>
            </a:r>
          </a:p>
          <a:p>
            <a:pPr marL="171450" indent="-171450">
              <a:buFont typeface="Arial" pitchFamily="34" charset="0"/>
              <a:buChar char="•"/>
            </a:pPr>
            <a:r>
              <a:rPr lang="es-ES" sz="1200" dirty="0"/>
              <a:t>CGI/Perl. </a:t>
            </a:r>
            <a:r>
              <a:rPr lang="es-ES" sz="1200" dirty="0" smtClean="0"/>
              <a:t>Perl</a:t>
            </a:r>
            <a:r>
              <a:rPr lang="es-ES" sz="1200" dirty="0"/>
              <a:t>, un </a:t>
            </a:r>
            <a:r>
              <a:rPr lang="es-ES" sz="1200" dirty="0" smtClean="0"/>
              <a:t>lenguaje </a:t>
            </a:r>
            <a:r>
              <a:rPr lang="es-ES" sz="1200" dirty="0"/>
              <a:t>de </a:t>
            </a:r>
            <a:r>
              <a:rPr lang="es-ES" sz="1200" dirty="0" smtClean="0"/>
              <a:t>programación y </a:t>
            </a:r>
            <a:r>
              <a:rPr lang="es-ES" sz="1200" dirty="0"/>
              <a:t>CGI, un estándar para permitir al servidor web ejecutar programas genéricos, escritos en cualquier lenguaje (también se pueden utilizar por ejemplo C o </a:t>
            </a:r>
            <a:r>
              <a:rPr lang="es-ES" sz="1200" dirty="0" err="1"/>
              <a:t>Python</a:t>
            </a:r>
            <a:r>
              <a:rPr lang="es-ES" sz="1200" dirty="0"/>
              <a:t>), que devuelven páginas web (HTML) como resultado de su ejecución. </a:t>
            </a:r>
            <a:r>
              <a:rPr lang="es-ES" sz="1200" dirty="0" smtClean="0"/>
              <a:t>El </a:t>
            </a:r>
            <a:r>
              <a:rPr lang="es-ES" sz="1200" dirty="0"/>
              <a:t>principal inconveniente de esta combinación es que CGI es lento, aunque existen métodos para acelerarlo. </a:t>
            </a:r>
          </a:p>
          <a:p>
            <a:pPr marL="171450" indent="-171450">
              <a:buFont typeface="Arial" pitchFamily="34" charset="0"/>
              <a:buChar char="•"/>
            </a:pPr>
            <a:r>
              <a:rPr lang="es-ES" sz="1200" dirty="0" err="1"/>
              <a:t>ASP.Net</a:t>
            </a:r>
            <a:r>
              <a:rPr lang="es-ES" sz="1200" dirty="0"/>
              <a:t> es la arquitectura comercial propuesta por Microsoft para el desarrollo de aplicaciones. Es la parte de la plataforma </a:t>
            </a:r>
            <a:r>
              <a:rPr lang="es-ES" sz="1200" dirty="0" err="1"/>
              <a:t>.Net</a:t>
            </a:r>
            <a:r>
              <a:rPr lang="es-ES" sz="1200" dirty="0"/>
              <a:t> destinada a la generación de páginas web dinámicas. Proviene de la evolución de la anterior tecnología de Microsoft, ASP</a:t>
            </a:r>
            <a:r>
              <a:rPr lang="es-ES" sz="1200" dirty="0" smtClean="0"/>
              <a:t>. El </a:t>
            </a:r>
            <a:r>
              <a:rPr lang="es-ES" sz="1200" dirty="0"/>
              <a:t>lenguaje de programación puede ser Visual </a:t>
            </a:r>
            <a:r>
              <a:rPr lang="es-ES" sz="1200" dirty="0" err="1"/>
              <a:t>Basic.Net</a:t>
            </a:r>
            <a:r>
              <a:rPr lang="es-ES" sz="1200" dirty="0"/>
              <a:t> o C#. La arquitectura utiliza el servidor web de Microsoft, </a:t>
            </a:r>
            <a:r>
              <a:rPr lang="es-ES" sz="1200" dirty="0" err="1" smtClean="0"/>
              <a:t>IIS.Una</a:t>
            </a:r>
            <a:r>
              <a:rPr lang="es-ES" sz="1200" dirty="0" smtClean="0"/>
              <a:t> </a:t>
            </a:r>
            <a:r>
              <a:rPr lang="es-ES" sz="1200" dirty="0"/>
              <a:t>de las mayores ventajas de la arquitectura </a:t>
            </a:r>
            <a:r>
              <a:rPr lang="es-ES" sz="1200" dirty="0" err="1"/>
              <a:t>.Net</a:t>
            </a:r>
            <a:r>
              <a:rPr lang="es-ES" sz="1200" dirty="0"/>
              <a:t> es que incluye todo lo necesario para el desarrollo y el despliegue de aplicaciones. Por ejemplo, tiene su propio entorno de desarrollo, Visual Studio, aunque hay otras opciones disponibles. La mayor desventaja es que se trata de una plataforma comercial de código propietario.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0" i="0" u="none" strike="noStrike" cap="none" normalizeH="0" baseline="0" dirty="0" smtClean="0">
              <a:ln>
                <a:noFill/>
              </a:ln>
              <a:solidFill>
                <a:srgbClr val="000000"/>
              </a:solidFill>
              <a:effectLst/>
              <a:latin typeface="helvetica"/>
              <a:cs typeface="Arial" pitchFamily="34" charset="0"/>
            </a:endParaRPr>
          </a:p>
        </p:txBody>
      </p:sp>
    </p:spTree>
    <p:extLst>
      <p:ext uri="{BB962C8B-B14F-4D97-AF65-F5344CB8AC3E}">
        <p14:creationId xmlns:p14="http://schemas.microsoft.com/office/powerpoint/2010/main" val="83760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350437"/>
            <a:ext cx="8568952" cy="4308872"/>
          </a:xfrm>
          <a:prstGeom prst="rect">
            <a:avLst/>
          </a:prstGeom>
        </p:spPr>
        <p:txBody>
          <a:bodyPr wrap="square">
            <a:spAutoFit/>
          </a:bodyPr>
          <a:lstStyle/>
          <a:p>
            <a:r>
              <a:rPr lang="es-ES" sz="2000" dirty="0">
                <a:solidFill>
                  <a:schemeClr val="bg1"/>
                </a:solidFill>
                <a:latin typeface="Century Gothic"/>
              </a:rPr>
              <a:t>Configuración arquitectónica más </a:t>
            </a:r>
            <a:r>
              <a:rPr lang="es-ES" sz="2000" dirty="0" smtClean="0">
                <a:solidFill>
                  <a:schemeClr val="bg1"/>
                </a:solidFill>
                <a:latin typeface="Century Gothic"/>
              </a:rPr>
              <a:t>habitual: </a:t>
            </a:r>
            <a:r>
              <a:rPr lang="es-ES" sz="2000" i="1" dirty="0" smtClean="0">
                <a:solidFill>
                  <a:schemeClr val="bg1"/>
                </a:solidFill>
                <a:latin typeface="Century Gothic"/>
              </a:rPr>
              <a:t>Cliente/Servidor</a:t>
            </a:r>
            <a:r>
              <a:rPr lang="es-ES" sz="2000" i="1" dirty="0">
                <a:solidFill>
                  <a:srgbClr val="564B3C"/>
                </a:solidFill>
                <a:latin typeface="Century Gothic"/>
              </a:rPr>
              <a:t>. </a:t>
            </a:r>
          </a:p>
          <a:p>
            <a:r>
              <a:rPr lang="es-ES" sz="2000" dirty="0">
                <a:solidFill>
                  <a:srgbClr val="564B3C"/>
                </a:solidFill>
                <a:latin typeface="Century Gothic"/>
              </a:rPr>
              <a:t> </a:t>
            </a:r>
          </a:p>
          <a:p>
            <a:r>
              <a:rPr lang="es-ES" dirty="0">
                <a:solidFill>
                  <a:srgbClr val="CF543F"/>
                </a:solidFill>
                <a:latin typeface="Arial"/>
              </a:rPr>
              <a:t>• </a:t>
            </a:r>
            <a:r>
              <a:rPr lang="es-ES" i="1" dirty="0">
                <a:solidFill>
                  <a:srgbClr val="564B3C"/>
                </a:solidFill>
                <a:latin typeface="Century Gothic"/>
              </a:rPr>
              <a:t>Cliente es un componente consumidor de servicios. </a:t>
            </a:r>
          </a:p>
          <a:p>
            <a:r>
              <a:rPr lang="es-ES" dirty="0">
                <a:solidFill>
                  <a:srgbClr val="CF543F"/>
                </a:solidFill>
                <a:latin typeface="Arial"/>
              </a:rPr>
              <a:t>• </a:t>
            </a:r>
            <a:r>
              <a:rPr lang="es-ES" i="1" dirty="0" smtClean="0">
                <a:solidFill>
                  <a:srgbClr val="564B3C"/>
                </a:solidFill>
                <a:latin typeface="Century Gothic"/>
              </a:rPr>
              <a:t>Servidor es </a:t>
            </a:r>
            <a:r>
              <a:rPr lang="es-ES" i="1" dirty="0">
                <a:solidFill>
                  <a:srgbClr val="564B3C"/>
                </a:solidFill>
                <a:latin typeface="Century Gothic"/>
              </a:rPr>
              <a:t>un </a:t>
            </a:r>
            <a:r>
              <a:rPr lang="es-ES" i="1" dirty="0" smtClean="0">
                <a:solidFill>
                  <a:srgbClr val="564B3C"/>
                </a:solidFill>
                <a:latin typeface="Century Gothic"/>
              </a:rPr>
              <a:t>componente </a:t>
            </a:r>
            <a:r>
              <a:rPr lang="es-ES" i="1" dirty="0">
                <a:solidFill>
                  <a:srgbClr val="564B3C"/>
                </a:solidFill>
                <a:latin typeface="Century Gothic"/>
              </a:rPr>
              <a:t>proveedor de servicios</a:t>
            </a:r>
            <a:r>
              <a:rPr lang="es-ES" i="1" dirty="0" smtClean="0">
                <a:solidFill>
                  <a:srgbClr val="564B3C"/>
                </a:solidFill>
                <a:latin typeface="Century Gothic"/>
              </a:rPr>
              <a:t>.</a:t>
            </a:r>
          </a:p>
          <a:p>
            <a:endParaRPr lang="es-ES" i="1" dirty="0" smtClean="0">
              <a:solidFill>
                <a:srgbClr val="564B3C"/>
              </a:solidFill>
              <a:latin typeface="Century Gothic"/>
            </a:endParaRPr>
          </a:p>
          <a:p>
            <a:r>
              <a:rPr lang="es-ES" u="sng" dirty="0" smtClean="0"/>
              <a:t>FUNCIONALIDADES EN LOS ENTORNOS CLIENTE/SERVIDOR (</a:t>
            </a:r>
            <a:r>
              <a:rPr lang="es-ES" i="1" u="sng" dirty="0" smtClean="0"/>
              <a:t>CAPAS): </a:t>
            </a:r>
          </a:p>
          <a:p>
            <a:r>
              <a:rPr lang="es-ES" dirty="0" smtClean="0"/>
              <a:t> </a:t>
            </a:r>
          </a:p>
          <a:p>
            <a:r>
              <a:rPr lang="es-ES" dirty="0" smtClean="0"/>
              <a:t>El reparto </a:t>
            </a:r>
            <a:r>
              <a:rPr lang="es-ES" dirty="0"/>
              <a:t>de funciones entre cliente y servidor: gestionar </a:t>
            </a:r>
            <a:r>
              <a:rPr lang="es-ES" dirty="0" smtClean="0"/>
              <a:t>y distribuir </a:t>
            </a:r>
            <a:r>
              <a:rPr lang="es-ES" dirty="0"/>
              <a:t>las responsabilidades de cada una de las </a:t>
            </a:r>
            <a:r>
              <a:rPr lang="es-ES" dirty="0" smtClean="0"/>
              <a:t>prestaciones </a:t>
            </a:r>
            <a:r>
              <a:rPr lang="es-ES" dirty="0"/>
              <a:t>funcionales entre el cliente y el </a:t>
            </a:r>
            <a:r>
              <a:rPr lang="es-ES" dirty="0" smtClean="0"/>
              <a:t>servidor</a:t>
            </a:r>
            <a:r>
              <a:rPr lang="es-ES" dirty="0"/>
              <a:t> </a:t>
            </a:r>
            <a:r>
              <a:rPr lang="es-ES" dirty="0" smtClean="0"/>
              <a:t>genera el modelo de 2, ó 3 capas.</a:t>
            </a:r>
          </a:p>
          <a:p>
            <a:r>
              <a:rPr lang="es-ES" dirty="0" smtClean="0"/>
              <a:t>• </a:t>
            </a:r>
            <a:r>
              <a:rPr lang="es-ES" b="1" dirty="0"/>
              <a:t>Capa de presentación: </a:t>
            </a:r>
            <a:r>
              <a:rPr lang="es-ES" dirty="0"/>
              <a:t>es la que ve el usuario</a:t>
            </a:r>
            <a:r>
              <a:rPr lang="es-ES" b="1" dirty="0"/>
              <a:t>.</a:t>
            </a:r>
          </a:p>
          <a:p>
            <a:r>
              <a:rPr lang="es-ES" dirty="0"/>
              <a:t>• </a:t>
            </a:r>
            <a:r>
              <a:rPr lang="es-ES" b="1" dirty="0"/>
              <a:t>Capa de negocio: </a:t>
            </a:r>
            <a:r>
              <a:rPr lang="es-ES" dirty="0"/>
              <a:t>es la capa que conoce y gestiona las </a:t>
            </a:r>
            <a:r>
              <a:rPr lang="es-ES" dirty="0" smtClean="0"/>
              <a:t>funcionalidades </a:t>
            </a:r>
            <a:r>
              <a:rPr lang="es-ES" dirty="0"/>
              <a:t>que esperamos del sistema o aplicación </a:t>
            </a:r>
            <a:r>
              <a:rPr lang="es-ES" dirty="0" smtClean="0"/>
              <a:t>web</a:t>
            </a:r>
            <a:r>
              <a:rPr lang="es-ES" dirty="0"/>
              <a:t>.</a:t>
            </a:r>
          </a:p>
          <a:p>
            <a:r>
              <a:rPr lang="es-ES" dirty="0"/>
              <a:t>• </a:t>
            </a:r>
            <a:r>
              <a:rPr lang="es-ES" b="1" dirty="0"/>
              <a:t>Capa de persistencia o de datos: </a:t>
            </a:r>
            <a:r>
              <a:rPr lang="es-ES" dirty="0"/>
              <a:t>es la capa donde residen </a:t>
            </a:r>
            <a:r>
              <a:rPr lang="es-ES" dirty="0" smtClean="0"/>
              <a:t>los </a:t>
            </a:r>
            <a:r>
              <a:rPr lang="es-ES" dirty="0"/>
              <a:t>datos y la encargada de acceder a los mismos. </a:t>
            </a:r>
          </a:p>
        </p:txBody>
      </p:sp>
    </p:spTree>
    <p:extLst>
      <p:ext uri="{BB962C8B-B14F-4D97-AF65-F5344CB8AC3E}">
        <p14:creationId xmlns:p14="http://schemas.microsoft.com/office/powerpoint/2010/main" val="214273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S" dirty="0"/>
          </a:p>
        </p:txBody>
      </p:sp>
      <p:sp>
        <p:nvSpPr>
          <p:cNvPr id="3" name="2 Título"/>
          <p:cNvSpPr>
            <a:spLocks noGrp="1"/>
          </p:cNvSpPr>
          <p:nvPr>
            <p:ph type="title"/>
          </p:nvPr>
        </p:nvSpPr>
        <p:spPr/>
        <p:txBody>
          <a:bodyPr/>
          <a:lstStyle/>
          <a:p>
            <a:r>
              <a:rPr lang="es-ES" dirty="0" smtClean="0"/>
              <a:t>Tecnologías en el lado Cliente</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16832"/>
            <a:ext cx="8208912" cy="423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5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556792"/>
            <a:ext cx="7408333" cy="4569371"/>
          </a:xfrm>
        </p:spPr>
        <p:txBody>
          <a:bodyPr/>
          <a:lstStyle/>
          <a:p>
            <a:endParaRPr lang="es-ES" dirty="0"/>
          </a:p>
        </p:txBody>
      </p:sp>
      <p:sp>
        <p:nvSpPr>
          <p:cNvPr id="3" name="2 Título"/>
          <p:cNvSpPr>
            <a:spLocks noGrp="1"/>
          </p:cNvSpPr>
          <p:nvPr>
            <p:ph type="title"/>
          </p:nvPr>
        </p:nvSpPr>
        <p:spPr/>
        <p:txBody>
          <a:bodyPr/>
          <a:lstStyle/>
          <a:p>
            <a:r>
              <a:rPr lang="es-ES" dirty="0" smtClean="0"/>
              <a:t>Tecnologías en el lado Servidor</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04" y="1556792"/>
            <a:ext cx="78488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03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1289" y="1772816"/>
            <a:ext cx="8880152" cy="3853167"/>
          </a:xfrm>
          <a:prstGeom prst="rect">
            <a:avLst/>
          </a:prstGeom>
        </p:spPr>
      </p:pic>
    </p:spTree>
    <p:extLst>
      <p:ext uri="{BB962C8B-B14F-4D97-AF65-F5344CB8AC3E}">
        <p14:creationId xmlns:p14="http://schemas.microsoft.com/office/powerpoint/2010/main" val="400919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628800"/>
            <a:ext cx="7408333" cy="4497363"/>
          </a:xfrm>
        </p:spPr>
        <p:txBody>
          <a:bodyPr>
            <a:normAutofit fontScale="85000" lnSpcReduction="20000"/>
          </a:bodyPr>
          <a:lstStyle/>
          <a:p>
            <a:r>
              <a:rPr lang="es-ES" dirty="0"/>
              <a:t>La palabra servidor identifica tanto al programa como a la maquina en la que dicho programa se ejecuta.</a:t>
            </a:r>
          </a:p>
          <a:p>
            <a:r>
              <a:rPr lang="es-ES" dirty="0"/>
              <a:t>Un servidor Web se encarga de mantenerse a la espera de peticiones referidas a páginas o elementos de la web a través del protocolo HTTP o HTTPS  llevada a cabo por un cliente HTTP que solemos  conocer como navegador. El navegador realiza una petición al servidor y este le responde con el contenido que el cliente solicita. Por ejemplo, al teclear www.google.com en nuestro navegador, este realiza una petición HTTP al servidor de dicha dirección. El servidor responde al cliente enviando el código HTML de la página, el cliente, una vez recibido el código, lo interpreta y lo muestra en pantalla. Como vemos con este ejemplo, el cliente es el encargado de interpretar el código HTML, es decir, de mostrar las fuentes, los colores y la disposición de los textos y objetos de la página, el servidor tan solo se limita a transferir el código de la página sin llevar a cabo ninguna interpretación de la misma</a:t>
            </a:r>
          </a:p>
        </p:txBody>
      </p:sp>
      <p:sp>
        <p:nvSpPr>
          <p:cNvPr id="3" name="2 Título"/>
          <p:cNvSpPr>
            <a:spLocks noGrp="1"/>
          </p:cNvSpPr>
          <p:nvPr>
            <p:ph type="title"/>
          </p:nvPr>
        </p:nvSpPr>
        <p:spPr/>
        <p:txBody>
          <a:bodyPr/>
          <a:lstStyle/>
          <a:p>
            <a:r>
              <a:rPr lang="es-ES" dirty="0" smtClean="0"/>
              <a:t>Servidores WEB</a:t>
            </a:r>
            <a:endParaRPr lang="es-ES" dirty="0"/>
          </a:p>
        </p:txBody>
      </p:sp>
    </p:spTree>
    <p:extLst>
      <p:ext uri="{BB962C8B-B14F-4D97-AF65-F5344CB8AC3E}">
        <p14:creationId xmlns:p14="http://schemas.microsoft.com/office/powerpoint/2010/main" val="418275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340768"/>
            <a:ext cx="7408333" cy="4785395"/>
          </a:xfrm>
        </p:spPr>
        <p:txBody>
          <a:bodyPr>
            <a:normAutofit fontScale="70000" lnSpcReduction="20000"/>
          </a:bodyPr>
          <a:lstStyle/>
          <a:p>
            <a:r>
              <a:rPr lang="es-ES" sz="2600" dirty="0"/>
              <a:t>Los servidores web sólo tienen la capacidad comentada: resolver peticiones de elementos web. Pero no se molestan en descifrar el código de estos elementos. Esa tarea la dejan en manos del cliente que hizo la petición (normalmente un navegador web).</a:t>
            </a:r>
          </a:p>
          <a:p>
            <a:r>
              <a:rPr lang="es-ES" sz="2600" dirty="0"/>
              <a:t>La cuestión es que cuando necesitamos crear elementos más complejos, entonces las páginas y otros elementos que almacena el servidor, contendrán código que debe de ser resuelto antes de entregarlo al cliente. Ahí es donde entra el servidor de aplicaciones</a:t>
            </a:r>
          </a:p>
          <a:p>
            <a:r>
              <a:rPr lang="es-ES" sz="2600" dirty="0"/>
              <a:t>Un servidor de aplicaciones es el elemento (software) que es capaz de traducir las  instrucciones y además comunicar con otros servidores (como por ejemplo los servidores de bases de datos) para extraer información de la empresa que se necesita para resolver la petición. </a:t>
            </a:r>
          </a:p>
          <a:p>
            <a:r>
              <a:rPr lang="es-ES" sz="2600" dirty="0"/>
              <a:t>Los servidores de aplicaciones trabajan en  conjunto con los servidores web para que el proceso se haga de forma transparente al usuario; es decir el usuario pide el servicio a través, normalmente, de su navegador y el servidor web atiende la petición y pide al servidor de aplicaciones la traducción de la aplicación contenida a fin </a:t>
            </a:r>
            <a:r>
              <a:rPr lang="es-ES" sz="2600" dirty="0" smtClean="0"/>
              <a:t>de mostrar </a:t>
            </a:r>
            <a:r>
              <a:rPr lang="es-ES" sz="2600" dirty="0"/>
              <a:t>al usuario el resultado de forma entendible por su navegador (es decir en formato HTML).</a:t>
            </a:r>
          </a:p>
          <a:p>
            <a:endParaRPr lang="es-ES" dirty="0"/>
          </a:p>
        </p:txBody>
      </p:sp>
      <p:sp>
        <p:nvSpPr>
          <p:cNvPr id="3" name="2 Título"/>
          <p:cNvSpPr>
            <a:spLocks noGrp="1"/>
          </p:cNvSpPr>
          <p:nvPr>
            <p:ph type="title"/>
          </p:nvPr>
        </p:nvSpPr>
        <p:spPr/>
        <p:txBody>
          <a:bodyPr/>
          <a:lstStyle/>
          <a:p>
            <a:r>
              <a:rPr lang="es-ES" dirty="0" smtClean="0"/>
              <a:t>Servidores de Aplicaciones Web</a:t>
            </a:r>
            <a:endParaRPr lang="es-ES" dirty="0"/>
          </a:p>
        </p:txBody>
      </p:sp>
    </p:spTree>
    <p:extLst>
      <p:ext uri="{BB962C8B-B14F-4D97-AF65-F5344CB8AC3E}">
        <p14:creationId xmlns:p14="http://schemas.microsoft.com/office/powerpoint/2010/main" val="69077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Resultado de imagen de peticion ph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4" descr="Resultado de imagen de peticion ph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9" name="Picture 5" descr="C:\Users\DAW2\Desktop\descarg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89040"/>
            <a:ext cx="5328592" cy="15590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AW2\Desktop\php_htm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556792"/>
            <a:ext cx="5112568"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756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935</TotalTime>
  <Words>1134</Words>
  <Application>Microsoft Office PowerPoint</Application>
  <PresentationFormat>Presentación en pantalla (4:3)</PresentationFormat>
  <Paragraphs>126</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Candara</vt:lpstr>
      <vt:lpstr>Century Gothic</vt:lpstr>
      <vt:lpstr>helvetica</vt:lpstr>
      <vt:lpstr>Symbol</vt:lpstr>
      <vt:lpstr>Forma de onda</vt:lpstr>
      <vt:lpstr>INTRODUCCIÓN A LAS APLICACIONES WEB</vt:lpstr>
      <vt:lpstr>Interacción entre Cliente/Servidor en una petición web</vt:lpstr>
      <vt:lpstr>Presentación de PowerPoint</vt:lpstr>
      <vt:lpstr>Tecnologías en el lado Cliente</vt:lpstr>
      <vt:lpstr>Tecnologías en el lado Servidor</vt:lpstr>
      <vt:lpstr>Presentación de PowerPoint</vt:lpstr>
      <vt:lpstr>Servidores WEB</vt:lpstr>
      <vt:lpstr>Servidores de Aplicaciones Web</vt:lpstr>
      <vt:lpstr>Presentación de PowerPoint</vt:lpstr>
      <vt:lpstr> Servidores de aplicaciones web comerciales </vt:lpstr>
      <vt:lpstr>Instalación del WampServer (Apache-MySQL-PHP) </vt:lpstr>
      <vt:lpstr>Presentación de PowerPoint</vt:lpstr>
      <vt:lpstr>CLASIFICACIÓN DE APLICACIONES WEB</vt:lpstr>
      <vt:lpstr>Presentación de PowerPoint</vt:lpstr>
      <vt:lpstr>Presentación de PowerPoint</vt:lpstr>
      <vt:lpstr>Presentación de PowerPoint</vt:lpstr>
      <vt:lpstr>Lenguajes de programación en entorno Servidor</vt:lpstr>
      <vt:lpstr>Lenguajes de scripting</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HOME</dc:creator>
  <cp:lastModifiedBy>Pilar Lekue</cp:lastModifiedBy>
  <cp:revision>58</cp:revision>
  <dcterms:created xsi:type="dcterms:W3CDTF">2013-09-15T09:03:48Z</dcterms:created>
  <dcterms:modified xsi:type="dcterms:W3CDTF">2021-08-24T22:30:02Z</dcterms:modified>
</cp:coreProperties>
</file>