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6"/>
  </p:notesMasterIdLst>
  <p:sldIdLst>
    <p:sldId id="261" r:id="rId3"/>
    <p:sldId id="311" r:id="rId4"/>
    <p:sldId id="258" r:id="rId5"/>
    <p:sldId id="272" r:id="rId6"/>
    <p:sldId id="273" r:id="rId7"/>
    <p:sldId id="275" r:id="rId8"/>
    <p:sldId id="257" r:id="rId9"/>
    <p:sldId id="315" r:id="rId10"/>
    <p:sldId id="316" r:id="rId11"/>
    <p:sldId id="271" r:id="rId12"/>
    <p:sldId id="298" r:id="rId13"/>
    <p:sldId id="299" r:id="rId14"/>
    <p:sldId id="259" r:id="rId15"/>
    <p:sldId id="260" r:id="rId16"/>
    <p:sldId id="304" r:id="rId17"/>
    <p:sldId id="300" r:id="rId18"/>
    <p:sldId id="301" r:id="rId19"/>
    <p:sldId id="305" r:id="rId20"/>
    <p:sldId id="302" r:id="rId21"/>
    <p:sldId id="306" r:id="rId22"/>
    <p:sldId id="270" r:id="rId23"/>
    <p:sldId id="262" r:id="rId24"/>
    <p:sldId id="263" r:id="rId25"/>
    <p:sldId id="264" r:id="rId26"/>
    <p:sldId id="276" r:id="rId27"/>
    <p:sldId id="277" r:id="rId28"/>
    <p:sldId id="308" r:id="rId29"/>
    <p:sldId id="309" r:id="rId30"/>
    <p:sldId id="278" r:id="rId31"/>
    <p:sldId id="265" r:id="rId32"/>
    <p:sldId id="279" r:id="rId33"/>
    <p:sldId id="303" r:id="rId34"/>
    <p:sldId id="295" r:id="rId35"/>
    <p:sldId id="294" r:id="rId36"/>
    <p:sldId id="280" r:id="rId37"/>
    <p:sldId id="312" r:id="rId38"/>
    <p:sldId id="281" r:id="rId39"/>
    <p:sldId id="310" r:id="rId40"/>
    <p:sldId id="282" r:id="rId41"/>
    <p:sldId id="283" r:id="rId42"/>
    <p:sldId id="284" r:id="rId43"/>
    <p:sldId id="285" r:id="rId44"/>
    <p:sldId id="286" r:id="rId45"/>
    <p:sldId id="287" r:id="rId46"/>
    <p:sldId id="297" r:id="rId47"/>
    <p:sldId id="317" r:id="rId48"/>
    <p:sldId id="288" r:id="rId49"/>
    <p:sldId id="290" r:id="rId50"/>
    <p:sldId id="296" r:id="rId51"/>
    <p:sldId id="289" r:id="rId52"/>
    <p:sldId id="291" r:id="rId53"/>
    <p:sldId id="292" r:id="rId54"/>
    <p:sldId id="318" r:id="rId5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564" autoAdjust="0"/>
    <p:restoredTop sz="86475" autoAdjust="0"/>
  </p:normalViewPr>
  <p:slideViewPr>
    <p:cSldViewPr>
      <p:cViewPr varScale="1">
        <p:scale>
          <a:sx n="67" d="100"/>
          <a:sy n="67" d="100"/>
        </p:scale>
        <p:origin x="1600" y="56"/>
      </p:cViewPr>
      <p:guideLst>
        <p:guide orient="horz" pos="2160"/>
        <p:guide pos="2880"/>
      </p:guideLst>
    </p:cSldViewPr>
  </p:slideViewPr>
  <p:outlineViewPr>
    <p:cViewPr>
      <p:scale>
        <a:sx n="33" d="100"/>
        <a:sy n="33" d="100"/>
      </p:scale>
      <p:origin x="0" y="35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287F28-8EE9-4907-B6A6-E3949D267BB2}" type="datetimeFigureOut">
              <a:rPr lang="es-ES" smtClean="0"/>
              <a:t>22/09/2022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2CA409-0898-4BDD-9DEC-F47D12CD1026}" type="slidenum">
              <a:rPr lang="es-ES" smtClean="0"/>
              <a:t>‹#›</a:t>
            </a:fld>
            <a:endParaRPr lang="es-ES"/>
          </a:p>
        </p:txBody>
      </p:sp>
    </p:spTree>
    <p:extLst>
      <p:ext uri="{BB962C8B-B14F-4D97-AF65-F5344CB8AC3E}">
        <p14:creationId xmlns:p14="http://schemas.microsoft.com/office/powerpoint/2010/main" val="2032284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
          </a:p>
        </p:txBody>
      </p:sp>
      <p:sp>
        <p:nvSpPr>
          <p:cNvPr id="16486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26088D-BB94-4DCD-8993-22072E7206C7}" type="slidenum">
              <a:rPr lang="es-ES_tradnl" smtClean="0"/>
              <a:pPr fontAlgn="base">
                <a:spcBef>
                  <a:spcPct val="0"/>
                </a:spcBef>
                <a:spcAft>
                  <a:spcPct val="0"/>
                </a:spcAft>
                <a:defRPr/>
              </a:pPr>
              <a:t>27</a:t>
            </a:fld>
            <a:endParaRPr 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
          </a:p>
        </p:txBody>
      </p:sp>
      <p:sp>
        <p:nvSpPr>
          <p:cNvPr id="16486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5EE0AF-B1F4-4798-8F15-40D6AF15D71E}" type="slidenum">
              <a:rPr lang="es-ES_tradnl" smtClean="0"/>
              <a:pPr fontAlgn="base">
                <a:spcBef>
                  <a:spcPct val="0"/>
                </a:spcBef>
                <a:spcAft>
                  <a:spcPct val="0"/>
                </a:spcAft>
                <a:defRPr/>
              </a:pPr>
              <a:t>28</a:t>
            </a:fld>
            <a:endParaRPr lang="es-ES_trad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endParaRPr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4" name="29 Marcador de fecha"/>
          <p:cNvSpPr>
            <a:spLocks noGrp="1"/>
          </p:cNvSpPr>
          <p:nvPr>
            <p:ph type="dt" sz="half" idx="10"/>
          </p:nvPr>
        </p:nvSpPr>
        <p:spPr/>
        <p:txBody>
          <a:bodyPr/>
          <a:lstStyle>
            <a:lvl1pPr>
              <a:defRPr/>
            </a:lvl1pPr>
          </a:lstStyle>
          <a:p>
            <a:pPr>
              <a:defRPr/>
            </a:pPr>
            <a:fld id="{8ACC960E-1E5F-4C53-8416-0227DE6BCAA4}" type="datetime1">
              <a:rPr lang="es-ES">
                <a:solidFill>
                  <a:srgbClr val="DBF5F9">
                    <a:shade val="90000"/>
                  </a:srgbClr>
                </a:solidFill>
              </a:rPr>
              <a:pPr>
                <a:defRPr/>
              </a:pPr>
              <a:t>22/09/2022</a:t>
            </a:fld>
            <a:endParaRPr lang="es-ES">
              <a:solidFill>
                <a:srgbClr val="DBF5F9">
                  <a:shade val="90000"/>
                </a:srgbClr>
              </a:solidFill>
            </a:endParaRPr>
          </a:p>
        </p:txBody>
      </p:sp>
      <p:sp>
        <p:nvSpPr>
          <p:cNvPr id="5" name="18 Marcador de pie de página"/>
          <p:cNvSpPr>
            <a:spLocks noGrp="1"/>
          </p:cNvSpPr>
          <p:nvPr>
            <p:ph type="ftr" sz="quarter" idx="11"/>
          </p:nvPr>
        </p:nvSpPr>
        <p:spPr/>
        <p:txBody>
          <a:bodyPr/>
          <a:lstStyle>
            <a:lvl1pPr>
              <a:defRPr/>
            </a:lvl1pPr>
          </a:lstStyle>
          <a:p>
            <a:pPr>
              <a:defRPr/>
            </a:pPr>
            <a:endParaRPr lang="es-ES">
              <a:solidFill>
                <a:srgbClr val="DBF5F9">
                  <a:shade val="90000"/>
                </a:srgbClr>
              </a:solidFill>
            </a:endParaRPr>
          </a:p>
        </p:txBody>
      </p:sp>
      <p:sp>
        <p:nvSpPr>
          <p:cNvPr id="6" name="26 Marcador de número de diapositiva"/>
          <p:cNvSpPr>
            <a:spLocks noGrp="1"/>
          </p:cNvSpPr>
          <p:nvPr>
            <p:ph type="sldNum" sz="quarter" idx="12"/>
          </p:nvPr>
        </p:nvSpPr>
        <p:spPr/>
        <p:txBody>
          <a:bodyPr/>
          <a:lstStyle>
            <a:lvl1pPr>
              <a:defRPr/>
            </a:lvl1pPr>
          </a:lstStyle>
          <a:p>
            <a:pPr>
              <a:defRPr/>
            </a:pPr>
            <a:fld id="{8CBA6F57-A060-4D38-9152-BDAB00C61E5A}" type="slidenum">
              <a:rPr lang="es-ES">
                <a:solidFill>
                  <a:srgbClr val="DBF5F9">
                    <a:shade val="90000"/>
                  </a:srgbClr>
                </a:solidFill>
              </a:rPr>
              <a:pPr>
                <a:defRPr/>
              </a:pPr>
              <a:t>‹#›</a:t>
            </a:fld>
            <a:endParaRPr lang="es-ES">
              <a:solidFill>
                <a:srgbClr val="DBF5F9">
                  <a:shade val="90000"/>
                </a:srgbClr>
              </a:solidFill>
            </a:endParaRPr>
          </a:p>
        </p:txBody>
      </p:sp>
    </p:spTree>
    <p:extLst>
      <p:ext uri="{BB962C8B-B14F-4D97-AF65-F5344CB8AC3E}">
        <p14:creationId xmlns:p14="http://schemas.microsoft.com/office/powerpoint/2010/main" val="51957216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p:cNvSpPr>
            <a:spLocks noGrp="1"/>
          </p:cNvSpPr>
          <p:nvPr>
            <p:ph type="dt" sz="half" idx="10"/>
          </p:nvPr>
        </p:nvSpPr>
        <p:spPr/>
        <p:txBody>
          <a:bodyPr/>
          <a:lstStyle>
            <a:lvl1pPr>
              <a:defRPr/>
            </a:lvl1pPr>
          </a:lstStyle>
          <a:p>
            <a:pPr>
              <a:defRPr/>
            </a:pPr>
            <a:fld id="{3377DE90-459D-4180-AE3A-4BAF66BE32E4}" type="datetime1">
              <a:rPr lang="es-ES">
                <a:solidFill>
                  <a:srgbClr val="04617B">
                    <a:shade val="90000"/>
                  </a:srgbClr>
                </a:solidFill>
              </a:rPr>
              <a:pPr>
                <a:defRPr/>
              </a:pPr>
              <a:t>22/09/2022</a:t>
            </a:fld>
            <a:endParaRPr lang="es-ES">
              <a:solidFill>
                <a:srgbClr val="04617B">
                  <a:shade val="90000"/>
                </a:srgbClr>
              </a:solidFill>
            </a:endParaRPr>
          </a:p>
        </p:txBody>
      </p:sp>
      <p:sp>
        <p:nvSpPr>
          <p:cNvPr id="5"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6" name="17 Marcador de número de diapositiva"/>
          <p:cNvSpPr>
            <a:spLocks noGrp="1"/>
          </p:cNvSpPr>
          <p:nvPr>
            <p:ph type="sldNum" sz="quarter" idx="12"/>
          </p:nvPr>
        </p:nvSpPr>
        <p:spPr/>
        <p:txBody>
          <a:bodyPr/>
          <a:lstStyle>
            <a:lvl1pPr>
              <a:defRPr/>
            </a:lvl1pPr>
          </a:lstStyle>
          <a:p>
            <a:pPr>
              <a:defRPr/>
            </a:pPr>
            <a:fld id="{0EB77A36-7AFD-4A7B-B4C7-36598DE2139F}"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3576173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4F09CB09-4ED8-4919-A735-D68D9478EF42}" type="datetime1">
              <a:rPr lang="es-ES">
                <a:solidFill>
                  <a:srgbClr val="DBF5F9">
                    <a:shade val="90000"/>
                  </a:srgbClr>
                </a:solidFill>
              </a:rPr>
              <a:pPr>
                <a:defRPr/>
              </a:pPr>
              <a:t>22/09/2022</a:t>
            </a:fld>
            <a:endParaRPr lang="es-ES">
              <a:solidFill>
                <a:srgbClr val="DBF5F9">
                  <a:shade val="90000"/>
                </a:srgbClr>
              </a:solidFill>
            </a:endParaRPr>
          </a:p>
        </p:txBody>
      </p:sp>
      <p:sp>
        <p:nvSpPr>
          <p:cNvPr id="5" name="4 Marcador de pie de página"/>
          <p:cNvSpPr>
            <a:spLocks noGrp="1"/>
          </p:cNvSpPr>
          <p:nvPr>
            <p:ph type="ftr" sz="quarter" idx="11"/>
          </p:nvPr>
        </p:nvSpPr>
        <p:spPr/>
        <p:txBody>
          <a:bodyPr/>
          <a:lstStyle>
            <a:lvl1pPr>
              <a:defRPr/>
            </a:lvl1pPr>
          </a:lstStyle>
          <a:p>
            <a:pPr>
              <a:defRPr/>
            </a:pPr>
            <a:endParaRPr lang="es-ES">
              <a:solidFill>
                <a:srgbClr val="DBF5F9">
                  <a:shade val="90000"/>
                </a:srgbClr>
              </a:solidFill>
            </a:endParaRPr>
          </a:p>
        </p:txBody>
      </p:sp>
      <p:sp>
        <p:nvSpPr>
          <p:cNvPr id="6" name="5 Marcador de número de diapositiva"/>
          <p:cNvSpPr>
            <a:spLocks noGrp="1"/>
          </p:cNvSpPr>
          <p:nvPr>
            <p:ph type="sldNum" sz="quarter" idx="12"/>
          </p:nvPr>
        </p:nvSpPr>
        <p:spPr/>
        <p:txBody>
          <a:bodyPr/>
          <a:lstStyle>
            <a:lvl1pPr>
              <a:defRPr/>
            </a:lvl1pPr>
          </a:lstStyle>
          <a:p>
            <a:pPr>
              <a:defRPr/>
            </a:pPr>
            <a:fld id="{8E349958-9C77-4AA0-92DD-CDC91CA47D68}" type="slidenum">
              <a:rPr lang="es-ES">
                <a:solidFill>
                  <a:srgbClr val="DBF5F9">
                    <a:shade val="90000"/>
                  </a:srgbClr>
                </a:solidFill>
              </a:rPr>
              <a:pPr>
                <a:defRPr/>
              </a:pPr>
              <a:t>‹#›</a:t>
            </a:fld>
            <a:endParaRPr lang="es-ES">
              <a:solidFill>
                <a:srgbClr val="DBF5F9">
                  <a:shade val="90000"/>
                </a:srgbClr>
              </a:solidFill>
            </a:endParaRPr>
          </a:p>
        </p:txBody>
      </p:sp>
    </p:spTree>
    <p:extLst>
      <p:ext uri="{BB962C8B-B14F-4D97-AF65-F5344CB8AC3E}">
        <p14:creationId xmlns:p14="http://schemas.microsoft.com/office/powerpoint/2010/main" val="375301417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9 Marcador de fecha"/>
          <p:cNvSpPr>
            <a:spLocks noGrp="1"/>
          </p:cNvSpPr>
          <p:nvPr>
            <p:ph type="dt" sz="half" idx="10"/>
          </p:nvPr>
        </p:nvSpPr>
        <p:spPr/>
        <p:txBody>
          <a:bodyPr/>
          <a:lstStyle>
            <a:lvl1pPr>
              <a:defRPr/>
            </a:lvl1pPr>
          </a:lstStyle>
          <a:p>
            <a:pPr>
              <a:defRPr/>
            </a:pPr>
            <a:fld id="{0DE1CA22-AA48-4121-8162-EB617617DC87}" type="datetime1">
              <a:rPr lang="es-ES">
                <a:solidFill>
                  <a:srgbClr val="04617B">
                    <a:shade val="90000"/>
                  </a:srgbClr>
                </a:solidFill>
              </a:rPr>
              <a:pPr>
                <a:defRPr/>
              </a:pPr>
              <a:t>22/09/2022</a:t>
            </a:fld>
            <a:endParaRPr lang="es-ES">
              <a:solidFill>
                <a:srgbClr val="04617B">
                  <a:shade val="90000"/>
                </a:srgbClr>
              </a:solidFill>
            </a:endParaRPr>
          </a:p>
        </p:txBody>
      </p:sp>
      <p:sp>
        <p:nvSpPr>
          <p:cNvPr id="6"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7" name="17 Marcador de número de diapositiva"/>
          <p:cNvSpPr>
            <a:spLocks noGrp="1"/>
          </p:cNvSpPr>
          <p:nvPr>
            <p:ph type="sldNum" sz="quarter" idx="12"/>
          </p:nvPr>
        </p:nvSpPr>
        <p:spPr/>
        <p:txBody>
          <a:bodyPr/>
          <a:lstStyle>
            <a:lvl1pPr>
              <a:defRPr/>
            </a:lvl1pPr>
          </a:lstStyle>
          <a:p>
            <a:pPr>
              <a:defRPr/>
            </a:pPr>
            <a:fld id="{70755E46-965B-44FA-B6D2-B82AC24922EC}"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3682397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9 Marcador de fecha"/>
          <p:cNvSpPr>
            <a:spLocks noGrp="1"/>
          </p:cNvSpPr>
          <p:nvPr>
            <p:ph type="dt" sz="half" idx="10"/>
          </p:nvPr>
        </p:nvSpPr>
        <p:spPr/>
        <p:txBody>
          <a:bodyPr/>
          <a:lstStyle>
            <a:lvl1pPr>
              <a:defRPr/>
            </a:lvl1pPr>
          </a:lstStyle>
          <a:p>
            <a:pPr>
              <a:defRPr/>
            </a:pPr>
            <a:fld id="{B805D98F-01F2-45D3-912A-E0BCAA4144E0}" type="datetime1">
              <a:rPr lang="es-ES">
                <a:solidFill>
                  <a:srgbClr val="04617B">
                    <a:shade val="90000"/>
                  </a:srgbClr>
                </a:solidFill>
              </a:rPr>
              <a:pPr>
                <a:defRPr/>
              </a:pPr>
              <a:t>22/09/2022</a:t>
            </a:fld>
            <a:endParaRPr lang="es-ES">
              <a:solidFill>
                <a:srgbClr val="04617B">
                  <a:shade val="90000"/>
                </a:srgbClr>
              </a:solidFill>
            </a:endParaRPr>
          </a:p>
        </p:txBody>
      </p:sp>
      <p:sp>
        <p:nvSpPr>
          <p:cNvPr id="8"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9" name="17 Marcador de número de diapositiva"/>
          <p:cNvSpPr>
            <a:spLocks noGrp="1"/>
          </p:cNvSpPr>
          <p:nvPr>
            <p:ph type="sldNum" sz="quarter" idx="12"/>
          </p:nvPr>
        </p:nvSpPr>
        <p:spPr/>
        <p:txBody>
          <a:bodyPr/>
          <a:lstStyle>
            <a:lvl1pPr>
              <a:defRPr/>
            </a:lvl1pPr>
          </a:lstStyle>
          <a:p>
            <a:pPr>
              <a:defRPr/>
            </a:pPr>
            <a:fld id="{8B246F57-BE3F-4D7F-8822-7EAA1BE62A32}"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803732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a:t>Haga clic para modificar el estilo de título del patrón</a:t>
            </a:r>
            <a:endParaRPr lang="en-US"/>
          </a:p>
        </p:txBody>
      </p:sp>
      <p:sp>
        <p:nvSpPr>
          <p:cNvPr id="3" name="9 Marcador de fecha"/>
          <p:cNvSpPr>
            <a:spLocks noGrp="1"/>
          </p:cNvSpPr>
          <p:nvPr>
            <p:ph type="dt" sz="half" idx="10"/>
          </p:nvPr>
        </p:nvSpPr>
        <p:spPr/>
        <p:txBody>
          <a:bodyPr/>
          <a:lstStyle>
            <a:lvl1pPr>
              <a:defRPr/>
            </a:lvl1pPr>
          </a:lstStyle>
          <a:p>
            <a:pPr>
              <a:defRPr/>
            </a:pPr>
            <a:fld id="{5C5641BD-0002-40F7-85A7-9F36523276EF}" type="datetime1">
              <a:rPr lang="es-ES">
                <a:solidFill>
                  <a:srgbClr val="04617B">
                    <a:shade val="90000"/>
                  </a:srgbClr>
                </a:solidFill>
              </a:rPr>
              <a:pPr>
                <a:defRPr/>
              </a:pPr>
              <a:t>22/09/2022</a:t>
            </a:fld>
            <a:endParaRPr lang="es-ES">
              <a:solidFill>
                <a:srgbClr val="04617B">
                  <a:shade val="90000"/>
                </a:srgbClr>
              </a:solidFill>
            </a:endParaRPr>
          </a:p>
        </p:txBody>
      </p:sp>
      <p:sp>
        <p:nvSpPr>
          <p:cNvPr id="4"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5" name="17 Marcador de número de diapositiva"/>
          <p:cNvSpPr>
            <a:spLocks noGrp="1"/>
          </p:cNvSpPr>
          <p:nvPr>
            <p:ph type="sldNum" sz="quarter" idx="12"/>
          </p:nvPr>
        </p:nvSpPr>
        <p:spPr/>
        <p:txBody>
          <a:bodyPr/>
          <a:lstStyle>
            <a:lvl1pPr>
              <a:defRPr/>
            </a:lvl1pPr>
          </a:lstStyle>
          <a:p>
            <a:pPr>
              <a:defRPr/>
            </a:pPr>
            <a:fld id="{86EF5B04-065D-478D-A07D-65BB4103F13A}"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2553558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1938E15C-4C78-4F5C-AEE5-8855B53A8D1B}" type="datetime1">
              <a:rPr lang="es-ES">
                <a:solidFill>
                  <a:srgbClr val="04617B">
                    <a:shade val="90000"/>
                  </a:srgbClr>
                </a:solidFill>
              </a:rPr>
              <a:pPr>
                <a:defRPr/>
              </a:pPr>
              <a:t>22/09/2022</a:t>
            </a:fld>
            <a:endParaRPr lang="es-ES">
              <a:solidFill>
                <a:srgbClr val="04617B">
                  <a:shade val="90000"/>
                </a:srgbClr>
              </a:solidFill>
            </a:endParaRPr>
          </a:p>
        </p:txBody>
      </p:sp>
      <p:sp>
        <p:nvSpPr>
          <p:cNvPr id="3"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4" name="17 Marcador de número de diapositiva"/>
          <p:cNvSpPr>
            <a:spLocks noGrp="1"/>
          </p:cNvSpPr>
          <p:nvPr>
            <p:ph type="sldNum" sz="quarter" idx="12"/>
          </p:nvPr>
        </p:nvSpPr>
        <p:spPr/>
        <p:txBody>
          <a:bodyPr/>
          <a:lstStyle>
            <a:lvl1pPr>
              <a:defRPr/>
            </a:lvl1pPr>
          </a:lstStyle>
          <a:p>
            <a:pPr>
              <a:defRPr/>
            </a:pPr>
            <a:fld id="{96429B4C-0D07-41DB-A1C7-DAA3E9D028F8}"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2329115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9 Marcador de fecha"/>
          <p:cNvSpPr>
            <a:spLocks noGrp="1"/>
          </p:cNvSpPr>
          <p:nvPr>
            <p:ph type="dt" sz="half" idx="10"/>
          </p:nvPr>
        </p:nvSpPr>
        <p:spPr/>
        <p:txBody>
          <a:bodyPr/>
          <a:lstStyle>
            <a:lvl1pPr>
              <a:defRPr/>
            </a:lvl1pPr>
          </a:lstStyle>
          <a:p>
            <a:pPr>
              <a:defRPr/>
            </a:pPr>
            <a:fld id="{6DD7952D-E2B8-4365-B133-8179FF5E5A7B}" type="datetime1">
              <a:rPr lang="es-ES">
                <a:solidFill>
                  <a:srgbClr val="04617B">
                    <a:shade val="90000"/>
                  </a:srgbClr>
                </a:solidFill>
              </a:rPr>
              <a:pPr>
                <a:defRPr/>
              </a:pPr>
              <a:t>22/09/2022</a:t>
            </a:fld>
            <a:endParaRPr lang="es-ES">
              <a:solidFill>
                <a:srgbClr val="04617B">
                  <a:shade val="90000"/>
                </a:srgbClr>
              </a:solidFill>
            </a:endParaRPr>
          </a:p>
        </p:txBody>
      </p:sp>
      <p:sp>
        <p:nvSpPr>
          <p:cNvPr id="6"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7" name="17 Marcador de número de diapositiva"/>
          <p:cNvSpPr>
            <a:spLocks noGrp="1"/>
          </p:cNvSpPr>
          <p:nvPr>
            <p:ph type="sldNum" sz="quarter" idx="12"/>
          </p:nvPr>
        </p:nvSpPr>
        <p:spPr/>
        <p:txBody>
          <a:bodyPr/>
          <a:lstStyle>
            <a:lvl1pPr>
              <a:defRPr/>
            </a:lvl1pPr>
          </a:lstStyle>
          <a:p>
            <a:pPr>
              <a:defRPr/>
            </a:pPr>
            <a:fld id="{60BD2BF9-0920-45E0-8436-AB317ABD43D3}"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267598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a:t>
            </a:fld>
            <a:endParaRPr lang="es-ES"/>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5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6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sp>
        <p:nvSpPr>
          <p:cNvPr id="8" name="7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a:t>Haga clic para modificar el estilo de título del patrón</a:t>
            </a:r>
            <a:endParaRPr lang="en-US"/>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a:t>Haga clic en el icono para agregar una imagen</a:t>
            </a:r>
            <a:endParaRPr lang="en-US" noProof="0" dirty="0"/>
          </a:p>
        </p:txBody>
      </p:sp>
      <p:sp>
        <p:nvSpPr>
          <p:cNvPr id="9" name="4 Marcador de fecha"/>
          <p:cNvSpPr>
            <a:spLocks noGrp="1"/>
          </p:cNvSpPr>
          <p:nvPr>
            <p:ph type="dt" sz="half" idx="10"/>
          </p:nvPr>
        </p:nvSpPr>
        <p:spPr/>
        <p:txBody>
          <a:bodyPr/>
          <a:lstStyle>
            <a:lvl1pPr>
              <a:defRPr/>
            </a:lvl1pPr>
          </a:lstStyle>
          <a:p>
            <a:pPr>
              <a:defRPr/>
            </a:pPr>
            <a:fld id="{ADDFDDEB-0C73-45C9-9114-32E04F9E80CB}" type="datetime1">
              <a:rPr lang="es-ES">
                <a:solidFill>
                  <a:srgbClr val="04617B">
                    <a:shade val="90000"/>
                  </a:srgbClr>
                </a:solidFill>
              </a:rPr>
              <a:pPr>
                <a:defRPr/>
              </a:pPr>
              <a:t>22/09/2022</a:t>
            </a:fld>
            <a:endParaRPr lang="es-ES">
              <a:solidFill>
                <a:srgbClr val="04617B">
                  <a:shade val="90000"/>
                </a:srgbClr>
              </a:solidFill>
            </a:endParaRPr>
          </a:p>
        </p:txBody>
      </p:sp>
      <p:sp>
        <p:nvSpPr>
          <p:cNvPr id="10" name="5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11" name="6 Marcador de número de diapositiva"/>
          <p:cNvSpPr>
            <a:spLocks noGrp="1"/>
          </p:cNvSpPr>
          <p:nvPr>
            <p:ph type="sldNum" sz="quarter" idx="12"/>
          </p:nvPr>
        </p:nvSpPr>
        <p:spPr>
          <a:xfrm>
            <a:off x="8077200" y="6356350"/>
            <a:ext cx="609600" cy="365125"/>
          </a:xfrm>
        </p:spPr>
        <p:txBody>
          <a:bodyPr/>
          <a:lstStyle>
            <a:lvl1pPr>
              <a:defRPr/>
            </a:lvl1pPr>
          </a:lstStyle>
          <a:p>
            <a:pPr>
              <a:defRPr/>
            </a:pPr>
            <a:fld id="{A2FC700F-A973-46F8-A084-BDAC4EF6FC5C}"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767364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p:cNvSpPr>
            <a:spLocks noGrp="1"/>
          </p:cNvSpPr>
          <p:nvPr>
            <p:ph type="dt" sz="half" idx="10"/>
          </p:nvPr>
        </p:nvSpPr>
        <p:spPr/>
        <p:txBody>
          <a:bodyPr/>
          <a:lstStyle>
            <a:lvl1pPr>
              <a:defRPr/>
            </a:lvl1pPr>
          </a:lstStyle>
          <a:p>
            <a:pPr>
              <a:defRPr/>
            </a:pPr>
            <a:fld id="{C2C42759-783A-4E48-A308-54A2F06AF5CB}" type="datetime1">
              <a:rPr lang="es-ES">
                <a:solidFill>
                  <a:srgbClr val="04617B">
                    <a:shade val="90000"/>
                  </a:srgbClr>
                </a:solidFill>
              </a:rPr>
              <a:pPr>
                <a:defRPr/>
              </a:pPr>
              <a:t>22/09/2022</a:t>
            </a:fld>
            <a:endParaRPr lang="es-ES">
              <a:solidFill>
                <a:srgbClr val="04617B">
                  <a:shade val="90000"/>
                </a:srgbClr>
              </a:solidFill>
            </a:endParaRPr>
          </a:p>
        </p:txBody>
      </p:sp>
      <p:sp>
        <p:nvSpPr>
          <p:cNvPr id="5"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6" name="17 Marcador de número de diapositiva"/>
          <p:cNvSpPr>
            <a:spLocks noGrp="1"/>
          </p:cNvSpPr>
          <p:nvPr>
            <p:ph type="sldNum" sz="quarter" idx="12"/>
          </p:nvPr>
        </p:nvSpPr>
        <p:spPr/>
        <p:txBody>
          <a:bodyPr/>
          <a:lstStyle>
            <a:lvl1pPr>
              <a:defRPr/>
            </a:lvl1pPr>
          </a:lstStyle>
          <a:p>
            <a:pPr>
              <a:defRPr/>
            </a:pPr>
            <a:fld id="{41758206-185F-4BE6-876C-1913244EA254}"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931402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p:cNvSpPr>
            <a:spLocks noGrp="1"/>
          </p:cNvSpPr>
          <p:nvPr>
            <p:ph type="dt" sz="half" idx="10"/>
          </p:nvPr>
        </p:nvSpPr>
        <p:spPr/>
        <p:txBody>
          <a:bodyPr/>
          <a:lstStyle>
            <a:lvl1pPr>
              <a:defRPr/>
            </a:lvl1pPr>
          </a:lstStyle>
          <a:p>
            <a:pPr>
              <a:defRPr/>
            </a:pPr>
            <a:fld id="{99B325B0-CD6E-436C-AFB0-9ABA785696F5}" type="datetime1">
              <a:rPr lang="es-ES">
                <a:solidFill>
                  <a:srgbClr val="04617B">
                    <a:shade val="90000"/>
                  </a:srgbClr>
                </a:solidFill>
              </a:rPr>
              <a:pPr>
                <a:defRPr/>
              </a:pPr>
              <a:t>22/09/2022</a:t>
            </a:fld>
            <a:endParaRPr lang="es-ES">
              <a:solidFill>
                <a:srgbClr val="04617B">
                  <a:shade val="90000"/>
                </a:srgbClr>
              </a:solidFill>
            </a:endParaRPr>
          </a:p>
        </p:txBody>
      </p:sp>
      <p:sp>
        <p:nvSpPr>
          <p:cNvPr id="5"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6" name="17 Marcador de número de diapositiva"/>
          <p:cNvSpPr>
            <a:spLocks noGrp="1"/>
          </p:cNvSpPr>
          <p:nvPr>
            <p:ph type="sldNum" sz="quarter" idx="12"/>
          </p:nvPr>
        </p:nvSpPr>
        <p:spPr/>
        <p:txBody>
          <a:bodyPr/>
          <a:lstStyle>
            <a:lvl1pPr>
              <a:defRPr/>
            </a:lvl1pPr>
          </a:lstStyle>
          <a:p>
            <a:pPr>
              <a:defRPr/>
            </a:pPr>
            <a:fld id="{3F304364-7C79-484F-A132-BA20D002A7CD}"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335474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t>22/09/2022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22/09/2022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A847CFC-816F-41D0-AAC0-9BF4FEBC753E}" type="datetimeFigureOut">
              <a:rPr lang="es-ES" smtClean="0"/>
              <a:t>22/09/2022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A847CFC-816F-41D0-AAC0-9BF4FEBC753E}" type="datetimeFigureOut">
              <a:rPr lang="es-ES" smtClean="0"/>
              <a:t>22/09/2022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t>22/09/2022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A847CFC-816F-41D0-AAC0-9BF4FEBC753E}" type="datetimeFigureOut">
              <a:rPr lang="es-ES" smtClean="0"/>
              <a:t>22/09/2022</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t>‹#›</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sp>
        <p:nvSpPr>
          <p:cNvPr id="1028" name="8 Marcador de título"/>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s-ES" altLang="es-ES"/>
              <a:t>Haga clic para modificar el estilo de título del patrón</a:t>
            </a:r>
            <a:endParaRPr lang="en-US" altLang="es-ES"/>
          </a:p>
        </p:txBody>
      </p:sp>
      <p:sp>
        <p:nvSpPr>
          <p:cNvPr id="1029" name="29 Marcador de texto"/>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endParaRPr lang="en-US" altLang="es-E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C5E92C3C-E54D-488E-BCF6-718408E3FD2C}" type="datetime1">
              <a:rPr lang="es-ES">
                <a:solidFill>
                  <a:srgbClr val="04617B">
                    <a:shade val="90000"/>
                  </a:srgbClr>
                </a:solidFill>
              </a:rPr>
              <a:pPr>
                <a:defRPr/>
              </a:pPr>
              <a:t>22/09/2022</a:t>
            </a:fld>
            <a:endParaRPr lang="es-ES">
              <a:solidFill>
                <a:srgbClr val="04617B">
                  <a:shade val="90000"/>
                </a:srgb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s-ES">
              <a:solidFill>
                <a:srgbClr val="04617B">
                  <a:shade val="90000"/>
                </a:srgb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4249C6C5-336A-42FA-8CAA-E2F23F34966C}" type="slidenum">
              <a:rPr lang="es-ES">
                <a:solidFill>
                  <a:srgbClr val="04617B">
                    <a:shade val="90000"/>
                  </a:srgbClr>
                </a:solidFill>
              </a:rPr>
              <a:pPr>
                <a:defRPr/>
              </a:pPr>
              <a:t>‹#›</a:t>
            </a:fld>
            <a:endParaRPr lang="es-ES">
              <a:solidFill>
                <a:srgbClr val="04617B">
                  <a:shade val="90000"/>
                </a:srgbClr>
              </a:solidFill>
            </a:endParaRPr>
          </a:p>
        </p:txBody>
      </p:sp>
      <p:grpSp>
        <p:nvGrpSpPr>
          <p:cNvPr id="1033"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grpSp>
    </p:spTree>
    <p:extLst>
      <p:ext uri="{BB962C8B-B14F-4D97-AF65-F5344CB8AC3E}">
        <p14:creationId xmlns:p14="http://schemas.microsoft.com/office/powerpoint/2010/main" val="29453221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3schools.com/php/" TargetMode="External"/><Relationship Id="rId7" Type="http://schemas.openxmlformats.org/officeDocument/2006/relationships/hyperlink" Target="https://www.php.net/manual/es/appendices.php" TargetMode="External"/><Relationship Id="rId2" Type="http://schemas.openxmlformats.org/officeDocument/2006/relationships/hyperlink" Target="http://php.net/manual/es/history.php" TargetMode="External"/><Relationship Id="rId1" Type="http://schemas.openxmlformats.org/officeDocument/2006/relationships/slideLayout" Target="../slideLayouts/slideLayout2.xml"/><Relationship Id="rId6" Type="http://schemas.openxmlformats.org/officeDocument/2006/relationships/hyperlink" Target="https://www.php.net/manual/es/features.php" TargetMode="External"/><Relationship Id="rId5" Type="http://schemas.openxmlformats.org/officeDocument/2006/relationships/hyperlink" Target="https://www.php.net/manual/es/langref.php" TargetMode="External"/><Relationship Id="rId4" Type="http://schemas.openxmlformats.org/officeDocument/2006/relationships/hyperlink" Target="https://www.php.net/manual/es/funcref.ph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nombrearchivo.ph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www.mclibre.org/consultar/php/otros/in_php_configuracion.html#error_repo"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php.net/manual/es/function.error-reporting.php#refsect1-function.error-reporting-notes"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www.php.net/manual/es/ini.list.php" TargetMode="External"/><Relationship Id="rId2" Type="http://schemas.openxmlformats.org/officeDocument/2006/relationships/hyperlink" Target="http://php.net/manual/es/migration53.ini.php" TargetMode="External"/><Relationship Id="rId1" Type="http://schemas.openxmlformats.org/officeDocument/2006/relationships/slideLayout" Target="../slideLayouts/slideLayout7.xml"/><Relationship Id="rId6" Type="http://schemas.openxmlformats.org/officeDocument/2006/relationships/hyperlink" Target="http://php.net/manual/es/migration70.incompatible.php" TargetMode="External"/><Relationship Id="rId5" Type="http://schemas.openxmlformats.org/officeDocument/2006/relationships/hyperlink" Target="http://php.net/manual/es/migration70.deprecated.php" TargetMode="External"/><Relationship Id="rId4" Type="http://schemas.openxmlformats.org/officeDocument/2006/relationships/hyperlink" Target="http://php.net/manual/es/migration53.deprecated.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39553" y="1412776"/>
            <a:ext cx="7740848" cy="4713387"/>
          </a:xfrm>
        </p:spPr>
        <p:txBody>
          <a:bodyPr>
            <a:normAutofit/>
          </a:bodyPr>
          <a:lstStyle/>
          <a:p>
            <a:pPr>
              <a:lnSpc>
                <a:spcPct val="150000"/>
              </a:lnSpc>
            </a:pPr>
            <a:r>
              <a:rPr lang="es-ES" sz="2000" dirty="0"/>
              <a:t>Significa </a:t>
            </a:r>
            <a:r>
              <a:rPr lang="es-ES" sz="2000" dirty="0" err="1"/>
              <a:t>Hypertext</a:t>
            </a:r>
            <a:r>
              <a:rPr lang="es-ES" sz="2000" dirty="0"/>
              <a:t> </a:t>
            </a:r>
            <a:r>
              <a:rPr lang="es-ES" sz="2000" dirty="0" err="1"/>
              <a:t>Preprocessor</a:t>
            </a:r>
            <a:endParaRPr lang="es-ES" sz="2000" dirty="0"/>
          </a:p>
          <a:p>
            <a:pPr lvl="1">
              <a:lnSpc>
                <a:spcPct val="150000"/>
              </a:lnSpc>
            </a:pPr>
            <a:r>
              <a:rPr lang="es-ES" sz="2000" dirty="0"/>
              <a:t>Inicialmente siglas de </a:t>
            </a:r>
            <a:r>
              <a:rPr lang="es-ES" sz="2000" i="1" dirty="0"/>
              <a:t>Personal Home Page</a:t>
            </a:r>
            <a:r>
              <a:rPr lang="es-ES" sz="2000" dirty="0"/>
              <a:t>.</a:t>
            </a:r>
          </a:p>
          <a:p>
            <a:pPr lvl="1">
              <a:lnSpc>
                <a:spcPct val="150000"/>
              </a:lnSpc>
            </a:pPr>
            <a:r>
              <a:rPr lang="es-ES" sz="2000" dirty="0"/>
              <a:t>Significa que PHP maneja datos antes de convertirse en HTML</a:t>
            </a:r>
            <a:endParaRPr lang="es-ES" sz="2000" dirty="0">
              <a:latin typeface="Lucida Console"/>
              <a:ea typeface="Calibri"/>
              <a:cs typeface="Times New Roman"/>
            </a:endParaRPr>
          </a:p>
          <a:p>
            <a:r>
              <a:rPr lang="es-ES" sz="2000" dirty="0">
                <a:latin typeface="Lucida Console"/>
                <a:ea typeface="Calibri"/>
                <a:cs typeface="Times New Roman"/>
              </a:rPr>
              <a:t>Lenguaje  embebido en páginas HTML y ejecutado en el servidor</a:t>
            </a:r>
          </a:p>
          <a:p>
            <a:pPr algn="just">
              <a:buFont typeface="Wingdings 2" pitchFamily="18" charset="2"/>
              <a:buNone/>
              <a:defRPr/>
            </a:pPr>
            <a:r>
              <a:rPr lang="es-ES" sz="2000" dirty="0"/>
              <a:t>Toda la historia de PHP en:  </a:t>
            </a:r>
            <a:r>
              <a:rPr lang="es-ES" sz="2000" dirty="0">
                <a:hlinkClick r:id="rId2"/>
              </a:rPr>
              <a:t>http://php.net/manual/es/history.php</a:t>
            </a:r>
            <a:endParaRPr lang="es-ES" sz="2000" dirty="0"/>
          </a:p>
          <a:p>
            <a:r>
              <a:rPr lang="es-ES" sz="1800" dirty="0">
                <a:effectLst/>
                <a:latin typeface="Microsoft YaHei" panose="020B0503020204020204" pitchFamily="34" charset="-122"/>
                <a:cs typeface="Times New Roman" panose="02020603050405020304" pitchFamily="18" charset="0"/>
              </a:rPr>
              <a:t>W3Schools ¡¡¡¡sitio web para practicar PHP en </a:t>
            </a:r>
            <a:r>
              <a:rPr lang="es-ES" sz="1800" dirty="0" err="1">
                <a:effectLst/>
                <a:latin typeface="Microsoft YaHei" panose="020B0503020204020204" pitchFamily="34" charset="-122"/>
                <a:cs typeface="Times New Roman" panose="02020603050405020304" pitchFamily="18" charset="0"/>
              </a:rPr>
              <a:t>linea</a:t>
            </a:r>
            <a:r>
              <a:rPr lang="es-ES" sz="1800" dirty="0">
                <a:effectLst/>
                <a:latin typeface="Microsoft YaHei" panose="020B0503020204020204" pitchFamily="34" charset="-122"/>
                <a:cs typeface="Times New Roman" panose="02020603050405020304" pitchFamily="18" charset="0"/>
              </a:rPr>
              <a:t>!!!! </a:t>
            </a:r>
            <a:r>
              <a:rPr lang="es-ES" sz="2000" dirty="0"/>
              <a:t> </a:t>
            </a:r>
            <a:r>
              <a:rPr lang="es-ES" sz="2000" dirty="0">
                <a:hlinkClick r:id="rId3"/>
              </a:rPr>
              <a:t>https://www.w3schools.com/php/</a:t>
            </a:r>
            <a:r>
              <a:rPr lang="es-ES" sz="2000" dirty="0"/>
              <a:t> </a:t>
            </a:r>
          </a:p>
          <a:p>
            <a:r>
              <a:rPr lang="es-ES" sz="2000" dirty="0"/>
              <a:t>¡¡¡¡¡¡¡¡   IMPORTANTE : Manual PHP       !!!!!!!</a:t>
            </a:r>
          </a:p>
          <a:p>
            <a:r>
              <a:rPr lang="es-ES" sz="1600" b="0" i="0" dirty="0">
                <a:solidFill>
                  <a:srgbClr val="333333"/>
                </a:solidFill>
                <a:effectLst/>
                <a:latin typeface="Fira Sans"/>
              </a:rPr>
              <a:t>Dispones </a:t>
            </a:r>
            <a:r>
              <a:rPr lang="es-ES" sz="1600" dirty="0">
                <a:solidFill>
                  <a:srgbClr val="333333"/>
                </a:solidFill>
                <a:latin typeface="Fira Sans"/>
              </a:rPr>
              <a:t>un Manual PHP en línea que </a:t>
            </a:r>
            <a:r>
              <a:rPr lang="es-ES" sz="1600" b="0" i="0" dirty="0">
                <a:solidFill>
                  <a:srgbClr val="333333"/>
                </a:solidFill>
                <a:effectLst/>
                <a:latin typeface="Fira Sans"/>
              </a:rPr>
              <a:t>consiste principalmente en una </a:t>
            </a:r>
            <a:r>
              <a:rPr lang="es-ES" sz="1600" b="0" i="0" u="none" strike="noStrike" dirty="0">
                <a:solidFill>
                  <a:srgbClr val="336699"/>
                </a:solidFill>
                <a:effectLst/>
                <a:latin typeface="Fira Sans"/>
                <a:hlinkClick r:id="rId4"/>
              </a:rPr>
              <a:t>referencia de funciones</a:t>
            </a:r>
            <a:r>
              <a:rPr lang="es-ES" sz="1600" b="0" i="0" dirty="0">
                <a:solidFill>
                  <a:srgbClr val="333333"/>
                </a:solidFill>
                <a:effectLst/>
                <a:latin typeface="Fira Sans"/>
              </a:rPr>
              <a:t>, aunque también contiene una </a:t>
            </a:r>
            <a:r>
              <a:rPr lang="es-ES" sz="1600" b="0" i="0" u="none" strike="noStrike" dirty="0">
                <a:solidFill>
                  <a:srgbClr val="AE508D"/>
                </a:solidFill>
                <a:effectLst/>
                <a:latin typeface="Fira Sans"/>
                <a:hlinkClick r:id="rId5"/>
              </a:rPr>
              <a:t>referencia del lenguaje</a:t>
            </a:r>
            <a:r>
              <a:rPr lang="es-ES" sz="1600" b="0" i="0" dirty="0">
                <a:solidFill>
                  <a:srgbClr val="333333"/>
                </a:solidFill>
                <a:effectLst/>
                <a:latin typeface="Fira Sans"/>
              </a:rPr>
              <a:t>, explicaciones de algunas de las </a:t>
            </a:r>
            <a:r>
              <a:rPr lang="es-ES" sz="1600" b="0" i="0" u="none" strike="noStrike" dirty="0">
                <a:solidFill>
                  <a:srgbClr val="336699"/>
                </a:solidFill>
                <a:effectLst/>
                <a:latin typeface="Fira Sans"/>
                <a:hlinkClick r:id="rId6"/>
              </a:rPr>
              <a:t>características</a:t>
            </a:r>
            <a:r>
              <a:rPr lang="es-ES" sz="1600" b="0" i="0" dirty="0">
                <a:solidFill>
                  <a:srgbClr val="333333"/>
                </a:solidFill>
                <a:effectLst/>
                <a:latin typeface="Fira Sans"/>
              </a:rPr>
              <a:t> importantes de PHP, y otra información </a:t>
            </a:r>
            <a:r>
              <a:rPr lang="es-ES" sz="1600" b="0" i="0" u="none" strike="noStrike" dirty="0">
                <a:solidFill>
                  <a:srgbClr val="336699"/>
                </a:solidFill>
                <a:effectLst/>
                <a:latin typeface="Fira Sans"/>
                <a:hlinkClick r:id="rId7"/>
              </a:rPr>
              <a:t>suplementaria</a:t>
            </a:r>
            <a:r>
              <a:rPr lang="es-ES" sz="1600" b="0" i="0" dirty="0">
                <a:solidFill>
                  <a:srgbClr val="333333"/>
                </a:solidFill>
                <a:effectLst/>
                <a:latin typeface="Fira Sans"/>
              </a:rPr>
              <a:t>.</a:t>
            </a:r>
            <a:endParaRPr lang="es-ES" sz="2000" dirty="0"/>
          </a:p>
          <a:p>
            <a:endParaRPr lang="es-ES" sz="2000" dirty="0"/>
          </a:p>
          <a:p>
            <a:pPr marL="0" indent="0">
              <a:buNone/>
            </a:pPr>
            <a:endParaRPr lang="es-ES" sz="2000" dirty="0"/>
          </a:p>
          <a:p>
            <a:endParaRPr lang="es-ES" dirty="0"/>
          </a:p>
        </p:txBody>
      </p:sp>
      <p:sp>
        <p:nvSpPr>
          <p:cNvPr id="3" name="2 Título"/>
          <p:cNvSpPr>
            <a:spLocks noGrp="1"/>
          </p:cNvSpPr>
          <p:nvPr>
            <p:ph type="title"/>
          </p:nvPr>
        </p:nvSpPr>
        <p:spPr/>
        <p:txBody>
          <a:bodyPr/>
          <a:lstStyle/>
          <a:p>
            <a:r>
              <a:rPr lang="es-ES" dirty="0"/>
              <a:t>PHP</a:t>
            </a:r>
          </a:p>
        </p:txBody>
      </p:sp>
    </p:spTree>
    <p:extLst>
      <p:ext uri="{BB962C8B-B14F-4D97-AF65-F5344CB8AC3E}">
        <p14:creationId xmlns:p14="http://schemas.microsoft.com/office/powerpoint/2010/main" val="225166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188640"/>
            <a:ext cx="8280920" cy="6217087"/>
          </a:xfrm>
          <a:prstGeom prst="rect">
            <a:avLst/>
          </a:prstGeom>
          <a:noFill/>
        </p:spPr>
        <p:txBody>
          <a:bodyPr wrap="square" rtlCol="0">
            <a:spAutoFit/>
          </a:bodyPr>
          <a:lstStyle/>
          <a:p>
            <a:r>
              <a:rPr lang="es-ES" sz="2800" dirty="0">
                <a:solidFill>
                  <a:srgbClr val="FFFFFF"/>
                </a:solidFill>
                <a:latin typeface="+mj-lt"/>
                <a:ea typeface="+mj-ea"/>
                <a:cs typeface="+mj-cs"/>
              </a:rPr>
              <a:t>Alternativas para la identificación del código PHP</a:t>
            </a:r>
          </a:p>
          <a:p>
            <a:endParaRPr lang="es-ES" sz="2800" dirty="0">
              <a:solidFill>
                <a:srgbClr val="FFFFFF"/>
              </a:solidFill>
              <a:latin typeface="+mj-lt"/>
              <a:ea typeface="+mj-ea"/>
              <a:cs typeface="+mj-cs"/>
            </a:endParaRPr>
          </a:p>
          <a:p>
            <a:pPr marL="285750" indent="-285750">
              <a:buFont typeface="Arial" panose="020B0604020202020204" pitchFamily="34" charset="0"/>
              <a:buChar char="•"/>
            </a:pPr>
            <a:r>
              <a:rPr lang="es-ES" dirty="0"/>
              <a:t>Modo más habitual y recomendable(asegura portabilidad):  &lt;?</a:t>
            </a:r>
            <a:r>
              <a:rPr lang="es-ES" dirty="0" err="1"/>
              <a:t>php</a:t>
            </a:r>
            <a:r>
              <a:rPr lang="es-ES" dirty="0"/>
              <a:t>…?&gt;</a:t>
            </a:r>
          </a:p>
          <a:p>
            <a:pPr marL="285750" indent="-285750">
              <a:buFont typeface="Arial" panose="020B0604020202020204" pitchFamily="34" charset="0"/>
              <a:buChar char="•"/>
            </a:pPr>
            <a:r>
              <a:rPr lang="es-ES" dirty="0"/>
              <a:t>Modo explícito: &lt;script </a:t>
            </a:r>
            <a:r>
              <a:rPr lang="es-ES" dirty="0" err="1"/>
              <a:t>language</a:t>
            </a:r>
            <a:r>
              <a:rPr lang="es-ES" dirty="0"/>
              <a:t>=``</a:t>
            </a:r>
            <a:r>
              <a:rPr lang="es-ES" dirty="0" err="1"/>
              <a:t>php</a:t>
            </a:r>
            <a:r>
              <a:rPr lang="es-ES" dirty="0"/>
              <a:t>´´&gt;… &lt;/script&gt; Eliminada en PHP 7.0</a:t>
            </a:r>
          </a:p>
          <a:p>
            <a:pPr marL="285750" indent="-285750">
              <a:buFont typeface="Arial" panose="020B0604020202020204" pitchFamily="34" charset="0"/>
              <a:buChar char="•"/>
            </a:pPr>
            <a:r>
              <a:rPr lang="es-ES" dirty="0"/>
              <a:t>Modo ASP: &lt;%.... %&gt; Eliminada en PHP 7.0</a:t>
            </a:r>
          </a:p>
          <a:p>
            <a:pPr marL="285750" indent="-285750">
              <a:buFont typeface="Arial" panose="020B0604020202020204" pitchFamily="34" charset="0"/>
              <a:buChar char="•"/>
            </a:pPr>
            <a:r>
              <a:rPr lang="es-ES" dirty="0"/>
              <a:t>Modo abreviado: &lt;?..?&gt;</a:t>
            </a:r>
          </a:p>
          <a:p>
            <a:r>
              <a:rPr lang="es-ES" dirty="0"/>
              <a:t> Para utilizar las 2 últimas opciones hay que configurar el archivo php.ini.</a:t>
            </a:r>
          </a:p>
          <a:p>
            <a:r>
              <a:rPr lang="es-ES" dirty="0"/>
              <a:t> Para utilizar el modo ASP hay que cambiar la opción de off a </a:t>
            </a:r>
            <a:r>
              <a:rPr lang="es-ES" dirty="0" err="1"/>
              <a:t>on</a:t>
            </a:r>
            <a:r>
              <a:rPr lang="es-ES" dirty="0"/>
              <a:t>:</a:t>
            </a:r>
          </a:p>
          <a:p>
            <a:r>
              <a:rPr lang="es-ES" dirty="0" err="1"/>
              <a:t>asp_tags</a:t>
            </a:r>
            <a:r>
              <a:rPr lang="es-ES" dirty="0"/>
              <a:t>=</a:t>
            </a:r>
            <a:r>
              <a:rPr lang="es-ES" dirty="0" err="1"/>
              <a:t>on</a:t>
            </a:r>
            <a:endParaRPr lang="es-ES" dirty="0"/>
          </a:p>
          <a:p>
            <a:r>
              <a:rPr lang="es-ES" dirty="0"/>
              <a:t>Para utilizar el modo abreviado: </a:t>
            </a:r>
            <a:r>
              <a:rPr lang="es-ES" dirty="0" err="1"/>
              <a:t>short_open_tag</a:t>
            </a:r>
            <a:r>
              <a:rPr lang="es-ES" dirty="0"/>
              <a:t>=</a:t>
            </a:r>
            <a:r>
              <a:rPr lang="es-ES" dirty="0" err="1"/>
              <a:t>on</a:t>
            </a:r>
            <a:endParaRPr lang="es-ES" dirty="0"/>
          </a:p>
          <a:p>
            <a:r>
              <a:rPr lang="es-ES" dirty="0"/>
              <a:t>Si se va a utilizar </a:t>
            </a:r>
            <a:r>
              <a:rPr lang="es-ES" dirty="0" err="1"/>
              <a:t>php</a:t>
            </a:r>
            <a:r>
              <a:rPr lang="es-ES" dirty="0"/>
              <a:t> con </a:t>
            </a:r>
            <a:r>
              <a:rPr lang="es-ES" dirty="0" err="1"/>
              <a:t>xml</a:t>
            </a:r>
            <a:r>
              <a:rPr lang="es-ES" dirty="0"/>
              <a:t> ésta opción debe estar en off.</a:t>
            </a:r>
          </a:p>
          <a:p>
            <a:endParaRPr lang="es-ES" dirty="0"/>
          </a:p>
          <a:p>
            <a:r>
              <a:rPr lang="es-ES" dirty="0"/>
              <a:t>Como norma general, al desarrollar programas para múltiples plataformas, se recomienda utilizar la codificación más estándar posible. </a:t>
            </a:r>
          </a:p>
          <a:p>
            <a:r>
              <a:rPr lang="es-ES" dirty="0"/>
              <a:t>La mejor opción es: &lt;?</a:t>
            </a:r>
            <a:r>
              <a:rPr lang="es-ES" dirty="0" err="1"/>
              <a:t>php</a:t>
            </a:r>
            <a:r>
              <a:rPr lang="es-ES" dirty="0"/>
              <a:t>….?&gt;</a:t>
            </a:r>
          </a:p>
          <a:p>
            <a:pPr marL="285750" indent="-285750">
              <a:buFont typeface="Arial" panose="020B0604020202020204" pitchFamily="34" charset="0"/>
              <a:buChar char="•"/>
            </a:pPr>
            <a:endParaRPr lang="es-ES" dirty="0"/>
          </a:p>
          <a:p>
            <a:r>
              <a:rPr lang="es-ES" dirty="0"/>
              <a:t>Configuración del entorno </a:t>
            </a:r>
            <a:r>
              <a:rPr lang="es-ES" dirty="0" err="1"/>
              <a:t>php</a:t>
            </a:r>
            <a:endParaRPr lang="es-ES" dirty="0"/>
          </a:p>
          <a:p>
            <a:pPr marL="285750" indent="-285750">
              <a:buFont typeface="Arial" panose="020B0604020202020204" pitchFamily="34" charset="0"/>
              <a:buChar char="•"/>
            </a:pPr>
            <a:r>
              <a:rPr lang="es-ES" dirty="0"/>
              <a:t>Fichero de configuración del intérprete de </a:t>
            </a:r>
            <a:r>
              <a:rPr lang="es-ES" dirty="0" err="1"/>
              <a:t>php</a:t>
            </a:r>
            <a:r>
              <a:rPr lang="es-ES" dirty="0"/>
              <a:t>: php.ini.</a:t>
            </a:r>
          </a:p>
          <a:p>
            <a:r>
              <a:rPr lang="es-ES" dirty="0"/>
              <a:t>      Las instrucciones del fichero se denominan directivas.</a:t>
            </a:r>
          </a:p>
          <a:p>
            <a:pPr marL="285750" indent="-285750">
              <a:buFont typeface="Arial" panose="020B0604020202020204" pitchFamily="34" charset="0"/>
              <a:buChar char="•"/>
            </a:pPr>
            <a:r>
              <a:rPr lang="es-ES" dirty="0"/>
              <a:t>Fichero de configuración del servidor Apache: </a:t>
            </a:r>
            <a:r>
              <a:rPr lang="es-ES" dirty="0" err="1"/>
              <a:t>httpd.conf</a:t>
            </a:r>
            <a:endParaRPr lang="es-ES" dirty="0"/>
          </a:p>
          <a:p>
            <a:endParaRPr lang="es-ES" dirty="0"/>
          </a:p>
        </p:txBody>
      </p:sp>
    </p:spTree>
    <p:extLst>
      <p:ext uri="{BB962C8B-B14F-4D97-AF65-F5344CB8AC3E}">
        <p14:creationId xmlns:p14="http://schemas.microsoft.com/office/powerpoint/2010/main" val="295525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692696"/>
            <a:ext cx="7992888" cy="461665"/>
          </a:xfrm>
          <a:prstGeom prst="rect">
            <a:avLst/>
          </a:prstGeom>
          <a:noFill/>
        </p:spPr>
        <p:txBody>
          <a:bodyPr wrap="square" rtlCol="0">
            <a:spAutoFit/>
          </a:bodyPr>
          <a:lstStyle/>
          <a:p>
            <a:r>
              <a:rPr lang="es-ES_tradnl" altLang="es-ES" sz="2400" dirty="0">
                <a:solidFill>
                  <a:srgbClr val="04617B"/>
                </a:solidFill>
                <a:latin typeface="Calibri"/>
                <a:ea typeface="+mj-ea"/>
                <a:cs typeface="+mj-cs"/>
              </a:rPr>
              <a:t>Obtención del lenguaje de marcas para mostrar en el cliente</a:t>
            </a:r>
            <a:endParaRPr lang="es-ES" sz="2400" dirty="0"/>
          </a:p>
        </p:txBody>
      </p:sp>
      <p:sp>
        <p:nvSpPr>
          <p:cNvPr id="3" name="2 CuadroTexto"/>
          <p:cNvSpPr txBox="1"/>
          <p:nvPr/>
        </p:nvSpPr>
        <p:spPr>
          <a:xfrm>
            <a:off x="467544" y="1556792"/>
            <a:ext cx="8064896" cy="4524315"/>
          </a:xfrm>
          <a:prstGeom prst="rect">
            <a:avLst/>
          </a:prstGeom>
          <a:noFill/>
        </p:spPr>
        <p:txBody>
          <a:bodyPr wrap="square" rtlCol="0">
            <a:spAutoFit/>
          </a:bodyPr>
          <a:lstStyle/>
          <a:p>
            <a:r>
              <a:rPr lang="es-ES" altLang="es-ES" sz="1600" dirty="0">
                <a:latin typeface="Courier New" pitchFamily="49" charset="0"/>
                <a:cs typeface="Courier New" pitchFamily="49" charset="0"/>
              </a:rPr>
              <a:t>&lt;HTML&gt;</a:t>
            </a:r>
          </a:p>
          <a:p>
            <a:r>
              <a:rPr lang="es-ES" altLang="es-ES" sz="1600" dirty="0">
                <a:latin typeface="Courier New" pitchFamily="49" charset="0"/>
                <a:cs typeface="Courier New" pitchFamily="49" charset="0"/>
              </a:rPr>
              <a:t>&lt;HEAD&gt;</a:t>
            </a:r>
          </a:p>
          <a:p>
            <a:r>
              <a:rPr lang="es-ES" altLang="es-ES" sz="1600" dirty="0">
                <a:latin typeface="Courier New" pitchFamily="49" charset="0"/>
                <a:cs typeface="Courier New" pitchFamily="49" charset="0"/>
              </a:rPr>
              <a:t>&lt;</a:t>
            </a:r>
            <a:r>
              <a:rPr lang="es-ES" altLang="es-ES" sz="1600" dirty="0" err="1">
                <a:latin typeface="Courier New" pitchFamily="49" charset="0"/>
                <a:cs typeface="Courier New" pitchFamily="49" charset="0"/>
              </a:rPr>
              <a:t>Title</a:t>
            </a:r>
            <a:r>
              <a:rPr lang="es-ES" altLang="es-ES" sz="1600" dirty="0">
                <a:latin typeface="Courier New" pitchFamily="49" charset="0"/>
                <a:cs typeface="Courier New" pitchFamily="49" charset="0"/>
              </a:rPr>
              <a:t>&gt;Bienvenido al curso de PHP &lt;/</a:t>
            </a:r>
            <a:r>
              <a:rPr lang="es-ES" altLang="es-ES" sz="1600" dirty="0" err="1">
                <a:latin typeface="Courier New" pitchFamily="49" charset="0"/>
                <a:cs typeface="Courier New" pitchFamily="49" charset="0"/>
              </a:rPr>
              <a:t>Title</a:t>
            </a:r>
            <a:r>
              <a:rPr lang="es-ES" altLang="es-ES" sz="1600" dirty="0">
                <a:latin typeface="Courier New" pitchFamily="49" charset="0"/>
                <a:cs typeface="Courier New" pitchFamily="49" charset="0"/>
              </a:rPr>
              <a:t>&gt;</a:t>
            </a:r>
          </a:p>
          <a:p>
            <a:r>
              <a:rPr lang="es-ES" altLang="es-ES" sz="1600" dirty="0">
                <a:latin typeface="Courier New" pitchFamily="49" charset="0"/>
                <a:cs typeface="Courier New" pitchFamily="49" charset="0"/>
              </a:rPr>
              <a:t>&lt;/HEAD&gt;</a:t>
            </a:r>
          </a:p>
          <a:p>
            <a:r>
              <a:rPr lang="es-ES" altLang="es-ES" sz="1600" dirty="0">
                <a:latin typeface="Courier New" pitchFamily="49" charset="0"/>
                <a:cs typeface="Courier New" pitchFamily="49" charset="0"/>
              </a:rPr>
              <a:t>&lt;BODY&gt;</a:t>
            </a:r>
          </a:p>
          <a:p>
            <a:r>
              <a:rPr lang="es-ES" altLang="es-ES" sz="1600" dirty="0">
                <a:latin typeface="Courier New" pitchFamily="49" charset="0"/>
                <a:cs typeface="Courier New" pitchFamily="49" charset="0"/>
              </a:rPr>
              <a:t>  Estas líneas están escritas directamente en HTML</a:t>
            </a:r>
          </a:p>
          <a:p>
            <a:r>
              <a:rPr lang="es-ES" altLang="es-ES" sz="1600" dirty="0">
                <a:latin typeface="Courier New" pitchFamily="49" charset="0"/>
                <a:cs typeface="Courier New" pitchFamily="49" charset="0"/>
              </a:rPr>
              <a:t> &lt;</a:t>
            </a:r>
            <a:r>
              <a:rPr lang="es-ES" altLang="es-ES" sz="1600" dirty="0" err="1">
                <a:latin typeface="Courier New" pitchFamily="49" charset="0"/>
                <a:cs typeface="Courier New" pitchFamily="49" charset="0"/>
              </a:rPr>
              <a:t>br</a:t>
            </a:r>
            <a:r>
              <a:rPr lang="es-ES" altLang="es-ES" sz="1600" dirty="0">
                <a:latin typeface="Courier New" pitchFamily="49" charset="0"/>
                <a:cs typeface="Courier New" pitchFamily="49" charset="0"/>
              </a:rPr>
              <a:t>&gt;</a:t>
            </a:r>
          </a:p>
          <a:p>
            <a:r>
              <a:rPr lang="es-ES" altLang="es-ES" sz="1600" dirty="0">
                <a:latin typeface="Courier New" pitchFamily="49" charset="0"/>
                <a:cs typeface="Courier New" pitchFamily="49" charset="0"/>
              </a:rPr>
              <a:t>	Esta es una línea incluida directamente en el cuerpo de la página web</a:t>
            </a:r>
          </a:p>
          <a:p>
            <a:r>
              <a:rPr lang="es-ES" altLang="es-ES" sz="1600" dirty="0">
                <a:latin typeface="Courier New" pitchFamily="49" charset="0"/>
                <a:cs typeface="Courier New" pitchFamily="49" charset="0"/>
              </a:rPr>
              <a:t> &lt;</a:t>
            </a:r>
            <a:r>
              <a:rPr lang="es-ES" altLang="es-ES" sz="1600" dirty="0" err="1">
                <a:latin typeface="Courier New" pitchFamily="49" charset="0"/>
                <a:cs typeface="Courier New" pitchFamily="49" charset="0"/>
              </a:rPr>
              <a:t>br</a:t>
            </a:r>
            <a:r>
              <a:rPr lang="es-ES" altLang="es-ES" sz="1600" dirty="0">
                <a:latin typeface="Courier New" pitchFamily="49" charset="0"/>
                <a:cs typeface="Courier New" pitchFamily="49" charset="0"/>
              </a:rPr>
              <a:t>&gt;</a:t>
            </a:r>
          </a:p>
          <a:p>
            <a:r>
              <a:rPr lang="es-ES" altLang="es-ES" sz="1600" dirty="0">
                <a:latin typeface="Courier New" pitchFamily="49" charset="0"/>
                <a:cs typeface="Courier New" pitchFamily="49" charset="0"/>
              </a:rPr>
              <a:t>&lt;?</a:t>
            </a:r>
            <a:r>
              <a:rPr lang="es-ES" altLang="es-ES" sz="1600" dirty="0" err="1">
                <a:latin typeface="Courier New" pitchFamily="49" charset="0"/>
                <a:cs typeface="Courier New" pitchFamily="49" charset="0"/>
              </a:rPr>
              <a:t>php</a:t>
            </a:r>
            <a:endParaRPr lang="es-ES" altLang="es-ES" sz="1600" dirty="0">
              <a:latin typeface="Courier New" pitchFamily="49" charset="0"/>
              <a:cs typeface="Courier New" pitchFamily="49" charset="0"/>
            </a:endParaRPr>
          </a:p>
          <a:p>
            <a:r>
              <a:rPr lang="es-ES" altLang="es-ES" sz="1600" dirty="0">
                <a:latin typeface="Courier New" pitchFamily="49" charset="0"/>
                <a:cs typeface="Courier New" pitchFamily="49" charset="0"/>
              </a:rPr>
              <a:t>	$</a:t>
            </a:r>
            <a:r>
              <a:rPr lang="es-ES" altLang="es-ES" sz="1600" dirty="0" err="1">
                <a:latin typeface="Courier New" pitchFamily="49" charset="0"/>
                <a:cs typeface="Courier New" pitchFamily="49" charset="0"/>
              </a:rPr>
              <a:t>expresion</a:t>
            </a:r>
            <a:r>
              <a:rPr lang="es-ES" altLang="es-ES" sz="1600" dirty="0">
                <a:latin typeface="Courier New" pitchFamily="49" charset="0"/>
                <a:cs typeface="Courier New" pitchFamily="49" charset="0"/>
              </a:rPr>
              <a:t>=“1”;</a:t>
            </a:r>
          </a:p>
          <a:p>
            <a:r>
              <a:rPr lang="es-ES" altLang="es-ES" sz="1600" dirty="0">
                <a:latin typeface="Courier New" pitchFamily="49" charset="0"/>
                <a:cs typeface="Courier New" pitchFamily="49" charset="0"/>
              </a:rPr>
              <a:t>	</a:t>
            </a:r>
            <a:r>
              <a:rPr lang="es-ES" altLang="es-ES" sz="1600" dirty="0" err="1">
                <a:latin typeface="Courier New" pitchFamily="49" charset="0"/>
                <a:cs typeface="Courier New" pitchFamily="49" charset="0"/>
              </a:rPr>
              <a:t>if</a:t>
            </a:r>
            <a:r>
              <a:rPr lang="es-ES" altLang="es-ES" sz="1600" dirty="0">
                <a:latin typeface="Courier New" pitchFamily="49" charset="0"/>
                <a:cs typeface="Courier New" pitchFamily="49" charset="0"/>
              </a:rPr>
              <a:t> ($</a:t>
            </a:r>
            <a:r>
              <a:rPr lang="es-ES" altLang="es-ES" sz="1600" dirty="0" err="1">
                <a:latin typeface="Courier New" pitchFamily="49" charset="0"/>
                <a:cs typeface="Courier New" pitchFamily="49" charset="0"/>
              </a:rPr>
              <a:t>expresion</a:t>
            </a:r>
            <a:r>
              <a:rPr lang="es-ES" altLang="es-ES" sz="1600" dirty="0">
                <a:latin typeface="Courier New" pitchFamily="49" charset="0"/>
                <a:cs typeface="Courier New" pitchFamily="49" charset="0"/>
              </a:rPr>
              <a:t> == “1”){</a:t>
            </a:r>
          </a:p>
          <a:p>
            <a:r>
              <a:rPr lang="es-ES" altLang="es-ES" sz="1600" dirty="0">
                <a:latin typeface="Courier New" pitchFamily="49" charset="0"/>
                <a:cs typeface="Courier New" pitchFamily="49" charset="0"/>
              </a:rPr>
              <a:t>		</a:t>
            </a:r>
            <a:r>
              <a:rPr lang="es-ES" altLang="es-ES" sz="1600" dirty="0" err="1">
                <a:latin typeface="Courier New" pitchFamily="49" charset="0"/>
                <a:cs typeface="Courier New" pitchFamily="49" charset="0"/>
              </a:rPr>
              <a:t>print</a:t>
            </a:r>
            <a:r>
              <a:rPr lang="es-ES" altLang="es-ES" sz="1600" dirty="0">
                <a:latin typeface="Courier New" pitchFamily="49" charset="0"/>
                <a:cs typeface="Courier New" pitchFamily="49" charset="0"/>
              </a:rPr>
              <a:t>(“1.Empiezan líneas generadas por PHP&lt;</a:t>
            </a:r>
            <a:r>
              <a:rPr lang="es-ES" altLang="es-ES" sz="1600" dirty="0" err="1">
                <a:latin typeface="Courier New" pitchFamily="49" charset="0"/>
                <a:cs typeface="Courier New" pitchFamily="49" charset="0"/>
              </a:rPr>
              <a:t>br</a:t>
            </a:r>
            <a:r>
              <a:rPr lang="es-ES" altLang="es-ES" sz="1600" dirty="0">
                <a:latin typeface="Courier New" pitchFamily="49" charset="0"/>
                <a:cs typeface="Courier New" pitchFamily="49" charset="0"/>
              </a:rPr>
              <a:t>&gt;”);</a:t>
            </a:r>
          </a:p>
          <a:p>
            <a:r>
              <a:rPr lang="es-ES" altLang="es-ES" sz="1600" dirty="0">
                <a:latin typeface="Courier New" pitchFamily="49" charset="0"/>
                <a:cs typeface="Courier New" pitchFamily="49" charset="0"/>
              </a:rPr>
              <a:t>	</a:t>
            </a:r>
            <a:r>
              <a:rPr lang="es-ES" altLang="es-ES" sz="1600" dirty="0" err="1">
                <a:latin typeface="Courier New" pitchFamily="49" charset="0"/>
                <a:cs typeface="Courier New" pitchFamily="49" charset="0"/>
              </a:rPr>
              <a:t>print</a:t>
            </a:r>
            <a:r>
              <a:rPr lang="es-ES" altLang="es-ES" sz="1600" dirty="0">
                <a:latin typeface="Courier New" pitchFamily="49" charset="0"/>
                <a:cs typeface="Courier New" pitchFamily="49" charset="0"/>
              </a:rPr>
              <a:t>(“2. Instrucción escrita por </a:t>
            </a:r>
            <a:r>
              <a:rPr lang="es-ES" altLang="es-ES" sz="1600" dirty="0" err="1">
                <a:latin typeface="Courier New" pitchFamily="49" charset="0"/>
                <a:cs typeface="Courier New" pitchFamily="49" charset="0"/>
              </a:rPr>
              <a:t>print</a:t>
            </a:r>
            <a:r>
              <a:rPr lang="es-ES" altLang="es-ES" sz="1600" dirty="0">
                <a:latin typeface="Courier New" pitchFamily="49" charset="0"/>
                <a:cs typeface="Courier New" pitchFamily="49" charset="0"/>
              </a:rPr>
              <a:t> de PHP”);</a:t>
            </a:r>
          </a:p>
          <a:p>
            <a:r>
              <a:rPr lang="es-ES" altLang="es-ES" sz="1600" dirty="0">
                <a:latin typeface="Courier New" pitchFamily="49" charset="0"/>
                <a:cs typeface="Courier New" pitchFamily="49" charset="0"/>
              </a:rPr>
              <a:t>	}</a:t>
            </a:r>
          </a:p>
          <a:p>
            <a:r>
              <a:rPr lang="es-ES" altLang="es-ES" sz="1600" dirty="0">
                <a:latin typeface="Courier New" pitchFamily="49" charset="0"/>
                <a:cs typeface="Courier New" pitchFamily="49" charset="0"/>
              </a:rPr>
              <a:t>?&gt;</a:t>
            </a:r>
          </a:p>
          <a:p>
            <a:r>
              <a:rPr lang="es-ES" altLang="es-ES" sz="1600" dirty="0">
                <a:latin typeface="Courier New" pitchFamily="49" charset="0"/>
                <a:cs typeface="Courier New" pitchFamily="49" charset="0"/>
              </a:rPr>
              <a:t>&lt;/BODY&gt;&lt;/HTML&gt;</a:t>
            </a:r>
          </a:p>
        </p:txBody>
      </p:sp>
    </p:spTree>
    <p:extLst>
      <p:ext uri="{BB962C8B-B14F-4D97-AF65-F5344CB8AC3E}">
        <p14:creationId xmlns:p14="http://schemas.microsoft.com/office/powerpoint/2010/main" val="29791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692696"/>
            <a:ext cx="7848872" cy="369332"/>
          </a:xfrm>
          <a:prstGeom prst="rect">
            <a:avLst/>
          </a:prstGeom>
          <a:noFill/>
        </p:spPr>
        <p:txBody>
          <a:bodyPr wrap="square" rtlCol="0">
            <a:spAutoFit/>
          </a:bodyPr>
          <a:lstStyle/>
          <a:p>
            <a:endParaRPr lang="es-ES" dirty="0"/>
          </a:p>
        </p:txBody>
      </p:sp>
      <p:sp>
        <p:nvSpPr>
          <p:cNvPr id="3" name="2 CuadroTexto"/>
          <p:cNvSpPr txBox="1"/>
          <p:nvPr/>
        </p:nvSpPr>
        <p:spPr>
          <a:xfrm>
            <a:off x="323528" y="692696"/>
            <a:ext cx="8280920" cy="369332"/>
          </a:xfrm>
          <a:prstGeom prst="rect">
            <a:avLst/>
          </a:prstGeom>
          <a:noFill/>
        </p:spPr>
        <p:txBody>
          <a:bodyPr wrap="square" rtlCol="0">
            <a:spAutoFit/>
          </a:bodyPr>
          <a:lstStyle/>
          <a:p>
            <a:endParaRPr lang="es-ES" dirty="0"/>
          </a:p>
        </p:txBody>
      </p:sp>
      <p:sp>
        <p:nvSpPr>
          <p:cNvPr id="4" name="3 CuadroTexto"/>
          <p:cNvSpPr txBox="1"/>
          <p:nvPr/>
        </p:nvSpPr>
        <p:spPr>
          <a:xfrm>
            <a:off x="323528" y="692696"/>
            <a:ext cx="8496944" cy="1292662"/>
          </a:xfrm>
          <a:prstGeom prst="rect">
            <a:avLst/>
          </a:prstGeom>
          <a:noFill/>
        </p:spPr>
        <p:txBody>
          <a:bodyPr wrap="square" rtlCol="0">
            <a:spAutoFit/>
          </a:bodyPr>
          <a:lstStyle/>
          <a:p>
            <a:pPr lvl="0"/>
            <a:r>
              <a:rPr lang="es-ES_tradnl" altLang="es-ES" sz="2400" dirty="0">
                <a:solidFill>
                  <a:srgbClr val="04617B"/>
                </a:solidFill>
                <a:latin typeface="Calibri"/>
              </a:rPr>
              <a:t>Obtención del lenguaje de marcas para mostrar en el cliente</a:t>
            </a:r>
            <a:endParaRPr lang="es-ES" sz="2400" dirty="0">
              <a:solidFill>
                <a:prstClr val="black"/>
              </a:solidFill>
            </a:endParaRPr>
          </a:p>
          <a:p>
            <a:r>
              <a:rPr lang="es-ES" dirty="0"/>
              <a:t>El proceso en el servidor del código anterior produce éste código HTML, que es enviado al cliente:</a:t>
            </a:r>
          </a:p>
          <a:p>
            <a:endParaRPr lang="es-ES" dirty="0"/>
          </a:p>
        </p:txBody>
      </p:sp>
      <p:sp>
        <p:nvSpPr>
          <p:cNvPr id="5" name="4 CuadroTexto"/>
          <p:cNvSpPr txBox="1"/>
          <p:nvPr/>
        </p:nvSpPr>
        <p:spPr>
          <a:xfrm>
            <a:off x="467544" y="3789040"/>
            <a:ext cx="6480720" cy="646331"/>
          </a:xfrm>
          <a:prstGeom prst="rect">
            <a:avLst/>
          </a:prstGeom>
          <a:noFill/>
        </p:spPr>
        <p:txBody>
          <a:bodyPr wrap="square" rtlCol="0">
            <a:spAutoFit/>
          </a:bodyPr>
          <a:lstStyle/>
          <a:p>
            <a:r>
              <a:rPr lang="es-ES" dirty="0"/>
              <a:t>En la pantalla del navegador del cliente se verá:</a:t>
            </a:r>
          </a:p>
          <a:p>
            <a:endParaRPr lang="es-E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9"/>
            <a:ext cx="7176269" cy="2088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293096"/>
            <a:ext cx="5112568"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0553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700808"/>
            <a:ext cx="7408333" cy="4425355"/>
          </a:xfrm>
        </p:spPr>
        <p:txBody>
          <a:bodyPr>
            <a:normAutofit/>
          </a:bodyPr>
          <a:lstStyle/>
          <a:p>
            <a:pPr marL="0" indent="0">
              <a:buNone/>
            </a:pPr>
            <a:r>
              <a:rPr lang="es-ES" dirty="0"/>
              <a:t>&lt;?</a:t>
            </a:r>
            <a:r>
              <a:rPr lang="es-ES" dirty="0" err="1"/>
              <a:t>php</a:t>
            </a:r>
            <a:endParaRPr lang="es-ES" dirty="0"/>
          </a:p>
          <a:p>
            <a:pPr marL="0" indent="0">
              <a:buNone/>
            </a:pPr>
            <a:r>
              <a:rPr lang="es-ES" dirty="0"/>
              <a:t>  /* Este es un comentario</a:t>
            </a:r>
          </a:p>
          <a:p>
            <a:pPr marL="0" indent="0">
              <a:buNone/>
            </a:pPr>
            <a:r>
              <a:rPr lang="es-ES" dirty="0"/>
              <a:t>  que ocupa</a:t>
            </a:r>
          </a:p>
          <a:p>
            <a:pPr marL="0" indent="0">
              <a:buNone/>
            </a:pPr>
            <a:r>
              <a:rPr lang="es-ES" dirty="0"/>
              <a:t>  más de una línea*/</a:t>
            </a:r>
          </a:p>
          <a:p>
            <a:pPr marL="0" indent="0">
              <a:buNone/>
            </a:pPr>
            <a:r>
              <a:rPr lang="es-ES" dirty="0"/>
              <a:t>  echo "hola";</a:t>
            </a:r>
          </a:p>
          <a:p>
            <a:pPr marL="0" indent="0">
              <a:buNone/>
            </a:pPr>
            <a:r>
              <a:rPr lang="es-ES" dirty="0"/>
              <a:t>?&gt;</a:t>
            </a:r>
          </a:p>
          <a:p>
            <a:pPr marL="0" indent="0">
              <a:buNone/>
            </a:pPr>
            <a:r>
              <a:rPr lang="es-ES" dirty="0"/>
              <a:t>&lt;?</a:t>
            </a:r>
            <a:r>
              <a:rPr lang="es-ES" dirty="0" err="1"/>
              <a:t>php</a:t>
            </a:r>
            <a:endParaRPr lang="es-ES" dirty="0"/>
          </a:p>
          <a:p>
            <a:pPr marL="0" indent="0">
              <a:buNone/>
            </a:pPr>
            <a:r>
              <a:rPr lang="es-ES" dirty="0"/>
              <a:t>     echo "hola"; //Este es un comentario de 1 línea</a:t>
            </a:r>
          </a:p>
          <a:p>
            <a:pPr marL="0" indent="0">
              <a:buNone/>
            </a:pPr>
            <a:r>
              <a:rPr lang="es-ES" dirty="0"/>
              <a:t>     echo "hola"; #Este es un comentario de 1 línea</a:t>
            </a:r>
          </a:p>
          <a:p>
            <a:pPr marL="0" indent="0">
              <a:buNone/>
            </a:pPr>
            <a:r>
              <a:rPr lang="es-ES" dirty="0"/>
              <a:t>?&gt;</a:t>
            </a:r>
          </a:p>
          <a:p>
            <a:endParaRPr lang="es-ES" dirty="0"/>
          </a:p>
        </p:txBody>
      </p:sp>
      <p:sp>
        <p:nvSpPr>
          <p:cNvPr id="3" name="2 Título"/>
          <p:cNvSpPr>
            <a:spLocks noGrp="1"/>
          </p:cNvSpPr>
          <p:nvPr>
            <p:ph type="title"/>
          </p:nvPr>
        </p:nvSpPr>
        <p:spPr/>
        <p:txBody>
          <a:bodyPr>
            <a:normAutofit fontScale="90000"/>
          </a:bodyPr>
          <a:lstStyle/>
          <a:p>
            <a:r>
              <a:rPr lang="es-ES" dirty="0"/>
              <a:t>Comentarios</a:t>
            </a:r>
            <a:br>
              <a:rPr lang="es-ES" dirty="0"/>
            </a:br>
            <a:endParaRPr lang="es-ES" dirty="0"/>
          </a:p>
        </p:txBody>
      </p:sp>
    </p:spTree>
    <p:extLst>
      <p:ext uri="{BB962C8B-B14F-4D97-AF65-F5344CB8AC3E}">
        <p14:creationId xmlns:p14="http://schemas.microsoft.com/office/powerpoint/2010/main" val="16031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412776"/>
            <a:ext cx="7408333" cy="4713387"/>
          </a:xfrm>
        </p:spPr>
        <p:txBody>
          <a:bodyPr>
            <a:normAutofit lnSpcReduction="10000"/>
          </a:bodyPr>
          <a:lstStyle/>
          <a:p>
            <a:r>
              <a:rPr lang="es-ES" dirty="0"/>
              <a:t>Sirven para almacenar los datos en la memoria RAM</a:t>
            </a:r>
          </a:p>
          <a:p>
            <a:r>
              <a:rPr lang="es-ES" dirty="0"/>
              <a:t>Tienen un nombre (identificador) que tiene que cumplir:</a:t>
            </a:r>
          </a:p>
          <a:p>
            <a:pPr lvl="1"/>
            <a:r>
              <a:rPr lang="es-ES" dirty="0"/>
              <a:t>Tienen que empezar por $</a:t>
            </a:r>
          </a:p>
          <a:p>
            <a:pPr lvl="1"/>
            <a:r>
              <a:rPr lang="es-ES" dirty="0"/>
              <a:t>El segundo carácter puede ser un guión bajo o una letra</a:t>
            </a:r>
          </a:p>
          <a:p>
            <a:pPr lvl="1"/>
            <a:r>
              <a:rPr lang="es-ES" dirty="0"/>
              <a:t>A partir del 3º carácter pueden ser números, _, o letra</a:t>
            </a:r>
          </a:p>
          <a:p>
            <a:pPr lvl="1"/>
            <a:r>
              <a:rPr lang="es-ES" dirty="0"/>
              <a:t>No puede tener espacios en blanco</a:t>
            </a:r>
          </a:p>
          <a:p>
            <a:pPr lvl="1"/>
            <a:r>
              <a:rPr lang="es-ES" dirty="0"/>
              <a:t>El nombre es sensible a las mayúsculas. Es conveniente poner un nombre en minúsculas</a:t>
            </a:r>
          </a:p>
          <a:p>
            <a:r>
              <a:rPr lang="es-ES" dirty="0"/>
              <a:t>Ejemplo:  $numero, $</a:t>
            </a:r>
            <a:r>
              <a:rPr lang="es-ES" dirty="0" err="1"/>
              <a:t>contadorAlumnos</a:t>
            </a:r>
            <a:r>
              <a:rPr lang="es-ES" dirty="0"/>
              <a:t>, $n1</a:t>
            </a:r>
          </a:p>
          <a:p>
            <a:r>
              <a:rPr lang="es-ES" sz="2200" dirty="0"/>
              <a:t>Una variable no se define como perteneciente a un tipo de dato determinado.</a:t>
            </a:r>
          </a:p>
        </p:txBody>
      </p:sp>
      <p:sp>
        <p:nvSpPr>
          <p:cNvPr id="3" name="2 Título"/>
          <p:cNvSpPr>
            <a:spLocks noGrp="1"/>
          </p:cNvSpPr>
          <p:nvPr>
            <p:ph type="title"/>
          </p:nvPr>
        </p:nvSpPr>
        <p:spPr/>
        <p:txBody>
          <a:bodyPr/>
          <a:lstStyle/>
          <a:p>
            <a:r>
              <a:rPr lang="es-ES" dirty="0"/>
              <a:t>Variables</a:t>
            </a:r>
          </a:p>
        </p:txBody>
      </p:sp>
    </p:spTree>
    <p:extLst>
      <p:ext uri="{BB962C8B-B14F-4D97-AF65-F5344CB8AC3E}">
        <p14:creationId xmlns:p14="http://schemas.microsoft.com/office/powerpoint/2010/main" val="832488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836712"/>
            <a:ext cx="7776864" cy="3924151"/>
          </a:xfrm>
          <a:prstGeom prst="rect">
            <a:avLst/>
          </a:prstGeom>
          <a:noFill/>
        </p:spPr>
        <p:txBody>
          <a:bodyPr wrap="square" rtlCol="0">
            <a:spAutoFit/>
          </a:bodyPr>
          <a:lstStyle/>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_tradnl" sz="2100" dirty="0">
                <a:solidFill>
                  <a:prstClr val="black"/>
                </a:solidFill>
                <a:latin typeface="Calibri" pitchFamily="34" charset="0"/>
              </a:rPr>
              <a:t>Además de las variables definidas por el programador, existen gran cantidad de </a:t>
            </a:r>
            <a:r>
              <a:rPr lang="es-ES_tradnl" sz="2100" b="1" i="1" dirty="0">
                <a:solidFill>
                  <a:prstClr val="black"/>
                </a:solidFill>
                <a:latin typeface="Calibri" pitchFamily="34" charset="0"/>
              </a:rPr>
              <a:t>variables predefinidas </a:t>
            </a:r>
            <a:r>
              <a:rPr lang="es-ES_tradnl" sz="2100" dirty="0">
                <a:solidFill>
                  <a:prstClr val="black"/>
                </a:solidFill>
                <a:latin typeface="Calibri" pitchFamily="34" charset="0"/>
              </a:rPr>
              <a:t>que se pueden usar libremente:</a:t>
            </a:r>
          </a:p>
          <a:p>
            <a:pPr marL="639763" lvl="1" indent="-246063" algn="just" eaLnBrk="0" fontAlgn="base" hangingPunct="0">
              <a:spcBef>
                <a:spcPct val="20000"/>
              </a:spcBef>
              <a:spcAft>
                <a:spcPct val="0"/>
              </a:spcAft>
              <a:buClr>
                <a:srgbClr val="0F6FC6"/>
              </a:buClr>
              <a:buSzPct val="85000"/>
              <a:buFont typeface="Wingdings" pitchFamily="2" charset="2"/>
              <a:buChar char="q"/>
              <a:defRPr/>
            </a:pPr>
            <a:r>
              <a:rPr lang="es-ES_tradnl" sz="2100" dirty="0">
                <a:solidFill>
                  <a:prstClr val="black"/>
                </a:solidFill>
                <a:latin typeface="Calibri" pitchFamily="34" charset="0"/>
              </a:rPr>
              <a:t> </a:t>
            </a:r>
            <a:r>
              <a:rPr lang="es-ES_tradnl" sz="2100" b="1" i="1" dirty="0">
                <a:solidFill>
                  <a:prstClr val="black"/>
                </a:solidFill>
                <a:latin typeface="Calibri" pitchFamily="34" charset="0"/>
              </a:rPr>
              <a:t>Variables de entorno</a:t>
            </a:r>
            <a:r>
              <a:rPr lang="es-ES_tradnl" sz="2100" dirty="0">
                <a:solidFill>
                  <a:prstClr val="black"/>
                </a:solidFill>
                <a:latin typeface="Calibri" pitchFamily="34" charset="0"/>
              </a:rPr>
              <a:t>: Variables que el servidor pone a disposición de PHP e indirectamente del programador</a:t>
            </a:r>
          </a:p>
          <a:p>
            <a:pPr marL="639763" lvl="1" indent="-246063" algn="just" eaLnBrk="0" fontAlgn="base" hangingPunct="0">
              <a:spcBef>
                <a:spcPct val="20000"/>
              </a:spcBef>
              <a:spcAft>
                <a:spcPct val="0"/>
              </a:spcAft>
              <a:buClr>
                <a:srgbClr val="0F6FC6"/>
              </a:buClr>
              <a:buSzPct val="85000"/>
              <a:buFont typeface="Wingdings" pitchFamily="2" charset="2"/>
              <a:buChar char="q"/>
              <a:defRPr/>
            </a:pPr>
            <a:r>
              <a:rPr lang="es-ES_tradnl" sz="2100" dirty="0">
                <a:solidFill>
                  <a:prstClr val="black"/>
                </a:solidFill>
                <a:latin typeface="Calibri" pitchFamily="34" charset="0"/>
              </a:rPr>
              <a:t> </a:t>
            </a:r>
            <a:r>
              <a:rPr lang="es-ES_tradnl" sz="2100" b="1" i="1" dirty="0">
                <a:solidFill>
                  <a:prstClr val="black"/>
                </a:solidFill>
                <a:latin typeface="Calibri" pitchFamily="34" charset="0"/>
              </a:rPr>
              <a:t>Variables de PHP</a:t>
            </a:r>
            <a:r>
              <a:rPr lang="es-ES_tradnl" sz="2100" dirty="0">
                <a:solidFill>
                  <a:prstClr val="black"/>
                </a:solidFill>
                <a:latin typeface="Calibri" pitchFamily="34" charset="0"/>
              </a:rPr>
              <a:t>: Variables predefinidas que pertenecen al intérprete PHP y que éste pone a disposición del programador.</a:t>
            </a:r>
          </a:p>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_tradnl" sz="2100" dirty="0">
                <a:solidFill>
                  <a:prstClr val="black"/>
                </a:solidFill>
                <a:latin typeface="Calibri" pitchFamily="34" charset="0"/>
              </a:rPr>
              <a:t> A partir de PHP 4.1.0 se incluyen </a:t>
            </a:r>
            <a:r>
              <a:rPr lang="es-ES_tradnl" sz="2100" b="1" i="1" dirty="0">
                <a:solidFill>
                  <a:prstClr val="black"/>
                </a:solidFill>
                <a:latin typeface="Calibri" pitchFamily="34" charset="0"/>
              </a:rPr>
              <a:t>matrices </a:t>
            </a:r>
            <a:r>
              <a:rPr lang="es-ES_tradnl" sz="2100" b="1" i="1" dirty="0" err="1">
                <a:solidFill>
                  <a:prstClr val="black"/>
                </a:solidFill>
                <a:latin typeface="Calibri" pitchFamily="34" charset="0"/>
              </a:rPr>
              <a:t>superglobales</a:t>
            </a:r>
            <a:r>
              <a:rPr lang="es-ES_tradnl" sz="2100" b="1" i="1" dirty="0">
                <a:solidFill>
                  <a:prstClr val="black"/>
                </a:solidFill>
                <a:latin typeface="Calibri" pitchFamily="34" charset="0"/>
              </a:rPr>
              <a:t> </a:t>
            </a:r>
            <a:r>
              <a:rPr lang="es-ES_tradnl" sz="2100" dirty="0">
                <a:solidFill>
                  <a:prstClr val="black"/>
                </a:solidFill>
                <a:latin typeface="Calibri" pitchFamily="34" charset="0"/>
              </a:rPr>
              <a:t>que centralizan todas las variables predefinidas.</a:t>
            </a:r>
          </a:p>
          <a:p>
            <a:pPr marL="639763" lvl="1" indent="-246063" algn="just" eaLnBrk="0" fontAlgn="base" hangingPunct="0">
              <a:spcBef>
                <a:spcPct val="20000"/>
              </a:spcBef>
              <a:spcAft>
                <a:spcPct val="0"/>
              </a:spcAft>
              <a:buClr>
                <a:srgbClr val="0F6FC6"/>
              </a:buClr>
              <a:buSzPct val="85000"/>
              <a:buFont typeface="Wingdings" pitchFamily="2" charset="2"/>
              <a:buChar char="q"/>
              <a:defRPr/>
            </a:pPr>
            <a:r>
              <a:rPr lang="es-ES_tradnl" sz="2100" dirty="0">
                <a:solidFill>
                  <a:prstClr val="black"/>
                </a:solidFill>
                <a:latin typeface="Calibri" pitchFamily="34" charset="0"/>
              </a:rPr>
              <a:t> $GLOBALS, $_SERVER, $_GET, $_POST, $_COOKIE, $_FILES,</a:t>
            </a:r>
          </a:p>
          <a:p>
            <a:pPr marL="639763" lvl="1" indent="-246063" algn="just" eaLnBrk="0" fontAlgn="base" hangingPunct="0">
              <a:spcBef>
                <a:spcPct val="20000"/>
              </a:spcBef>
              <a:spcAft>
                <a:spcPct val="0"/>
              </a:spcAft>
              <a:buClr>
                <a:srgbClr val="0F6FC6"/>
              </a:buClr>
              <a:buSzPct val="85000"/>
              <a:buFont typeface="Wingdings" pitchFamily="2" charset="2"/>
              <a:buChar char="q"/>
              <a:defRPr/>
            </a:pPr>
            <a:r>
              <a:rPr lang="es-ES_tradnl" sz="2100" dirty="0">
                <a:solidFill>
                  <a:prstClr val="black"/>
                </a:solidFill>
                <a:latin typeface="Calibri" pitchFamily="34" charset="0"/>
              </a:rPr>
              <a:t> $_ENV, $_REQUEST, $_SESSION</a:t>
            </a:r>
          </a:p>
          <a:p>
            <a:endParaRPr lang="es-ES" dirty="0"/>
          </a:p>
        </p:txBody>
      </p:sp>
    </p:spTree>
    <p:extLst>
      <p:ext uri="{BB962C8B-B14F-4D97-AF65-F5344CB8AC3E}">
        <p14:creationId xmlns:p14="http://schemas.microsoft.com/office/powerpoint/2010/main" val="3847642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764704"/>
            <a:ext cx="7056784" cy="707886"/>
          </a:xfrm>
          <a:prstGeom prst="rect">
            <a:avLst/>
          </a:prstGeom>
          <a:noFill/>
        </p:spPr>
        <p:txBody>
          <a:bodyPr wrap="square" rtlCol="0">
            <a:spAutoFit/>
          </a:bodyPr>
          <a:lstStyle/>
          <a:p>
            <a:r>
              <a:rPr lang="es-ES_tradnl" altLang="es-ES" sz="4000" dirty="0">
                <a:solidFill>
                  <a:srgbClr val="04617B"/>
                </a:solidFill>
                <a:latin typeface="Calibri"/>
                <a:ea typeface="+mj-ea"/>
                <a:cs typeface="+mj-cs"/>
              </a:rPr>
              <a:t>Tipos de datos</a:t>
            </a:r>
            <a:endParaRPr lang="es-ES" dirty="0"/>
          </a:p>
        </p:txBody>
      </p:sp>
      <p:sp>
        <p:nvSpPr>
          <p:cNvPr id="3" name="2 CuadroTexto"/>
          <p:cNvSpPr txBox="1"/>
          <p:nvPr/>
        </p:nvSpPr>
        <p:spPr>
          <a:xfrm>
            <a:off x="467544" y="1700808"/>
            <a:ext cx="8280920" cy="4395049"/>
          </a:xfrm>
          <a:prstGeom prst="rect">
            <a:avLst/>
          </a:prstGeom>
          <a:noFill/>
        </p:spPr>
        <p:txBody>
          <a:bodyPr wrap="square" rtlCol="0">
            <a:spAutoFit/>
          </a:bodyPr>
          <a:lstStyle/>
          <a:p>
            <a:pPr marL="357188" lvl="0" indent="-357188" eaLnBrk="0" fontAlgn="base" hangingPunct="0">
              <a:spcBef>
                <a:spcPct val="20000"/>
              </a:spcBef>
              <a:spcAft>
                <a:spcPct val="0"/>
              </a:spcAft>
              <a:buClr>
                <a:srgbClr val="0BD0D9"/>
              </a:buClr>
              <a:buSzPct val="95000"/>
              <a:buFont typeface="Wingdings" pitchFamily="2" charset="2"/>
              <a:buChar char="q"/>
            </a:pPr>
            <a:r>
              <a:rPr lang="es-ES_tradnl" altLang="es-ES" sz="2400" dirty="0">
                <a:solidFill>
                  <a:prstClr val="black"/>
                </a:solidFill>
                <a:latin typeface="Calibri" pitchFamily="34" charset="0"/>
              </a:rPr>
              <a:t>PHP soporta los tipos </a:t>
            </a:r>
            <a:r>
              <a:rPr lang="es-ES_tradnl" altLang="es-ES" sz="2400" b="1" dirty="0">
                <a:solidFill>
                  <a:prstClr val="black"/>
                </a:solidFill>
                <a:latin typeface="Calibri" pitchFamily="34" charset="0"/>
              </a:rPr>
              <a:t>de datos primitivos</a:t>
            </a:r>
            <a:r>
              <a:rPr lang="es-ES_tradnl" altLang="es-ES" sz="2400" dirty="0">
                <a:solidFill>
                  <a:prstClr val="black"/>
                </a:solidFill>
                <a:latin typeface="Calibri" pitchFamily="34" charset="0"/>
              </a:rPr>
              <a:t>:</a:t>
            </a:r>
          </a:p>
          <a:p>
            <a:pPr marL="723900" lvl="1" indent="-357188" eaLnBrk="0" fontAlgn="base" hangingPunct="0">
              <a:spcBef>
                <a:spcPct val="20000"/>
              </a:spcBef>
              <a:spcAft>
                <a:spcPct val="0"/>
              </a:spcAft>
              <a:buClr>
                <a:srgbClr val="0F6FC6"/>
              </a:buClr>
              <a:buSzPct val="85000"/>
              <a:buFont typeface="Wingdings" pitchFamily="2" charset="2"/>
              <a:buChar char="q"/>
            </a:pPr>
            <a:r>
              <a:rPr lang="es-ES_tradnl" altLang="es-ES" sz="2200" dirty="0">
                <a:solidFill>
                  <a:prstClr val="black"/>
                </a:solidFill>
                <a:latin typeface="Calibri" pitchFamily="34" charset="0"/>
              </a:rPr>
              <a:t> Números enteros</a:t>
            </a:r>
          </a:p>
          <a:p>
            <a:pPr marL="723900" lvl="1" indent="-357188" eaLnBrk="0" fontAlgn="base" hangingPunct="0">
              <a:spcBef>
                <a:spcPct val="20000"/>
              </a:spcBef>
              <a:spcAft>
                <a:spcPct val="0"/>
              </a:spcAft>
              <a:buClr>
                <a:srgbClr val="0F6FC6"/>
              </a:buClr>
              <a:buSzPct val="85000"/>
              <a:buFont typeface="Wingdings" pitchFamily="2" charset="2"/>
              <a:buChar char="q"/>
            </a:pPr>
            <a:r>
              <a:rPr lang="es-ES_tradnl" altLang="es-ES" sz="2200" dirty="0">
                <a:solidFill>
                  <a:prstClr val="black"/>
                </a:solidFill>
                <a:latin typeface="Calibri" pitchFamily="34" charset="0"/>
              </a:rPr>
              <a:t> Números en coma flotante</a:t>
            </a:r>
          </a:p>
          <a:p>
            <a:pPr marL="723900" lvl="1" indent="-357188" eaLnBrk="0" fontAlgn="base" hangingPunct="0">
              <a:spcBef>
                <a:spcPct val="20000"/>
              </a:spcBef>
              <a:spcAft>
                <a:spcPct val="0"/>
              </a:spcAft>
              <a:buClr>
                <a:srgbClr val="0F6FC6"/>
              </a:buClr>
              <a:buSzPct val="85000"/>
              <a:buFont typeface="Wingdings" pitchFamily="2" charset="2"/>
              <a:buChar char="q"/>
            </a:pPr>
            <a:r>
              <a:rPr lang="es-ES_tradnl" altLang="es-ES" sz="2200" dirty="0">
                <a:solidFill>
                  <a:prstClr val="black"/>
                </a:solidFill>
                <a:latin typeface="Calibri" pitchFamily="34" charset="0"/>
              </a:rPr>
              <a:t> Cadenas de caracteres</a:t>
            </a:r>
          </a:p>
          <a:p>
            <a:pPr marL="723900" lvl="1" indent="-357188" eaLnBrk="0" fontAlgn="base" hangingPunct="0">
              <a:spcBef>
                <a:spcPct val="20000"/>
              </a:spcBef>
              <a:spcAft>
                <a:spcPct val="0"/>
              </a:spcAft>
              <a:buClr>
                <a:srgbClr val="0F6FC6"/>
              </a:buClr>
              <a:buSzPct val="85000"/>
              <a:buFont typeface="Wingdings" pitchFamily="2" charset="2"/>
              <a:buChar char="q"/>
            </a:pPr>
            <a:r>
              <a:rPr lang="es-ES_tradnl" altLang="es-ES" sz="2200" dirty="0">
                <a:solidFill>
                  <a:prstClr val="black"/>
                </a:solidFill>
                <a:latin typeface="Calibri" pitchFamily="34" charset="0"/>
              </a:rPr>
              <a:t> Booleanos</a:t>
            </a:r>
          </a:p>
          <a:p>
            <a:pPr marL="723900" lvl="1" indent="-357188" eaLnBrk="0" fontAlgn="base" hangingPunct="0">
              <a:spcBef>
                <a:spcPct val="20000"/>
              </a:spcBef>
              <a:spcAft>
                <a:spcPct val="0"/>
              </a:spcAft>
              <a:buClr>
                <a:srgbClr val="0F6FC6"/>
              </a:buClr>
              <a:buSzPct val="85000"/>
              <a:buFont typeface="Wingdings" pitchFamily="2" charset="2"/>
              <a:buChar char="q"/>
            </a:pPr>
            <a:r>
              <a:rPr lang="es-ES_tradnl" altLang="es-ES" sz="2200" dirty="0">
                <a:solidFill>
                  <a:prstClr val="black"/>
                </a:solidFill>
                <a:latin typeface="Calibri" pitchFamily="34" charset="0"/>
              </a:rPr>
              <a:t> Objetos</a:t>
            </a:r>
          </a:p>
          <a:p>
            <a:pPr marL="723900" lvl="1" indent="-357188" eaLnBrk="0" fontAlgn="base" hangingPunct="0">
              <a:spcBef>
                <a:spcPct val="20000"/>
              </a:spcBef>
              <a:spcAft>
                <a:spcPct val="0"/>
              </a:spcAft>
              <a:buClr>
                <a:srgbClr val="0F6FC6"/>
              </a:buClr>
              <a:buSzPct val="85000"/>
              <a:buFont typeface="Wingdings" pitchFamily="2" charset="2"/>
              <a:buChar char="q"/>
            </a:pPr>
            <a:r>
              <a:rPr lang="es-ES_tradnl" altLang="es-ES" sz="2200" dirty="0">
                <a:solidFill>
                  <a:prstClr val="black"/>
                </a:solidFill>
                <a:latin typeface="Calibri" pitchFamily="34" charset="0"/>
              </a:rPr>
              <a:t> Recursos</a:t>
            </a:r>
          </a:p>
          <a:p>
            <a:pPr marL="723900" lvl="1" indent="-357188" eaLnBrk="0" fontAlgn="base" hangingPunct="0">
              <a:spcBef>
                <a:spcPct val="20000"/>
              </a:spcBef>
              <a:spcAft>
                <a:spcPct val="0"/>
              </a:spcAft>
              <a:buClr>
                <a:srgbClr val="0F6FC6"/>
              </a:buClr>
              <a:buSzPct val="85000"/>
              <a:buFont typeface="Wingdings" pitchFamily="2" charset="2"/>
              <a:buChar char="q"/>
            </a:pPr>
            <a:r>
              <a:rPr lang="es-ES_tradnl" altLang="es-ES" sz="2200" dirty="0">
                <a:solidFill>
                  <a:prstClr val="black"/>
                </a:solidFill>
                <a:latin typeface="Calibri" pitchFamily="34" charset="0"/>
              </a:rPr>
              <a:t> NULL</a:t>
            </a:r>
          </a:p>
          <a:p>
            <a:pPr marL="357188" lvl="0" indent="-357188" eaLnBrk="0" fontAlgn="base" hangingPunct="0">
              <a:spcBef>
                <a:spcPct val="20000"/>
              </a:spcBef>
              <a:spcAft>
                <a:spcPct val="0"/>
              </a:spcAft>
              <a:buClr>
                <a:srgbClr val="0BD0D9"/>
              </a:buClr>
              <a:buSzPct val="95000"/>
              <a:buFont typeface="Wingdings" pitchFamily="2" charset="2"/>
              <a:buChar char="q"/>
            </a:pPr>
            <a:r>
              <a:rPr lang="es-ES_tradnl" altLang="es-ES" sz="2400" u="sng" dirty="0">
                <a:solidFill>
                  <a:prstClr val="black"/>
                </a:solidFill>
                <a:latin typeface="Calibri" pitchFamily="34" charset="0"/>
              </a:rPr>
              <a:t>El tipo de una variable </a:t>
            </a:r>
            <a:r>
              <a:rPr lang="es-ES_tradnl" altLang="es-ES" sz="2400" dirty="0">
                <a:solidFill>
                  <a:prstClr val="black"/>
                </a:solidFill>
                <a:latin typeface="Calibri" pitchFamily="34" charset="0"/>
              </a:rPr>
              <a:t>no se suele especificar. Se decide en tiempo de ejecución en función del contexto y </a:t>
            </a:r>
            <a:r>
              <a:rPr lang="es-ES_tradnl" altLang="es-ES" sz="2400" u="sng" dirty="0">
                <a:solidFill>
                  <a:prstClr val="black"/>
                </a:solidFill>
                <a:latin typeface="Calibri" pitchFamily="34" charset="0"/>
              </a:rPr>
              <a:t>puede variar.</a:t>
            </a:r>
          </a:p>
          <a:p>
            <a:endParaRPr lang="es-ES" dirty="0"/>
          </a:p>
        </p:txBody>
      </p:sp>
    </p:spTree>
    <p:extLst>
      <p:ext uri="{BB962C8B-B14F-4D97-AF65-F5344CB8AC3E}">
        <p14:creationId xmlns:p14="http://schemas.microsoft.com/office/powerpoint/2010/main" val="328745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764704"/>
            <a:ext cx="7344816" cy="707886"/>
          </a:xfrm>
          <a:prstGeom prst="rect">
            <a:avLst/>
          </a:prstGeom>
          <a:noFill/>
        </p:spPr>
        <p:txBody>
          <a:bodyPr wrap="square" rtlCol="0">
            <a:spAutoFit/>
          </a:bodyPr>
          <a:lstStyle/>
          <a:p>
            <a:r>
              <a:rPr lang="es-ES_tradnl" altLang="es-ES" sz="4000" dirty="0">
                <a:solidFill>
                  <a:srgbClr val="04617B"/>
                </a:solidFill>
                <a:latin typeface="Calibri"/>
                <a:ea typeface="+mj-ea"/>
                <a:cs typeface="+mj-cs"/>
              </a:rPr>
              <a:t>Tipos de datos</a:t>
            </a:r>
            <a:endParaRPr lang="es-ES" dirty="0"/>
          </a:p>
        </p:txBody>
      </p:sp>
      <p:sp>
        <p:nvSpPr>
          <p:cNvPr id="3" name="2 CuadroTexto"/>
          <p:cNvSpPr txBox="1"/>
          <p:nvPr/>
        </p:nvSpPr>
        <p:spPr>
          <a:xfrm>
            <a:off x="467544" y="1772816"/>
            <a:ext cx="8064896" cy="4247317"/>
          </a:xfrm>
          <a:prstGeom prst="rect">
            <a:avLst/>
          </a:prstGeom>
          <a:noFill/>
        </p:spPr>
        <p:txBody>
          <a:bodyPr wrap="square" rtlCol="0">
            <a:spAutoFit/>
          </a:bodyPr>
          <a:lstStyle/>
          <a:p>
            <a:pPr marL="355600" lvl="0" indent="-357188" eaLnBrk="0" fontAlgn="base" hangingPunct="0">
              <a:spcBef>
                <a:spcPct val="20000"/>
              </a:spcBef>
              <a:spcAft>
                <a:spcPct val="0"/>
              </a:spcAft>
              <a:buClr>
                <a:srgbClr val="0BD0D9"/>
              </a:buClr>
              <a:buSzPct val="95000"/>
              <a:buFont typeface="Wingdings" pitchFamily="2" charset="2"/>
              <a:buChar char="q"/>
            </a:pPr>
            <a:r>
              <a:rPr lang="es-ES_tradnl" altLang="es-ES" sz="2000" dirty="0">
                <a:solidFill>
                  <a:prstClr val="black"/>
                </a:solidFill>
                <a:latin typeface="Calibri" pitchFamily="34" charset="0"/>
              </a:rPr>
              <a:t> Números enteros: Enteros positivos y negativos </a:t>
            </a:r>
          </a:p>
          <a:p>
            <a:pPr marL="355600" lvl="0" indent="-357188" eaLnBrk="0" fontAlgn="base" hangingPunct="0">
              <a:spcBef>
                <a:spcPct val="20000"/>
              </a:spcBef>
              <a:spcAft>
                <a:spcPct val="0"/>
              </a:spcAft>
              <a:buClr>
                <a:srgbClr val="0BD0D9"/>
              </a:buClr>
              <a:buSzPct val="95000"/>
            </a:pPr>
            <a:r>
              <a:rPr lang="es-ES_tradnl" altLang="es-ES" sz="2000" dirty="0">
                <a:solidFill>
                  <a:prstClr val="black"/>
                </a:solidFill>
                <a:latin typeface="Calibri" pitchFamily="34" charset="0"/>
              </a:rPr>
              <a:t>	$</a:t>
            </a:r>
            <a:r>
              <a:rPr lang="es-ES_tradnl" altLang="es-ES" sz="2000" dirty="0" err="1">
                <a:solidFill>
                  <a:prstClr val="black"/>
                </a:solidFill>
                <a:latin typeface="Calibri" pitchFamily="34" charset="0"/>
              </a:rPr>
              <a:t>var</a:t>
            </a:r>
            <a:r>
              <a:rPr lang="es-ES_tradnl" altLang="es-ES" sz="2000" dirty="0">
                <a:solidFill>
                  <a:prstClr val="black"/>
                </a:solidFill>
                <a:latin typeface="Calibri" pitchFamily="34" charset="0"/>
              </a:rPr>
              <a:t> = 20;	$</a:t>
            </a:r>
            <a:r>
              <a:rPr lang="es-ES_tradnl" altLang="es-ES" sz="2000" dirty="0" err="1">
                <a:solidFill>
                  <a:prstClr val="black"/>
                </a:solidFill>
                <a:latin typeface="Calibri" pitchFamily="34" charset="0"/>
              </a:rPr>
              <a:t>var</a:t>
            </a:r>
            <a:r>
              <a:rPr lang="es-ES_tradnl" altLang="es-ES" sz="2000" dirty="0">
                <a:solidFill>
                  <a:prstClr val="black"/>
                </a:solidFill>
                <a:latin typeface="Calibri" pitchFamily="34" charset="0"/>
              </a:rPr>
              <a:t> = -20;	// asignación decimal</a:t>
            </a:r>
          </a:p>
          <a:p>
            <a:pPr marL="355600" lvl="0" indent="-357188" eaLnBrk="0" fontAlgn="base" hangingPunct="0">
              <a:spcBef>
                <a:spcPct val="20000"/>
              </a:spcBef>
              <a:spcAft>
                <a:spcPct val="0"/>
              </a:spcAft>
              <a:buClr>
                <a:srgbClr val="0BD0D9"/>
              </a:buClr>
              <a:buSzPct val="95000"/>
            </a:pPr>
            <a:r>
              <a:rPr lang="es-ES_tradnl" altLang="es-ES" sz="2000" dirty="0">
                <a:solidFill>
                  <a:prstClr val="black"/>
                </a:solidFill>
                <a:latin typeface="Calibri" pitchFamily="34" charset="0"/>
              </a:rPr>
              <a:t>	$</a:t>
            </a:r>
            <a:r>
              <a:rPr lang="es-ES_tradnl" altLang="es-ES" sz="2000" dirty="0" err="1">
                <a:solidFill>
                  <a:prstClr val="black"/>
                </a:solidFill>
                <a:latin typeface="Calibri" pitchFamily="34" charset="0"/>
              </a:rPr>
              <a:t>var</a:t>
            </a:r>
            <a:r>
              <a:rPr lang="es-ES_tradnl" altLang="es-ES" sz="2000" dirty="0">
                <a:solidFill>
                  <a:prstClr val="black"/>
                </a:solidFill>
                <a:latin typeface="Calibri" pitchFamily="34" charset="0"/>
              </a:rPr>
              <a:t> = 024;	$</a:t>
            </a:r>
            <a:r>
              <a:rPr lang="es-ES_tradnl" altLang="es-ES" sz="2000" dirty="0" err="1">
                <a:solidFill>
                  <a:prstClr val="black"/>
                </a:solidFill>
                <a:latin typeface="Calibri" pitchFamily="34" charset="0"/>
              </a:rPr>
              <a:t>var</a:t>
            </a:r>
            <a:r>
              <a:rPr lang="es-ES_tradnl" altLang="es-ES" sz="2000" dirty="0">
                <a:solidFill>
                  <a:prstClr val="black"/>
                </a:solidFill>
                <a:latin typeface="Calibri" pitchFamily="34" charset="0"/>
              </a:rPr>
              <a:t> = -024;	// asignación octal</a:t>
            </a:r>
          </a:p>
          <a:p>
            <a:pPr marL="355600" lvl="0" indent="-357188" eaLnBrk="0" fontAlgn="base" hangingPunct="0">
              <a:spcBef>
                <a:spcPct val="20000"/>
              </a:spcBef>
              <a:spcAft>
                <a:spcPct val="0"/>
              </a:spcAft>
              <a:buClr>
                <a:srgbClr val="0BD0D9"/>
              </a:buClr>
              <a:buSzPct val="95000"/>
            </a:pPr>
            <a:r>
              <a:rPr lang="es-ES_tradnl" altLang="es-ES" sz="2000" dirty="0">
                <a:solidFill>
                  <a:prstClr val="black"/>
                </a:solidFill>
                <a:latin typeface="Calibri" pitchFamily="34" charset="0"/>
              </a:rPr>
              <a:t>	$</a:t>
            </a:r>
            <a:r>
              <a:rPr lang="es-ES_tradnl" altLang="es-ES" sz="2000" dirty="0" err="1">
                <a:solidFill>
                  <a:prstClr val="black"/>
                </a:solidFill>
                <a:latin typeface="Calibri" pitchFamily="34" charset="0"/>
              </a:rPr>
              <a:t>var</a:t>
            </a:r>
            <a:r>
              <a:rPr lang="es-ES_tradnl" altLang="es-ES" sz="2000" dirty="0">
                <a:solidFill>
                  <a:prstClr val="black"/>
                </a:solidFill>
                <a:latin typeface="Calibri" pitchFamily="34" charset="0"/>
              </a:rPr>
              <a:t> = 0x14;	$</a:t>
            </a:r>
            <a:r>
              <a:rPr lang="es-ES_tradnl" altLang="es-ES" sz="2000" dirty="0" err="1">
                <a:solidFill>
                  <a:prstClr val="black"/>
                </a:solidFill>
                <a:latin typeface="Calibri" pitchFamily="34" charset="0"/>
              </a:rPr>
              <a:t>var</a:t>
            </a:r>
            <a:r>
              <a:rPr lang="es-ES_tradnl" altLang="es-ES" sz="2000" dirty="0">
                <a:solidFill>
                  <a:prstClr val="black"/>
                </a:solidFill>
                <a:latin typeface="Calibri" pitchFamily="34" charset="0"/>
              </a:rPr>
              <a:t> = -0x14;	// asignación hexadecimal</a:t>
            </a:r>
          </a:p>
          <a:p>
            <a:pPr marL="355600" lvl="0" indent="-357188" eaLnBrk="0" fontAlgn="base" hangingPunct="0">
              <a:spcBef>
                <a:spcPct val="20000"/>
              </a:spcBef>
              <a:spcAft>
                <a:spcPct val="0"/>
              </a:spcAft>
              <a:buClr>
                <a:srgbClr val="0BD0D9"/>
              </a:buClr>
              <a:buSzPct val="95000"/>
              <a:buFont typeface="Wingdings" pitchFamily="2" charset="2"/>
              <a:buChar char="q"/>
            </a:pPr>
            <a:r>
              <a:rPr lang="es-ES_tradnl" altLang="es-ES" sz="2000" dirty="0">
                <a:solidFill>
                  <a:prstClr val="black"/>
                </a:solidFill>
                <a:latin typeface="Calibri" pitchFamily="34" charset="0"/>
              </a:rPr>
              <a:t> Números en coma flotante: Permiten almacenar una parte fraccionaria.</a:t>
            </a:r>
          </a:p>
          <a:p>
            <a:pPr marL="355600" lvl="0" indent="-357188" eaLnBrk="0" fontAlgn="base" hangingPunct="0">
              <a:spcBef>
                <a:spcPct val="20000"/>
              </a:spcBef>
              <a:spcAft>
                <a:spcPct val="0"/>
              </a:spcAft>
              <a:buClr>
                <a:srgbClr val="0BD0D9"/>
              </a:buClr>
              <a:buSzPct val="95000"/>
            </a:pPr>
            <a:r>
              <a:rPr lang="es-ES_tradnl" altLang="es-ES" sz="2000" dirty="0">
                <a:solidFill>
                  <a:prstClr val="black"/>
                </a:solidFill>
                <a:latin typeface="Calibri" pitchFamily="34" charset="0"/>
              </a:rPr>
              <a:t>	$</a:t>
            </a:r>
            <a:r>
              <a:rPr lang="es-ES_tradnl" altLang="es-ES" sz="2000" dirty="0" err="1">
                <a:solidFill>
                  <a:prstClr val="black"/>
                </a:solidFill>
                <a:latin typeface="Calibri" pitchFamily="34" charset="0"/>
              </a:rPr>
              <a:t>var</a:t>
            </a:r>
            <a:r>
              <a:rPr lang="es-ES_tradnl" altLang="es-ES" sz="2000" dirty="0">
                <a:solidFill>
                  <a:prstClr val="black"/>
                </a:solidFill>
                <a:latin typeface="Calibri" pitchFamily="34" charset="0"/>
              </a:rPr>
              <a:t>	= 260.78;</a:t>
            </a:r>
          </a:p>
          <a:p>
            <a:pPr marL="355600" lvl="0" indent="-357188" eaLnBrk="0" fontAlgn="base" hangingPunct="0">
              <a:spcBef>
                <a:spcPct val="20000"/>
              </a:spcBef>
              <a:spcAft>
                <a:spcPct val="0"/>
              </a:spcAft>
              <a:buClr>
                <a:srgbClr val="0BD0D9"/>
              </a:buClr>
              <a:buSzPct val="95000"/>
            </a:pPr>
            <a:r>
              <a:rPr lang="es-ES_tradnl" altLang="es-ES" sz="2000" dirty="0">
                <a:solidFill>
                  <a:prstClr val="black"/>
                </a:solidFill>
                <a:latin typeface="Calibri" pitchFamily="34" charset="0"/>
              </a:rPr>
              <a:t>	$</a:t>
            </a:r>
            <a:r>
              <a:rPr lang="es-ES_tradnl" altLang="es-ES" sz="2000" dirty="0" err="1">
                <a:solidFill>
                  <a:prstClr val="black"/>
                </a:solidFill>
                <a:latin typeface="Calibri" pitchFamily="34" charset="0"/>
              </a:rPr>
              <a:t>var</a:t>
            </a:r>
            <a:r>
              <a:rPr lang="es-ES_tradnl" altLang="es-ES" sz="2000" dirty="0">
                <a:solidFill>
                  <a:prstClr val="black"/>
                </a:solidFill>
                <a:latin typeface="Calibri" pitchFamily="34" charset="0"/>
              </a:rPr>
              <a:t> = 26078e-2;</a:t>
            </a:r>
          </a:p>
          <a:p>
            <a:pPr marL="355600" lvl="0" indent="-357188" eaLnBrk="0" fontAlgn="base" hangingPunct="0">
              <a:spcBef>
                <a:spcPct val="20000"/>
              </a:spcBef>
              <a:spcAft>
                <a:spcPct val="0"/>
              </a:spcAft>
              <a:buClr>
                <a:srgbClr val="0BD0D9"/>
              </a:buClr>
              <a:buSzPct val="95000"/>
              <a:buFont typeface="Wingdings" pitchFamily="2" charset="2"/>
              <a:buChar char="q"/>
            </a:pPr>
            <a:r>
              <a:rPr lang="es-ES_tradnl" altLang="es-ES" sz="2000" dirty="0">
                <a:solidFill>
                  <a:prstClr val="black"/>
                </a:solidFill>
                <a:latin typeface="Calibri" pitchFamily="34" charset="0"/>
              </a:rPr>
              <a:t>Booleanos: Pueden almacenar los valores </a:t>
            </a:r>
            <a:r>
              <a:rPr lang="es-ES_tradnl" altLang="es-ES" sz="2000" b="1" dirty="0">
                <a:solidFill>
                  <a:prstClr val="black"/>
                </a:solidFill>
                <a:latin typeface="Calibri" pitchFamily="34" charset="0"/>
              </a:rPr>
              <a:t>True</a:t>
            </a:r>
            <a:r>
              <a:rPr lang="es-ES_tradnl" altLang="es-ES" sz="2000" dirty="0">
                <a:solidFill>
                  <a:prstClr val="black"/>
                </a:solidFill>
                <a:latin typeface="Calibri" pitchFamily="34" charset="0"/>
              </a:rPr>
              <a:t> (1) y </a:t>
            </a:r>
            <a:r>
              <a:rPr lang="es-ES_tradnl" altLang="es-ES" sz="2000" b="1" dirty="0">
                <a:solidFill>
                  <a:prstClr val="black"/>
                </a:solidFill>
                <a:latin typeface="Calibri" pitchFamily="34" charset="0"/>
              </a:rPr>
              <a:t>False</a:t>
            </a:r>
            <a:r>
              <a:rPr lang="es-ES_tradnl" altLang="es-ES" sz="2000" dirty="0">
                <a:solidFill>
                  <a:prstClr val="black"/>
                </a:solidFill>
                <a:latin typeface="Calibri" pitchFamily="34" charset="0"/>
              </a:rPr>
              <a:t> (0).</a:t>
            </a:r>
          </a:p>
          <a:p>
            <a:pPr marL="355600" lvl="0" indent="-357188" eaLnBrk="0" fontAlgn="base" hangingPunct="0">
              <a:spcBef>
                <a:spcPct val="20000"/>
              </a:spcBef>
              <a:spcAft>
                <a:spcPct val="0"/>
              </a:spcAft>
              <a:buClr>
                <a:srgbClr val="0BD0D9"/>
              </a:buClr>
              <a:buSzPct val="95000"/>
              <a:buFont typeface="Wingdings" pitchFamily="2" charset="2"/>
              <a:buChar char="q"/>
            </a:pPr>
            <a:r>
              <a:rPr lang="es-ES_tradnl" altLang="es-ES" sz="2000" dirty="0">
                <a:solidFill>
                  <a:prstClr val="black"/>
                </a:solidFill>
                <a:latin typeface="Calibri" pitchFamily="34" charset="0"/>
              </a:rPr>
              <a:t> Recursos:  Son valores especiales que hacen referencia a una información de estado o memoria de origen externo a PHP. </a:t>
            </a:r>
            <a:r>
              <a:rPr lang="es-ES_tradnl" altLang="es-ES" sz="2000" dirty="0" err="1">
                <a:solidFill>
                  <a:prstClr val="black"/>
                </a:solidFill>
                <a:latin typeface="Calibri" pitchFamily="34" charset="0"/>
              </a:rPr>
              <a:t>P.e</a:t>
            </a:r>
            <a:r>
              <a:rPr lang="es-ES_tradnl" altLang="es-ES" sz="2000" dirty="0">
                <a:solidFill>
                  <a:prstClr val="black"/>
                </a:solidFill>
                <a:latin typeface="Calibri" pitchFamily="34" charset="0"/>
              </a:rPr>
              <a:t>. una conexión a una base de datos.</a:t>
            </a:r>
          </a:p>
          <a:p>
            <a:endParaRPr lang="es-ES" dirty="0"/>
          </a:p>
        </p:txBody>
      </p:sp>
    </p:spTree>
    <p:extLst>
      <p:ext uri="{BB962C8B-B14F-4D97-AF65-F5344CB8AC3E}">
        <p14:creationId xmlns:p14="http://schemas.microsoft.com/office/powerpoint/2010/main" val="359605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836712"/>
            <a:ext cx="8208912" cy="3139321"/>
          </a:xfrm>
          <a:prstGeom prst="rect">
            <a:avLst/>
          </a:prstGeom>
          <a:noFill/>
        </p:spPr>
        <p:txBody>
          <a:bodyPr wrap="square" rtlCol="0">
            <a:spAutoFit/>
          </a:bodyPr>
          <a:lstStyle/>
          <a:p>
            <a:pPr algn="just">
              <a:buFont typeface="Wingdings 2" pitchFamily="18" charset="2"/>
              <a:buNone/>
              <a:defRPr/>
            </a:pPr>
            <a:r>
              <a:rPr lang="es-ES_tradnl" dirty="0">
                <a:latin typeface="Calibri" pitchFamily="34" charset="0"/>
              </a:rPr>
              <a:t>PHP es flexible en lo que se refiere a la declaración de las variables.</a:t>
            </a:r>
          </a:p>
          <a:p>
            <a:pPr algn="just">
              <a:buFont typeface="Wingdings" pitchFamily="2" charset="2"/>
              <a:buChar char="q"/>
              <a:defRPr/>
            </a:pPr>
            <a:r>
              <a:rPr lang="es-ES_tradnl" dirty="0">
                <a:latin typeface="Calibri" pitchFamily="34" charset="0"/>
              </a:rPr>
              <a:t>  No </a:t>
            </a:r>
            <a:r>
              <a:rPr lang="es-ES_tradnl">
                <a:latin typeface="Calibri" pitchFamily="34" charset="0"/>
              </a:rPr>
              <a:t>se declara una </a:t>
            </a:r>
            <a:r>
              <a:rPr lang="es-ES_tradnl" dirty="0">
                <a:latin typeface="Calibri" pitchFamily="34" charset="0"/>
              </a:rPr>
              <a:t>variable antes de utilizarla</a:t>
            </a:r>
          </a:p>
          <a:p>
            <a:pPr algn="just">
              <a:buFont typeface="Wingdings" pitchFamily="2" charset="2"/>
              <a:buChar char="q"/>
              <a:defRPr/>
            </a:pPr>
            <a:r>
              <a:rPr lang="es-ES_tradnl" b="1" dirty="0">
                <a:latin typeface="Calibri" pitchFamily="34" charset="0"/>
              </a:rPr>
              <a:t> </a:t>
            </a:r>
            <a:r>
              <a:rPr lang="es-ES_tradnl" dirty="0">
                <a:latin typeface="Calibri" pitchFamily="34" charset="0"/>
              </a:rPr>
              <a:t> Una variable no se define como perteneciente a un tipo de dato determinado</a:t>
            </a:r>
          </a:p>
          <a:p>
            <a:pPr algn="just">
              <a:buFont typeface="Wingdings" pitchFamily="2" charset="2"/>
              <a:buChar char="q"/>
              <a:defRPr/>
            </a:pPr>
            <a:r>
              <a:rPr lang="es-ES_tradnl" dirty="0">
                <a:latin typeface="Calibri" pitchFamily="34" charset="0"/>
              </a:rPr>
              <a:t> El tipo de una variable puede cambiar según los valores que contenga durante la ejecución del programa.</a:t>
            </a:r>
          </a:p>
          <a:p>
            <a:pPr algn="just">
              <a:buFont typeface="Wingdings" pitchFamily="2" charset="2"/>
              <a:buChar char="q"/>
              <a:defRPr/>
            </a:pPr>
            <a:r>
              <a:rPr lang="es-ES_tradnl" dirty="0">
                <a:latin typeface="Calibri" pitchFamily="34" charset="0"/>
              </a:rPr>
              <a:t> El último valor asignado es el que define el tipo de la variable.</a:t>
            </a:r>
          </a:p>
          <a:p>
            <a:pPr algn="just">
              <a:buFont typeface="Wingdings" pitchFamily="2" charset="2"/>
              <a:buChar char="q"/>
              <a:defRPr/>
            </a:pPr>
            <a:r>
              <a:rPr lang="es-ES_tradnl" dirty="0">
                <a:latin typeface="Calibri" pitchFamily="34" charset="0"/>
              </a:rPr>
              <a:t> </a:t>
            </a:r>
            <a:r>
              <a:rPr lang="es-ES" dirty="0"/>
              <a:t>PHP aplica una asignación de dato predeterminado que consiste en asignar el dato 0(cero) a las variables que intervienen en operaciones matemáticas, y una cadena vacía a las variables que intervienen en operaciones con cadenas de caracteres.</a:t>
            </a:r>
          </a:p>
          <a:p>
            <a:endParaRPr lang="es-ES" dirty="0"/>
          </a:p>
        </p:txBody>
      </p:sp>
    </p:spTree>
    <p:extLst>
      <p:ext uri="{BB962C8B-B14F-4D97-AF65-F5344CB8AC3E}">
        <p14:creationId xmlns:p14="http://schemas.microsoft.com/office/powerpoint/2010/main" val="3890703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1052737"/>
            <a:ext cx="7848872" cy="5970865"/>
          </a:xfrm>
          <a:prstGeom prst="rect">
            <a:avLst/>
          </a:prstGeom>
          <a:noFill/>
        </p:spPr>
        <p:txBody>
          <a:bodyPr wrap="square" rtlCol="0">
            <a:spAutoFit/>
          </a:bodyPr>
          <a:lstStyle/>
          <a:p>
            <a:pPr marL="357188" lvl="0" indent="-357188" eaLnBrk="0" fontAlgn="base" hangingPunct="0">
              <a:spcBef>
                <a:spcPct val="20000"/>
              </a:spcBef>
              <a:spcAft>
                <a:spcPct val="0"/>
              </a:spcAft>
              <a:buClr>
                <a:srgbClr val="0BD0D9"/>
              </a:buClr>
              <a:buSzPct val="95000"/>
              <a:buFont typeface="Wingdings" pitchFamily="2" charset="2"/>
              <a:buChar char="q"/>
            </a:pPr>
            <a:r>
              <a:rPr lang="es-ES_tradnl" altLang="es-ES" sz="1600" dirty="0">
                <a:solidFill>
                  <a:prstClr val="black"/>
                </a:solidFill>
                <a:latin typeface="Calibri" pitchFamily="34" charset="0"/>
              </a:rPr>
              <a:t>Funciones de interés:</a:t>
            </a:r>
          </a:p>
          <a:p>
            <a:pPr marL="723900" lvl="1" indent="-357188" eaLnBrk="0" fontAlgn="base" hangingPunct="0">
              <a:spcBef>
                <a:spcPct val="20000"/>
              </a:spcBef>
              <a:spcAft>
                <a:spcPct val="0"/>
              </a:spcAft>
              <a:buClr>
                <a:srgbClr val="0F6FC6"/>
              </a:buClr>
              <a:buSzPct val="85000"/>
              <a:buFont typeface="Wingdings" pitchFamily="2" charset="2"/>
              <a:buChar char="q"/>
            </a:pPr>
            <a:r>
              <a:rPr lang="es-ES_tradnl" altLang="es-ES" sz="1600" dirty="0">
                <a:solidFill>
                  <a:prstClr val="black"/>
                </a:solidFill>
                <a:latin typeface="Calibri" pitchFamily="34" charset="0"/>
              </a:rPr>
              <a:t>La función </a:t>
            </a:r>
            <a:r>
              <a:rPr lang="es-ES_tradnl" altLang="es-ES" sz="1600" dirty="0" err="1">
                <a:solidFill>
                  <a:prstClr val="black"/>
                </a:solidFill>
                <a:latin typeface="Calibri" pitchFamily="34" charset="0"/>
              </a:rPr>
              <a:t>gettype</a:t>
            </a:r>
            <a:r>
              <a:rPr lang="es-ES_tradnl" altLang="es-ES" sz="1600" dirty="0">
                <a:solidFill>
                  <a:prstClr val="black"/>
                </a:solidFill>
                <a:latin typeface="Calibri" pitchFamily="34" charset="0"/>
              </a:rPr>
              <a:t>() devuelve el tipo de una variable</a:t>
            </a:r>
          </a:p>
          <a:p>
            <a:pPr marL="366712" lvl="1" eaLnBrk="0" fontAlgn="base" hangingPunct="0">
              <a:spcBef>
                <a:spcPct val="20000"/>
              </a:spcBef>
              <a:spcAft>
                <a:spcPct val="0"/>
              </a:spcAft>
              <a:buClr>
                <a:srgbClr val="0F6FC6"/>
              </a:buClr>
              <a:buSzPct val="85000"/>
            </a:pPr>
            <a:r>
              <a:rPr lang="es-ES_tradnl" altLang="es-ES" sz="1100" dirty="0">
                <a:solidFill>
                  <a:prstClr val="black"/>
                </a:solidFill>
                <a:latin typeface="Calibri" pitchFamily="34" charset="0"/>
              </a:rPr>
              <a:t>$</a:t>
            </a:r>
            <a:r>
              <a:rPr lang="es-ES_tradnl" altLang="es-ES" sz="1100" dirty="0" err="1">
                <a:solidFill>
                  <a:prstClr val="black"/>
                </a:solidFill>
                <a:latin typeface="Calibri" pitchFamily="34" charset="0"/>
              </a:rPr>
              <a:t>cont</a:t>
            </a:r>
            <a:r>
              <a:rPr lang="es-ES_tradnl" altLang="es-ES" sz="1100" dirty="0">
                <a:solidFill>
                  <a:prstClr val="black"/>
                </a:solidFill>
                <a:latin typeface="Calibri" pitchFamily="34" charset="0"/>
              </a:rPr>
              <a:t>=0;</a:t>
            </a:r>
          </a:p>
          <a:p>
            <a:pPr marL="366712" lvl="1" eaLnBrk="0" fontAlgn="base" hangingPunct="0">
              <a:spcBef>
                <a:spcPct val="20000"/>
              </a:spcBef>
              <a:spcAft>
                <a:spcPct val="0"/>
              </a:spcAft>
              <a:buClr>
                <a:srgbClr val="0F6FC6"/>
              </a:buClr>
              <a:buSzPct val="85000"/>
            </a:pPr>
            <a:r>
              <a:rPr lang="es-ES_tradnl" altLang="es-ES" sz="1100" dirty="0">
                <a:solidFill>
                  <a:prstClr val="black"/>
                </a:solidFill>
                <a:latin typeface="Calibri" pitchFamily="34" charset="0"/>
              </a:rPr>
              <a:t>$nombre="Ane";</a:t>
            </a:r>
          </a:p>
          <a:p>
            <a:pPr marL="366712" lvl="1" eaLnBrk="0" fontAlgn="base" hangingPunct="0">
              <a:spcBef>
                <a:spcPct val="20000"/>
              </a:spcBef>
              <a:spcAft>
                <a:spcPct val="0"/>
              </a:spcAft>
              <a:buClr>
                <a:srgbClr val="0F6FC6"/>
              </a:buClr>
              <a:buSzPct val="85000"/>
            </a:pPr>
            <a:r>
              <a:rPr lang="es-ES_tradnl" altLang="es-ES" sz="1100" dirty="0">
                <a:solidFill>
                  <a:prstClr val="black"/>
                </a:solidFill>
                <a:latin typeface="Calibri" pitchFamily="34" charset="0"/>
              </a:rPr>
              <a:t>echo (</a:t>
            </a:r>
            <a:r>
              <a:rPr lang="es-ES_tradnl" altLang="es-ES" sz="1100" dirty="0" err="1">
                <a:solidFill>
                  <a:prstClr val="black"/>
                </a:solidFill>
                <a:latin typeface="Calibri" pitchFamily="34" charset="0"/>
              </a:rPr>
              <a:t>gettype</a:t>
            </a:r>
            <a:r>
              <a:rPr lang="es-ES_tradnl" altLang="es-ES" sz="1100" dirty="0">
                <a:solidFill>
                  <a:prstClr val="black"/>
                </a:solidFill>
                <a:latin typeface="Calibri" pitchFamily="34" charset="0"/>
              </a:rPr>
              <a:t>($</a:t>
            </a:r>
            <a:r>
              <a:rPr lang="es-ES_tradnl" altLang="es-ES" sz="1100" dirty="0" err="1">
                <a:solidFill>
                  <a:prstClr val="black"/>
                </a:solidFill>
                <a:latin typeface="Calibri" pitchFamily="34" charset="0"/>
              </a:rPr>
              <a:t>cont</a:t>
            </a:r>
            <a:r>
              <a:rPr lang="es-ES_tradnl" altLang="es-ES" sz="1100" dirty="0">
                <a:solidFill>
                  <a:prstClr val="black"/>
                </a:solidFill>
                <a:latin typeface="Calibri" pitchFamily="34" charset="0"/>
              </a:rPr>
              <a:t>));</a:t>
            </a:r>
          </a:p>
          <a:p>
            <a:pPr marL="366712" lvl="1" eaLnBrk="0" fontAlgn="base" hangingPunct="0">
              <a:spcBef>
                <a:spcPct val="20000"/>
              </a:spcBef>
              <a:spcAft>
                <a:spcPct val="0"/>
              </a:spcAft>
              <a:buClr>
                <a:srgbClr val="0F6FC6"/>
              </a:buClr>
              <a:buSzPct val="85000"/>
            </a:pPr>
            <a:r>
              <a:rPr lang="es-ES_tradnl" altLang="es-ES" sz="1100" dirty="0">
                <a:solidFill>
                  <a:prstClr val="black"/>
                </a:solidFill>
                <a:latin typeface="Calibri" pitchFamily="34" charset="0"/>
              </a:rPr>
              <a:t> $</a:t>
            </a:r>
            <a:r>
              <a:rPr lang="es-ES_tradnl" altLang="es-ES" sz="1100" dirty="0" err="1">
                <a:solidFill>
                  <a:prstClr val="black"/>
                </a:solidFill>
                <a:latin typeface="Calibri" pitchFamily="34" charset="0"/>
              </a:rPr>
              <a:t>tipoVariable</a:t>
            </a:r>
            <a:r>
              <a:rPr lang="es-ES_tradnl" altLang="es-ES" sz="1100" dirty="0">
                <a:solidFill>
                  <a:prstClr val="black"/>
                </a:solidFill>
                <a:latin typeface="Calibri" pitchFamily="34" charset="0"/>
              </a:rPr>
              <a:t>=</a:t>
            </a:r>
            <a:r>
              <a:rPr lang="es-ES_tradnl" altLang="es-ES" sz="1100" dirty="0" err="1">
                <a:solidFill>
                  <a:prstClr val="black"/>
                </a:solidFill>
                <a:latin typeface="Calibri" pitchFamily="34" charset="0"/>
              </a:rPr>
              <a:t>gettype</a:t>
            </a:r>
            <a:r>
              <a:rPr lang="es-ES_tradnl" altLang="es-ES" sz="1100" dirty="0">
                <a:solidFill>
                  <a:prstClr val="black"/>
                </a:solidFill>
                <a:latin typeface="Calibri" pitchFamily="34" charset="0"/>
              </a:rPr>
              <a:t>($nombre);</a:t>
            </a:r>
          </a:p>
          <a:p>
            <a:pPr marL="366712" lvl="1" eaLnBrk="0" fontAlgn="base" hangingPunct="0">
              <a:spcBef>
                <a:spcPct val="20000"/>
              </a:spcBef>
              <a:spcAft>
                <a:spcPct val="0"/>
              </a:spcAft>
              <a:buClr>
                <a:srgbClr val="0F6FC6"/>
              </a:buClr>
              <a:buSzPct val="85000"/>
            </a:pPr>
            <a:r>
              <a:rPr lang="es-ES_tradnl" altLang="es-ES" sz="1100" dirty="0">
                <a:solidFill>
                  <a:prstClr val="black"/>
                </a:solidFill>
                <a:latin typeface="Calibri" pitchFamily="34" charset="0"/>
              </a:rPr>
              <a:t> echo '&lt;/</a:t>
            </a:r>
            <a:r>
              <a:rPr lang="es-ES_tradnl" altLang="es-ES" sz="1100" dirty="0" err="1">
                <a:solidFill>
                  <a:prstClr val="black"/>
                </a:solidFill>
                <a:latin typeface="Calibri" pitchFamily="34" charset="0"/>
              </a:rPr>
              <a:t>br</a:t>
            </a:r>
            <a:r>
              <a:rPr lang="es-ES_tradnl" altLang="es-ES" sz="1100" dirty="0">
                <a:solidFill>
                  <a:prstClr val="black"/>
                </a:solidFill>
                <a:latin typeface="Calibri" pitchFamily="34" charset="0"/>
              </a:rPr>
              <a:t>&gt;'.$</a:t>
            </a:r>
            <a:r>
              <a:rPr lang="es-ES_tradnl" altLang="es-ES" sz="1100" dirty="0" err="1">
                <a:solidFill>
                  <a:prstClr val="black"/>
                </a:solidFill>
                <a:latin typeface="Calibri" pitchFamily="34" charset="0"/>
              </a:rPr>
              <a:t>tipoVariable</a:t>
            </a:r>
            <a:r>
              <a:rPr lang="es-ES_tradnl" altLang="es-ES" sz="1600" dirty="0">
                <a:solidFill>
                  <a:prstClr val="black"/>
                </a:solidFill>
                <a:latin typeface="Calibri" pitchFamily="34" charset="0"/>
              </a:rPr>
              <a:t>;                        (Resultado: </a:t>
            </a:r>
            <a:r>
              <a:rPr lang="es-ES_tradnl" altLang="es-ES" sz="1600" dirty="0" err="1">
                <a:solidFill>
                  <a:prstClr val="black"/>
                </a:solidFill>
                <a:latin typeface="Calibri" pitchFamily="34" charset="0"/>
              </a:rPr>
              <a:t>integer</a:t>
            </a:r>
            <a:r>
              <a:rPr lang="es-ES_tradnl" altLang="es-ES" sz="1600" dirty="0">
                <a:solidFill>
                  <a:prstClr val="black"/>
                </a:solidFill>
                <a:latin typeface="Calibri" pitchFamily="34" charset="0"/>
              </a:rPr>
              <a:t> y </a:t>
            </a:r>
            <a:r>
              <a:rPr lang="es-ES_tradnl" altLang="es-ES" sz="1600" dirty="0" err="1">
                <a:solidFill>
                  <a:prstClr val="black"/>
                </a:solidFill>
                <a:latin typeface="Calibri" pitchFamily="34" charset="0"/>
              </a:rPr>
              <a:t>string</a:t>
            </a:r>
            <a:r>
              <a:rPr lang="es-ES_tradnl" altLang="es-ES" sz="1600" dirty="0">
                <a:solidFill>
                  <a:prstClr val="black"/>
                </a:solidFill>
                <a:latin typeface="Calibri" pitchFamily="34" charset="0"/>
              </a:rPr>
              <a:t>)</a:t>
            </a:r>
          </a:p>
          <a:p>
            <a:pPr marL="723900" lvl="1" indent="-357188" eaLnBrk="0" fontAlgn="base" hangingPunct="0">
              <a:spcBef>
                <a:spcPct val="20000"/>
              </a:spcBef>
              <a:spcAft>
                <a:spcPct val="0"/>
              </a:spcAft>
              <a:buClr>
                <a:srgbClr val="0F6FC6"/>
              </a:buClr>
              <a:buSzPct val="85000"/>
              <a:buFont typeface="Wingdings" pitchFamily="2" charset="2"/>
              <a:buChar char="q"/>
            </a:pPr>
            <a:r>
              <a:rPr lang="es-ES_tradnl" altLang="es-ES" sz="1600" dirty="0">
                <a:solidFill>
                  <a:prstClr val="black"/>
                </a:solidFill>
                <a:latin typeface="Calibri" pitchFamily="34" charset="0"/>
              </a:rPr>
              <a:t>Las funciones  </a:t>
            </a:r>
            <a:r>
              <a:rPr lang="es-ES_tradnl" altLang="es-ES" sz="1600" dirty="0" err="1">
                <a:solidFill>
                  <a:prstClr val="black"/>
                </a:solidFill>
                <a:latin typeface="Calibri" pitchFamily="34" charset="0"/>
              </a:rPr>
              <a:t>is_</a:t>
            </a:r>
            <a:r>
              <a:rPr lang="es-ES_tradnl" altLang="es-ES" sz="1600" i="1" dirty="0" err="1">
                <a:solidFill>
                  <a:prstClr val="black"/>
                </a:solidFill>
                <a:latin typeface="Calibri" pitchFamily="34" charset="0"/>
              </a:rPr>
              <a:t>type</a:t>
            </a:r>
            <a:r>
              <a:rPr lang="es-ES_tradnl" altLang="es-ES" sz="1600" dirty="0">
                <a:solidFill>
                  <a:prstClr val="black"/>
                </a:solidFill>
                <a:latin typeface="Calibri" pitchFamily="34" charset="0"/>
              </a:rPr>
              <a:t> comprueban si una variable es de un tipo dado:</a:t>
            </a:r>
          </a:p>
          <a:p>
            <a:pPr marL="1271588" lvl="3" indent="-357188" eaLnBrk="0" fontAlgn="base" hangingPunct="0">
              <a:spcBef>
                <a:spcPct val="20000"/>
              </a:spcBef>
              <a:spcAft>
                <a:spcPct val="0"/>
              </a:spcAft>
              <a:buClr>
                <a:srgbClr val="0BD0D9"/>
              </a:buClr>
              <a:buSzPct val="65000"/>
              <a:buFont typeface="Wingdings" pitchFamily="2" charset="2"/>
              <a:buChar char="q"/>
            </a:pPr>
            <a:r>
              <a:rPr lang="en-US" altLang="es-ES" sz="1600" dirty="0" err="1">
                <a:solidFill>
                  <a:prstClr val="black"/>
                </a:solidFill>
                <a:latin typeface="Calibri" pitchFamily="34" charset="0"/>
              </a:rPr>
              <a:t>is_array</a:t>
            </a:r>
            <a:r>
              <a:rPr lang="en-US" altLang="es-ES" sz="1600" dirty="0">
                <a:solidFill>
                  <a:prstClr val="black"/>
                </a:solidFill>
                <a:latin typeface="Calibri" pitchFamily="34" charset="0"/>
              </a:rPr>
              <a:t>(), </a:t>
            </a:r>
            <a:r>
              <a:rPr lang="en-US" altLang="es-ES" sz="1600" dirty="0" err="1">
                <a:solidFill>
                  <a:prstClr val="black"/>
                </a:solidFill>
                <a:latin typeface="Calibri" pitchFamily="34" charset="0"/>
              </a:rPr>
              <a:t>is_bool</a:t>
            </a:r>
            <a:r>
              <a:rPr lang="en-US" altLang="es-ES" sz="1600" dirty="0">
                <a:solidFill>
                  <a:prstClr val="black"/>
                </a:solidFill>
                <a:latin typeface="Calibri" pitchFamily="34" charset="0"/>
              </a:rPr>
              <a:t>(), </a:t>
            </a:r>
            <a:r>
              <a:rPr lang="en-US" altLang="es-ES" sz="1600" dirty="0" err="1">
                <a:solidFill>
                  <a:prstClr val="black"/>
                </a:solidFill>
                <a:latin typeface="Calibri" pitchFamily="34" charset="0"/>
              </a:rPr>
              <a:t>is_float</a:t>
            </a:r>
            <a:r>
              <a:rPr lang="en-US" altLang="es-ES" sz="1600" dirty="0">
                <a:solidFill>
                  <a:prstClr val="black"/>
                </a:solidFill>
                <a:latin typeface="Calibri" pitchFamily="34" charset="0"/>
              </a:rPr>
              <a:t>(), </a:t>
            </a:r>
            <a:r>
              <a:rPr lang="en-US" altLang="es-ES" sz="1600" dirty="0" err="1">
                <a:solidFill>
                  <a:prstClr val="black"/>
                </a:solidFill>
                <a:latin typeface="Calibri" pitchFamily="34" charset="0"/>
              </a:rPr>
              <a:t>is_integer</a:t>
            </a:r>
            <a:r>
              <a:rPr lang="en-US" altLang="es-ES" sz="1600" dirty="0">
                <a:solidFill>
                  <a:prstClr val="black"/>
                </a:solidFill>
                <a:latin typeface="Calibri" pitchFamily="34" charset="0"/>
              </a:rPr>
              <a:t>(), </a:t>
            </a:r>
            <a:r>
              <a:rPr lang="en-US" altLang="es-ES" sz="1600" dirty="0" err="1">
                <a:solidFill>
                  <a:prstClr val="black"/>
                </a:solidFill>
                <a:latin typeface="Calibri" pitchFamily="34" charset="0"/>
              </a:rPr>
              <a:t>is_null</a:t>
            </a:r>
            <a:r>
              <a:rPr lang="en-US" altLang="es-ES" sz="1600" dirty="0">
                <a:solidFill>
                  <a:prstClr val="black"/>
                </a:solidFill>
                <a:latin typeface="Calibri" pitchFamily="34" charset="0"/>
              </a:rPr>
              <a:t>(), </a:t>
            </a:r>
            <a:r>
              <a:rPr lang="en-US" altLang="es-ES" sz="1600" dirty="0" err="1">
                <a:solidFill>
                  <a:prstClr val="black"/>
                </a:solidFill>
                <a:latin typeface="Calibri" pitchFamily="34" charset="0"/>
              </a:rPr>
              <a:t>is_numeric</a:t>
            </a:r>
            <a:r>
              <a:rPr lang="en-US" altLang="es-ES" sz="1600" dirty="0">
                <a:solidFill>
                  <a:prstClr val="black"/>
                </a:solidFill>
                <a:latin typeface="Calibri" pitchFamily="34" charset="0"/>
              </a:rPr>
              <a:t>(), </a:t>
            </a:r>
            <a:r>
              <a:rPr lang="en-US" altLang="es-ES" sz="1600" dirty="0" err="1">
                <a:solidFill>
                  <a:prstClr val="black"/>
                </a:solidFill>
                <a:latin typeface="Calibri" pitchFamily="34" charset="0"/>
              </a:rPr>
              <a:t>is_object</a:t>
            </a:r>
            <a:r>
              <a:rPr lang="en-US" altLang="es-ES" sz="1600" dirty="0">
                <a:solidFill>
                  <a:prstClr val="black"/>
                </a:solidFill>
                <a:latin typeface="Calibri" pitchFamily="34" charset="0"/>
              </a:rPr>
              <a:t>(), </a:t>
            </a:r>
            <a:r>
              <a:rPr lang="en-US" altLang="es-ES" sz="1600" dirty="0" err="1">
                <a:solidFill>
                  <a:prstClr val="black"/>
                </a:solidFill>
                <a:latin typeface="Calibri" pitchFamily="34" charset="0"/>
              </a:rPr>
              <a:t>is_resource</a:t>
            </a:r>
            <a:r>
              <a:rPr lang="en-US" altLang="es-ES" sz="1600" dirty="0">
                <a:solidFill>
                  <a:prstClr val="black"/>
                </a:solidFill>
                <a:latin typeface="Calibri" pitchFamily="34" charset="0"/>
              </a:rPr>
              <a:t>(), </a:t>
            </a:r>
            <a:r>
              <a:rPr lang="en-US" altLang="es-ES" sz="1600" dirty="0" err="1">
                <a:solidFill>
                  <a:prstClr val="black"/>
                </a:solidFill>
                <a:latin typeface="Calibri" pitchFamily="34" charset="0"/>
              </a:rPr>
              <a:t>is_scalar</a:t>
            </a:r>
            <a:r>
              <a:rPr lang="en-US" altLang="es-ES" sz="1600" dirty="0">
                <a:solidFill>
                  <a:prstClr val="black"/>
                </a:solidFill>
                <a:latin typeface="Calibri" pitchFamily="34" charset="0"/>
              </a:rPr>
              <a:t>(),</a:t>
            </a:r>
            <a:r>
              <a:rPr lang="en-US" altLang="es-ES" sz="1600" dirty="0" err="1">
                <a:solidFill>
                  <a:prstClr val="black"/>
                </a:solidFill>
                <a:latin typeface="Calibri" pitchFamily="34" charset="0"/>
              </a:rPr>
              <a:t>is_string</a:t>
            </a:r>
            <a:r>
              <a:rPr lang="en-US" altLang="es-ES" sz="1600" dirty="0">
                <a:solidFill>
                  <a:prstClr val="black"/>
                </a:solidFill>
                <a:latin typeface="Calibri" pitchFamily="34" charset="0"/>
              </a:rPr>
              <a:t>()</a:t>
            </a:r>
          </a:p>
          <a:p>
            <a:pPr marL="723900" lvl="1" indent="-357188" eaLnBrk="0" fontAlgn="base" hangingPunct="0">
              <a:spcBef>
                <a:spcPct val="20000"/>
              </a:spcBef>
              <a:spcAft>
                <a:spcPct val="0"/>
              </a:spcAft>
              <a:buClr>
                <a:srgbClr val="0F6FC6"/>
              </a:buClr>
              <a:buSzPct val="85000"/>
              <a:buFont typeface="Wingdings" pitchFamily="2" charset="2"/>
              <a:buChar char="q"/>
            </a:pPr>
            <a:r>
              <a:rPr lang="es-ES_tradnl" altLang="es-ES" sz="1600" dirty="0">
                <a:solidFill>
                  <a:prstClr val="black"/>
                </a:solidFill>
                <a:latin typeface="Calibri" pitchFamily="34" charset="0"/>
              </a:rPr>
              <a:t>La función </a:t>
            </a:r>
            <a:r>
              <a:rPr lang="es-ES_tradnl" altLang="es-ES" sz="1600" dirty="0" err="1">
                <a:solidFill>
                  <a:prstClr val="black"/>
                </a:solidFill>
                <a:latin typeface="Calibri" pitchFamily="34" charset="0"/>
              </a:rPr>
              <a:t>var_dump</a:t>
            </a:r>
            <a:r>
              <a:rPr lang="es-ES_tradnl" altLang="es-ES" sz="1600" dirty="0">
                <a:solidFill>
                  <a:prstClr val="black"/>
                </a:solidFill>
                <a:latin typeface="Calibri" pitchFamily="34" charset="0"/>
              </a:rPr>
              <a:t>() muestra el tipo y el valor de una variable. Es especialmente interesante con los </a:t>
            </a:r>
            <a:r>
              <a:rPr lang="es-ES_tradnl" altLang="es-ES" sz="1600" dirty="0" err="1">
                <a:solidFill>
                  <a:prstClr val="black"/>
                </a:solidFill>
                <a:latin typeface="Calibri" pitchFamily="34" charset="0"/>
              </a:rPr>
              <a:t>arrays</a:t>
            </a:r>
            <a:r>
              <a:rPr lang="es-ES_tradnl" altLang="es-ES" sz="1600" dirty="0">
                <a:solidFill>
                  <a:prstClr val="black"/>
                </a:solidFill>
                <a:latin typeface="Calibri" pitchFamily="34" charset="0"/>
              </a:rPr>
              <a:t>.</a:t>
            </a:r>
          </a:p>
          <a:p>
            <a:pPr marL="357188" lvl="0" indent="-357188" eaLnBrk="0" fontAlgn="base" hangingPunct="0">
              <a:lnSpc>
                <a:spcPct val="80000"/>
              </a:lnSpc>
              <a:spcBef>
                <a:spcPct val="20000"/>
              </a:spcBef>
              <a:spcAft>
                <a:spcPct val="0"/>
              </a:spcAft>
              <a:buClr>
                <a:srgbClr val="0BD0D9"/>
              </a:buClr>
              <a:buSzPct val="95000"/>
              <a:buFont typeface="Wingdings" pitchFamily="2" charset="2"/>
              <a:buChar char="q"/>
              <a:defRPr/>
            </a:pPr>
            <a:r>
              <a:rPr lang="es-ES_tradnl" sz="1600" dirty="0">
                <a:solidFill>
                  <a:prstClr val="black"/>
                </a:solidFill>
                <a:latin typeface="Calibri"/>
              </a:rPr>
              <a:t>Tipo </a:t>
            </a:r>
            <a:r>
              <a:rPr lang="es-ES_tradnl" sz="1600" dirty="0" err="1">
                <a:solidFill>
                  <a:prstClr val="black"/>
                </a:solidFill>
                <a:latin typeface="Calibri"/>
              </a:rPr>
              <a:t>string</a:t>
            </a:r>
            <a:r>
              <a:rPr lang="es-ES_tradnl" sz="1600" dirty="0">
                <a:solidFill>
                  <a:prstClr val="black"/>
                </a:solidFill>
                <a:latin typeface="Calibri"/>
              </a:rPr>
              <a:t>:</a:t>
            </a:r>
          </a:p>
          <a:p>
            <a:pPr marL="723901" lvl="1" indent="-357188" eaLnBrk="0" fontAlgn="base" hangingPunct="0">
              <a:spcBef>
                <a:spcPct val="20000"/>
              </a:spcBef>
              <a:spcAft>
                <a:spcPct val="0"/>
              </a:spcAft>
              <a:buClr>
                <a:srgbClr val="0F6FC6"/>
              </a:buClr>
              <a:buSzPct val="85000"/>
              <a:buFont typeface="Wingdings" pitchFamily="2" charset="2"/>
              <a:buChar char="q"/>
              <a:defRPr/>
            </a:pPr>
            <a:r>
              <a:rPr lang="es-ES_tradnl" sz="1600" dirty="0">
                <a:solidFill>
                  <a:prstClr val="black"/>
                </a:solidFill>
                <a:latin typeface="Calibri"/>
              </a:rPr>
              <a:t>Las cadenas se encierran entre comillas simples o dobles</a:t>
            </a:r>
          </a:p>
          <a:p>
            <a:pPr marL="723901" lvl="1" indent="-357188" eaLnBrk="0" fontAlgn="base" hangingPunct="0">
              <a:spcBef>
                <a:spcPct val="20000"/>
              </a:spcBef>
              <a:spcAft>
                <a:spcPct val="0"/>
              </a:spcAft>
              <a:buClr>
                <a:srgbClr val="0F6FC6"/>
              </a:buClr>
              <a:buSzPct val="85000"/>
              <a:buFont typeface="Wingdings" pitchFamily="2" charset="2"/>
              <a:buChar char="q"/>
              <a:defRPr/>
            </a:pPr>
            <a:r>
              <a:rPr lang="es-ES_tradnl" sz="1600" dirty="0">
                <a:solidFill>
                  <a:prstClr val="black"/>
                </a:solidFill>
                <a:latin typeface="Calibri"/>
              </a:rPr>
              <a:t>‘simples’: admite los caracteres de escape \’ (comilla simple) y \\ (barra). Las variables </a:t>
            </a:r>
            <a:r>
              <a:rPr lang="es-ES_tradnl" sz="1600" b="1" dirty="0">
                <a:solidFill>
                  <a:prstClr val="black"/>
                </a:solidFill>
                <a:latin typeface="Calibri"/>
              </a:rPr>
              <a:t>NO</a:t>
            </a:r>
            <a:r>
              <a:rPr lang="es-ES_tradnl" sz="1600" dirty="0">
                <a:solidFill>
                  <a:prstClr val="black"/>
                </a:solidFill>
                <a:latin typeface="Calibri"/>
              </a:rPr>
              <a:t> se expanden, es decir no se sustituyen por su valor</a:t>
            </a:r>
          </a:p>
          <a:p>
            <a:pPr marL="723901" lvl="1" indent="-357188" eaLnBrk="0" fontAlgn="base" hangingPunct="0">
              <a:spcBef>
                <a:spcPct val="20000"/>
              </a:spcBef>
              <a:spcAft>
                <a:spcPct val="0"/>
              </a:spcAft>
              <a:buClr>
                <a:srgbClr val="0F6FC6"/>
              </a:buClr>
              <a:buSzPct val="85000"/>
              <a:buFont typeface="Wingdings" pitchFamily="2" charset="2"/>
              <a:buChar char="q"/>
              <a:defRPr/>
            </a:pPr>
            <a:r>
              <a:rPr lang="es-ES_tradnl" sz="1600" dirty="0">
                <a:solidFill>
                  <a:prstClr val="black"/>
                </a:solidFill>
                <a:latin typeface="Calibri"/>
              </a:rPr>
              <a:t>“dobles”: admite más caracteres de escape, como \n, \r, \t, \\, \$, \”. Los nombres de variables  </a:t>
            </a:r>
            <a:r>
              <a:rPr lang="es-ES_tradnl" sz="1600" b="1" dirty="0">
                <a:solidFill>
                  <a:prstClr val="black"/>
                </a:solidFill>
                <a:latin typeface="Calibri"/>
              </a:rPr>
              <a:t>SÍ</a:t>
            </a:r>
            <a:r>
              <a:rPr lang="es-ES_tradnl" sz="1600" dirty="0">
                <a:solidFill>
                  <a:prstClr val="black"/>
                </a:solidFill>
                <a:latin typeface="Calibri"/>
              </a:rPr>
              <a:t> se expanden, es decir se sustituyen por su valor    </a:t>
            </a:r>
          </a:p>
          <a:p>
            <a:pPr marL="723901" lvl="1" indent="-357188" algn="just" eaLnBrk="0" fontAlgn="base" hangingPunct="0">
              <a:spcBef>
                <a:spcPct val="20000"/>
              </a:spcBef>
              <a:spcAft>
                <a:spcPct val="0"/>
              </a:spcAft>
              <a:buClr>
                <a:srgbClr val="0F6FC6"/>
              </a:buClr>
              <a:buSzPct val="85000"/>
              <a:buFont typeface="Wingdings" pitchFamily="2" charset="2"/>
              <a:buChar char="q"/>
              <a:defRPr/>
            </a:pPr>
            <a:r>
              <a:rPr lang="es-ES" sz="1600" dirty="0">
                <a:solidFill>
                  <a:prstClr val="black"/>
                </a:solidFill>
                <a:latin typeface="Calibri"/>
              </a:rPr>
              <a:t> Si no necesitamos la funcionalidad de sustitución de variables dentro de una cadena es preferible usar comillas simples porque se interpretan más rápido.</a:t>
            </a:r>
          </a:p>
          <a:p>
            <a:pPr marL="723900" lvl="1" indent="-357188" eaLnBrk="0" fontAlgn="base" hangingPunct="0">
              <a:spcBef>
                <a:spcPct val="20000"/>
              </a:spcBef>
              <a:spcAft>
                <a:spcPct val="0"/>
              </a:spcAft>
              <a:buClr>
                <a:srgbClr val="0F6FC6"/>
              </a:buClr>
              <a:buSzPct val="85000"/>
              <a:buFont typeface="Wingdings" pitchFamily="2" charset="2"/>
              <a:buChar char="q"/>
            </a:pPr>
            <a:endParaRPr lang="es-ES_tradnl" altLang="es-ES" sz="2200" dirty="0">
              <a:solidFill>
                <a:prstClr val="black"/>
              </a:solidFill>
              <a:latin typeface="Calibri" pitchFamily="34" charset="0"/>
            </a:endParaRPr>
          </a:p>
          <a:p>
            <a:endParaRPr lang="es-ES" dirty="0"/>
          </a:p>
        </p:txBody>
      </p:sp>
    </p:spTree>
    <p:extLst>
      <p:ext uri="{BB962C8B-B14F-4D97-AF65-F5344CB8AC3E}">
        <p14:creationId xmlns:p14="http://schemas.microsoft.com/office/powerpoint/2010/main" val="3914957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3528" y="260648"/>
            <a:ext cx="8496944" cy="2308324"/>
          </a:xfrm>
          <a:prstGeom prst="rect">
            <a:avLst/>
          </a:prstGeom>
        </p:spPr>
        <p:txBody>
          <a:bodyPr wrap="square">
            <a:spAutoFit/>
          </a:bodyPr>
          <a:lstStyle/>
          <a:p>
            <a:r>
              <a:rPr lang="es-ES" dirty="0">
                <a:solidFill>
                  <a:srgbClr val="3A3A3A"/>
                </a:solidFill>
                <a:latin typeface="Roboto"/>
              </a:rPr>
              <a:t>PHP es uno de los lenguajes de programación más populares y ha sido utilizado por millones de páginas web hasta el día de hoy. Según las encuestas,</a:t>
            </a:r>
            <a:r>
              <a:rPr lang="es-ES" dirty="0"/>
              <a:t> el 85% de las páginas web utilizan PHP.</a:t>
            </a:r>
          </a:p>
          <a:p>
            <a:r>
              <a:rPr lang="es-ES" dirty="0"/>
              <a:t>Los </a:t>
            </a:r>
            <a:r>
              <a:rPr lang="es-ES" dirty="0" err="1"/>
              <a:t>frameworks</a:t>
            </a:r>
            <a:r>
              <a:rPr lang="es-ES" dirty="0"/>
              <a:t> web proporcionan herramientas y bibliotecas para simplificar operaciones comunes de desarrollo web. </a:t>
            </a:r>
          </a:p>
          <a:p>
            <a:r>
              <a:rPr lang="es-ES" dirty="0"/>
              <a:t>Casi todos los </a:t>
            </a:r>
            <a:r>
              <a:rPr lang="es-ES" dirty="0" err="1"/>
              <a:t>frameworks</a:t>
            </a:r>
            <a:r>
              <a:rPr lang="es-ES" dirty="0"/>
              <a:t> siguen el patrón MVC (Modelo-Vista-Controlador), que proporciona una separación entre la presentación y la lógica de las aplicaciones.</a:t>
            </a:r>
          </a:p>
          <a:p>
            <a:endParaRPr lang="es-ES"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845971"/>
            <a:ext cx="5616624" cy="3852733"/>
          </a:xfrm>
          <a:prstGeom prst="rect">
            <a:avLst/>
          </a:prstGeom>
          <a:noFill/>
          <a:ln>
            <a:noFill/>
          </a:ln>
        </p:spPr>
      </p:pic>
    </p:spTree>
    <p:extLst>
      <p:ext uri="{BB962C8B-B14F-4D97-AF65-F5344CB8AC3E}">
        <p14:creationId xmlns:p14="http://schemas.microsoft.com/office/powerpoint/2010/main" val="3138950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764704"/>
            <a:ext cx="8280920" cy="5109091"/>
          </a:xfrm>
          <a:prstGeom prst="rect">
            <a:avLst/>
          </a:prstGeom>
          <a:noFill/>
        </p:spPr>
        <p:txBody>
          <a:bodyPr wrap="square" rtlCol="0">
            <a:spAutoFit/>
          </a:bodyPr>
          <a:lstStyle/>
          <a:p>
            <a:pPr>
              <a:spcBef>
                <a:spcPct val="0"/>
              </a:spcBef>
            </a:pPr>
            <a:r>
              <a:rPr lang="es-ES" altLang="es-ES" sz="1400" dirty="0">
                <a:latin typeface="Courier New" pitchFamily="49" charset="0"/>
                <a:cs typeface="Courier New" pitchFamily="49" charset="0"/>
              </a:rPr>
              <a:t>&lt;?</a:t>
            </a:r>
            <a:r>
              <a:rPr lang="es-ES" altLang="es-ES" sz="1400" dirty="0" err="1">
                <a:latin typeface="Courier New" pitchFamily="49" charset="0"/>
                <a:cs typeface="Courier New" pitchFamily="49" charset="0"/>
              </a:rPr>
              <a:t>php</a:t>
            </a:r>
            <a:endParaRPr lang="es-ES" altLang="es-ES" sz="1400" dirty="0">
              <a:latin typeface="Courier New" pitchFamily="49" charset="0"/>
              <a:cs typeface="Courier New" pitchFamily="49" charset="0"/>
            </a:endParaRPr>
          </a:p>
          <a:p>
            <a:pPr>
              <a:spcBef>
                <a:spcPct val="0"/>
              </a:spcBef>
            </a:pPr>
            <a:r>
              <a:rPr lang="es-ES" altLang="es-ES" sz="1400" dirty="0">
                <a:latin typeface="Courier New" pitchFamily="49" charset="0"/>
                <a:cs typeface="Courier New" pitchFamily="49" charset="0"/>
              </a:rPr>
              <a:t>$Cadena = "Tipo de dato de cadena";</a:t>
            </a:r>
          </a:p>
          <a:p>
            <a:pPr>
              <a:spcBef>
                <a:spcPct val="0"/>
              </a:spcBef>
            </a:pPr>
            <a:r>
              <a:rPr lang="es-ES" altLang="es-ES" sz="1400" dirty="0">
                <a:latin typeface="Courier New" pitchFamily="49" charset="0"/>
                <a:cs typeface="Courier New" pitchFamily="49" charset="0"/>
              </a:rPr>
              <a:t>$</a:t>
            </a:r>
            <a:r>
              <a:rPr lang="es-ES" altLang="es-ES" sz="1400" dirty="0" err="1">
                <a:latin typeface="Courier New" pitchFamily="49" charset="0"/>
                <a:cs typeface="Courier New" pitchFamily="49" charset="0"/>
              </a:rPr>
              <a:t>NumeroEntero</a:t>
            </a:r>
            <a:r>
              <a:rPr lang="es-ES" altLang="es-ES" sz="1400" dirty="0">
                <a:latin typeface="Courier New" pitchFamily="49" charset="0"/>
                <a:cs typeface="Courier New" pitchFamily="49" charset="0"/>
              </a:rPr>
              <a:t> = 1;  		// Un valor entero</a:t>
            </a:r>
          </a:p>
          <a:p>
            <a:pPr>
              <a:spcBef>
                <a:spcPct val="0"/>
              </a:spcBef>
            </a:pPr>
            <a:r>
              <a:rPr lang="es-ES" altLang="es-ES" sz="1400" dirty="0">
                <a:latin typeface="Courier New" pitchFamily="49" charset="0"/>
                <a:cs typeface="Courier New" pitchFamily="49" charset="0"/>
              </a:rPr>
              <a:t>$</a:t>
            </a:r>
            <a:r>
              <a:rPr lang="es-ES" altLang="es-ES" sz="1400" dirty="0" err="1">
                <a:latin typeface="Courier New" pitchFamily="49" charset="0"/>
                <a:cs typeface="Courier New" pitchFamily="49" charset="0"/>
              </a:rPr>
              <a:t>NumeroFlotante</a:t>
            </a:r>
            <a:r>
              <a:rPr lang="es-ES" altLang="es-ES" sz="1400" dirty="0">
                <a:latin typeface="Courier New" pitchFamily="49" charset="0"/>
                <a:cs typeface="Courier New" pitchFamily="49" charset="0"/>
              </a:rPr>
              <a:t> = 1.55; 	// Un valor numérico con decimales</a:t>
            </a:r>
          </a:p>
          <a:p>
            <a:pPr>
              <a:spcBef>
                <a:spcPct val="0"/>
              </a:spcBef>
            </a:pPr>
            <a:r>
              <a:rPr lang="es-ES" altLang="es-ES" sz="1400" dirty="0">
                <a:latin typeface="Courier New" pitchFamily="49" charset="0"/>
                <a:cs typeface="Courier New" pitchFamily="49" charset="0"/>
              </a:rPr>
              <a:t>$Booleano = True; 		// Un valor booleano True (1) o False (0) </a:t>
            </a:r>
          </a:p>
          <a:p>
            <a:pPr>
              <a:spcBef>
                <a:spcPct val="0"/>
              </a:spcBef>
            </a:pPr>
            <a:r>
              <a:rPr lang="es-ES" altLang="es-ES" sz="1400" dirty="0">
                <a:latin typeface="Courier New" pitchFamily="49" charset="0"/>
                <a:cs typeface="Courier New" pitchFamily="49" charset="0"/>
              </a:rPr>
              <a:t>$Matriz[0]= "A"; 		// Un valor de matriz con subíndice 0</a:t>
            </a:r>
          </a:p>
          <a:p>
            <a:pPr>
              <a:spcBef>
                <a:spcPct val="0"/>
              </a:spcBef>
            </a:pPr>
            <a:r>
              <a:rPr lang="es-ES" altLang="es-ES" sz="1400" dirty="0">
                <a:latin typeface="Courier New" pitchFamily="49" charset="0"/>
                <a:cs typeface="Courier New" pitchFamily="49" charset="0"/>
              </a:rPr>
              <a:t>$Matriz[2] = 3; 		// Un valor de matriz con subíndice 2</a:t>
            </a:r>
          </a:p>
          <a:p>
            <a:pPr>
              <a:spcBef>
                <a:spcPct val="0"/>
              </a:spcBef>
            </a:pPr>
            <a:r>
              <a:rPr lang="es-ES" altLang="es-ES" sz="1400" dirty="0">
                <a:latin typeface="Courier New" pitchFamily="49" charset="0"/>
                <a:cs typeface="Courier New" pitchFamily="49" charset="0"/>
              </a:rPr>
              <a:t>$</a:t>
            </a:r>
            <a:r>
              <a:rPr lang="es-ES" altLang="es-ES" sz="1400" dirty="0" err="1">
                <a:latin typeface="Courier New" pitchFamily="49" charset="0"/>
                <a:cs typeface="Courier New" pitchFamily="49" charset="0"/>
              </a:rPr>
              <a:t>NumeroOctal</a:t>
            </a:r>
            <a:r>
              <a:rPr lang="es-ES" altLang="es-ES" sz="1400" dirty="0">
                <a:latin typeface="Courier New" pitchFamily="49" charset="0"/>
                <a:cs typeface="Courier New" pitchFamily="49" charset="0"/>
              </a:rPr>
              <a:t> = 012; 		// Un número octal 12 es decimal 10</a:t>
            </a:r>
          </a:p>
          <a:p>
            <a:pPr>
              <a:spcBef>
                <a:spcPct val="0"/>
              </a:spcBef>
            </a:pPr>
            <a:r>
              <a:rPr lang="es-ES" altLang="es-ES" sz="1400" dirty="0">
                <a:latin typeface="Courier New" pitchFamily="49" charset="0"/>
                <a:cs typeface="Courier New" pitchFamily="49" charset="0"/>
              </a:rPr>
              <a:t>$</a:t>
            </a:r>
            <a:r>
              <a:rPr lang="es-ES" altLang="es-ES" sz="1400" dirty="0" err="1">
                <a:latin typeface="Courier New" pitchFamily="49" charset="0"/>
                <a:cs typeface="Courier New" pitchFamily="49" charset="0"/>
              </a:rPr>
              <a:t>NumeroHexadecimal</a:t>
            </a:r>
            <a:r>
              <a:rPr lang="es-ES" altLang="es-ES" sz="1400" dirty="0">
                <a:latin typeface="Courier New" pitchFamily="49" charset="0"/>
                <a:cs typeface="Courier New" pitchFamily="49" charset="0"/>
              </a:rPr>
              <a:t> = 0x1C; //Un número hexadecimal 1c igual a decimal 28</a:t>
            </a:r>
          </a:p>
          <a:p>
            <a:pPr>
              <a:spcBef>
                <a:spcPct val="0"/>
              </a:spcBef>
            </a:pPr>
            <a:r>
              <a:rPr lang="es-ES" altLang="es-ES" sz="1400" dirty="0">
                <a:latin typeface="Courier New" pitchFamily="49" charset="0"/>
                <a:cs typeface="Courier New" pitchFamily="49" charset="0"/>
              </a:rPr>
              <a:t>$</a:t>
            </a:r>
            <a:r>
              <a:rPr lang="es-ES" altLang="es-ES" sz="1400" dirty="0" err="1">
                <a:latin typeface="Courier New" pitchFamily="49" charset="0"/>
                <a:cs typeface="Courier New" pitchFamily="49" charset="0"/>
              </a:rPr>
              <a:t>NumeroNegativo</a:t>
            </a:r>
            <a:r>
              <a:rPr lang="es-ES" altLang="es-ES" sz="1400" dirty="0">
                <a:latin typeface="Courier New" pitchFamily="49" charset="0"/>
                <a:cs typeface="Courier New" pitchFamily="49" charset="0"/>
              </a:rPr>
              <a:t> = -33; // Los números negativos llevan el signo adelante</a:t>
            </a:r>
          </a:p>
          <a:p>
            <a:pPr>
              <a:spcBef>
                <a:spcPct val="0"/>
              </a:spcBef>
            </a:pPr>
            <a:r>
              <a:rPr lang="es-ES" altLang="es-ES" sz="1400" dirty="0">
                <a:latin typeface="Courier New" pitchFamily="49" charset="0"/>
                <a:cs typeface="Courier New" pitchFamily="49" charset="0"/>
              </a:rPr>
              <a:t>$</a:t>
            </a:r>
            <a:r>
              <a:rPr lang="es-ES" altLang="es-ES" sz="1400" dirty="0" err="1">
                <a:latin typeface="Courier New" pitchFamily="49" charset="0"/>
                <a:cs typeface="Courier New" pitchFamily="49" charset="0"/>
              </a:rPr>
              <a:t>NumeroFlotanteExp</a:t>
            </a:r>
            <a:r>
              <a:rPr lang="es-ES" altLang="es-ES" sz="1400" dirty="0">
                <a:latin typeface="Courier New" pitchFamily="49" charset="0"/>
                <a:cs typeface="Courier New" pitchFamily="49" charset="0"/>
              </a:rPr>
              <a:t> = 1.55e3;</a:t>
            </a:r>
          </a:p>
          <a:p>
            <a:pPr>
              <a:spcBef>
                <a:spcPct val="0"/>
              </a:spcBef>
            </a:pPr>
            <a:r>
              <a:rPr lang="es-ES" altLang="es-ES" sz="1400" dirty="0">
                <a:latin typeface="Courier New" pitchFamily="49" charset="0"/>
                <a:cs typeface="Courier New" pitchFamily="49" charset="0"/>
              </a:rPr>
              <a:t>echo $Cadena;</a:t>
            </a:r>
          </a:p>
          <a:p>
            <a:pPr>
              <a:spcBef>
                <a:spcPct val="0"/>
              </a:spcBef>
            </a:pPr>
            <a:r>
              <a:rPr lang="es-ES" altLang="es-ES" sz="1400" dirty="0">
                <a:latin typeface="Courier New" pitchFamily="49" charset="0"/>
                <a:cs typeface="Courier New" pitchFamily="49" charset="0"/>
              </a:rPr>
              <a:t>echo $</a:t>
            </a:r>
            <a:r>
              <a:rPr lang="es-ES" altLang="es-ES" sz="1400" dirty="0" err="1">
                <a:latin typeface="Courier New" pitchFamily="49" charset="0"/>
                <a:cs typeface="Courier New" pitchFamily="49" charset="0"/>
              </a:rPr>
              <a:t>NumeroEntero</a:t>
            </a:r>
            <a:r>
              <a:rPr lang="es-ES" altLang="es-ES" sz="1400" dirty="0">
                <a:latin typeface="Courier New" pitchFamily="49" charset="0"/>
                <a:cs typeface="Courier New" pitchFamily="49" charset="0"/>
              </a:rPr>
              <a:t>;</a:t>
            </a:r>
          </a:p>
          <a:p>
            <a:pPr>
              <a:spcBef>
                <a:spcPct val="0"/>
              </a:spcBef>
            </a:pPr>
            <a:r>
              <a:rPr lang="es-ES" altLang="es-ES" sz="1400" dirty="0">
                <a:latin typeface="Courier New" pitchFamily="49" charset="0"/>
                <a:cs typeface="Courier New" pitchFamily="49" charset="0"/>
              </a:rPr>
              <a:t>echo $</a:t>
            </a:r>
            <a:r>
              <a:rPr lang="es-ES" altLang="es-ES" sz="1400" dirty="0" err="1">
                <a:latin typeface="Courier New" pitchFamily="49" charset="0"/>
                <a:cs typeface="Courier New" pitchFamily="49" charset="0"/>
              </a:rPr>
              <a:t>NumeroFlotante</a:t>
            </a:r>
            <a:r>
              <a:rPr lang="es-ES" altLang="es-ES" sz="1400" dirty="0">
                <a:latin typeface="Courier New" pitchFamily="49" charset="0"/>
                <a:cs typeface="Courier New" pitchFamily="49" charset="0"/>
              </a:rPr>
              <a:t>;</a:t>
            </a:r>
          </a:p>
          <a:p>
            <a:pPr>
              <a:spcBef>
                <a:spcPct val="0"/>
              </a:spcBef>
            </a:pPr>
            <a:r>
              <a:rPr lang="es-ES" altLang="es-ES" sz="1400" dirty="0">
                <a:latin typeface="Courier New" pitchFamily="49" charset="0"/>
                <a:cs typeface="Courier New" pitchFamily="49" charset="0"/>
              </a:rPr>
              <a:t>echo $Booleano;</a:t>
            </a:r>
          </a:p>
          <a:p>
            <a:pPr>
              <a:spcBef>
                <a:spcPct val="0"/>
              </a:spcBef>
            </a:pPr>
            <a:r>
              <a:rPr lang="es-ES" altLang="es-ES" sz="1400" dirty="0">
                <a:latin typeface="Courier New" pitchFamily="49" charset="0"/>
                <a:cs typeface="Courier New" pitchFamily="49" charset="0"/>
              </a:rPr>
              <a:t>echo $Matriz[0];</a:t>
            </a:r>
          </a:p>
          <a:p>
            <a:pPr>
              <a:spcBef>
                <a:spcPct val="0"/>
              </a:spcBef>
            </a:pPr>
            <a:r>
              <a:rPr lang="es-ES" altLang="es-ES" sz="1400" dirty="0">
                <a:latin typeface="Courier New" pitchFamily="49" charset="0"/>
                <a:cs typeface="Courier New" pitchFamily="49" charset="0"/>
              </a:rPr>
              <a:t>echo $Matriz[2];</a:t>
            </a:r>
          </a:p>
          <a:p>
            <a:pPr>
              <a:spcBef>
                <a:spcPct val="0"/>
              </a:spcBef>
            </a:pPr>
            <a:r>
              <a:rPr lang="es-ES" altLang="es-ES" sz="1400" dirty="0">
                <a:latin typeface="Courier New" pitchFamily="49" charset="0"/>
                <a:cs typeface="Courier New" pitchFamily="49" charset="0"/>
              </a:rPr>
              <a:t>echo $</a:t>
            </a:r>
            <a:r>
              <a:rPr lang="es-ES" altLang="es-ES" sz="1400" dirty="0" err="1">
                <a:latin typeface="Courier New" pitchFamily="49" charset="0"/>
                <a:cs typeface="Courier New" pitchFamily="49" charset="0"/>
              </a:rPr>
              <a:t>NumeroOctal</a:t>
            </a:r>
            <a:r>
              <a:rPr lang="es-ES" altLang="es-ES" sz="1400" dirty="0">
                <a:latin typeface="Courier New" pitchFamily="49" charset="0"/>
                <a:cs typeface="Courier New" pitchFamily="49" charset="0"/>
              </a:rPr>
              <a:t>;</a:t>
            </a:r>
          </a:p>
          <a:p>
            <a:pPr>
              <a:spcBef>
                <a:spcPct val="0"/>
              </a:spcBef>
            </a:pPr>
            <a:r>
              <a:rPr lang="es-ES" altLang="es-ES" sz="1400" dirty="0">
                <a:latin typeface="Courier New" pitchFamily="49" charset="0"/>
                <a:cs typeface="Courier New" pitchFamily="49" charset="0"/>
              </a:rPr>
              <a:t>echo $</a:t>
            </a:r>
            <a:r>
              <a:rPr lang="es-ES" altLang="es-ES" sz="1400" dirty="0" err="1">
                <a:latin typeface="Courier New" pitchFamily="49" charset="0"/>
                <a:cs typeface="Courier New" pitchFamily="49" charset="0"/>
              </a:rPr>
              <a:t>NumeroHexadecimal</a:t>
            </a:r>
            <a:r>
              <a:rPr lang="es-ES" altLang="es-ES" sz="1400" dirty="0">
                <a:latin typeface="Courier New" pitchFamily="49" charset="0"/>
                <a:cs typeface="Courier New" pitchFamily="49" charset="0"/>
              </a:rPr>
              <a:t>;</a:t>
            </a:r>
          </a:p>
          <a:p>
            <a:pPr>
              <a:spcBef>
                <a:spcPct val="0"/>
              </a:spcBef>
            </a:pPr>
            <a:r>
              <a:rPr lang="es-ES" altLang="es-ES" sz="1400" dirty="0">
                <a:latin typeface="Courier New" pitchFamily="49" charset="0"/>
                <a:cs typeface="Courier New" pitchFamily="49" charset="0"/>
              </a:rPr>
              <a:t>echo $</a:t>
            </a:r>
            <a:r>
              <a:rPr lang="es-ES" altLang="es-ES" sz="1400" dirty="0" err="1">
                <a:latin typeface="Courier New" pitchFamily="49" charset="0"/>
                <a:cs typeface="Courier New" pitchFamily="49" charset="0"/>
              </a:rPr>
              <a:t>NumeroNegativo</a:t>
            </a:r>
            <a:r>
              <a:rPr lang="es-ES" altLang="es-ES" sz="1400" dirty="0">
                <a:latin typeface="Courier New" pitchFamily="49" charset="0"/>
                <a:cs typeface="Courier New" pitchFamily="49" charset="0"/>
              </a:rPr>
              <a:t>;</a:t>
            </a:r>
          </a:p>
          <a:p>
            <a:pPr>
              <a:spcBef>
                <a:spcPct val="0"/>
              </a:spcBef>
            </a:pPr>
            <a:r>
              <a:rPr lang="es-ES" altLang="es-ES" sz="1400" dirty="0">
                <a:latin typeface="Courier New" pitchFamily="49" charset="0"/>
                <a:cs typeface="Courier New" pitchFamily="49" charset="0"/>
              </a:rPr>
              <a:t>echo $</a:t>
            </a:r>
            <a:r>
              <a:rPr lang="es-ES" altLang="es-ES" sz="1400" dirty="0" err="1">
                <a:latin typeface="Courier New" pitchFamily="49" charset="0"/>
                <a:cs typeface="Courier New" pitchFamily="49" charset="0"/>
              </a:rPr>
              <a:t>NumeroFlotanteExp</a:t>
            </a:r>
            <a:r>
              <a:rPr lang="es-ES" altLang="es-ES" sz="1400" dirty="0">
                <a:latin typeface="Courier New" pitchFamily="49" charset="0"/>
                <a:cs typeface="Courier New" pitchFamily="49" charset="0"/>
              </a:rPr>
              <a:t>;</a:t>
            </a:r>
          </a:p>
          <a:p>
            <a:pPr>
              <a:spcBef>
                <a:spcPct val="0"/>
              </a:spcBef>
            </a:pPr>
            <a:r>
              <a:rPr lang="es-ES" altLang="es-ES" sz="1400" dirty="0">
                <a:latin typeface="Courier New" pitchFamily="49" charset="0"/>
                <a:cs typeface="Courier New" pitchFamily="49" charset="0"/>
              </a:rPr>
              <a:t>?&gt;</a:t>
            </a:r>
          </a:p>
          <a:p>
            <a:endParaRPr lang="es-ES" dirty="0"/>
          </a:p>
        </p:txBody>
      </p:sp>
    </p:spTree>
    <p:extLst>
      <p:ext uri="{BB962C8B-B14F-4D97-AF65-F5344CB8AC3E}">
        <p14:creationId xmlns:p14="http://schemas.microsoft.com/office/powerpoint/2010/main" val="196134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1720840"/>
            <a:ext cx="6840760" cy="4585871"/>
          </a:xfrm>
          <a:prstGeom prst="rect">
            <a:avLst/>
          </a:prstGeom>
        </p:spPr>
        <p:txBody>
          <a:bodyPr wrap="square">
            <a:spAutoFit/>
          </a:bodyPr>
          <a:lstStyle/>
          <a:p>
            <a:r>
              <a:rPr lang="es-ES" dirty="0"/>
              <a:t> La diferencia entre echo y </a:t>
            </a:r>
            <a:r>
              <a:rPr lang="es-ES" dirty="0" err="1"/>
              <a:t>print</a:t>
            </a:r>
            <a:r>
              <a:rPr lang="es-ES" dirty="0"/>
              <a:t> radica en que </a:t>
            </a:r>
            <a:r>
              <a:rPr lang="es-ES" dirty="0" err="1"/>
              <a:t>print</a:t>
            </a:r>
            <a:r>
              <a:rPr lang="es-ES" dirty="0"/>
              <a:t> se puede usar como una función por lo que se pueden usar en campos más amplios que echo, y que de hecho “</a:t>
            </a:r>
            <a:r>
              <a:rPr lang="es-ES" b="1" dirty="0"/>
              <a:t>echo</a:t>
            </a:r>
            <a:r>
              <a:rPr lang="es-ES" dirty="0"/>
              <a:t>” no devuelve una valor por lo que se ejecuta un poco más rápido.</a:t>
            </a:r>
          </a:p>
          <a:p>
            <a:r>
              <a:rPr lang="es-ES" dirty="0"/>
              <a:t> </a:t>
            </a:r>
            <a:r>
              <a:rPr lang="es-ES" b="1" dirty="0" err="1"/>
              <a:t>print</a:t>
            </a:r>
            <a:r>
              <a:rPr lang="es-ES" b="1" dirty="0"/>
              <a:t> </a:t>
            </a:r>
            <a:r>
              <a:rPr lang="es-ES" dirty="0"/>
              <a:t>no es una función, “</a:t>
            </a:r>
            <a:r>
              <a:rPr lang="es-ES" b="1" dirty="0"/>
              <a:t>se porta como una!</a:t>
            </a:r>
            <a:r>
              <a:rPr lang="es-ES" dirty="0"/>
              <a:t>“, por lo que cuando realices un </a:t>
            </a:r>
            <a:r>
              <a:rPr lang="es-ES" b="1" dirty="0" err="1"/>
              <a:t>print</a:t>
            </a:r>
            <a:r>
              <a:rPr lang="es-ES" dirty="0"/>
              <a:t> devolverá </a:t>
            </a:r>
            <a:r>
              <a:rPr lang="es-ES" b="1" dirty="0"/>
              <a:t>1 </a:t>
            </a:r>
            <a:r>
              <a:rPr lang="es-ES" dirty="0"/>
              <a:t>en caso de se realice la acción o </a:t>
            </a:r>
            <a:r>
              <a:rPr lang="es-ES" b="1" dirty="0"/>
              <a:t>0 </a:t>
            </a:r>
            <a:r>
              <a:rPr lang="es-ES" dirty="0"/>
              <a:t>en caso de que no, mientras que echo es del tipo </a:t>
            </a:r>
            <a:r>
              <a:rPr lang="es-ES" b="1" dirty="0" err="1"/>
              <a:t>void</a:t>
            </a:r>
            <a:r>
              <a:rPr lang="es-ES" dirty="0"/>
              <a:t>, por lo que no retorna ningún valor.</a:t>
            </a:r>
          </a:p>
          <a:p>
            <a:endParaRPr lang="es-ES" dirty="0"/>
          </a:p>
          <a:p>
            <a:pPr marL="0" lvl="4"/>
            <a:r>
              <a:rPr lang="es-ES_tradnl" dirty="0"/>
              <a:t>echo "Hola mundo";</a:t>
            </a:r>
            <a:endParaRPr lang="es-ES" dirty="0"/>
          </a:p>
          <a:p>
            <a:pPr marL="0" lvl="1"/>
            <a:r>
              <a:rPr lang="es-ES_tradnl" sz="2000" b="1" dirty="0"/>
              <a:t>echo</a:t>
            </a:r>
            <a:r>
              <a:rPr lang="es-ES_tradnl" sz="2000" dirty="0"/>
              <a:t>: muestra una o más cadenas separadas por comas</a:t>
            </a:r>
            <a:endParaRPr lang="es-ES" dirty="0"/>
          </a:p>
          <a:p>
            <a:r>
              <a:rPr lang="es-ES" dirty="0"/>
              <a:t>echo "Hola ", "mundo";</a:t>
            </a:r>
          </a:p>
          <a:p>
            <a:endParaRPr lang="es-ES" dirty="0"/>
          </a:p>
          <a:p>
            <a:pPr marL="0" lvl="4"/>
            <a:r>
              <a:rPr lang="es-ES_tradnl" dirty="0" err="1"/>
              <a:t>print</a:t>
            </a:r>
            <a:r>
              <a:rPr lang="es-ES_tradnl" dirty="0"/>
              <a:t> "Hola mundo";</a:t>
            </a:r>
            <a:endParaRPr lang="es-ES" dirty="0"/>
          </a:p>
          <a:p>
            <a:r>
              <a:rPr lang="es-ES_tradnl" sz="2000" b="1" dirty="0" err="1"/>
              <a:t>print</a:t>
            </a:r>
            <a:r>
              <a:rPr lang="es-ES_tradnl" sz="2000" b="1" dirty="0"/>
              <a:t> </a:t>
            </a:r>
            <a:r>
              <a:rPr lang="es-ES_tradnl" dirty="0"/>
              <a:t>:muestra una cadena o varias unidas por el operador punto( . )</a:t>
            </a:r>
            <a:endParaRPr lang="es-ES" dirty="0"/>
          </a:p>
          <a:p>
            <a:r>
              <a:rPr lang="es-ES" dirty="0" err="1"/>
              <a:t>print</a:t>
            </a:r>
            <a:r>
              <a:rPr lang="es-ES" dirty="0"/>
              <a:t>  "Hola " . "mundo";</a:t>
            </a:r>
          </a:p>
        </p:txBody>
      </p:sp>
      <p:sp>
        <p:nvSpPr>
          <p:cNvPr id="3" name="2 CuadroTexto"/>
          <p:cNvSpPr txBox="1"/>
          <p:nvPr/>
        </p:nvSpPr>
        <p:spPr>
          <a:xfrm>
            <a:off x="2987824" y="980728"/>
            <a:ext cx="2520280" cy="369332"/>
          </a:xfrm>
          <a:prstGeom prst="rect">
            <a:avLst/>
          </a:prstGeom>
          <a:noFill/>
        </p:spPr>
        <p:txBody>
          <a:bodyPr wrap="square" rtlCol="0">
            <a:spAutoFit/>
          </a:bodyPr>
          <a:lstStyle/>
          <a:p>
            <a:r>
              <a:rPr lang="es-ES" b="1" dirty="0"/>
              <a:t>        Echo Vs </a:t>
            </a:r>
            <a:r>
              <a:rPr lang="es-ES" b="1" dirty="0" err="1"/>
              <a:t>Print</a:t>
            </a:r>
            <a:endParaRPr lang="es-ES" dirty="0"/>
          </a:p>
        </p:txBody>
      </p:sp>
    </p:spTree>
    <p:extLst>
      <p:ext uri="{BB962C8B-B14F-4D97-AF65-F5344CB8AC3E}">
        <p14:creationId xmlns:p14="http://schemas.microsoft.com/office/powerpoint/2010/main" val="2173504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86000" y="335846"/>
            <a:ext cx="6102424" cy="6463308"/>
          </a:xfrm>
          <a:prstGeom prst="rect">
            <a:avLst/>
          </a:prstGeom>
        </p:spPr>
        <p:txBody>
          <a:bodyPr wrap="square">
            <a:spAutoFit/>
          </a:bodyPr>
          <a:lstStyle/>
          <a:p>
            <a:r>
              <a:rPr lang="es-ES" dirty="0"/>
              <a:t>&lt;</a:t>
            </a:r>
            <a:r>
              <a:rPr lang="es-ES" dirty="0" err="1"/>
              <a:t>html</a:t>
            </a:r>
            <a:r>
              <a:rPr lang="es-ES" dirty="0"/>
              <a:t>&gt;</a:t>
            </a:r>
          </a:p>
          <a:p>
            <a:r>
              <a:rPr lang="es-ES" dirty="0"/>
              <a:t>&lt;head&gt;</a:t>
            </a:r>
          </a:p>
          <a:p>
            <a:r>
              <a:rPr lang="es-ES" dirty="0"/>
              <a:t>&lt;</a:t>
            </a:r>
            <a:r>
              <a:rPr lang="es-ES" dirty="0" err="1"/>
              <a:t>title</a:t>
            </a:r>
            <a:r>
              <a:rPr lang="es-ES" dirty="0"/>
              <a:t>&gt;Variables&lt;/</a:t>
            </a:r>
            <a:r>
              <a:rPr lang="es-ES" dirty="0" err="1"/>
              <a:t>title</a:t>
            </a:r>
            <a:r>
              <a:rPr lang="es-ES" dirty="0"/>
              <a:t>&gt;</a:t>
            </a:r>
          </a:p>
          <a:p>
            <a:r>
              <a:rPr lang="es-ES" dirty="0"/>
              <a:t>&lt;/head&gt;</a:t>
            </a:r>
          </a:p>
          <a:p>
            <a:r>
              <a:rPr lang="es-ES" dirty="0"/>
              <a:t>&lt;</a:t>
            </a:r>
            <a:r>
              <a:rPr lang="es-ES" dirty="0" err="1"/>
              <a:t>body</a:t>
            </a:r>
            <a:r>
              <a:rPr lang="es-ES" dirty="0"/>
              <a:t>&gt;</a:t>
            </a:r>
          </a:p>
          <a:p>
            <a:r>
              <a:rPr lang="es-ES" dirty="0"/>
              <a:t>&lt;?</a:t>
            </a:r>
            <a:r>
              <a:rPr lang="es-ES" dirty="0" err="1"/>
              <a:t>php</a:t>
            </a:r>
            <a:endParaRPr lang="es-ES" dirty="0"/>
          </a:p>
          <a:p>
            <a:r>
              <a:rPr lang="es-ES" dirty="0"/>
              <a:t>$nombre = "Miren"; //asignación por valor</a:t>
            </a:r>
          </a:p>
          <a:p>
            <a:r>
              <a:rPr lang="es-ES" dirty="0"/>
              <a:t>$</a:t>
            </a:r>
            <a:r>
              <a:rPr lang="es-ES" dirty="0" err="1"/>
              <a:t>nombreBis</a:t>
            </a:r>
            <a:r>
              <a:rPr lang="es-ES" dirty="0"/>
              <a:t>=&amp;$nombre; // asignación por referencia.</a:t>
            </a:r>
          </a:p>
          <a:p>
            <a:r>
              <a:rPr lang="es-ES" dirty="0"/>
              <a:t>//La dirección de $nombre se asigna a $</a:t>
            </a:r>
            <a:r>
              <a:rPr lang="es-ES" dirty="0" err="1"/>
              <a:t>nombreBis</a:t>
            </a:r>
            <a:endParaRPr lang="es-ES" dirty="0"/>
          </a:p>
          <a:p>
            <a:r>
              <a:rPr lang="es-ES" dirty="0"/>
              <a:t>$sueldo = 2543.50; </a:t>
            </a:r>
          </a:p>
          <a:p>
            <a:r>
              <a:rPr lang="es-ES" dirty="0"/>
              <a:t>$edad = 35; </a:t>
            </a:r>
          </a:p>
          <a:p>
            <a:r>
              <a:rPr lang="es-ES" dirty="0"/>
              <a:t>$</a:t>
            </a:r>
            <a:r>
              <a:rPr lang="es-ES" dirty="0" err="1"/>
              <a:t>oficinaCentral</a:t>
            </a:r>
            <a:r>
              <a:rPr lang="es-ES" dirty="0"/>
              <a:t> = true; </a:t>
            </a:r>
          </a:p>
          <a:p>
            <a:r>
              <a:rPr lang="es-ES" dirty="0"/>
              <a:t>echo "</a:t>
            </a:r>
            <a:r>
              <a:rPr lang="es-ES" dirty="0" err="1"/>
              <a:t>Visualizaci&amp;oacute;n</a:t>
            </a:r>
            <a:r>
              <a:rPr lang="es-ES" dirty="0"/>
              <a:t> de las variables:"; echo "&lt;</a:t>
            </a:r>
            <a:r>
              <a:rPr lang="es-ES" dirty="0" err="1"/>
              <a:t>br</a:t>
            </a:r>
            <a:r>
              <a:rPr lang="es-ES" dirty="0"/>
              <a:t> /&gt;";</a:t>
            </a:r>
          </a:p>
          <a:p>
            <a:r>
              <a:rPr lang="es-ES" dirty="0"/>
              <a:t>echo $nombre; echo "&lt;</a:t>
            </a:r>
            <a:r>
              <a:rPr lang="es-ES" dirty="0" err="1"/>
              <a:t>br</a:t>
            </a:r>
            <a:r>
              <a:rPr lang="es-ES" dirty="0"/>
              <a:t> /&gt;"; //visualiza Miren</a:t>
            </a:r>
          </a:p>
          <a:p>
            <a:r>
              <a:rPr lang="es-ES" dirty="0"/>
              <a:t>echo $</a:t>
            </a:r>
            <a:r>
              <a:rPr lang="es-ES" dirty="0" err="1"/>
              <a:t>nombreBis</a:t>
            </a:r>
            <a:r>
              <a:rPr lang="es-ES" dirty="0"/>
              <a:t>; echo "&lt;</a:t>
            </a:r>
            <a:r>
              <a:rPr lang="es-ES" dirty="0" err="1"/>
              <a:t>br</a:t>
            </a:r>
            <a:r>
              <a:rPr lang="es-ES" dirty="0"/>
              <a:t> /&gt;"; //visualiza Miren</a:t>
            </a:r>
          </a:p>
          <a:p>
            <a:r>
              <a:rPr lang="es-ES" dirty="0"/>
              <a:t>echo $sueldo;</a:t>
            </a:r>
          </a:p>
          <a:p>
            <a:r>
              <a:rPr lang="es-ES" dirty="0"/>
              <a:t>echo "&lt;</a:t>
            </a:r>
            <a:r>
              <a:rPr lang="es-ES" dirty="0" err="1"/>
              <a:t>br</a:t>
            </a:r>
            <a:r>
              <a:rPr lang="es-ES" dirty="0"/>
              <a:t> /&gt;";</a:t>
            </a:r>
          </a:p>
          <a:p>
            <a:r>
              <a:rPr lang="es-ES" dirty="0"/>
              <a:t>echo $edad;</a:t>
            </a:r>
          </a:p>
          <a:p>
            <a:r>
              <a:rPr lang="es-ES" dirty="0"/>
              <a:t>echo "&lt;</a:t>
            </a:r>
            <a:r>
              <a:rPr lang="es-ES" dirty="0" err="1"/>
              <a:t>br</a:t>
            </a:r>
            <a:r>
              <a:rPr lang="es-ES" dirty="0"/>
              <a:t> /&gt;";</a:t>
            </a:r>
          </a:p>
          <a:p>
            <a:r>
              <a:rPr lang="es-ES" dirty="0"/>
              <a:t>echo $</a:t>
            </a:r>
            <a:r>
              <a:rPr lang="es-ES" dirty="0" err="1"/>
              <a:t>oficinaCentral</a:t>
            </a:r>
            <a:r>
              <a:rPr lang="es-ES" dirty="0"/>
              <a:t>;</a:t>
            </a:r>
          </a:p>
          <a:p>
            <a:r>
              <a:rPr lang="es-ES" dirty="0"/>
              <a:t>?&gt;</a:t>
            </a:r>
          </a:p>
          <a:p>
            <a:r>
              <a:rPr lang="es-ES" dirty="0"/>
              <a:t>&lt;/</a:t>
            </a:r>
            <a:r>
              <a:rPr lang="es-ES" dirty="0" err="1"/>
              <a:t>body</a:t>
            </a:r>
            <a:r>
              <a:rPr lang="es-ES" dirty="0"/>
              <a:t>&gt;</a:t>
            </a:r>
          </a:p>
          <a:p>
            <a:r>
              <a:rPr lang="es-ES" dirty="0"/>
              <a:t>&lt;/</a:t>
            </a:r>
            <a:r>
              <a:rPr lang="es-ES" dirty="0" err="1"/>
              <a:t>html</a:t>
            </a:r>
            <a:r>
              <a:rPr lang="es-ES" dirty="0"/>
              <a:t>&gt;</a:t>
            </a:r>
          </a:p>
        </p:txBody>
      </p:sp>
    </p:spTree>
    <p:extLst>
      <p:ext uri="{BB962C8B-B14F-4D97-AF65-F5344CB8AC3E}">
        <p14:creationId xmlns:p14="http://schemas.microsoft.com/office/powerpoint/2010/main" val="1364924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120" y="332656"/>
            <a:ext cx="9252520" cy="5632311"/>
          </a:xfrm>
          <a:prstGeom prst="rect">
            <a:avLst/>
          </a:prstGeom>
        </p:spPr>
        <p:txBody>
          <a:bodyPr wrap="square">
            <a:spAutoFit/>
          </a:bodyPr>
          <a:lstStyle/>
          <a:p>
            <a:r>
              <a:rPr lang="es-ES" dirty="0"/>
              <a:t> Concatenar cadenas de caracteres con el operador: punto</a:t>
            </a:r>
          </a:p>
          <a:p>
            <a:endParaRPr lang="es-ES" dirty="0"/>
          </a:p>
          <a:p>
            <a:r>
              <a:rPr lang="es-ES" dirty="0"/>
              <a:t>&lt;</a:t>
            </a:r>
            <a:r>
              <a:rPr lang="es-ES" dirty="0" err="1"/>
              <a:t>body</a:t>
            </a:r>
            <a:r>
              <a:rPr lang="es-ES" dirty="0"/>
              <a:t>&gt;</a:t>
            </a:r>
          </a:p>
          <a:p>
            <a:r>
              <a:rPr lang="es-ES" dirty="0"/>
              <a:t>&lt;?</a:t>
            </a:r>
            <a:r>
              <a:rPr lang="es-ES" dirty="0" err="1"/>
              <a:t>php</a:t>
            </a:r>
            <a:endParaRPr lang="es-ES" dirty="0"/>
          </a:p>
          <a:p>
            <a:r>
              <a:rPr lang="es-ES" dirty="0"/>
              <a:t>$nombre = "Miren"; </a:t>
            </a:r>
          </a:p>
          <a:p>
            <a:r>
              <a:rPr lang="es-ES" dirty="0"/>
              <a:t>$apellido= "Bilbao";</a:t>
            </a:r>
          </a:p>
          <a:p>
            <a:r>
              <a:rPr lang="es-ES" dirty="0"/>
              <a:t>$sueldo = 2543.50; </a:t>
            </a:r>
          </a:p>
          <a:p>
            <a:r>
              <a:rPr lang="es-ES" dirty="0"/>
              <a:t>$edad = 35; </a:t>
            </a:r>
          </a:p>
          <a:p>
            <a:r>
              <a:rPr lang="es-ES" dirty="0"/>
              <a:t>$</a:t>
            </a:r>
            <a:r>
              <a:rPr lang="es-ES" dirty="0" err="1"/>
              <a:t>oficinaCentral</a:t>
            </a:r>
            <a:r>
              <a:rPr lang="es-ES" dirty="0"/>
              <a:t> = true; </a:t>
            </a:r>
          </a:p>
          <a:p>
            <a:r>
              <a:rPr lang="es-ES" dirty="0"/>
              <a:t>echo $</a:t>
            </a:r>
            <a:r>
              <a:rPr lang="es-ES" dirty="0" err="1"/>
              <a:t>nombre.$apellido</a:t>
            </a:r>
            <a:r>
              <a:rPr lang="es-ES" dirty="0"/>
              <a:t>;  //para concatenar </a:t>
            </a:r>
            <a:r>
              <a:rPr lang="es-ES" dirty="0" err="1"/>
              <a:t>string</a:t>
            </a:r>
            <a:r>
              <a:rPr lang="es-ES" dirty="0"/>
              <a:t> se utiliza el punto</a:t>
            </a:r>
          </a:p>
          <a:p>
            <a:r>
              <a:rPr lang="es-ES" dirty="0"/>
              <a:t>echo "&lt;/</a:t>
            </a:r>
            <a:r>
              <a:rPr lang="es-ES" dirty="0" err="1"/>
              <a:t>br</a:t>
            </a:r>
            <a:r>
              <a:rPr lang="es-ES" dirty="0"/>
              <a:t>&gt;";</a:t>
            </a:r>
          </a:p>
          <a:p>
            <a:r>
              <a:rPr lang="es-ES" dirty="0"/>
              <a:t>echo $nombre." ".$apellido; //espacio en blanco para separar con 1 espacio</a:t>
            </a:r>
          </a:p>
          <a:p>
            <a:r>
              <a:rPr lang="es-ES" dirty="0"/>
              <a:t>echo "&lt;/</a:t>
            </a:r>
            <a:r>
              <a:rPr lang="es-ES" dirty="0" err="1"/>
              <a:t>br</a:t>
            </a:r>
            <a:r>
              <a:rPr lang="es-ES" dirty="0"/>
              <a:t>&gt;";</a:t>
            </a:r>
          </a:p>
          <a:p>
            <a:r>
              <a:rPr lang="es-ES" dirty="0"/>
              <a:t>echo $nombre;</a:t>
            </a:r>
          </a:p>
          <a:p>
            <a:r>
              <a:rPr lang="es-ES" dirty="0"/>
              <a:t>echo " ";</a:t>
            </a:r>
          </a:p>
          <a:p>
            <a:r>
              <a:rPr lang="es-ES" dirty="0"/>
              <a:t>echo $apellido;</a:t>
            </a:r>
          </a:p>
          <a:p>
            <a:r>
              <a:rPr lang="es-ES" dirty="0"/>
              <a:t>echo "&lt;/</a:t>
            </a:r>
            <a:r>
              <a:rPr lang="es-ES" dirty="0" err="1"/>
              <a:t>br</a:t>
            </a:r>
            <a:r>
              <a:rPr lang="es-ES" dirty="0"/>
              <a:t>&gt;";</a:t>
            </a:r>
          </a:p>
          <a:p>
            <a:r>
              <a:rPr lang="es-ES" dirty="0"/>
              <a:t>echo $nombre."&amp;</a:t>
            </a:r>
            <a:r>
              <a:rPr lang="es-ES" dirty="0" err="1"/>
              <a:t>nbsp</a:t>
            </a:r>
            <a:r>
              <a:rPr lang="es-ES" dirty="0"/>
              <a:t>;&amp;</a:t>
            </a:r>
            <a:r>
              <a:rPr lang="es-ES" dirty="0" err="1"/>
              <a:t>nbsp</a:t>
            </a:r>
            <a:r>
              <a:rPr lang="es-ES" dirty="0"/>
              <a:t>;&amp;</a:t>
            </a:r>
            <a:r>
              <a:rPr lang="es-ES" dirty="0" err="1"/>
              <a:t>nbsp</a:t>
            </a:r>
            <a:r>
              <a:rPr lang="es-ES" dirty="0"/>
              <a:t>;&amp;</a:t>
            </a:r>
            <a:r>
              <a:rPr lang="es-ES" dirty="0" err="1"/>
              <a:t>nbsp</a:t>
            </a:r>
            <a:r>
              <a:rPr lang="es-ES" dirty="0"/>
              <a:t>;&amp;</a:t>
            </a:r>
            <a:r>
              <a:rPr lang="es-ES" dirty="0" err="1"/>
              <a:t>nbsp</a:t>
            </a:r>
            <a:r>
              <a:rPr lang="es-ES" dirty="0"/>
              <a:t>;&amp;</a:t>
            </a:r>
            <a:r>
              <a:rPr lang="es-ES" dirty="0" err="1"/>
              <a:t>nbsp</a:t>
            </a:r>
            <a:r>
              <a:rPr lang="es-ES" dirty="0"/>
              <a:t>;&amp;</a:t>
            </a:r>
            <a:r>
              <a:rPr lang="es-ES" dirty="0" err="1"/>
              <a:t>nbsp</a:t>
            </a:r>
            <a:r>
              <a:rPr lang="es-ES" dirty="0"/>
              <a:t>;".$apellido;</a:t>
            </a:r>
          </a:p>
          <a:p>
            <a:r>
              <a:rPr lang="es-ES" dirty="0"/>
              <a:t>?&gt;</a:t>
            </a:r>
          </a:p>
          <a:p>
            <a:r>
              <a:rPr lang="es-ES" dirty="0"/>
              <a:t>&lt;/</a:t>
            </a:r>
            <a:r>
              <a:rPr lang="es-ES" dirty="0" err="1"/>
              <a:t>body</a:t>
            </a:r>
            <a:r>
              <a:rPr lang="es-ES" dirty="0"/>
              <a:t>&gt;</a:t>
            </a:r>
          </a:p>
        </p:txBody>
      </p:sp>
    </p:spTree>
    <p:extLst>
      <p:ext uri="{BB962C8B-B14F-4D97-AF65-F5344CB8AC3E}">
        <p14:creationId xmlns:p14="http://schemas.microsoft.com/office/powerpoint/2010/main" val="4073861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028343"/>
            <a:ext cx="8352928" cy="5909310"/>
          </a:xfrm>
          <a:prstGeom prst="rect">
            <a:avLst/>
          </a:prstGeom>
        </p:spPr>
        <p:txBody>
          <a:bodyPr wrap="square">
            <a:spAutoFit/>
          </a:bodyPr>
          <a:lstStyle/>
          <a:p>
            <a:r>
              <a:rPr lang="es-ES" dirty="0"/>
              <a:t>echo $</a:t>
            </a:r>
            <a:r>
              <a:rPr lang="es-ES" dirty="0" err="1"/>
              <a:t>nombre.$apellido</a:t>
            </a:r>
            <a:r>
              <a:rPr lang="es-ES" dirty="0"/>
              <a:t>;  //para concatenar </a:t>
            </a:r>
            <a:r>
              <a:rPr lang="es-ES" dirty="0" err="1"/>
              <a:t>string</a:t>
            </a:r>
            <a:r>
              <a:rPr lang="es-ES" dirty="0"/>
              <a:t> se utiliza el punto</a:t>
            </a:r>
          </a:p>
          <a:p>
            <a:r>
              <a:rPr lang="es-ES" dirty="0"/>
              <a:t>echo "&lt;</a:t>
            </a:r>
            <a:r>
              <a:rPr lang="es-ES" dirty="0" err="1"/>
              <a:t>br</a:t>
            </a:r>
            <a:r>
              <a:rPr lang="es-ES" dirty="0"/>
              <a:t> /&gt;";</a:t>
            </a:r>
          </a:p>
          <a:p>
            <a:r>
              <a:rPr lang="es-ES" dirty="0"/>
              <a:t>echo $nombre." ".$apellido; //espacio en blanco para separar nombre del apellido con 1 espacio</a:t>
            </a:r>
          </a:p>
          <a:p>
            <a:r>
              <a:rPr lang="es-ES" dirty="0"/>
              <a:t>echo "&lt;</a:t>
            </a:r>
            <a:r>
              <a:rPr lang="es-ES" dirty="0" err="1"/>
              <a:t>br</a:t>
            </a:r>
            <a:r>
              <a:rPr lang="es-ES" dirty="0"/>
              <a:t> /&gt;";</a:t>
            </a:r>
          </a:p>
          <a:p>
            <a:r>
              <a:rPr lang="es-ES" dirty="0"/>
              <a:t>echo $nombre;</a:t>
            </a:r>
          </a:p>
          <a:p>
            <a:r>
              <a:rPr lang="es-ES" dirty="0"/>
              <a:t>echo " ";</a:t>
            </a:r>
          </a:p>
          <a:p>
            <a:r>
              <a:rPr lang="es-ES" dirty="0"/>
              <a:t>echo $apellido;</a:t>
            </a:r>
          </a:p>
          <a:p>
            <a:r>
              <a:rPr lang="es-ES" dirty="0"/>
              <a:t>echo "&lt;</a:t>
            </a:r>
            <a:r>
              <a:rPr lang="es-ES" dirty="0" err="1"/>
              <a:t>br</a:t>
            </a:r>
            <a:r>
              <a:rPr lang="es-ES" dirty="0"/>
              <a:t> /&gt;";</a:t>
            </a:r>
          </a:p>
          <a:p>
            <a:r>
              <a:rPr lang="es-ES" dirty="0"/>
              <a:t>echo $nombre."&amp;</a:t>
            </a:r>
            <a:r>
              <a:rPr lang="es-ES" dirty="0" err="1"/>
              <a:t>nbsp</a:t>
            </a:r>
            <a:r>
              <a:rPr lang="es-ES" dirty="0"/>
              <a:t>;&amp;</a:t>
            </a:r>
            <a:r>
              <a:rPr lang="es-ES" dirty="0" err="1"/>
              <a:t>nbsp</a:t>
            </a:r>
            <a:r>
              <a:rPr lang="es-ES" dirty="0"/>
              <a:t>;&amp;</a:t>
            </a:r>
            <a:r>
              <a:rPr lang="es-ES" dirty="0" err="1"/>
              <a:t>nbsp</a:t>
            </a:r>
            <a:r>
              <a:rPr lang="es-ES" dirty="0"/>
              <a:t>;&amp;</a:t>
            </a:r>
            <a:r>
              <a:rPr lang="es-ES" dirty="0" err="1"/>
              <a:t>nbsp</a:t>
            </a:r>
            <a:r>
              <a:rPr lang="es-ES" dirty="0"/>
              <a:t>;&amp;</a:t>
            </a:r>
            <a:r>
              <a:rPr lang="es-ES" dirty="0" err="1"/>
              <a:t>nbsp</a:t>
            </a:r>
            <a:r>
              <a:rPr lang="es-ES" dirty="0"/>
              <a:t>;&amp;</a:t>
            </a:r>
            <a:r>
              <a:rPr lang="es-ES" dirty="0" err="1"/>
              <a:t>nbsp</a:t>
            </a:r>
            <a:r>
              <a:rPr lang="es-ES" dirty="0"/>
              <a:t>;&amp;</a:t>
            </a:r>
            <a:r>
              <a:rPr lang="es-ES" dirty="0" err="1"/>
              <a:t>nbsp</a:t>
            </a:r>
            <a:r>
              <a:rPr lang="es-ES" dirty="0"/>
              <a:t>;&amp;</a:t>
            </a:r>
            <a:r>
              <a:rPr lang="es-ES" dirty="0" err="1"/>
              <a:t>nbsp</a:t>
            </a:r>
            <a:r>
              <a:rPr lang="es-ES" dirty="0"/>
              <a:t>;".$apellido;</a:t>
            </a:r>
          </a:p>
          <a:p>
            <a:r>
              <a:rPr lang="es-ES" dirty="0"/>
              <a:t>echo "&lt;</a:t>
            </a:r>
            <a:r>
              <a:rPr lang="es-ES" dirty="0" err="1"/>
              <a:t>br</a:t>
            </a:r>
            <a:r>
              <a:rPr lang="es-ES" dirty="0"/>
              <a:t> /&gt;El apellido de $nombre: es  $apellido &lt;</a:t>
            </a:r>
            <a:r>
              <a:rPr lang="es-ES" dirty="0" err="1"/>
              <a:t>br</a:t>
            </a:r>
            <a:r>
              <a:rPr lang="es-ES" dirty="0"/>
              <a:t> /&gt;";</a:t>
            </a:r>
          </a:p>
          <a:p>
            <a:r>
              <a:rPr lang="es-ES" dirty="0"/>
              <a:t>$</a:t>
            </a:r>
            <a:r>
              <a:rPr lang="es-ES" dirty="0" err="1"/>
              <a:t>nombreApellido</a:t>
            </a:r>
            <a:r>
              <a:rPr lang="es-ES" dirty="0"/>
              <a:t>=$nombre." ".$apellido;</a:t>
            </a:r>
          </a:p>
          <a:p>
            <a:r>
              <a:rPr lang="es-ES" dirty="0"/>
              <a:t>echo $</a:t>
            </a:r>
            <a:r>
              <a:rPr lang="es-ES" dirty="0" err="1"/>
              <a:t>nombreApellido</a:t>
            </a:r>
            <a:r>
              <a:rPr lang="es-ES" dirty="0"/>
              <a:t>;</a:t>
            </a:r>
          </a:p>
          <a:p>
            <a:r>
              <a:rPr lang="es-ES" dirty="0"/>
              <a:t>echo "&lt;</a:t>
            </a:r>
            <a:r>
              <a:rPr lang="es-ES" dirty="0" err="1"/>
              <a:t>br</a:t>
            </a:r>
            <a:r>
              <a:rPr lang="es-ES" dirty="0"/>
              <a:t> /&gt;";</a:t>
            </a:r>
          </a:p>
          <a:p>
            <a:r>
              <a:rPr lang="es-ES" dirty="0"/>
              <a:t>$calle="</a:t>
            </a:r>
            <a:r>
              <a:rPr lang="es-ES" dirty="0" err="1"/>
              <a:t>Iturribide</a:t>
            </a:r>
            <a:r>
              <a:rPr lang="es-ES" dirty="0"/>
              <a:t>";</a:t>
            </a:r>
          </a:p>
          <a:p>
            <a:r>
              <a:rPr lang="es-ES" dirty="0"/>
              <a:t>echo $nombre." vive en la calle ".$calle; //Miren vive en la calle </a:t>
            </a:r>
            <a:r>
              <a:rPr lang="es-ES" dirty="0" err="1"/>
              <a:t>Iturribide</a:t>
            </a:r>
            <a:endParaRPr lang="es-ES" dirty="0"/>
          </a:p>
          <a:p>
            <a:r>
              <a:rPr lang="es-ES" dirty="0"/>
              <a:t>echo "&lt;</a:t>
            </a:r>
            <a:r>
              <a:rPr lang="es-ES" dirty="0" err="1"/>
              <a:t>br</a:t>
            </a:r>
            <a:r>
              <a:rPr lang="es-ES" dirty="0"/>
              <a:t> /&gt;";</a:t>
            </a:r>
          </a:p>
          <a:p>
            <a:r>
              <a:rPr lang="es-ES" dirty="0"/>
              <a:t>echo $nombre." vive en la calle $calle"; //Miren vive en la calle  </a:t>
            </a:r>
            <a:r>
              <a:rPr lang="es-ES" dirty="0" err="1"/>
              <a:t>Iturribide</a:t>
            </a:r>
            <a:endParaRPr lang="es-ES" dirty="0"/>
          </a:p>
          <a:p>
            <a:r>
              <a:rPr lang="es-ES" dirty="0"/>
              <a:t>echo "&lt;</a:t>
            </a:r>
            <a:r>
              <a:rPr lang="es-ES" dirty="0" err="1"/>
              <a:t>br</a:t>
            </a:r>
            <a:r>
              <a:rPr lang="es-ES" dirty="0"/>
              <a:t> /&gt;";</a:t>
            </a:r>
          </a:p>
          <a:p>
            <a:r>
              <a:rPr lang="es-ES" dirty="0"/>
              <a:t>echo $nombre.' vive en la calle $calle'; //Miren vive en la calle $calle</a:t>
            </a:r>
          </a:p>
          <a:p>
            <a:endParaRPr lang="es-ES" dirty="0"/>
          </a:p>
        </p:txBody>
      </p:sp>
    </p:spTree>
    <p:extLst>
      <p:ext uri="{BB962C8B-B14F-4D97-AF65-F5344CB8AC3E}">
        <p14:creationId xmlns:p14="http://schemas.microsoft.com/office/powerpoint/2010/main" val="345482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476672"/>
            <a:ext cx="7848872" cy="6186309"/>
          </a:xfrm>
          <a:prstGeom prst="rect">
            <a:avLst/>
          </a:prstGeom>
          <a:noFill/>
        </p:spPr>
        <p:txBody>
          <a:bodyPr wrap="square" rtlCol="0">
            <a:spAutoFit/>
          </a:bodyPr>
          <a:lstStyle/>
          <a:p>
            <a:r>
              <a:rPr lang="es-ES" dirty="0"/>
              <a:t>TIPOS DE DATOS</a:t>
            </a:r>
          </a:p>
          <a:p>
            <a:r>
              <a:rPr lang="es-ES" dirty="0"/>
              <a:t>PHP no requiere la declaración explícita del tipo de datos.</a:t>
            </a:r>
          </a:p>
          <a:p>
            <a:r>
              <a:rPr lang="en-US" u="sng" dirty="0" err="1"/>
              <a:t>enteros</a:t>
            </a:r>
            <a:r>
              <a:rPr lang="en-US" u="sng" dirty="0"/>
              <a:t> </a:t>
            </a:r>
            <a:endParaRPr lang="es-ES" u="sng" dirty="0"/>
          </a:p>
          <a:p>
            <a:r>
              <a:rPr lang="en-US" dirty="0"/>
              <a:t>A </a:t>
            </a:r>
            <a:r>
              <a:rPr lang="en-US" dirty="0" err="1"/>
              <a:t>las</a:t>
            </a:r>
            <a:r>
              <a:rPr lang="en-US" dirty="0"/>
              <a:t> variables se les </a:t>
            </a:r>
            <a:r>
              <a:rPr lang="en-US" dirty="0" err="1"/>
              <a:t>puede</a:t>
            </a:r>
            <a:r>
              <a:rPr lang="en-US" dirty="0"/>
              <a:t> </a:t>
            </a:r>
            <a:r>
              <a:rPr lang="en-US" dirty="0" err="1"/>
              <a:t>asignar</a:t>
            </a:r>
            <a:r>
              <a:rPr lang="en-US" dirty="0"/>
              <a:t> </a:t>
            </a:r>
            <a:r>
              <a:rPr lang="en-US" dirty="0" err="1"/>
              <a:t>valores</a:t>
            </a:r>
            <a:r>
              <a:rPr lang="en-US" dirty="0"/>
              <a:t> </a:t>
            </a:r>
            <a:r>
              <a:rPr lang="en-US" dirty="0" err="1"/>
              <a:t>enteros</a:t>
            </a:r>
            <a:r>
              <a:rPr lang="en-US" dirty="0"/>
              <a:t>. Los </a:t>
            </a:r>
            <a:r>
              <a:rPr lang="en-US" dirty="0" err="1"/>
              <a:t>números</a:t>
            </a:r>
            <a:r>
              <a:rPr lang="en-US" dirty="0"/>
              <a:t> </a:t>
            </a:r>
            <a:r>
              <a:rPr lang="en-US" dirty="0" err="1"/>
              <a:t>enteros</a:t>
            </a:r>
            <a:r>
              <a:rPr lang="en-US" dirty="0"/>
              <a:t> se </a:t>
            </a:r>
            <a:r>
              <a:rPr lang="en-US" dirty="0" err="1"/>
              <a:t>usan</a:t>
            </a:r>
            <a:r>
              <a:rPr lang="en-US" dirty="0"/>
              <a:t> </a:t>
            </a:r>
            <a:r>
              <a:rPr lang="en-US" dirty="0" err="1"/>
              <a:t>tal</a:t>
            </a:r>
            <a:r>
              <a:rPr lang="en-US" dirty="0"/>
              <a:t> </a:t>
            </a:r>
            <a:r>
              <a:rPr lang="en-US" dirty="0" err="1"/>
              <a:t>cual</a:t>
            </a:r>
            <a:r>
              <a:rPr lang="en-US" dirty="0"/>
              <a:t>. </a:t>
            </a:r>
            <a:r>
              <a:rPr lang="en-US" dirty="0" err="1"/>
              <a:t>Pueden</a:t>
            </a:r>
            <a:r>
              <a:rPr lang="en-US" dirty="0"/>
              <a:t> </a:t>
            </a:r>
            <a:r>
              <a:rPr lang="en-US" dirty="0" err="1"/>
              <a:t>ser</a:t>
            </a:r>
            <a:r>
              <a:rPr lang="en-US" dirty="0"/>
              <a:t> </a:t>
            </a:r>
            <a:r>
              <a:rPr lang="en-US" dirty="0" err="1"/>
              <a:t>positivos</a:t>
            </a:r>
            <a:r>
              <a:rPr lang="en-US" dirty="0"/>
              <a:t> o </a:t>
            </a:r>
            <a:r>
              <a:rPr lang="en-US" dirty="0" err="1"/>
              <a:t>negativos</a:t>
            </a:r>
            <a:r>
              <a:rPr lang="en-US" dirty="0"/>
              <a:t>: </a:t>
            </a:r>
            <a:endParaRPr lang="es-ES" dirty="0"/>
          </a:p>
          <a:p>
            <a:r>
              <a:rPr lang="en-US" dirty="0"/>
              <a:t>$n1=17; </a:t>
            </a:r>
            <a:endParaRPr lang="es-ES" dirty="0"/>
          </a:p>
          <a:p>
            <a:r>
              <a:rPr lang="en-US" dirty="0"/>
              <a:t>$n2=-175;  </a:t>
            </a:r>
            <a:endParaRPr lang="es-ES" dirty="0"/>
          </a:p>
          <a:p>
            <a:r>
              <a:rPr lang="en-US" dirty="0"/>
              <a:t>Se </a:t>
            </a:r>
            <a:r>
              <a:rPr lang="en-US" dirty="0" err="1"/>
              <a:t>puede</a:t>
            </a:r>
            <a:r>
              <a:rPr lang="en-US" dirty="0"/>
              <a:t> </a:t>
            </a:r>
            <a:r>
              <a:rPr lang="en-US" dirty="0" err="1"/>
              <a:t>usar</a:t>
            </a:r>
            <a:r>
              <a:rPr lang="en-US" dirty="0"/>
              <a:t> </a:t>
            </a:r>
            <a:r>
              <a:rPr lang="en-US" dirty="0" err="1"/>
              <a:t>sistema</a:t>
            </a:r>
            <a:r>
              <a:rPr lang="en-US" dirty="0"/>
              <a:t> octal </a:t>
            </a:r>
            <a:r>
              <a:rPr lang="en-US" dirty="0" err="1"/>
              <a:t>si</a:t>
            </a:r>
            <a:r>
              <a:rPr lang="en-US" dirty="0"/>
              <a:t> se </a:t>
            </a:r>
            <a:r>
              <a:rPr lang="en-US" dirty="0" err="1"/>
              <a:t>coloca</a:t>
            </a:r>
            <a:r>
              <a:rPr lang="en-US" dirty="0"/>
              <a:t> un cero antes de la </a:t>
            </a:r>
            <a:r>
              <a:rPr lang="en-US" dirty="0" err="1"/>
              <a:t>cifra</a:t>
            </a:r>
            <a:r>
              <a:rPr lang="en-US" dirty="0"/>
              <a:t> : </a:t>
            </a:r>
            <a:endParaRPr lang="es-ES" dirty="0"/>
          </a:p>
          <a:p>
            <a:r>
              <a:rPr lang="en-US" dirty="0"/>
              <a:t>$octal=071; </a:t>
            </a:r>
            <a:endParaRPr lang="es-ES" dirty="0"/>
          </a:p>
          <a:p>
            <a:r>
              <a:rPr lang="en-US" dirty="0"/>
              <a:t>echo $octal;</a:t>
            </a:r>
            <a:r>
              <a:rPr lang="en-US" b="1" i="1" dirty="0"/>
              <a:t> //</a:t>
            </a:r>
            <a:r>
              <a:rPr lang="en-US" b="1" i="1" dirty="0" err="1"/>
              <a:t>escribe</a:t>
            </a:r>
            <a:r>
              <a:rPr lang="en-US" b="1" i="1" dirty="0"/>
              <a:t> 56 </a:t>
            </a:r>
            <a:endParaRPr lang="es-ES" dirty="0"/>
          </a:p>
          <a:p>
            <a:r>
              <a:rPr lang="en-US" dirty="0"/>
              <a:t> </a:t>
            </a:r>
            <a:endParaRPr lang="es-ES" dirty="0"/>
          </a:p>
          <a:p>
            <a:r>
              <a:rPr lang="en-US" dirty="0" err="1"/>
              <a:t>Además</a:t>
            </a:r>
            <a:r>
              <a:rPr lang="en-US" dirty="0"/>
              <a:t> </a:t>
            </a:r>
            <a:r>
              <a:rPr lang="en-US" dirty="0" err="1"/>
              <a:t>pueden</a:t>
            </a:r>
            <a:r>
              <a:rPr lang="en-US" dirty="0"/>
              <a:t> </a:t>
            </a:r>
            <a:r>
              <a:rPr lang="en-US" dirty="0" err="1"/>
              <a:t>estar</a:t>
            </a:r>
            <a:r>
              <a:rPr lang="en-US" dirty="0"/>
              <a:t> en </a:t>
            </a:r>
            <a:r>
              <a:rPr lang="en-US" dirty="0" err="1"/>
              <a:t>sistema</a:t>
            </a:r>
            <a:r>
              <a:rPr lang="en-US" dirty="0"/>
              <a:t> hexadecimal </a:t>
            </a:r>
            <a:r>
              <a:rPr lang="en-US" dirty="0" err="1"/>
              <a:t>si</a:t>
            </a:r>
            <a:r>
              <a:rPr lang="en-US" dirty="0"/>
              <a:t> a la </a:t>
            </a:r>
            <a:r>
              <a:rPr lang="en-US" dirty="0" err="1"/>
              <a:t>cifra</a:t>
            </a:r>
            <a:r>
              <a:rPr lang="en-US" dirty="0"/>
              <a:t> se la antecede de un cero y </a:t>
            </a:r>
            <a:r>
              <a:rPr lang="en-US" dirty="0" err="1"/>
              <a:t>una</a:t>
            </a:r>
            <a:r>
              <a:rPr lang="en-US" dirty="0"/>
              <a:t> </a:t>
            </a:r>
            <a:r>
              <a:rPr lang="en-US" dirty="0" err="1"/>
              <a:t>equis</a:t>
            </a:r>
            <a:r>
              <a:rPr lang="en-US" dirty="0"/>
              <a:t>: </a:t>
            </a:r>
            <a:endParaRPr lang="es-ES" dirty="0"/>
          </a:p>
          <a:p>
            <a:r>
              <a:rPr lang="en-US" dirty="0"/>
              <a:t>$</a:t>
            </a:r>
            <a:r>
              <a:rPr lang="en-US" dirty="0" err="1"/>
              <a:t>hexa</a:t>
            </a:r>
            <a:r>
              <a:rPr lang="en-US" dirty="0"/>
              <a:t>=0xA2BC; </a:t>
            </a:r>
            <a:endParaRPr lang="es-ES" dirty="0"/>
          </a:p>
          <a:p>
            <a:r>
              <a:rPr lang="en-US" b="1" dirty="0"/>
              <a:t>echo</a:t>
            </a:r>
            <a:r>
              <a:rPr lang="en-US" dirty="0"/>
              <a:t> $</a:t>
            </a:r>
            <a:r>
              <a:rPr lang="en-US" dirty="0" err="1"/>
              <a:t>hexa</a:t>
            </a:r>
            <a:r>
              <a:rPr lang="en-US" dirty="0"/>
              <a:t>;</a:t>
            </a:r>
            <a:r>
              <a:rPr lang="en-US" b="1" i="1" dirty="0"/>
              <a:t> //</a:t>
            </a:r>
            <a:r>
              <a:rPr lang="en-US" b="1" i="1" dirty="0" err="1"/>
              <a:t>escribe</a:t>
            </a:r>
            <a:r>
              <a:rPr lang="en-US" b="1" i="1" dirty="0"/>
              <a:t> 41660 </a:t>
            </a:r>
          </a:p>
          <a:p>
            <a:endParaRPr lang="en-US" b="1" i="1" dirty="0"/>
          </a:p>
          <a:p>
            <a:r>
              <a:rPr lang="en-US" u="sng" dirty="0"/>
              <a:t>coma </a:t>
            </a:r>
            <a:r>
              <a:rPr lang="en-US" u="sng" dirty="0" err="1"/>
              <a:t>flotante</a:t>
            </a:r>
            <a:r>
              <a:rPr lang="en-US" u="sng" dirty="0"/>
              <a:t> </a:t>
            </a:r>
          </a:p>
          <a:p>
            <a:r>
              <a:rPr lang="en-US" dirty="0" err="1"/>
              <a:t>Números</a:t>
            </a:r>
            <a:r>
              <a:rPr lang="en-US" dirty="0"/>
              <a:t> con </a:t>
            </a:r>
            <a:r>
              <a:rPr lang="en-US" dirty="0" err="1"/>
              <a:t>decimales</a:t>
            </a:r>
            <a:endParaRPr lang="es-ES" dirty="0"/>
          </a:p>
          <a:p>
            <a:r>
              <a:rPr lang="en-US" dirty="0"/>
              <a:t>$n1=234.12; </a:t>
            </a:r>
            <a:endParaRPr lang="es-ES" dirty="0"/>
          </a:p>
          <a:p>
            <a:r>
              <a:rPr lang="en-US" dirty="0"/>
              <a:t>$n2=12.3e-4;</a:t>
            </a:r>
            <a:r>
              <a:rPr lang="en-US" b="1" i="1" dirty="0"/>
              <a:t> //</a:t>
            </a:r>
            <a:r>
              <a:rPr lang="en-US" b="1" i="1" dirty="0" err="1"/>
              <a:t>eso</a:t>
            </a:r>
            <a:r>
              <a:rPr lang="en-US" b="1" i="1" dirty="0"/>
              <a:t> </a:t>
            </a:r>
            <a:r>
              <a:rPr lang="en-US" b="1" i="1" dirty="0" err="1"/>
              <a:t>es</a:t>
            </a:r>
            <a:r>
              <a:rPr lang="en-US" b="1" i="1" dirty="0"/>
              <a:t> 12,3·10-4, </a:t>
            </a:r>
            <a:r>
              <a:rPr lang="en-US" b="1" i="1" dirty="0" err="1"/>
              <a:t>es</a:t>
            </a:r>
            <a:r>
              <a:rPr lang="en-US" b="1" i="1" dirty="0"/>
              <a:t> </a:t>
            </a:r>
            <a:r>
              <a:rPr lang="en-US" b="1" i="1" dirty="0" err="1"/>
              <a:t>decir</a:t>
            </a:r>
            <a:r>
              <a:rPr lang="en-US" b="1" i="1" dirty="0"/>
              <a:t> 0,00123 </a:t>
            </a:r>
            <a:endParaRPr lang="es-ES" dirty="0"/>
          </a:p>
          <a:p>
            <a:r>
              <a:rPr lang="en-US" dirty="0"/>
              <a:t> </a:t>
            </a:r>
            <a:endParaRPr lang="es-ES" dirty="0"/>
          </a:p>
          <a:p>
            <a:r>
              <a:rPr lang="es-ES" dirty="0"/>
              <a:t>     </a:t>
            </a:r>
          </a:p>
        </p:txBody>
      </p:sp>
    </p:spTree>
    <p:extLst>
      <p:ext uri="{BB962C8B-B14F-4D97-AF65-F5344CB8AC3E}">
        <p14:creationId xmlns:p14="http://schemas.microsoft.com/office/powerpoint/2010/main" val="840743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764704"/>
            <a:ext cx="8496944" cy="3139321"/>
          </a:xfrm>
          <a:prstGeom prst="rect">
            <a:avLst/>
          </a:prstGeom>
          <a:noFill/>
        </p:spPr>
        <p:txBody>
          <a:bodyPr wrap="square" rtlCol="0">
            <a:spAutoFit/>
          </a:bodyPr>
          <a:lstStyle/>
          <a:p>
            <a:r>
              <a:rPr lang="en-US" u="sng" dirty="0" err="1"/>
              <a:t>cadenas</a:t>
            </a:r>
            <a:r>
              <a:rPr lang="en-US" u="sng" dirty="0"/>
              <a:t> </a:t>
            </a:r>
            <a:endParaRPr lang="es-ES" u="sng" dirty="0"/>
          </a:p>
          <a:p>
            <a:r>
              <a:rPr lang="en-US" dirty="0"/>
              <a:t>Se </a:t>
            </a:r>
            <a:r>
              <a:rPr lang="en-US" dirty="0" err="1"/>
              <a:t>denomina</a:t>
            </a:r>
            <a:r>
              <a:rPr lang="en-US" dirty="0"/>
              <a:t> </a:t>
            </a:r>
            <a:r>
              <a:rPr lang="en-US" dirty="0" err="1"/>
              <a:t>así</a:t>
            </a:r>
            <a:r>
              <a:rPr lang="en-US" dirty="0"/>
              <a:t> a los </a:t>
            </a:r>
            <a:r>
              <a:rPr lang="en-US" dirty="0" err="1"/>
              <a:t>textos</a:t>
            </a:r>
            <a:r>
              <a:rPr lang="en-US" dirty="0"/>
              <a:t>. </a:t>
            </a:r>
            <a:endParaRPr lang="es-ES" dirty="0"/>
          </a:p>
          <a:p>
            <a:r>
              <a:rPr lang="en-US" dirty="0"/>
              <a:t>$</a:t>
            </a:r>
            <a:r>
              <a:rPr lang="en-US" dirty="0" err="1"/>
              <a:t>nombre</a:t>
            </a:r>
            <a:r>
              <a:rPr lang="en-US" dirty="0"/>
              <a:t>=“</a:t>
            </a:r>
            <a:r>
              <a:rPr lang="en-US" dirty="0" err="1"/>
              <a:t>Miren</a:t>
            </a:r>
            <a:r>
              <a:rPr lang="en-US" dirty="0"/>
              <a:t> </a:t>
            </a:r>
            <a:r>
              <a:rPr lang="en-US" dirty="0" err="1"/>
              <a:t>García</a:t>
            </a:r>
            <a:r>
              <a:rPr lang="en-US" dirty="0"/>
              <a:t>”; </a:t>
            </a:r>
            <a:endParaRPr lang="es-ES" dirty="0"/>
          </a:p>
          <a:p>
            <a:r>
              <a:rPr lang="en-US" dirty="0"/>
              <a:t>Si el </a:t>
            </a:r>
            <a:r>
              <a:rPr lang="en-US" dirty="0" err="1"/>
              <a:t>propio</a:t>
            </a:r>
            <a:r>
              <a:rPr lang="en-US" dirty="0"/>
              <a:t> </a:t>
            </a:r>
            <a:r>
              <a:rPr lang="en-US" dirty="0" err="1"/>
              <a:t>texto</a:t>
            </a:r>
            <a:r>
              <a:rPr lang="en-US" dirty="0"/>
              <a:t> </a:t>
            </a:r>
            <a:r>
              <a:rPr lang="en-US" dirty="0" err="1"/>
              <a:t>lleva</a:t>
            </a:r>
            <a:r>
              <a:rPr lang="en-US" dirty="0"/>
              <a:t> </a:t>
            </a:r>
            <a:r>
              <a:rPr lang="en-US" dirty="0" err="1"/>
              <a:t>comillas</a:t>
            </a:r>
            <a:r>
              <a:rPr lang="en-US" dirty="0"/>
              <a:t>, se </a:t>
            </a:r>
            <a:r>
              <a:rPr lang="en-US" dirty="0" err="1"/>
              <a:t>puede</a:t>
            </a:r>
            <a:r>
              <a:rPr lang="en-US" dirty="0"/>
              <a:t> </a:t>
            </a:r>
            <a:r>
              <a:rPr lang="en-US" dirty="0" err="1"/>
              <a:t>utilizar</a:t>
            </a:r>
            <a:r>
              <a:rPr lang="en-US" dirty="0"/>
              <a:t> </a:t>
            </a:r>
            <a:r>
              <a:rPr lang="en-US" dirty="0" err="1"/>
              <a:t>combinaciones</a:t>
            </a:r>
            <a:r>
              <a:rPr lang="en-US" dirty="0"/>
              <a:t> de </a:t>
            </a:r>
            <a:r>
              <a:rPr lang="en-US" dirty="0" err="1"/>
              <a:t>las</a:t>
            </a:r>
            <a:r>
              <a:rPr lang="en-US" dirty="0"/>
              <a:t> </a:t>
            </a:r>
            <a:r>
              <a:rPr lang="en-US" dirty="0" err="1"/>
              <a:t>comillas</a:t>
            </a:r>
            <a:r>
              <a:rPr lang="en-US" dirty="0"/>
              <a:t> </a:t>
            </a:r>
            <a:r>
              <a:rPr lang="en-US" dirty="0" err="1"/>
              <a:t>para</a:t>
            </a:r>
            <a:r>
              <a:rPr lang="en-US" dirty="0"/>
              <a:t> </a:t>
            </a:r>
            <a:endParaRPr lang="es-ES" dirty="0"/>
          </a:p>
          <a:p>
            <a:r>
              <a:rPr lang="en-US" dirty="0" err="1"/>
              <a:t>evitar</a:t>
            </a:r>
            <a:r>
              <a:rPr lang="en-US" dirty="0"/>
              <a:t> el </a:t>
            </a:r>
            <a:r>
              <a:rPr lang="en-US" dirty="0" err="1"/>
              <a:t>problema</a:t>
            </a:r>
            <a:r>
              <a:rPr lang="en-US" dirty="0"/>
              <a:t>. </a:t>
            </a:r>
            <a:r>
              <a:rPr lang="en-US" dirty="0" err="1"/>
              <a:t>Por</a:t>
            </a:r>
            <a:r>
              <a:rPr lang="en-US" dirty="0"/>
              <a:t> </a:t>
            </a:r>
            <a:r>
              <a:rPr lang="en-US" dirty="0" err="1"/>
              <a:t>ejemplo</a:t>
            </a:r>
            <a:r>
              <a:rPr lang="en-US" dirty="0"/>
              <a:t>: </a:t>
            </a:r>
            <a:endParaRPr lang="es-ES" dirty="0"/>
          </a:p>
          <a:p>
            <a:r>
              <a:rPr lang="en-US" dirty="0"/>
              <a:t>$</a:t>
            </a:r>
            <a:r>
              <a:rPr lang="en-US" dirty="0" err="1"/>
              <a:t>frase</a:t>
            </a:r>
            <a:r>
              <a:rPr lang="en-US" dirty="0"/>
              <a:t> = 'Antonio </a:t>
            </a:r>
            <a:r>
              <a:rPr lang="en-US" dirty="0" err="1"/>
              <a:t>dijo</a:t>
            </a:r>
            <a:r>
              <a:rPr lang="en-US" dirty="0"/>
              <a:t> "</a:t>
            </a:r>
            <a:r>
              <a:rPr lang="en-US" dirty="0" err="1"/>
              <a:t>Hola</a:t>
            </a:r>
            <a:r>
              <a:rPr lang="en-US" dirty="0"/>
              <a:t>" al </a:t>
            </a:r>
            <a:r>
              <a:rPr lang="en-US" dirty="0" err="1"/>
              <a:t>llegar</a:t>
            </a:r>
            <a:r>
              <a:rPr lang="en-US" dirty="0"/>
              <a:t>';  </a:t>
            </a:r>
            <a:endParaRPr lang="es-ES" dirty="0"/>
          </a:p>
          <a:p>
            <a:r>
              <a:rPr lang="en-US" dirty="0"/>
              <a:t>Como </a:t>
            </a:r>
            <a:r>
              <a:rPr lang="en-US" dirty="0" err="1"/>
              <a:t>queremos</a:t>
            </a:r>
            <a:r>
              <a:rPr lang="en-US" dirty="0"/>
              <a:t> </a:t>
            </a:r>
            <a:r>
              <a:rPr lang="en-US" dirty="0" err="1"/>
              <a:t>almacenar</a:t>
            </a:r>
            <a:r>
              <a:rPr lang="en-US" dirty="0"/>
              <a:t> en</a:t>
            </a:r>
            <a:r>
              <a:rPr lang="en-US" b="1" i="1" dirty="0"/>
              <a:t> $</a:t>
            </a:r>
            <a:r>
              <a:rPr lang="en-US" b="1" i="1" dirty="0" err="1"/>
              <a:t>frase</a:t>
            </a:r>
            <a:r>
              <a:rPr lang="en-US" dirty="0"/>
              <a:t> el </a:t>
            </a:r>
            <a:r>
              <a:rPr lang="en-US" dirty="0" err="1"/>
              <a:t>texto</a:t>
            </a:r>
            <a:r>
              <a:rPr lang="en-US" dirty="0"/>
              <a:t> con</a:t>
            </a:r>
            <a:r>
              <a:rPr lang="en-US" b="1" i="1" dirty="0"/>
              <a:t> </a:t>
            </a:r>
            <a:r>
              <a:rPr lang="en-US" b="1" i="1" dirty="0" err="1"/>
              <a:t>Hola</a:t>
            </a:r>
            <a:r>
              <a:rPr lang="en-US" dirty="0"/>
              <a:t> entre </a:t>
            </a:r>
            <a:r>
              <a:rPr lang="en-US" dirty="0" err="1"/>
              <a:t>comillas</a:t>
            </a:r>
            <a:r>
              <a:rPr lang="en-US" dirty="0"/>
              <a:t>, </a:t>
            </a:r>
            <a:r>
              <a:rPr lang="en-US" dirty="0" err="1"/>
              <a:t>entonces</a:t>
            </a:r>
            <a:r>
              <a:rPr lang="en-US" dirty="0"/>
              <a:t> </a:t>
            </a:r>
            <a:r>
              <a:rPr lang="en-US" dirty="0" err="1"/>
              <a:t>englobamos</a:t>
            </a:r>
            <a:r>
              <a:rPr lang="en-US" dirty="0"/>
              <a:t> </a:t>
            </a:r>
            <a:r>
              <a:rPr lang="en-US" dirty="0" err="1"/>
              <a:t>todo</a:t>
            </a:r>
            <a:r>
              <a:rPr lang="en-US" dirty="0"/>
              <a:t> el </a:t>
            </a:r>
            <a:r>
              <a:rPr lang="en-US" dirty="0" err="1"/>
              <a:t>texto</a:t>
            </a:r>
            <a:r>
              <a:rPr lang="en-US" dirty="0"/>
              <a:t> con </a:t>
            </a:r>
            <a:r>
              <a:rPr lang="en-US" dirty="0" err="1"/>
              <a:t>comillas</a:t>
            </a:r>
            <a:r>
              <a:rPr lang="en-US" dirty="0"/>
              <a:t> simples. </a:t>
            </a:r>
            <a:endParaRPr lang="es-ES" dirty="0"/>
          </a:p>
          <a:p>
            <a:r>
              <a:rPr lang="en-US" dirty="0" err="1"/>
              <a:t>Otra</a:t>
            </a:r>
            <a:r>
              <a:rPr lang="en-US" dirty="0"/>
              <a:t> </a:t>
            </a:r>
            <a:r>
              <a:rPr lang="en-US" dirty="0" err="1"/>
              <a:t>opción</a:t>
            </a:r>
            <a:r>
              <a:rPr lang="en-US" dirty="0"/>
              <a:t> </a:t>
            </a:r>
            <a:r>
              <a:rPr lang="en-US" dirty="0" err="1"/>
              <a:t>es</a:t>
            </a:r>
            <a:r>
              <a:rPr lang="en-US" dirty="0"/>
              <a:t> </a:t>
            </a:r>
            <a:r>
              <a:rPr lang="en-US" dirty="0" err="1"/>
              <a:t>usar</a:t>
            </a:r>
            <a:r>
              <a:rPr lang="en-US" dirty="0"/>
              <a:t> </a:t>
            </a:r>
            <a:r>
              <a:rPr lang="en-US" dirty="0" err="1"/>
              <a:t>caracteres</a:t>
            </a:r>
            <a:r>
              <a:rPr lang="en-US" dirty="0"/>
              <a:t> </a:t>
            </a:r>
            <a:r>
              <a:rPr lang="en-US" dirty="0" err="1"/>
              <a:t>especiales</a:t>
            </a:r>
            <a:r>
              <a:rPr lang="en-US" dirty="0"/>
              <a:t>, </a:t>
            </a:r>
            <a:r>
              <a:rPr lang="en-US" dirty="0" err="1"/>
              <a:t>concretamente</a:t>
            </a:r>
            <a:r>
              <a:rPr lang="en-US" dirty="0"/>
              <a:t>: </a:t>
            </a:r>
          </a:p>
          <a:p>
            <a:endParaRPr lang="es-ES" dirty="0"/>
          </a:p>
          <a:p>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429000"/>
            <a:ext cx="781236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015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a:xfrm>
            <a:off x="500063" y="404664"/>
            <a:ext cx="8229600" cy="1144141"/>
          </a:xfrm>
        </p:spPr>
        <p:txBody>
          <a:bodyPr>
            <a:normAutofit fontScale="90000"/>
          </a:bodyPr>
          <a:lstStyle/>
          <a:p>
            <a:pPr marL="357188" indent="-357188">
              <a:lnSpc>
                <a:spcPct val="80000"/>
              </a:lnSpc>
              <a:defRPr/>
            </a:pPr>
            <a:r>
              <a:rPr lang="es-ES_tradnl" sz="3100" dirty="0"/>
              <a:t>Uso de \n para generar código HTML legible</a:t>
            </a:r>
            <a:br>
              <a:rPr lang="es-ES_tradnl" sz="4000" dirty="0"/>
            </a:br>
            <a:br>
              <a:rPr lang="es-ES_tradnl" sz="4000" dirty="0"/>
            </a:br>
            <a:endParaRPr lang="es-ES_tradnl" altLang="es-ES" sz="4000" dirty="0"/>
          </a:p>
        </p:txBody>
      </p:sp>
      <p:sp>
        <p:nvSpPr>
          <p:cNvPr id="6147" name="2 Marcador de contenido"/>
          <p:cNvSpPr>
            <a:spLocks noGrp="1"/>
          </p:cNvSpPr>
          <p:nvPr>
            <p:ph idx="1"/>
          </p:nvPr>
        </p:nvSpPr>
        <p:spPr>
          <a:xfrm>
            <a:off x="785813" y="1643063"/>
            <a:ext cx="7643812" cy="4681537"/>
          </a:xfrm>
        </p:spPr>
        <p:txBody>
          <a:bodyPr/>
          <a:lstStyle/>
          <a:p>
            <a:pPr marL="357188" indent="-357188">
              <a:lnSpc>
                <a:spcPct val="80000"/>
              </a:lnSpc>
              <a:buFont typeface="Wingdings" pitchFamily="2" charset="2"/>
              <a:buChar char="q"/>
              <a:defRPr/>
            </a:pPr>
            <a:r>
              <a:rPr lang="es-ES_tradnl" sz="2400" dirty="0">
                <a:latin typeface="+mj-lt"/>
              </a:rPr>
              <a:t>Sin el carácter  </a:t>
            </a:r>
            <a:r>
              <a:rPr lang="es-ES_tradnl" sz="2400" b="1" i="1" dirty="0">
                <a:latin typeface="+mj-lt"/>
              </a:rPr>
              <a:t>\n</a:t>
            </a:r>
          </a:p>
          <a:p>
            <a:pPr marL="357188" indent="-357188">
              <a:lnSpc>
                <a:spcPct val="80000"/>
              </a:lnSpc>
              <a:buFont typeface="Wingdings" pitchFamily="2" charset="2"/>
              <a:buChar char="q"/>
              <a:defRPr/>
            </a:pPr>
            <a:endParaRPr lang="es-ES" sz="2200" dirty="0">
              <a:latin typeface="+mj-lt"/>
            </a:endParaRPr>
          </a:p>
          <a:p>
            <a:pPr lvl="1" algn="just">
              <a:buFont typeface="Wingdings 2" pitchFamily="18" charset="2"/>
              <a:buNone/>
              <a:defRPr/>
            </a:pPr>
            <a:endParaRPr lang="es-ES" sz="2200" dirty="0">
              <a:latin typeface="Calibri" pitchFamily="34" charset="0"/>
            </a:endParaRPr>
          </a:p>
        </p:txBody>
      </p:sp>
      <p:cxnSp>
        <p:nvCxnSpPr>
          <p:cNvPr id="4" name="3 Conector recto"/>
          <p:cNvCxnSpPr/>
          <p:nvPr/>
        </p:nvCxnSpPr>
        <p:spPr>
          <a:xfrm rot="10800000" flipH="1">
            <a:off x="500063" y="6357938"/>
            <a:ext cx="8143875" cy="1587"/>
          </a:xfrm>
          <a:prstGeom prst="line">
            <a:avLst/>
          </a:prstGeom>
        </p:spPr>
        <p:style>
          <a:lnRef idx="1">
            <a:schemeClr val="accent1"/>
          </a:lnRef>
          <a:fillRef idx="0">
            <a:schemeClr val="accent1"/>
          </a:fillRef>
          <a:effectRef idx="0">
            <a:schemeClr val="accent1"/>
          </a:effectRef>
          <a:fontRef idx="minor">
            <a:schemeClr val="tx1"/>
          </a:fontRef>
        </p:style>
      </p:cxnSp>
      <p:sp>
        <p:nvSpPr>
          <p:cNvPr id="36869" name="Text Box 5"/>
          <p:cNvSpPr txBox="1">
            <a:spLocks noChangeArrowheads="1"/>
          </p:cNvSpPr>
          <p:nvPr/>
        </p:nvSpPr>
        <p:spPr bwMode="auto">
          <a:xfrm>
            <a:off x="3852863" y="3032125"/>
            <a:ext cx="4103687" cy="584200"/>
          </a:xfrm>
          <a:prstGeom prst="rect">
            <a:avLst/>
          </a:prstGeom>
          <a:solidFill>
            <a:schemeClr val="bg2"/>
          </a:solidFill>
          <a:ln w="3175">
            <a:solidFill>
              <a:schemeClr val="tx1"/>
            </a:solidFill>
            <a:miter lim="800000"/>
            <a:headEnd/>
            <a:tailEnd/>
          </a:ln>
        </p:spPr>
        <p:txBody>
          <a:bodyPr>
            <a:spAutoFit/>
          </a:bodyPr>
          <a:lstStyle>
            <a:lvl1pPr>
              <a:defRPr sz="2600">
                <a:solidFill>
                  <a:schemeClr val="tx1"/>
                </a:solidFill>
                <a:latin typeface="Constantia" pitchFamily="18" charset="0"/>
              </a:defRPr>
            </a:lvl1pPr>
            <a:lvl2pPr marL="742950" indent="-285750">
              <a:defRPr sz="2400">
                <a:solidFill>
                  <a:schemeClr val="tx1"/>
                </a:solidFill>
                <a:latin typeface="Constantia" pitchFamily="18" charset="0"/>
              </a:defRPr>
            </a:lvl2pPr>
            <a:lvl3pPr marL="1143000" indent="-228600">
              <a:defRPr sz="2100">
                <a:solidFill>
                  <a:schemeClr val="tx1"/>
                </a:solidFill>
                <a:latin typeface="Constantia" pitchFamily="18" charset="0"/>
              </a:defRPr>
            </a:lvl3pPr>
            <a:lvl4pPr marL="1600200" indent="-228600">
              <a:defRPr sz="2000">
                <a:solidFill>
                  <a:schemeClr val="tx1"/>
                </a:solidFill>
                <a:latin typeface="Constantia" pitchFamily="18" charset="0"/>
              </a:defRPr>
            </a:lvl4pPr>
            <a:lvl5pPr marL="2057400" indent="-228600">
              <a:defRPr sz="2000">
                <a:solidFill>
                  <a:schemeClr val="tx1"/>
                </a:solidFill>
                <a:latin typeface="Constantia" pitchFamily="18" charset="0"/>
              </a:defRPr>
            </a:lvl5pPr>
            <a:lvl6pPr marL="25146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6pPr>
            <a:lvl7pPr marL="29718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7pPr>
            <a:lvl8pPr marL="34290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r>
              <a:rPr lang="es-ES" altLang="es-ES" sz="1600" b="1">
                <a:latin typeface="Courier New" pitchFamily="49" charset="0"/>
                <a:cs typeface="Courier New" pitchFamily="49" charset="0"/>
              </a:rPr>
              <a:t>print (“&lt;P&gt;Párrafo 1&lt;/P&gt;”);</a:t>
            </a:r>
          </a:p>
          <a:p>
            <a:r>
              <a:rPr lang="es-ES" altLang="es-ES" sz="1600" b="1">
                <a:latin typeface="Courier New" pitchFamily="49" charset="0"/>
                <a:cs typeface="Courier New" pitchFamily="49" charset="0"/>
              </a:rPr>
              <a:t>print (“&lt;P&gt;Párrafo 2&lt;/P&gt;”);</a:t>
            </a:r>
          </a:p>
        </p:txBody>
      </p:sp>
      <p:sp>
        <p:nvSpPr>
          <p:cNvPr id="6" name="Text Box 8"/>
          <p:cNvSpPr txBox="1">
            <a:spLocks noChangeArrowheads="1"/>
          </p:cNvSpPr>
          <p:nvPr/>
        </p:nvSpPr>
        <p:spPr bwMode="auto">
          <a:xfrm>
            <a:off x="2052638" y="3033713"/>
            <a:ext cx="1268412" cy="369887"/>
          </a:xfrm>
          <a:prstGeom prst="rect">
            <a:avLst/>
          </a:prstGeom>
          <a:noFill/>
          <a:ln w="9525">
            <a:noFill/>
            <a:miter lim="800000"/>
            <a:headEnd/>
            <a:tailEnd/>
          </a:ln>
          <a:effectLst/>
        </p:spPr>
        <p:txBody>
          <a:bodyPr wrap="none">
            <a:spAutoFit/>
          </a:bodyPr>
          <a:lstStyle/>
          <a:p>
            <a:pPr>
              <a:defRPr/>
            </a:pPr>
            <a:r>
              <a:rPr lang="es-ES" dirty="0">
                <a:latin typeface="+mj-lt"/>
              </a:rPr>
              <a:t>Código PHP</a:t>
            </a:r>
          </a:p>
        </p:txBody>
      </p:sp>
      <p:sp>
        <p:nvSpPr>
          <p:cNvPr id="36871" name="Text Box 6"/>
          <p:cNvSpPr txBox="1">
            <a:spLocks noChangeArrowheads="1"/>
          </p:cNvSpPr>
          <p:nvPr/>
        </p:nvSpPr>
        <p:spPr bwMode="auto">
          <a:xfrm>
            <a:off x="3852863" y="4192588"/>
            <a:ext cx="4103687" cy="338137"/>
          </a:xfrm>
          <a:prstGeom prst="rect">
            <a:avLst/>
          </a:prstGeom>
          <a:solidFill>
            <a:schemeClr val="bg2"/>
          </a:solidFill>
          <a:ln w="3175">
            <a:solidFill>
              <a:schemeClr val="tx1"/>
            </a:solidFill>
            <a:miter lim="800000"/>
            <a:headEnd/>
            <a:tailEnd/>
          </a:ln>
        </p:spPr>
        <p:txBody>
          <a:bodyPr>
            <a:spAutoFit/>
          </a:bodyPr>
          <a:lstStyle>
            <a:lvl1pPr>
              <a:defRPr sz="2600">
                <a:solidFill>
                  <a:schemeClr val="tx1"/>
                </a:solidFill>
                <a:latin typeface="Constantia" pitchFamily="18" charset="0"/>
              </a:defRPr>
            </a:lvl1pPr>
            <a:lvl2pPr marL="742950" indent="-285750">
              <a:defRPr sz="2400">
                <a:solidFill>
                  <a:schemeClr val="tx1"/>
                </a:solidFill>
                <a:latin typeface="Constantia" pitchFamily="18" charset="0"/>
              </a:defRPr>
            </a:lvl2pPr>
            <a:lvl3pPr marL="1143000" indent="-228600">
              <a:defRPr sz="2100">
                <a:solidFill>
                  <a:schemeClr val="tx1"/>
                </a:solidFill>
                <a:latin typeface="Constantia" pitchFamily="18" charset="0"/>
              </a:defRPr>
            </a:lvl3pPr>
            <a:lvl4pPr marL="1600200" indent="-228600">
              <a:defRPr sz="2000">
                <a:solidFill>
                  <a:schemeClr val="tx1"/>
                </a:solidFill>
                <a:latin typeface="Constantia" pitchFamily="18" charset="0"/>
              </a:defRPr>
            </a:lvl4pPr>
            <a:lvl5pPr marL="2057400" indent="-228600">
              <a:defRPr sz="2000">
                <a:solidFill>
                  <a:schemeClr val="tx1"/>
                </a:solidFill>
                <a:latin typeface="Constantia" pitchFamily="18" charset="0"/>
              </a:defRPr>
            </a:lvl5pPr>
            <a:lvl6pPr marL="25146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6pPr>
            <a:lvl7pPr marL="29718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7pPr>
            <a:lvl8pPr marL="34290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r>
              <a:rPr lang="es-ES" altLang="es-ES" sz="1600" b="1">
                <a:latin typeface="Courier New" pitchFamily="49" charset="0"/>
                <a:cs typeface="Courier New" pitchFamily="49" charset="0"/>
              </a:rPr>
              <a:t>&lt;P&gt;Párrafo 1&lt;/P&gt;&lt;P&gt;Párrafo 2&lt;/P&gt;</a:t>
            </a:r>
            <a:endParaRPr lang="es-ES" altLang="es-ES" sz="1600">
              <a:latin typeface="Courier New" pitchFamily="49" charset="0"/>
              <a:cs typeface="Courier New" pitchFamily="49" charset="0"/>
            </a:endParaRPr>
          </a:p>
        </p:txBody>
      </p:sp>
      <p:sp>
        <p:nvSpPr>
          <p:cNvPr id="8" name="Text Box 9"/>
          <p:cNvSpPr txBox="1">
            <a:spLocks noChangeArrowheads="1"/>
          </p:cNvSpPr>
          <p:nvPr/>
        </p:nvSpPr>
        <p:spPr bwMode="auto">
          <a:xfrm>
            <a:off x="2052638" y="4192588"/>
            <a:ext cx="1438275" cy="369887"/>
          </a:xfrm>
          <a:prstGeom prst="rect">
            <a:avLst/>
          </a:prstGeom>
          <a:noFill/>
          <a:ln w="9525">
            <a:noFill/>
            <a:miter lim="800000"/>
            <a:headEnd/>
            <a:tailEnd/>
          </a:ln>
          <a:effectLst/>
        </p:spPr>
        <p:txBody>
          <a:bodyPr wrap="none">
            <a:spAutoFit/>
          </a:bodyPr>
          <a:lstStyle/>
          <a:p>
            <a:pPr>
              <a:defRPr/>
            </a:pPr>
            <a:r>
              <a:rPr lang="es-ES" dirty="0">
                <a:latin typeface="+mj-lt"/>
              </a:rPr>
              <a:t>Código HTML</a:t>
            </a:r>
          </a:p>
        </p:txBody>
      </p:sp>
      <p:sp>
        <p:nvSpPr>
          <p:cNvPr id="36873" name="Text Box 7"/>
          <p:cNvSpPr txBox="1">
            <a:spLocks noChangeArrowheads="1"/>
          </p:cNvSpPr>
          <p:nvPr/>
        </p:nvSpPr>
        <p:spPr bwMode="auto">
          <a:xfrm>
            <a:off x="3857625" y="5072063"/>
            <a:ext cx="4103688" cy="830262"/>
          </a:xfrm>
          <a:prstGeom prst="rect">
            <a:avLst/>
          </a:prstGeom>
          <a:solidFill>
            <a:schemeClr val="bg2"/>
          </a:solidFill>
          <a:ln w="3175">
            <a:solidFill>
              <a:schemeClr val="tx1"/>
            </a:solidFill>
            <a:miter lim="800000"/>
            <a:headEnd/>
            <a:tailEnd/>
          </a:ln>
        </p:spPr>
        <p:txBody>
          <a:bodyPr>
            <a:spAutoFit/>
          </a:bodyPr>
          <a:lstStyle>
            <a:lvl1pPr>
              <a:defRPr sz="2600">
                <a:solidFill>
                  <a:schemeClr val="tx1"/>
                </a:solidFill>
                <a:latin typeface="Constantia" pitchFamily="18" charset="0"/>
              </a:defRPr>
            </a:lvl1pPr>
            <a:lvl2pPr marL="742950" indent="-285750">
              <a:defRPr sz="2400">
                <a:solidFill>
                  <a:schemeClr val="tx1"/>
                </a:solidFill>
                <a:latin typeface="Constantia" pitchFamily="18" charset="0"/>
              </a:defRPr>
            </a:lvl2pPr>
            <a:lvl3pPr marL="1143000" indent="-228600">
              <a:defRPr sz="2100">
                <a:solidFill>
                  <a:schemeClr val="tx1"/>
                </a:solidFill>
                <a:latin typeface="Constantia" pitchFamily="18" charset="0"/>
              </a:defRPr>
            </a:lvl3pPr>
            <a:lvl4pPr marL="1600200" indent="-228600">
              <a:defRPr sz="2000">
                <a:solidFill>
                  <a:schemeClr val="tx1"/>
                </a:solidFill>
                <a:latin typeface="Constantia" pitchFamily="18" charset="0"/>
              </a:defRPr>
            </a:lvl4pPr>
            <a:lvl5pPr marL="2057400" indent="-228600">
              <a:defRPr sz="2000">
                <a:solidFill>
                  <a:schemeClr val="tx1"/>
                </a:solidFill>
                <a:latin typeface="Constantia" pitchFamily="18" charset="0"/>
              </a:defRPr>
            </a:lvl5pPr>
            <a:lvl6pPr marL="25146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6pPr>
            <a:lvl7pPr marL="29718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7pPr>
            <a:lvl8pPr marL="34290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r>
              <a:rPr lang="es-ES" altLang="es-ES" sz="1600" b="1">
                <a:latin typeface="Courier New" pitchFamily="49" charset="0"/>
                <a:cs typeface="Courier New" pitchFamily="49" charset="0"/>
              </a:rPr>
              <a:t>Párrafo 1</a:t>
            </a:r>
          </a:p>
          <a:p>
            <a:endParaRPr lang="es-ES" altLang="es-ES" sz="1600" b="1">
              <a:latin typeface="Courier New" pitchFamily="49" charset="0"/>
              <a:cs typeface="Courier New" pitchFamily="49" charset="0"/>
            </a:endParaRPr>
          </a:p>
          <a:p>
            <a:r>
              <a:rPr lang="es-ES" altLang="es-ES" sz="1600" b="1">
                <a:latin typeface="Courier New" pitchFamily="49" charset="0"/>
                <a:cs typeface="Courier New" pitchFamily="49" charset="0"/>
              </a:rPr>
              <a:t>Párrafo 2</a:t>
            </a:r>
          </a:p>
        </p:txBody>
      </p:sp>
      <p:sp>
        <p:nvSpPr>
          <p:cNvPr id="10" name="Text Box 10"/>
          <p:cNvSpPr txBox="1">
            <a:spLocks noChangeArrowheads="1"/>
          </p:cNvSpPr>
          <p:nvPr/>
        </p:nvSpPr>
        <p:spPr bwMode="auto">
          <a:xfrm>
            <a:off x="2052638" y="5337175"/>
            <a:ext cx="739775" cy="369888"/>
          </a:xfrm>
          <a:prstGeom prst="rect">
            <a:avLst/>
          </a:prstGeom>
          <a:noFill/>
          <a:ln w="9525">
            <a:noFill/>
            <a:miter lim="800000"/>
            <a:headEnd/>
            <a:tailEnd/>
          </a:ln>
          <a:effectLst/>
        </p:spPr>
        <p:txBody>
          <a:bodyPr wrap="none">
            <a:spAutoFit/>
          </a:bodyPr>
          <a:lstStyle/>
          <a:p>
            <a:pPr>
              <a:defRPr/>
            </a:pPr>
            <a:r>
              <a:rPr lang="es-ES" dirty="0">
                <a:latin typeface="+mj-lt"/>
              </a:rPr>
              <a:t>Salida</a:t>
            </a:r>
          </a:p>
        </p:txBody>
      </p:sp>
    </p:spTree>
    <p:extLst>
      <p:ext uri="{BB962C8B-B14F-4D97-AF65-F5344CB8AC3E}">
        <p14:creationId xmlns:p14="http://schemas.microsoft.com/office/powerpoint/2010/main" val="303715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a:xfrm>
            <a:off x="571500" y="428625"/>
            <a:ext cx="8229600" cy="1000125"/>
          </a:xfrm>
        </p:spPr>
        <p:txBody>
          <a:bodyPr>
            <a:normAutofit fontScale="90000"/>
          </a:bodyPr>
          <a:lstStyle/>
          <a:p>
            <a:r>
              <a:rPr lang="es-ES_tradnl" sz="3100" dirty="0"/>
              <a:t>Uso de \n para generar código HTML legible</a:t>
            </a:r>
            <a:br>
              <a:rPr lang="es-ES_tradnl" sz="4000" dirty="0"/>
            </a:br>
            <a:endParaRPr lang="es-ES_tradnl" altLang="es-ES" sz="4000" dirty="0"/>
          </a:p>
        </p:txBody>
      </p:sp>
      <p:sp>
        <p:nvSpPr>
          <p:cNvPr id="6147" name="2 Marcador de contenido"/>
          <p:cNvSpPr>
            <a:spLocks noGrp="1"/>
          </p:cNvSpPr>
          <p:nvPr>
            <p:ph idx="1"/>
          </p:nvPr>
        </p:nvSpPr>
        <p:spPr>
          <a:xfrm>
            <a:off x="785813" y="1643063"/>
            <a:ext cx="7643812" cy="4681537"/>
          </a:xfrm>
        </p:spPr>
        <p:txBody>
          <a:bodyPr/>
          <a:lstStyle/>
          <a:p>
            <a:pPr marL="357188" indent="-357188">
              <a:lnSpc>
                <a:spcPct val="80000"/>
              </a:lnSpc>
              <a:buFont typeface="Wingdings 2" pitchFamily="18" charset="2"/>
              <a:buNone/>
              <a:defRPr/>
            </a:pPr>
            <a:endParaRPr lang="es-ES_tradnl" sz="2400" dirty="0">
              <a:latin typeface="+mj-lt"/>
            </a:endParaRPr>
          </a:p>
          <a:p>
            <a:pPr marL="357188" indent="-357188">
              <a:lnSpc>
                <a:spcPct val="80000"/>
              </a:lnSpc>
              <a:buFont typeface="Wingdings" pitchFamily="2" charset="2"/>
              <a:buChar char="q"/>
              <a:defRPr/>
            </a:pPr>
            <a:r>
              <a:rPr lang="es-ES_tradnl" sz="2400" dirty="0">
                <a:latin typeface="+mj-lt"/>
              </a:rPr>
              <a:t>Con el carácter  </a:t>
            </a:r>
            <a:r>
              <a:rPr lang="es-ES_tradnl" sz="2400" b="1" i="1" dirty="0">
                <a:latin typeface="+mj-lt"/>
              </a:rPr>
              <a:t>\n</a:t>
            </a:r>
          </a:p>
          <a:p>
            <a:pPr marL="357188" indent="-357188">
              <a:lnSpc>
                <a:spcPct val="80000"/>
              </a:lnSpc>
              <a:buFont typeface="Wingdings" pitchFamily="2" charset="2"/>
              <a:buChar char="q"/>
              <a:defRPr/>
            </a:pPr>
            <a:endParaRPr lang="es-ES" sz="2200" dirty="0">
              <a:latin typeface="+mj-lt"/>
            </a:endParaRPr>
          </a:p>
          <a:p>
            <a:pPr lvl="1" algn="just">
              <a:buFont typeface="Wingdings 2" pitchFamily="18" charset="2"/>
              <a:buNone/>
              <a:defRPr/>
            </a:pPr>
            <a:endParaRPr lang="es-ES" sz="2200" dirty="0">
              <a:latin typeface="+mj-lt"/>
            </a:endParaRPr>
          </a:p>
        </p:txBody>
      </p:sp>
      <p:cxnSp>
        <p:nvCxnSpPr>
          <p:cNvPr id="4" name="3 Conector recto"/>
          <p:cNvCxnSpPr/>
          <p:nvPr/>
        </p:nvCxnSpPr>
        <p:spPr>
          <a:xfrm rot="10800000" flipH="1">
            <a:off x="500063" y="6357938"/>
            <a:ext cx="8143875" cy="1587"/>
          </a:xfrm>
          <a:prstGeom prst="line">
            <a:avLst/>
          </a:prstGeom>
        </p:spPr>
        <p:style>
          <a:lnRef idx="1">
            <a:schemeClr val="accent1"/>
          </a:lnRef>
          <a:fillRef idx="0">
            <a:schemeClr val="accent1"/>
          </a:fillRef>
          <a:effectRef idx="0">
            <a:schemeClr val="accent1"/>
          </a:effectRef>
          <a:fontRef idx="minor">
            <a:schemeClr val="tx1"/>
          </a:fontRef>
        </p:style>
      </p:cxnSp>
      <p:sp>
        <p:nvSpPr>
          <p:cNvPr id="37893" name="Text Box 5"/>
          <p:cNvSpPr txBox="1">
            <a:spLocks noChangeArrowheads="1"/>
          </p:cNvSpPr>
          <p:nvPr/>
        </p:nvSpPr>
        <p:spPr bwMode="auto">
          <a:xfrm>
            <a:off x="3852863" y="3032125"/>
            <a:ext cx="4103687" cy="584200"/>
          </a:xfrm>
          <a:prstGeom prst="rect">
            <a:avLst/>
          </a:prstGeom>
          <a:solidFill>
            <a:schemeClr val="bg2"/>
          </a:solidFill>
          <a:ln w="3175">
            <a:solidFill>
              <a:schemeClr val="tx1"/>
            </a:solidFill>
            <a:miter lim="800000"/>
            <a:headEnd/>
            <a:tailEnd/>
          </a:ln>
        </p:spPr>
        <p:txBody>
          <a:bodyPr>
            <a:spAutoFit/>
          </a:bodyPr>
          <a:lstStyle>
            <a:lvl1pPr>
              <a:defRPr sz="2600">
                <a:solidFill>
                  <a:schemeClr val="tx1"/>
                </a:solidFill>
                <a:latin typeface="Constantia" pitchFamily="18" charset="0"/>
              </a:defRPr>
            </a:lvl1pPr>
            <a:lvl2pPr marL="742950" indent="-285750">
              <a:defRPr sz="2400">
                <a:solidFill>
                  <a:schemeClr val="tx1"/>
                </a:solidFill>
                <a:latin typeface="Constantia" pitchFamily="18" charset="0"/>
              </a:defRPr>
            </a:lvl2pPr>
            <a:lvl3pPr marL="1143000" indent="-228600">
              <a:defRPr sz="2100">
                <a:solidFill>
                  <a:schemeClr val="tx1"/>
                </a:solidFill>
                <a:latin typeface="Constantia" pitchFamily="18" charset="0"/>
              </a:defRPr>
            </a:lvl3pPr>
            <a:lvl4pPr marL="1600200" indent="-228600">
              <a:defRPr sz="2000">
                <a:solidFill>
                  <a:schemeClr val="tx1"/>
                </a:solidFill>
                <a:latin typeface="Constantia" pitchFamily="18" charset="0"/>
              </a:defRPr>
            </a:lvl4pPr>
            <a:lvl5pPr marL="2057400" indent="-228600">
              <a:defRPr sz="2000">
                <a:solidFill>
                  <a:schemeClr val="tx1"/>
                </a:solidFill>
                <a:latin typeface="Constantia" pitchFamily="18" charset="0"/>
              </a:defRPr>
            </a:lvl5pPr>
            <a:lvl6pPr marL="25146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6pPr>
            <a:lvl7pPr marL="29718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7pPr>
            <a:lvl8pPr marL="34290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r>
              <a:rPr lang="es-ES" altLang="es-ES" sz="1600" b="1">
                <a:latin typeface="Courier New" pitchFamily="49" charset="0"/>
                <a:cs typeface="Courier New" pitchFamily="49" charset="0"/>
              </a:rPr>
              <a:t>print (“&lt;P&gt;Párrafo 1&lt;/P&gt;\n”);</a:t>
            </a:r>
          </a:p>
          <a:p>
            <a:r>
              <a:rPr lang="es-ES" altLang="es-ES" sz="1600" b="1">
                <a:latin typeface="Courier New" pitchFamily="49" charset="0"/>
                <a:cs typeface="Courier New" pitchFamily="49" charset="0"/>
              </a:rPr>
              <a:t>print (“&lt;P&gt;Párrafo 2&lt;/P&gt;\n”);</a:t>
            </a:r>
          </a:p>
        </p:txBody>
      </p:sp>
      <p:sp>
        <p:nvSpPr>
          <p:cNvPr id="6" name="Text Box 8"/>
          <p:cNvSpPr txBox="1">
            <a:spLocks noChangeArrowheads="1"/>
          </p:cNvSpPr>
          <p:nvPr/>
        </p:nvSpPr>
        <p:spPr bwMode="auto">
          <a:xfrm>
            <a:off x="2052638" y="3033713"/>
            <a:ext cx="1268412" cy="369887"/>
          </a:xfrm>
          <a:prstGeom prst="rect">
            <a:avLst/>
          </a:prstGeom>
          <a:noFill/>
          <a:ln w="9525">
            <a:noFill/>
            <a:miter lim="800000"/>
            <a:headEnd/>
            <a:tailEnd/>
          </a:ln>
          <a:effectLst/>
        </p:spPr>
        <p:txBody>
          <a:bodyPr wrap="none">
            <a:spAutoFit/>
          </a:bodyPr>
          <a:lstStyle/>
          <a:p>
            <a:pPr>
              <a:defRPr/>
            </a:pPr>
            <a:r>
              <a:rPr lang="es-ES" dirty="0">
                <a:latin typeface="+mj-lt"/>
              </a:rPr>
              <a:t>Código PHP</a:t>
            </a:r>
          </a:p>
        </p:txBody>
      </p:sp>
      <p:sp>
        <p:nvSpPr>
          <p:cNvPr id="37895" name="Text Box 6"/>
          <p:cNvSpPr txBox="1">
            <a:spLocks noChangeArrowheads="1"/>
          </p:cNvSpPr>
          <p:nvPr/>
        </p:nvSpPr>
        <p:spPr bwMode="auto">
          <a:xfrm>
            <a:off x="3852863" y="4143375"/>
            <a:ext cx="4103687" cy="584200"/>
          </a:xfrm>
          <a:prstGeom prst="rect">
            <a:avLst/>
          </a:prstGeom>
          <a:solidFill>
            <a:schemeClr val="bg2"/>
          </a:solidFill>
          <a:ln w="3175">
            <a:solidFill>
              <a:schemeClr val="tx1"/>
            </a:solidFill>
            <a:miter lim="800000"/>
            <a:headEnd/>
            <a:tailEnd/>
          </a:ln>
        </p:spPr>
        <p:txBody>
          <a:bodyPr anchor="ctr">
            <a:spAutoFit/>
          </a:bodyPr>
          <a:lstStyle>
            <a:lvl1pPr>
              <a:defRPr sz="2600">
                <a:solidFill>
                  <a:schemeClr val="tx1"/>
                </a:solidFill>
                <a:latin typeface="Constantia" pitchFamily="18" charset="0"/>
              </a:defRPr>
            </a:lvl1pPr>
            <a:lvl2pPr marL="742950" indent="-285750">
              <a:defRPr sz="2400">
                <a:solidFill>
                  <a:schemeClr val="tx1"/>
                </a:solidFill>
                <a:latin typeface="Constantia" pitchFamily="18" charset="0"/>
              </a:defRPr>
            </a:lvl2pPr>
            <a:lvl3pPr marL="1143000" indent="-228600">
              <a:defRPr sz="2100">
                <a:solidFill>
                  <a:schemeClr val="tx1"/>
                </a:solidFill>
                <a:latin typeface="Constantia" pitchFamily="18" charset="0"/>
              </a:defRPr>
            </a:lvl3pPr>
            <a:lvl4pPr marL="1600200" indent="-228600">
              <a:defRPr sz="2000">
                <a:solidFill>
                  <a:schemeClr val="tx1"/>
                </a:solidFill>
                <a:latin typeface="Constantia" pitchFamily="18" charset="0"/>
              </a:defRPr>
            </a:lvl4pPr>
            <a:lvl5pPr marL="2057400" indent="-228600">
              <a:defRPr sz="2000">
                <a:solidFill>
                  <a:schemeClr val="tx1"/>
                </a:solidFill>
                <a:latin typeface="Constantia" pitchFamily="18" charset="0"/>
              </a:defRPr>
            </a:lvl5pPr>
            <a:lvl6pPr marL="25146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6pPr>
            <a:lvl7pPr marL="29718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7pPr>
            <a:lvl8pPr marL="34290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r>
              <a:rPr lang="es-ES" altLang="es-ES" sz="1600" b="1">
                <a:latin typeface="Courier New" pitchFamily="49" charset="0"/>
                <a:cs typeface="Courier New" pitchFamily="49" charset="0"/>
              </a:rPr>
              <a:t>&lt;P&gt;Párrafo 1&lt;/P&gt;</a:t>
            </a:r>
          </a:p>
          <a:p>
            <a:r>
              <a:rPr lang="es-ES" altLang="es-ES" sz="1600" b="1">
                <a:latin typeface="Courier New" pitchFamily="49" charset="0"/>
                <a:cs typeface="Courier New" pitchFamily="49" charset="0"/>
              </a:rPr>
              <a:t>&lt;P&gt;Párrafo 2&lt;/P&gt;</a:t>
            </a:r>
            <a:endParaRPr lang="es-ES" altLang="es-ES" sz="1600">
              <a:latin typeface="Courier New" pitchFamily="49" charset="0"/>
              <a:cs typeface="Courier New" pitchFamily="49" charset="0"/>
            </a:endParaRPr>
          </a:p>
        </p:txBody>
      </p:sp>
      <p:sp>
        <p:nvSpPr>
          <p:cNvPr id="8" name="Text Box 9"/>
          <p:cNvSpPr txBox="1">
            <a:spLocks noChangeArrowheads="1"/>
          </p:cNvSpPr>
          <p:nvPr/>
        </p:nvSpPr>
        <p:spPr bwMode="auto">
          <a:xfrm>
            <a:off x="2052638" y="4192588"/>
            <a:ext cx="1438275" cy="369887"/>
          </a:xfrm>
          <a:prstGeom prst="rect">
            <a:avLst/>
          </a:prstGeom>
          <a:noFill/>
          <a:ln w="9525">
            <a:noFill/>
            <a:miter lim="800000"/>
            <a:headEnd/>
            <a:tailEnd/>
          </a:ln>
          <a:effectLst/>
        </p:spPr>
        <p:txBody>
          <a:bodyPr wrap="none">
            <a:spAutoFit/>
          </a:bodyPr>
          <a:lstStyle/>
          <a:p>
            <a:pPr>
              <a:defRPr/>
            </a:pPr>
            <a:r>
              <a:rPr lang="es-ES" dirty="0">
                <a:latin typeface="+mj-lt"/>
              </a:rPr>
              <a:t>Código HTML</a:t>
            </a:r>
          </a:p>
        </p:txBody>
      </p:sp>
      <p:sp>
        <p:nvSpPr>
          <p:cNvPr id="37897" name="Text Box 7"/>
          <p:cNvSpPr txBox="1">
            <a:spLocks noChangeArrowheads="1"/>
          </p:cNvSpPr>
          <p:nvPr/>
        </p:nvSpPr>
        <p:spPr bwMode="auto">
          <a:xfrm>
            <a:off x="3857625" y="5072063"/>
            <a:ext cx="4103688" cy="830262"/>
          </a:xfrm>
          <a:prstGeom prst="rect">
            <a:avLst/>
          </a:prstGeom>
          <a:solidFill>
            <a:schemeClr val="bg2"/>
          </a:solidFill>
          <a:ln w="3175">
            <a:solidFill>
              <a:schemeClr val="tx1"/>
            </a:solidFill>
            <a:miter lim="800000"/>
            <a:headEnd/>
            <a:tailEnd/>
          </a:ln>
        </p:spPr>
        <p:txBody>
          <a:bodyPr>
            <a:spAutoFit/>
          </a:bodyPr>
          <a:lstStyle>
            <a:lvl1pPr>
              <a:defRPr sz="2600">
                <a:solidFill>
                  <a:schemeClr val="tx1"/>
                </a:solidFill>
                <a:latin typeface="Constantia" pitchFamily="18" charset="0"/>
              </a:defRPr>
            </a:lvl1pPr>
            <a:lvl2pPr marL="742950" indent="-285750">
              <a:defRPr sz="2400">
                <a:solidFill>
                  <a:schemeClr val="tx1"/>
                </a:solidFill>
                <a:latin typeface="Constantia" pitchFamily="18" charset="0"/>
              </a:defRPr>
            </a:lvl2pPr>
            <a:lvl3pPr marL="1143000" indent="-228600">
              <a:defRPr sz="2100">
                <a:solidFill>
                  <a:schemeClr val="tx1"/>
                </a:solidFill>
                <a:latin typeface="Constantia" pitchFamily="18" charset="0"/>
              </a:defRPr>
            </a:lvl3pPr>
            <a:lvl4pPr marL="1600200" indent="-228600">
              <a:defRPr sz="2000">
                <a:solidFill>
                  <a:schemeClr val="tx1"/>
                </a:solidFill>
                <a:latin typeface="Constantia" pitchFamily="18" charset="0"/>
              </a:defRPr>
            </a:lvl4pPr>
            <a:lvl5pPr marL="2057400" indent="-228600">
              <a:defRPr sz="2000">
                <a:solidFill>
                  <a:schemeClr val="tx1"/>
                </a:solidFill>
                <a:latin typeface="Constantia" pitchFamily="18" charset="0"/>
              </a:defRPr>
            </a:lvl5pPr>
            <a:lvl6pPr marL="25146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6pPr>
            <a:lvl7pPr marL="2971800" indent="-228600" eaLnBrk="0" fontAlgn="base" hangingPunct="0">
              <a:spcAft>
                <a:spcPct val="0"/>
              </a:spcAft>
              <a:buClr>
                <a:srgbClr val="10CF9B"/>
              </a:buClr>
              <a:buSzPct val="65000"/>
              <a:buFont typeface="Wingdings 2" pitchFamily="18" charset="2"/>
              <a:defRPr sz="2000">
                <a:solidFill>
                  <a:schemeClr val="tx1"/>
                </a:solidFill>
                <a:latin typeface="Constantia" pitchFamily="18" charset="0"/>
              </a:defRPr>
            </a:lvl7pPr>
            <a:lvl8pPr marL="34290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r>
              <a:rPr lang="es-ES" altLang="es-ES" sz="1600" b="1">
                <a:latin typeface="Courier New" pitchFamily="49" charset="0"/>
                <a:cs typeface="Courier New" pitchFamily="49" charset="0"/>
              </a:rPr>
              <a:t>Párrafo 1</a:t>
            </a:r>
          </a:p>
          <a:p>
            <a:endParaRPr lang="es-ES" altLang="es-ES" sz="1600" b="1">
              <a:latin typeface="Courier New" pitchFamily="49" charset="0"/>
              <a:cs typeface="Courier New" pitchFamily="49" charset="0"/>
            </a:endParaRPr>
          </a:p>
          <a:p>
            <a:r>
              <a:rPr lang="es-ES" altLang="es-ES" sz="1600" b="1">
                <a:latin typeface="Courier New" pitchFamily="49" charset="0"/>
                <a:cs typeface="Courier New" pitchFamily="49" charset="0"/>
              </a:rPr>
              <a:t>Párrafo 2</a:t>
            </a:r>
          </a:p>
        </p:txBody>
      </p:sp>
      <p:sp>
        <p:nvSpPr>
          <p:cNvPr id="10" name="Text Box 10"/>
          <p:cNvSpPr txBox="1">
            <a:spLocks noChangeArrowheads="1"/>
          </p:cNvSpPr>
          <p:nvPr/>
        </p:nvSpPr>
        <p:spPr bwMode="auto">
          <a:xfrm>
            <a:off x="2052638" y="5337175"/>
            <a:ext cx="739775" cy="369888"/>
          </a:xfrm>
          <a:prstGeom prst="rect">
            <a:avLst/>
          </a:prstGeom>
          <a:noFill/>
          <a:ln w="9525">
            <a:noFill/>
            <a:miter lim="800000"/>
            <a:headEnd/>
            <a:tailEnd/>
          </a:ln>
          <a:effectLst/>
        </p:spPr>
        <p:txBody>
          <a:bodyPr wrap="none">
            <a:spAutoFit/>
          </a:bodyPr>
          <a:lstStyle/>
          <a:p>
            <a:pPr>
              <a:defRPr/>
            </a:pPr>
            <a:r>
              <a:rPr lang="es-ES" dirty="0">
                <a:latin typeface="+mj-lt"/>
              </a:rPr>
              <a:t>Salida</a:t>
            </a:r>
          </a:p>
        </p:txBody>
      </p:sp>
    </p:spTree>
    <p:extLst>
      <p:ext uri="{BB962C8B-B14F-4D97-AF65-F5344CB8AC3E}">
        <p14:creationId xmlns:p14="http://schemas.microsoft.com/office/powerpoint/2010/main" val="3561857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548680"/>
            <a:ext cx="8136904" cy="5355312"/>
          </a:xfrm>
          <a:prstGeom prst="rect">
            <a:avLst/>
          </a:prstGeom>
          <a:noFill/>
        </p:spPr>
        <p:txBody>
          <a:bodyPr wrap="square" rtlCol="0">
            <a:spAutoFit/>
          </a:bodyPr>
          <a:lstStyle/>
          <a:p>
            <a:r>
              <a:rPr lang="en-US" dirty="0"/>
              <a:t>$</a:t>
            </a:r>
            <a:r>
              <a:rPr lang="en-US" dirty="0" err="1"/>
              <a:t>frase</a:t>
            </a:r>
            <a:r>
              <a:rPr lang="en-US" dirty="0"/>
              <a:t> = "Antonio </a:t>
            </a:r>
            <a:r>
              <a:rPr lang="en-US" dirty="0" err="1"/>
              <a:t>dijo</a:t>
            </a:r>
            <a:r>
              <a:rPr lang="en-US" dirty="0"/>
              <a:t> \"</a:t>
            </a:r>
            <a:r>
              <a:rPr lang="en-US" dirty="0" err="1"/>
              <a:t>Hola</a:t>
            </a:r>
            <a:r>
              <a:rPr lang="en-US" dirty="0"/>
              <a:t>\" al </a:t>
            </a:r>
            <a:r>
              <a:rPr lang="en-US" dirty="0" err="1"/>
              <a:t>llegar</a:t>
            </a:r>
            <a:r>
              <a:rPr lang="en-US" dirty="0"/>
              <a:t>";  </a:t>
            </a:r>
            <a:endParaRPr lang="es-ES" dirty="0"/>
          </a:p>
          <a:p>
            <a:r>
              <a:rPr lang="en-US" dirty="0"/>
              <a:t>Las </a:t>
            </a:r>
            <a:r>
              <a:rPr lang="en-US" dirty="0" err="1"/>
              <a:t>secuencias</a:t>
            </a:r>
            <a:r>
              <a:rPr lang="en-US" dirty="0"/>
              <a:t> de escape </a:t>
            </a:r>
            <a:r>
              <a:rPr lang="en-US" dirty="0" err="1"/>
              <a:t>sólo</a:t>
            </a:r>
            <a:r>
              <a:rPr lang="en-US" dirty="0"/>
              <a:t> </a:t>
            </a:r>
            <a:r>
              <a:rPr lang="en-US" dirty="0" err="1"/>
              <a:t>funcionan</a:t>
            </a:r>
            <a:r>
              <a:rPr lang="en-US" dirty="0"/>
              <a:t> </a:t>
            </a:r>
            <a:r>
              <a:rPr lang="en-US" dirty="0" err="1"/>
              <a:t>si</a:t>
            </a:r>
            <a:r>
              <a:rPr lang="en-US" dirty="0"/>
              <a:t> </a:t>
            </a:r>
            <a:r>
              <a:rPr lang="en-US" dirty="0" err="1"/>
              <a:t>están</a:t>
            </a:r>
            <a:r>
              <a:rPr lang="en-US" dirty="0"/>
              <a:t> </a:t>
            </a:r>
            <a:r>
              <a:rPr lang="en-US" dirty="0" err="1"/>
              <a:t>encerradas</a:t>
            </a:r>
            <a:r>
              <a:rPr lang="en-US" dirty="0"/>
              <a:t> entre </a:t>
            </a:r>
            <a:r>
              <a:rPr lang="en-US" dirty="0" err="1"/>
              <a:t>comillas</a:t>
            </a:r>
            <a:r>
              <a:rPr lang="en-US" dirty="0"/>
              <a:t> </a:t>
            </a:r>
            <a:r>
              <a:rPr lang="en-US" dirty="0" err="1"/>
              <a:t>dobles</a:t>
            </a:r>
            <a:r>
              <a:rPr lang="en-US" dirty="0"/>
              <a:t>. </a:t>
            </a:r>
            <a:r>
              <a:rPr lang="en-US" dirty="0" err="1"/>
              <a:t>Es</a:t>
            </a:r>
            <a:r>
              <a:rPr lang="en-US" dirty="0"/>
              <a:t> </a:t>
            </a:r>
            <a:r>
              <a:rPr lang="en-US" dirty="0" err="1"/>
              <a:t>decir</a:t>
            </a:r>
            <a:r>
              <a:rPr lang="en-US" dirty="0"/>
              <a:t>, no </a:t>
            </a:r>
            <a:r>
              <a:rPr lang="en-US" dirty="0" err="1"/>
              <a:t>funciona</a:t>
            </a:r>
            <a:r>
              <a:rPr lang="en-US" dirty="0"/>
              <a:t>: </a:t>
            </a:r>
            <a:endParaRPr lang="es-ES" dirty="0"/>
          </a:p>
          <a:p>
            <a:r>
              <a:rPr lang="en-US" dirty="0"/>
              <a:t>$</a:t>
            </a:r>
            <a:r>
              <a:rPr lang="en-US" dirty="0" err="1"/>
              <a:t>frase</a:t>
            </a:r>
            <a:r>
              <a:rPr lang="en-US" dirty="0"/>
              <a:t> = 'Antonio </a:t>
            </a:r>
            <a:r>
              <a:rPr lang="en-US" dirty="0" err="1"/>
              <a:t>dijo</a:t>
            </a:r>
            <a:r>
              <a:rPr lang="en-US" dirty="0"/>
              <a:t> \"</a:t>
            </a:r>
            <a:r>
              <a:rPr lang="en-US" dirty="0" err="1"/>
              <a:t>Hola</a:t>
            </a:r>
            <a:r>
              <a:rPr lang="en-US" dirty="0"/>
              <a:t>\" al </a:t>
            </a:r>
            <a:r>
              <a:rPr lang="en-US" dirty="0" err="1"/>
              <a:t>llegar</a:t>
            </a:r>
            <a:r>
              <a:rPr lang="en-US" dirty="0"/>
              <a:t>'; </a:t>
            </a:r>
            <a:endParaRPr lang="es-ES" dirty="0"/>
          </a:p>
          <a:p>
            <a:r>
              <a:rPr lang="en-US" dirty="0"/>
              <a:t>Las </a:t>
            </a:r>
            <a:r>
              <a:rPr lang="en-US" dirty="0" err="1"/>
              <a:t>barras</a:t>
            </a:r>
            <a:r>
              <a:rPr lang="en-US" dirty="0"/>
              <a:t> </a:t>
            </a:r>
            <a:r>
              <a:rPr lang="en-US" dirty="0" err="1"/>
              <a:t>saldrán</a:t>
            </a:r>
            <a:r>
              <a:rPr lang="en-US" dirty="0"/>
              <a:t> </a:t>
            </a:r>
            <a:r>
              <a:rPr lang="en-US" dirty="0" err="1"/>
              <a:t>por</a:t>
            </a:r>
            <a:r>
              <a:rPr lang="en-US" dirty="0"/>
              <a:t> </a:t>
            </a:r>
            <a:r>
              <a:rPr lang="en-US" dirty="0" err="1"/>
              <a:t>pantalla</a:t>
            </a:r>
            <a:r>
              <a:rPr lang="en-US" dirty="0"/>
              <a:t> </a:t>
            </a:r>
            <a:r>
              <a:rPr lang="en-US" dirty="0" err="1"/>
              <a:t>también</a:t>
            </a:r>
            <a:r>
              <a:rPr lang="en-US" dirty="0"/>
              <a:t>. </a:t>
            </a:r>
            <a:endParaRPr lang="es-ES" dirty="0"/>
          </a:p>
          <a:p>
            <a:r>
              <a:rPr lang="en-US" dirty="0"/>
              <a:t>Un </a:t>
            </a:r>
            <a:r>
              <a:rPr lang="en-US" dirty="0" err="1"/>
              <a:t>hecho</a:t>
            </a:r>
            <a:r>
              <a:rPr lang="en-US" dirty="0"/>
              <a:t> de PHP </a:t>
            </a:r>
            <a:r>
              <a:rPr lang="en-US" dirty="0" err="1"/>
              <a:t>muy</a:t>
            </a:r>
            <a:r>
              <a:rPr lang="en-US" dirty="0"/>
              <a:t> </a:t>
            </a:r>
            <a:r>
              <a:rPr lang="en-US" dirty="0" err="1"/>
              <a:t>interesante</a:t>
            </a:r>
            <a:r>
              <a:rPr lang="en-US" dirty="0"/>
              <a:t> </a:t>
            </a:r>
            <a:r>
              <a:rPr lang="en-US" dirty="0" err="1"/>
              <a:t>es</a:t>
            </a:r>
            <a:r>
              <a:rPr lang="en-US" dirty="0"/>
              <a:t> </a:t>
            </a:r>
            <a:r>
              <a:rPr lang="en-US" dirty="0" err="1"/>
              <a:t>que</a:t>
            </a:r>
            <a:r>
              <a:rPr lang="en-US" dirty="0"/>
              <a:t> en un </a:t>
            </a:r>
            <a:r>
              <a:rPr lang="en-US" dirty="0" err="1"/>
              <a:t>texto</a:t>
            </a:r>
            <a:r>
              <a:rPr lang="en-US" dirty="0"/>
              <a:t> se </a:t>
            </a:r>
            <a:r>
              <a:rPr lang="en-US" dirty="0" err="1"/>
              <a:t>puede</a:t>
            </a:r>
            <a:r>
              <a:rPr lang="en-US" dirty="0"/>
              <a:t> </a:t>
            </a:r>
            <a:r>
              <a:rPr lang="en-US" dirty="0" err="1"/>
              <a:t>incluir</a:t>
            </a:r>
            <a:r>
              <a:rPr lang="en-US" dirty="0"/>
              <a:t> el valor de </a:t>
            </a:r>
            <a:r>
              <a:rPr lang="en-US" dirty="0" err="1"/>
              <a:t>una</a:t>
            </a:r>
            <a:r>
              <a:rPr lang="en-US" dirty="0"/>
              <a:t>  variable. </a:t>
            </a:r>
            <a:r>
              <a:rPr lang="en-US" dirty="0" err="1"/>
              <a:t>Por</a:t>
            </a:r>
            <a:r>
              <a:rPr lang="en-US" dirty="0"/>
              <a:t> </a:t>
            </a:r>
            <a:r>
              <a:rPr lang="en-US" dirty="0" err="1"/>
              <a:t>ejemplo</a:t>
            </a:r>
            <a:r>
              <a:rPr lang="en-US" dirty="0"/>
              <a:t>: </a:t>
            </a:r>
            <a:endParaRPr lang="es-ES" dirty="0"/>
          </a:p>
          <a:p>
            <a:r>
              <a:rPr lang="en-US" dirty="0"/>
              <a:t>$</a:t>
            </a:r>
            <a:r>
              <a:rPr lang="en-US" dirty="0" err="1"/>
              <a:t>días</a:t>
            </a:r>
            <a:r>
              <a:rPr lang="en-US" dirty="0"/>
              <a:t>=15; </a:t>
            </a:r>
            <a:endParaRPr lang="es-ES" dirty="0"/>
          </a:p>
          <a:p>
            <a:r>
              <a:rPr lang="en-US" dirty="0"/>
              <a:t>$</a:t>
            </a:r>
            <a:r>
              <a:rPr lang="en-US" dirty="0" err="1"/>
              <a:t>texto</a:t>
            </a:r>
            <a:r>
              <a:rPr lang="en-US" dirty="0"/>
              <a:t>="</a:t>
            </a:r>
            <a:r>
              <a:rPr lang="en-US" dirty="0" err="1"/>
              <a:t>Faltan</a:t>
            </a:r>
            <a:r>
              <a:rPr lang="en-US" dirty="0"/>
              <a:t> $</a:t>
            </a:r>
            <a:r>
              <a:rPr lang="en-US" dirty="0" err="1"/>
              <a:t>días</a:t>
            </a:r>
            <a:r>
              <a:rPr lang="en-US" dirty="0"/>
              <a:t> </a:t>
            </a:r>
            <a:r>
              <a:rPr lang="en-US" dirty="0" err="1"/>
              <a:t>días</a:t>
            </a:r>
            <a:r>
              <a:rPr lang="en-US" dirty="0"/>
              <a:t> </a:t>
            </a:r>
            <a:r>
              <a:rPr lang="en-US" dirty="0" err="1"/>
              <a:t>para</a:t>
            </a:r>
            <a:r>
              <a:rPr lang="en-US" dirty="0"/>
              <a:t> el </a:t>
            </a:r>
            <a:r>
              <a:rPr lang="en-US" dirty="0" err="1"/>
              <a:t>verano</a:t>
            </a:r>
            <a:r>
              <a:rPr lang="en-US" dirty="0"/>
              <a:t>"; </a:t>
            </a:r>
            <a:endParaRPr lang="es-ES" dirty="0"/>
          </a:p>
          <a:p>
            <a:r>
              <a:rPr lang="en-US" dirty="0"/>
              <a:t>echo $</a:t>
            </a:r>
            <a:r>
              <a:rPr lang="en-US" dirty="0" err="1"/>
              <a:t>texto</a:t>
            </a:r>
            <a:r>
              <a:rPr lang="en-US" dirty="0"/>
              <a:t>;</a:t>
            </a:r>
            <a:r>
              <a:rPr lang="en-US" b="1" i="1" dirty="0"/>
              <a:t>//</a:t>
            </a:r>
            <a:r>
              <a:rPr lang="en-US" b="1" i="1" dirty="0" err="1"/>
              <a:t>escribe</a:t>
            </a:r>
            <a:r>
              <a:rPr lang="en-US" b="1" i="1" dirty="0"/>
              <a:t>: </a:t>
            </a:r>
            <a:r>
              <a:rPr lang="en-US" b="1" i="1" dirty="0" err="1"/>
              <a:t>Faltan</a:t>
            </a:r>
            <a:r>
              <a:rPr lang="en-US" b="1" i="1" dirty="0"/>
              <a:t> 15 </a:t>
            </a:r>
            <a:r>
              <a:rPr lang="en-US" b="1" i="1" dirty="0" err="1"/>
              <a:t>días</a:t>
            </a:r>
            <a:r>
              <a:rPr lang="en-US" b="1" i="1" dirty="0"/>
              <a:t> </a:t>
            </a:r>
            <a:r>
              <a:rPr lang="en-US" b="1" i="1" dirty="0" err="1"/>
              <a:t>para</a:t>
            </a:r>
            <a:r>
              <a:rPr lang="en-US" b="1" i="1" dirty="0"/>
              <a:t> el </a:t>
            </a:r>
            <a:r>
              <a:rPr lang="en-US" b="1" i="1" dirty="0" err="1"/>
              <a:t>verano</a:t>
            </a:r>
            <a:r>
              <a:rPr lang="en-US" b="1" i="1" dirty="0"/>
              <a:t> </a:t>
            </a:r>
            <a:endParaRPr lang="es-ES" dirty="0"/>
          </a:p>
          <a:p>
            <a:r>
              <a:rPr lang="en-US" dirty="0"/>
              <a:t> </a:t>
            </a:r>
            <a:r>
              <a:rPr lang="es-MX" dirty="0"/>
              <a:t> Por lo que el símbolo $ sólo se puede asignar a un texto si se usa su secuencia </a:t>
            </a:r>
            <a:r>
              <a:rPr lang="es-MX"/>
              <a:t>de escape \$. </a:t>
            </a:r>
            <a:endParaRPr lang="es-ES" dirty="0"/>
          </a:p>
          <a:p>
            <a:endParaRPr lang="es-ES" dirty="0"/>
          </a:p>
          <a:p>
            <a:r>
              <a:rPr lang="en-US" dirty="0"/>
              <a:t>Los </a:t>
            </a:r>
            <a:r>
              <a:rPr lang="en-US" dirty="0" err="1"/>
              <a:t>textos</a:t>
            </a:r>
            <a:r>
              <a:rPr lang="en-US" dirty="0"/>
              <a:t> se </a:t>
            </a:r>
            <a:r>
              <a:rPr lang="en-US" dirty="0" err="1"/>
              <a:t>pueden</a:t>
            </a:r>
            <a:r>
              <a:rPr lang="en-US" dirty="0"/>
              <a:t> </a:t>
            </a:r>
            <a:r>
              <a:rPr lang="en-US" dirty="0" err="1"/>
              <a:t>concatenar</a:t>
            </a:r>
            <a:r>
              <a:rPr lang="en-US" dirty="0"/>
              <a:t> con </a:t>
            </a:r>
            <a:r>
              <a:rPr lang="en-US" dirty="0" err="1"/>
              <a:t>ayuda</a:t>
            </a:r>
            <a:r>
              <a:rPr lang="en-US" dirty="0"/>
              <a:t> del </a:t>
            </a:r>
            <a:r>
              <a:rPr lang="en-US" dirty="0" err="1"/>
              <a:t>operador</a:t>
            </a:r>
            <a:r>
              <a:rPr lang="en-US" dirty="0"/>
              <a:t> </a:t>
            </a:r>
            <a:r>
              <a:rPr lang="en-US" dirty="0" err="1"/>
              <a:t>punto</a:t>
            </a:r>
            <a:r>
              <a:rPr lang="en-US" dirty="0"/>
              <a:t> (</a:t>
            </a:r>
            <a:r>
              <a:rPr lang="en-US" b="1" dirty="0"/>
              <a:t>.</a:t>
            </a:r>
            <a:r>
              <a:rPr lang="en-US" dirty="0"/>
              <a:t>). </a:t>
            </a:r>
            <a:r>
              <a:rPr lang="en-US" dirty="0" err="1"/>
              <a:t>Ejemplo</a:t>
            </a:r>
            <a:r>
              <a:rPr lang="en-US" dirty="0"/>
              <a:t>: </a:t>
            </a:r>
            <a:endParaRPr lang="es-ES" dirty="0"/>
          </a:p>
          <a:p>
            <a:r>
              <a:rPr lang="en-US" dirty="0"/>
              <a:t>$</a:t>
            </a:r>
            <a:r>
              <a:rPr lang="en-US" dirty="0" err="1"/>
              <a:t>nombre</a:t>
            </a:r>
            <a:r>
              <a:rPr lang="en-US" dirty="0"/>
              <a:t>=“</a:t>
            </a:r>
            <a:r>
              <a:rPr lang="en-US" dirty="0" err="1"/>
              <a:t>Miren</a:t>
            </a:r>
            <a:r>
              <a:rPr lang="en-US" dirty="0"/>
              <a:t>"; </a:t>
            </a:r>
          </a:p>
          <a:p>
            <a:r>
              <a:rPr lang="en-US" dirty="0"/>
              <a:t>$</a:t>
            </a:r>
            <a:r>
              <a:rPr lang="en-US" dirty="0" err="1"/>
              <a:t>apellidos</a:t>
            </a:r>
            <a:r>
              <a:rPr lang="en-US" dirty="0"/>
              <a:t>=“</a:t>
            </a:r>
            <a:r>
              <a:rPr lang="en-US" dirty="0" err="1"/>
              <a:t>Bernaola</a:t>
            </a:r>
            <a:r>
              <a:rPr lang="en-US" dirty="0"/>
              <a:t>"; </a:t>
            </a:r>
            <a:endParaRPr lang="es-ES" dirty="0"/>
          </a:p>
          <a:p>
            <a:r>
              <a:rPr lang="en-US" dirty="0"/>
              <a:t>echo "</a:t>
            </a:r>
            <a:r>
              <a:rPr lang="en-US" dirty="0" err="1"/>
              <a:t>Nombre</a:t>
            </a:r>
            <a:r>
              <a:rPr lang="en-US" dirty="0"/>
              <a:t> </a:t>
            </a:r>
            <a:r>
              <a:rPr lang="en-US" dirty="0" err="1"/>
              <a:t>completo</a:t>
            </a:r>
            <a:r>
              <a:rPr lang="en-US" dirty="0"/>
              <a:t>: ".$</a:t>
            </a:r>
            <a:r>
              <a:rPr lang="en-US" dirty="0" err="1"/>
              <a:t>nombre</a:t>
            </a:r>
            <a:r>
              <a:rPr lang="en-US" dirty="0"/>
              <a:t>." ".$</a:t>
            </a:r>
            <a:r>
              <a:rPr lang="en-US" dirty="0" err="1"/>
              <a:t>apellidos</a:t>
            </a:r>
            <a:r>
              <a:rPr lang="en-US" dirty="0"/>
              <a:t>; </a:t>
            </a:r>
            <a:endParaRPr lang="es-ES" dirty="0"/>
          </a:p>
          <a:p>
            <a:r>
              <a:rPr lang="en-US" b="1" i="1" dirty="0"/>
              <a:t>//</a:t>
            </a:r>
            <a:r>
              <a:rPr lang="en-US" b="1" i="1" dirty="0" err="1"/>
              <a:t>escribe</a:t>
            </a:r>
            <a:r>
              <a:rPr lang="en-US" b="1" i="1" dirty="0"/>
              <a:t> </a:t>
            </a:r>
            <a:r>
              <a:rPr lang="en-US" b="1" i="1" dirty="0" err="1"/>
              <a:t>Nombre</a:t>
            </a:r>
            <a:r>
              <a:rPr lang="en-US" b="1" i="1" dirty="0"/>
              <a:t> </a:t>
            </a:r>
            <a:r>
              <a:rPr lang="en-US" b="1" i="1" dirty="0" err="1"/>
              <a:t>completo</a:t>
            </a:r>
            <a:r>
              <a:rPr lang="en-US" b="1" i="1" dirty="0"/>
              <a:t>: </a:t>
            </a:r>
            <a:r>
              <a:rPr lang="es-ES" b="1" i="1" dirty="0"/>
              <a:t>Miren Bernaola</a:t>
            </a:r>
            <a:endParaRPr lang="es-ES" dirty="0"/>
          </a:p>
          <a:p>
            <a:endParaRPr lang="es-ES" dirty="0"/>
          </a:p>
        </p:txBody>
      </p:sp>
    </p:spTree>
    <p:extLst>
      <p:ext uri="{BB962C8B-B14F-4D97-AF65-F5344CB8AC3E}">
        <p14:creationId xmlns:p14="http://schemas.microsoft.com/office/powerpoint/2010/main" val="109903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88840"/>
            <a:ext cx="7408333" cy="4137323"/>
          </a:xfrm>
        </p:spPr>
        <p:txBody>
          <a:bodyPr>
            <a:normAutofit fontScale="25000" lnSpcReduction="20000"/>
          </a:bodyPr>
          <a:lstStyle/>
          <a:p>
            <a:r>
              <a:rPr lang="es-ES" sz="7200" dirty="0"/>
              <a:t>Cuando en un documento web queremos añadir código </a:t>
            </a:r>
            <a:r>
              <a:rPr lang="es-ES" sz="7200" dirty="0" err="1"/>
              <a:t>php</a:t>
            </a:r>
            <a:r>
              <a:rPr lang="es-ES" sz="7200" dirty="0"/>
              <a:t> se indica con las etiquetas:</a:t>
            </a:r>
          </a:p>
          <a:p>
            <a:r>
              <a:rPr lang="es-ES" sz="7200" dirty="0"/>
              <a:t>&lt;?</a:t>
            </a:r>
            <a:r>
              <a:rPr lang="es-ES" sz="7200" dirty="0" err="1"/>
              <a:t>php</a:t>
            </a:r>
            <a:r>
              <a:rPr lang="es-ES" sz="7200" dirty="0"/>
              <a:t> </a:t>
            </a:r>
          </a:p>
          <a:p>
            <a:r>
              <a:rPr lang="es-ES" sz="7200" dirty="0"/>
              <a:t>	….código PHP</a:t>
            </a:r>
          </a:p>
          <a:p>
            <a:r>
              <a:rPr lang="es-ES" sz="7200" dirty="0"/>
              <a:t>?&gt;</a:t>
            </a:r>
          </a:p>
          <a:p>
            <a:r>
              <a:rPr lang="es-ES" sz="7200" dirty="0"/>
              <a:t>Podemos utilizar como editor de texto para codificar el programa PHP:</a:t>
            </a:r>
          </a:p>
          <a:p>
            <a:pPr marL="0" indent="0">
              <a:buNone/>
            </a:pPr>
            <a:r>
              <a:rPr lang="es-ES" sz="7200" dirty="0"/>
              <a:t>      Visual Studio </a:t>
            </a:r>
            <a:r>
              <a:rPr lang="es-ES" sz="7200" dirty="0" err="1"/>
              <a:t>Code</a:t>
            </a:r>
            <a:r>
              <a:rPr lang="es-ES" sz="7200" dirty="0"/>
              <a:t>, Sublime, </a:t>
            </a:r>
            <a:r>
              <a:rPr lang="es-ES" sz="7200" dirty="0" err="1"/>
              <a:t>Atom</a:t>
            </a:r>
            <a:r>
              <a:rPr lang="es-ES" sz="7200" dirty="0"/>
              <a:t> , </a:t>
            </a:r>
            <a:r>
              <a:rPr lang="es-ES" sz="7200" dirty="0" err="1"/>
              <a:t>NotePad</a:t>
            </a:r>
            <a:r>
              <a:rPr lang="es-ES" sz="7200" dirty="0"/>
              <a:t>++,</a:t>
            </a:r>
            <a:r>
              <a:rPr lang="es-ES" sz="6400" dirty="0"/>
              <a:t>,….</a:t>
            </a:r>
            <a:endParaRPr lang="es-ES" sz="7200" dirty="0"/>
          </a:p>
          <a:p>
            <a:r>
              <a:rPr lang="es-ES" sz="7200" dirty="0"/>
              <a:t>El comando de PHP para imprimir dentro de la página se llama echo</a:t>
            </a:r>
          </a:p>
          <a:p>
            <a:r>
              <a:rPr lang="es-ES" sz="7200" dirty="0"/>
              <a:t>Debemos almacenar el archivo con extensión   .</a:t>
            </a:r>
            <a:r>
              <a:rPr lang="es-ES" sz="7200" dirty="0" err="1"/>
              <a:t>php</a:t>
            </a:r>
            <a:r>
              <a:rPr lang="es-ES" sz="7200" dirty="0"/>
              <a:t>   en:  C:\wamp\www</a:t>
            </a:r>
          </a:p>
          <a:p>
            <a:r>
              <a:rPr lang="es-ES" sz="7200" dirty="0"/>
              <a:t>Solicitamos dicha página desde un navegador web, para esto en la barra del navegador tecleamos: </a:t>
            </a:r>
            <a:br>
              <a:rPr lang="es-ES" sz="7200" dirty="0"/>
            </a:br>
            <a:r>
              <a:rPr lang="es-ES" sz="7200" u="sng" dirty="0">
                <a:hlinkClick r:id="rId2"/>
              </a:rPr>
              <a:t>http://localhost/nombrearchivo.php</a:t>
            </a:r>
            <a:endParaRPr lang="es-ES" sz="7200" u="sng" dirty="0"/>
          </a:p>
          <a:p>
            <a:r>
              <a:rPr lang="es-ES" sz="7200" dirty="0"/>
              <a:t>Todas las líneas de código deben finalizar con un punto y coma. La marca final ?&gt; implica un ;</a:t>
            </a:r>
          </a:p>
          <a:p>
            <a:r>
              <a:rPr lang="es-ES" sz="7200" dirty="0"/>
              <a:t>PHP es sensible a las mayúsculas</a:t>
            </a:r>
          </a:p>
          <a:p>
            <a:endParaRPr lang="es-ES" dirty="0"/>
          </a:p>
        </p:txBody>
      </p:sp>
      <p:sp>
        <p:nvSpPr>
          <p:cNvPr id="3" name="2 Título"/>
          <p:cNvSpPr>
            <a:spLocks noGrp="1"/>
          </p:cNvSpPr>
          <p:nvPr>
            <p:ph type="title"/>
          </p:nvPr>
        </p:nvSpPr>
        <p:spPr>
          <a:xfrm>
            <a:off x="457200" y="338328"/>
            <a:ext cx="8229600" cy="930432"/>
          </a:xfrm>
        </p:spPr>
        <p:txBody>
          <a:bodyPr/>
          <a:lstStyle/>
          <a:p>
            <a:r>
              <a:rPr lang="es-ES" dirty="0"/>
              <a:t>INTRODUCCIÓN A PHP</a:t>
            </a:r>
          </a:p>
        </p:txBody>
      </p:sp>
    </p:spTree>
    <p:extLst>
      <p:ext uri="{BB962C8B-B14F-4D97-AF65-F5344CB8AC3E}">
        <p14:creationId xmlns:p14="http://schemas.microsoft.com/office/powerpoint/2010/main" val="3980032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772816"/>
            <a:ext cx="7408333" cy="4353347"/>
          </a:xfrm>
        </p:spPr>
        <p:txBody>
          <a:bodyPr>
            <a:normAutofit fontScale="92500" lnSpcReduction="20000"/>
          </a:bodyPr>
          <a:lstStyle/>
          <a:p>
            <a:br>
              <a:rPr lang="es-ES" dirty="0"/>
            </a:br>
            <a:r>
              <a:rPr lang="es-ES" dirty="0"/>
              <a:t>echo 1; ======&gt; devuelve un 1 en el código HTML</a:t>
            </a:r>
            <a:br>
              <a:rPr lang="es-ES" dirty="0"/>
            </a:br>
            <a:r>
              <a:rPr lang="es-ES" dirty="0"/>
              <a:t>echo "hola"; ======&gt; devuelve hola en el código HTML</a:t>
            </a:r>
            <a:br>
              <a:rPr lang="es-ES" dirty="0"/>
            </a:br>
            <a:r>
              <a:rPr lang="es-ES" dirty="0"/>
              <a:t>echo 'hola'; ======&gt; devuelve hola en el código HTML</a:t>
            </a:r>
            <a:br>
              <a:rPr lang="es-ES" dirty="0"/>
            </a:br>
            <a:r>
              <a:rPr lang="es-ES" dirty="0"/>
              <a:t>echo $variable; ======&gt; devuelve el valor de la variable</a:t>
            </a:r>
            <a:br>
              <a:rPr lang="es-ES" dirty="0"/>
            </a:br>
            <a:r>
              <a:rPr lang="es-ES" dirty="0"/>
              <a:t>echo "$variable"; ======&gt; devuelve el valor de la variable</a:t>
            </a:r>
            <a:br>
              <a:rPr lang="es-ES" dirty="0"/>
            </a:br>
            <a:r>
              <a:rPr lang="es-ES" dirty="0"/>
              <a:t>echo '$variable'; ======&gt; devuelve $variable</a:t>
            </a:r>
            <a:br>
              <a:rPr lang="es-ES" dirty="0"/>
            </a:br>
            <a:r>
              <a:rPr lang="es-ES" dirty="0"/>
              <a:t>echo "&lt;h2 </a:t>
            </a:r>
            <a:r>
              <a:rPr lang="es-ES" dirty="0" err="1"/>
              <a:t>align</a:t>
            </a:r>
            <a:r>
              <a:rPr lang="es-ES" dirty="0"/>
              <a:t>="center"&gt;Encabezado&lt;/h2&gt;";</a:t>
            </a:r>
            <a:br>
              <a:rPr lang="es-ES" dirty="0"/>
            </a:br>
            <a:r>
              <a:rPr lang="es-ES" dirty="0"/>
              <a:t>devuelve error, no puede haber comillas dobles dentro de comillas dobles</a:t>
            </a:r>
            <a:br>
              <a:rPr lang="es-ES" dirty="0"/>
            </a:br>
            <a:r>
              <a:rPr lang="es-ES" dirty="0"/>
              <a:t>echo '&lt;h2 </a:t>
            </a:r>
            <a:r>
              <a:rPr lang="es-ES" dirty="0" err="1"/>
              <a:t>align</a:t>
            </a:r>
            <a:r>
              <a:rPr lang="es-ES" dirty="0"/>
              <a:t>="center"&gt;Encabezado&lt;/h2&gt;';</a:t>
            </a:r>
            <a:br>
              <a:rPr lang="es-ES" dirty="0"/>
            </a:br>
            <a:r>
              <a:rPr lang="es-ES" dirty="0"/>
              <a:t>devuelve &lt;h2 </a:t>
            </a:r>
            <a:r>
              <a:rPr lang="es-ES" dirty="0" err="1"/>
              <a:t>align</a:t>
            </a:r>
            <a:r>
              <a:rPr lang="es-ES" dirty="0"/>
              <a:t>="center"&gt;Encabezado&lt;/h2&gt;</a:t>
            </a:r>
            <a:br>
              <a:rPr lang="es-ES" dirty="0"/>
            </a:br>
            <a:r>
              <a:rPr lang="es-ES" dirty="0"/>
              <a:t>echo "&lt;h2 </a:t>
            </a:r>
            <a:r>
              <a:rPr lang="es-ES" dirty="0" err="1"/>
              <a:t>align</a:t>
            </a:r>
            <a:r>
              <a:rPr lang="es-ES" dirty="0"/>
              <a:t>=\"center\"&gt;Encabezado&lt;/h2&gt;";</a:t>
            </a:r>
            <a:br>
              <a:rPr lang="es-ES" dirty="0"/>
            </a:br>
            <a:r>
              <a:rPr lang="es-ES" dirty="0"/>
              <a:t>devuelve &lt;h2 </a:t>
            </a:r>
            <a:r>
              <a:rPr lang="es-ES" dirty="0" err="1"/>
              <a:t>align</a:t>
            </a:r>
            <a:r>
              <a:rPr lang="es-ES" dirty="0"/>
              <a:t>="center"&gt;Encabezado&lt;/h2&gt;</a:t>
            </a:r>
            <a:br>
              <a:rPr lang="es-ES" dirty="0"/>
            </a:br>
            <a:endParaRPr lang="es-ES" dirty="0"/>
          </a:p>
        </p:txBody>
      </p:sp>
      <p:sp>
        <p:nvSpPr>
          <p:cNvPr id="3" name="2 Título"/>
          <p:cNvSpPr>
            <a:spLocks noGrp="1"/>
          </p:cNvSpPr>
          <p:nvPr>
            <p:ph type="title"/>
          </p:nvPr>
        </p:nvSpPr>
        <p:spPr>
          <a:xfrm>
            <a:off x="457200" y="338328"/>
            <a:ext cx="8229600" cy="1074448"/>
          </a:xfrm>
        </p:spPr>
        <p:txBody>
          <a:bodyPr/>
          <a:lstStyle/>
          <a:p>
            <a:r>
              <a:rPr lang="es-ES" b="1" cap="all" dirty="0"/>
              <a:t>EL USO DEL - ECHO - EN PHP</a:t>
            </a:r>
            <a:endParaRPr lang="es-ES" dirty="0"/>
          </a:p>
        </p:txBody>
      </p:sp>
    </p:spTree>
    <p:extLst>
      <p:ext uri="{BB962C8B-B14F-4D97-AF65-F5344CB8AC3E}">
        <p14:creationId xmlns:p14="http://schemas.microsoft.com/office/powerpoint/2010/main" val="340046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836712"/>
            <a:ext cx="8280920" cy="5786199"/>
          </a:xfrm>
          <a:prstGeom prst="rect">
            <a:avLst/>
          </a:prstGeom>
          <a:noFill/>
        </p:spPr>
        <p:txBody>
          <a:bodyPr wrap="square" rtlCol="0">
            <a:spAutoFit/>
          </a:bodyPr>
          <a:lstStyle/>
          <a:p>
            <a:r>
              <a:rPr lang="en-US" sz="1600" dirty="0" err="1"/>
              <a:t>Otra</a:t>
            </a:r>
            <a:r>
              <a:rPr lang="en-US" sz="1600" dirty="0"/>
              <a:t> </a:t>
            </a:r>
            <a:r>
              <a:rPr lang="en-US" sz="1600" dirty="0" err="1"/>
              <a:t>opción</a:t>
            </a:r>
            <a:r>
              <a:rPr lang="en-US" sz="1600" dirty="0"/>
              <a:t> (</a:t>
            </a:r>
            <a:r>
              <a:rPr lang="en-US" sz="1600" dirty="0" err="1"/>
              <a:t>más</a:t>
            </a:r>
            <a:r>
              <a:rPr lang="en-US" sz="1600" dirty="0"/>
              <a:t> </a:t>
            </a:r>
            <a:r>
              <a:rPr lang="en-US" sz="1600" dirty="0" err="1"/>
              <a:t>reciente</a:t>
            </a:r>
            <a:r>
              <a:rPr lang="en-US" sz="1600" dirty="0"/>
              <a:t>) </a:t>
            </a:r>
            <a:r>
              <a:rPr lang="en-US" sz="1600" dirty="0" err="1"/>
              <a:t>para</a:t>
            </a:r>
            <a:r>
              <a:rPr lang="en-US" sz="1600" dirty="0"/>
              <a:t> </a:t>
            </a:r>
            <a:r>
              <a:rPr lang="en-US" sz="1600" dirty="0" err="1"/>
              <a:t>definir</a:t>
            </a:r>
            <a:r>
              <a:rPr lang="en-US" sz="1600" dirty="0"/>
              <a:t> </a:t>
            </a:r>
            <a:r>
              <a:rPr lang="en-US" sz="1600" dirty="0" err="1"/>
              <a:t>cadenas</a:t>
            </a:r>
            <a:r>
              <a:rPr lang="en-US" sz="1600" dirty="0"/>
              <a:t> (</a:t>
            </a:r>
            <a:r>
              <a:rPr lang="en-US" sz="1600" dirty="0" err="1"/>
              <a:t>sintaxis</a:t>
            </a:r>
            <a:r>
              <a:rPr lang="en-US" sz="1600" dirty="0"/>
              <a:t> </a:t>
            </a:r>
            <a:r>
              <a:rPr lang="en-US" sz="1600" dirty="0" err="1"/>
              <a:t>heredoc</a:t>
            </a:r>
            <a:r>
              <a:rPr lang="en-US" sz="1600" dirty="0"/>
              <a:t>): &lt;&lt;&lt;</a:t>
            </a:r>
            <a:r>
              <a:rPr lang="en-US" sz="1600" dirty="0" err="1"/>
              <a:t>nombre</a:t>
            </a:r>
            <a:r>
              <a:rPr lang="en-US" sz="1600" dirty="0"/>
              <a:t> y se </a:t>
            </a:r>
            <a:r>
              <a:rPr lang="en-US" sz="1600" dirty="0" err="1"/>
              <a:t>cierra</a:t>
            </a:r>
            <a:r>
              <a:rPr lang="en-US" sz="1600" dirty="0"/>
              <a:t> con </a:t>
            </a:r>
            <a:r>
              <a:rPr lang="en-US" sz="1600" dirty="0" err="1"/>
              <a:t>nombre</a:t>
            </a:r>
            <a:r>
              <a:rPr lang="en-US" sz="1600" dirty="0"/>
              <a:t>. </a:t>
            </a:r>
          </a:p>
          <a:p>
            <a:r>
              <a:rPr lang="en-US" sz="1600" dirty="0"/>
              <a:t>$</a:t>
            </a:r>
            <a:r>
              <a:rPr lang="en-US" sz="1600" dirty="0" err="1"/>
              <a:t>var</a:t>
            </a:r>
            <a:r>
              <a:rPr lang="en-US" sz="1600" dirty="0"/>
              <a:t>=&lt;&lt;&lt;xxx</a:t>
            </a:r>
          </a:p>
          <a:p>
            <a:r>
              <a:rPr lang="en-US" sz="1600" dirty="0" err="1"/>
              <a:t>Funciona</a:t>
            </a:r>
            <a:r>
              <a:rPr lang="en-US" sz="1600" dirty="0"/>
              <a:t> </a:t>
            </a:r>
            <a:r>
              <a:rPr lang="en-US" sz="1600" dirty="0" err="1"/>
              <a:t>igual</a:t>
            </a:r>
            <a:r>
              <a:rPr lang="en-US" sz="1600" dirty="0"/>
              <a:t> </a:t>
            </a:r>
            <a:r>
              <a:rPr lang="en-US" sz="1600" dirty="0" err="1"/>
              <a:t>que</a:t>
            </a:r>
            <a:r>
              <a:rPr lang="en-US" sz="1600" dirty="0"/>
              <a:t> </a:t>
            </a:r>
            <a:r>
              <a:rPr lang="en-US" sz="1600" dirty="0" err="1"/>
              <a:t>las</a:t>
            </a:r>
            <a:r>
              <a:rPr lang="en-US" sz="1600" dirty="0"/>
              <a:t> </a:t>
            </a:r>
            <a:r>
              <a:rPr lang="en-US" sz="1600" dirty="0" err="1"/>
              <a:t>comillas</a:t>
            </a:r>
            <a:r>
              <a:rPr lang="en-US" sz="1600" dirty="0"/>
              <a:t> </a:t>
            </a:r>
            <a:r>
              <a:rPr lang="en-US" sz="1600" dirty="0" err="1"/>
              <a:t>dobles</a:t>
            </a:r>
            <a:r>
              <a:rPr lang="en-US" sz="1600" dirty="0"/>
              <a:t> (</a:t>
            </a:r>
            <a:r>
              <a:rPr lang="en-US" sz="1600" dirty="0" err="1"/>
              <a:t>si</a:t>
            </a:r>
            <a:r>
              <a:rPr lang="en-US" sz="1600" dirty="0"/>
              <a:t> hay </a:t>
            </a:r>
            <a:r>
              <a:rPr lang="en-US" sz="1600" dirty="0" err="1"/>
              <a:t>una</a:t>
            </a:r>
            <a:r>
              <a:rPr lang="en-US" sz="1600" dirty="0"/>
              <a:t> variable , con echo se </a:t>
            </a:r>
            <a:r>
              <a:rPr lang="en-US" sz="1600" dirty="0" err="1"/>
              <a:t>visualiza</a:t>
            </a:r>
            <a:r>
              <a:rPr lang="en-US" sz="1600" dirty="0"/>
              <a:t> el </a:t>
            </a:r>
            <a:r>
              <a:rPr lang="en-US" sz="1600" dirty="0" err="1"/>
              <a:t>contenido</a:t>
            </a:r>
            <a:r>
              <a:rPr lang="en-US" sz="1600" dirty="0"/>
              <a:t>).</a:t>
            </a:r>
          </a:p>
          <a:p>
            <a:r>
              <a:rPr lang="en-US" sz="1600" dirty="0"/>
              <a:t>El </a:t>
            </a:r>
            <a:r>
              <a:rPr lang="en-US" sz="1600" dirty="0" err="1"/>
              <a:t>identificador</a:t>
            </a:r>
            <a:r>
              <a:rPr lang="en-US" sz="1600" dirty="0"/>
              <a:t> de </a:t>
            </a:r>
            <a:r>
              <a:rPr lang="en-US" sz="1600" dirty="0" err="1"/>
              <a:t>cierre</a:t>
            </a:r>
            <a:r>
              <a:rPr lang="en-US" sz="1600" dirty="0"/>
              <a:t> </a:t>
            </a:r>
            <a:r>
              <a:rPr lang="en-US" sz="1600" dirty="0" err="1"/>
              <a:t>debe</a:t>
            </a:r>
            <a:r>
              <a:rPr lang="en-US" sz="1600" dirty="0"/>
              <a:t> </a:t>
            </a:r>
            <a:r>
              <a:rPr lang="en-US" sz="1600" dirty="0" err="1"/>
              <a:t>codificarse</a:t>
            </a:r>
            <a:r>
              <a:rPr lang="en-US" sz="1600" dirty="0"/>
              <a:t> </a:t>
            </a:r>
            <a:r>
              <a:rPr lang="en-US" sz="1600" dirty="0" err="1"/>
              <a:t>sólo</a:t>
            </a:r>
            <a:r>
              <a:rPr lang="en-US" sz="1600" dirty="0"/>
              <a:t> y a </a:t>
            </a:r>
            <a:r>
              <a:rPr lang="en-US" sz="1600" dirty="0" err="1"/>
              <a:t>partir</a:t>
            </a:r>
            <a:r>
              <a:rPr lang="en-US" sz="1600" dirty="0"/>
              <a:t> de la columna1.</a:t>
            </a:r>
          </a:p>
          <a:p>
            <a:r>
              <a:rPr lang="en-US" sz="1600" dirty="0"/>
              <a:t>xxx;</a:t>
            </a:r>
          </a:p>
          <a:p>
            <a:r>
              <a:rPr lang="en-US" sz="1600" dirty="0" err="1"/>
              <a:t>Otra</a:t>
            </a:r>
            <a:r>
              <a:rPr lang="en-US" sz="1600" dirty="0"/>
              <a:t> </a:t>
            </a:r>
            <a:r>
              <a:rPr lang="en-US" sz="1600" dirty="0" err="1"/>
              <a:t>opción</a:t>
            </a:r>
            <a:r>
              <a:rPr lang="en-US" sz="1600" dirty="0"/>
              <a:t> (</a:t>
            </a:r>
            <a:r>
              <a:rPr lang="en-US" sz="1600" dirty="0" err="1"/>
              <a:t>sintaxis</a:t>
            </a:r>
            <a:r>
              <a:rPr lang="en-US" sz="1600" dirty="0"/>
              <a:t> </a:t>
            </a:r>
            <a:r>
              <a:rPr lang="en-US" sz="1600" dirty="0" err="1"/>
              <a:t>nowdoc</a:t>
            </a:r>
            <a:r>
              <a:rPr lang="en-US" sz="1600" dirty="0"/>
              <a:t>):&lt;&lt;&lt;`</a:t>
            </a:r>
            <a:r>
              <a:rPr lang="en-US" sz="1600" dirty="0" err="1"/>
              <a:t>nombre</a:t>
            </a:r>
            <a:r>
              <a:rPr lang="en-US" sz="1600" dirty="0"/>
              <a:t>´</a:t>
            </a:r>
          </a:p>
          <a:p>
            <a:r>
              <a:rPr lang="en-US" sz="1600" dirty="0"/>
              <a:t>$</a:t>
            </a:r>
            <a:r>
              <a:rPr lang="en-US" sz="1600" dirty="0" err="1"/>
              <a:t>var</a:t>
            </a:r>
            <a:r>
              <a:rPr lang="en-US" sz="1600" dirty="0"/>
              <a:t>=&lt;&lt;&lt;‘</a:t>
            </a:r>
            <a:r>
              <a:rPr lang="en-US" sz="1600" dirty="0" err="1"/>
              <a:t>texto</a:t>
            </a:r>
            <a:r>
              <a:rPr lang="en-US" sz="1600" dirty="0"/>
              <a:t>’</a:t>
            </a:r>
          </a:p>
          <a:p>
            <a:r>
              <a:rPr lang="en-US" sz="1600" dirty="0" err="1"/>
              <a:t>Funciona</a:t>
            </a:r>
            <a:r>
              <a:rPr lang="en-US" sz="1600" dirty="0"/>
              <a:t> </a:t>
            </a:r>
            <a:r>
              <a:rPr lang="en-US" sz="1600" dirty="0" err="1"/>
              <a:t>igual</a:t>
            </a:r>
            <a:r>
              <a:rPr lang="en-US" sz="1600" dirty="0"/>
              <a:t> </a:t>
            </a:r>
            <a:r>
              <a:rPr lang="en-US" sz="1600" dirty="0" err="1"/>
              <a:t>que</a:t>
            </a:r>
            <a:r>
              <a:rPr lang="en-US" sz="1600" dirty="0"/>
              <a:t> </a:t>
            </a:r>
            <a:r>
              <a:rPr lang="en-US" sz="1600" dirty="0" err="1"/>
              <a:t>las</a:t>
            </a:r>
            <a:r>
              <a:rPr lang="en-US" sz="1600" dirty="0"/>
              <a:t> </a:t>
            </a:r>
            <a:r>
              <a:rPr lang="en-US" sz="1600" dirty="0" err="1"/>
              <a:t>comillas</a:t>
            </a:r>
            <a:r>
              <a:rPr lang="en-US" sz="1600" dirty="0"/>
              <a:t> simples (</a:t>
            </a:r>
            <a:r>
              <a:rPr lang="en-US" sz="1600" dirty="0" err="1"/>
              <a:t>si</a:t>
            </a:r>
            <a:r>
              <a:rPr lang="en-US" sz="1600" dirty="0"/>
              <a:t> hay </a:t>
            </a:r>
            <a:r>
              <a:rPr lang="en-US" sz="1600" dirty="0" err="1"/>
              <a:t>una</a:t>
            </a:r>
            <a:r>
              <a:rPr lang="en-US" sz="1600" dirty="0"/>
              <a:t> variable , con echo se </a:t>
            </a:r>
            <a:r>
              <a:rPr lang="en-US" sz="1600" dirty="0" err="1"/>
              <a:t>visualiza</a:t>
            </a:r>
            <a:r>
              <a:rPr lang="en-US" sz="1600" dirty="0"/>
              <a:t> el </a:t>
            </a:r>
            <a:r>
              <a:rPr lang="en-US" sz="1600" dirty="0" err="1"/>
              <a:t>nombre</a:t>
            </a:r>
            <a:r>
              <a:rPr lang="en-US" sz="1600" dirty="0"/>
              <a:t> de la variable).</a:t>
            </a:r>
          </a:p>
          <a:p>
            <a:r>
              <a:rPr lang="en-US" sz="1600" dirty="0"/>
              <a:t>El </a:t>
            </a:r>
            <a:r>
              <a:rPr lang="en-US" sz="1600" dirty="0" err="1"/>
              <a:t>identificador</a:t>
            </a:r>
            <a:r>
              <a:rPr lang="en-US" sz="1600" dirty="0"/>
              <a:t> de </a:t>
            </a:r>
            <a:r>
              <a:rPr lang="en-US" sz="1600" dirty="0" err="1"/>
              <a:t>cierre</a:t>
            </a:r>
            <a:r>
              <a:rPr lang="en-US" sz="1600" dirty="0"/>
              <a:t> </a:t>
            </a:r>
            <a:r>
              <a:rPr lang="en-US" sz="1600" dirty="0" err="1"/>
              <a:t>debe</a:t>
            </a:r>
            <a:r>
              <a:rPr lang="en-US" sz="1600" dirty="0"/>
              <a:t> </a:t>
            </a:r>
            <a:r>
              <a:rPr lang="en-US" sz="1600" dirty="0" err="1"/>
              <a:t>codificarse</a:t>
            </a:r>
            <a:r>
              <a:rPr lang="en-US" sz="1600" dirty="0"/>
              <a:t> </a:t>
            </a:r>
            <a:r>
              <a:rPr lang="en-US" sz="1600" dirty="0" err="1"/>
              <a:t>sólo</a:t>
            </a:r>
            <a:r>
              <a:rPr lang="en-US" sz="1600" dirty="0"/>
              <a:t> y a </a:t>
            </a:r>
            <a:r>
              <a:rPr lang="en-US" sz="1600" dirty="0" err="1"/>
              <a:t>partir</a:t>
            </a:r>
            <a:r>
              <a:rPr lang="en-US" sz="1600" dirty="0"/>
              <a:t> de la columna1.</a:t>
            </a:r>
          </a:p>
          <a:p>
            <a:r>
              <a:rPr lang="en-US" sz="1600" dirty="0" err="1"/>
              <a:t>texto</a:t>
            </a:r>
            <a:r>
              <a:rPr lang="en-US" sz="1600" dirty="0"/>
              <a:t>;</a:t>
            </a:r>
          </a:p>
          <a:p>
            <a:r>
              <a:rPr lang="en-US" sz="1600" dirty="0" err="1"/>
              <a:t>Ejemplo</a:t>
            </a:r>
            <a:r>
              <a:rPr lang="en-US" sz="1600" dirty="0"/>
              <a:t>.</a:t>
            </a:r>
          </a:p>
          <a:p>
            <a:r>
              <a:rPr lang="en-US" sz="1600" dirty="0"/>
              <a:t>$n=“JUAN”;</a:t>
            </a:r>
          </a:p>
          <a:p>
            <a:r>
              <a:rPr lang="en-US" sz="1600" dirty="0"/>
              <a:t>$</a:t>
            </a:r>
            <a:r>
              <a:rPr lang="en-US" sz="1600" dirty="0" err="1"/>
              <a:t>var</a:t>
            </a:r>
            <a:r>
              <a:rPr lang="en-US" sz="1600" dirty="0"/>
              <a:t>=&lt;&lt;&lt;xxx</a:t>
            </a:r>
          </a:p>
          <a:p>
            <a:r>
              <a:rPr lang="en-US" sz="1600" dirty="0" err="1"/>
              <a:t>Hola</a:t>
            </a:r>
            <a:r>
              <a:rPr lang="en-US" sz="1600" dirty="0"/>
              <a:t> </a:t>
            </a:r>
            <a:r>
              <a:rPr lang="en-US" sz="1600" dirty="0" err="1"/>
              <a:t>que</a:t>
            </a:r>
            <a:r>
              <a:rPr lang="en-US" sz="1600" dirty="0"/>
              <a:t> </a:t>
            </a:r>
            <a:r>
              <a:rPr lang="en-US" sz="1600" dirty="0" err="1"/>
              <a:t>tal</a:t>
            </a:r>
            <a:r>
              <a:rPr lang="en-US" sz="1600" dirty="0"/>
              <a:t>, $n.</a:t>
            </a:r>
          </a:p>
          <a:p>
            <a:r>
              <a:rPr lang="en-US" sz="1600" dirty="0"/>
              <a:t>xxx;</a:t>
            </a:r>
          </a:p>
          <a:p>
            <a:r>
              <a:rPr lang="en-US" sz="1600" dirty="0"/>
              <a:t>echo $</a:t>
            </a:r>
            <a:r>
              <a:rPr lang="en-US" sz="1600" dirty="0" err="1"/>
              <a:t>var</a:t>
            </a:r>
            <a:r>
              <a:rPr lang="en-US" sz="1600" u="sng" dirty="0"/>
              <a:t>;</a:t>
            </a:r>
          </a:p>
          <a:p>
            <a:r>
              <a:rPr lang="en-US" sz="1600" u="sng" dirty="0" err="1"/>
              <a:t>booleanos</a:t>
            </a:r>
            <a:r>
              <a:rPr lang="en-US" sz="1600" u="sng" dirty="0"/>
              <a:t> </a:t>
            </a:r>
            <a:endParaRPr lang="es-ES" sz="1600" u="sng" dirty="0"/>
          </a:p>
          <a:p>
            <a:r>
              <a:rPr lang="en-US" sz="1600" dirty="0" err="1"/>
              <a:t>Sólo</a:t>
            </a:r>
            <a:r>
              <a:rPr lang="en-US" sz="1600" dirty="0"/>
              <a:t> </a:t>
            </a:r>
            <a:r>
              <a:rPr lang="en-US" sz="1600" dirty="0" err="1"/>
              <a:t>pueden</a:t>
            </a:r>
            <a:r>
              <a:rPr lang="en-US" sz="1600" dirty="0"/>
              <a:t> </a:t>
            </a:r>
            <a:r>
              <a:rPr lang="en-US" sz="1600" dirty="0" err="1"/>
              <a:t>tomar</a:t>
            </a:r>
            <a:r>
              <a:rPr lang="en-US" sz="1600" dirty="0"/>
              <a:t> </a:t>
            </a:r>
            <a:r>
              <a:rPr lang="en-US" sz="1600" dirty="0" err="1"/>
              <a:t>como</a:t>
            </a:r>
            <a:r>
              <a:rPr lang="en-US" sz="1600" dirty="0"/>
              <a:t> </a:t>
            </a:r>
            <a:r>
              <a:rPr lang="en-US" sz="1600" dirty="0" err="1"/>
              <a:t>valores</a:t>
            </a:r>
            <a:r>
              <a:rPr lang="en-US" sz="1600" b="1" dirty="0"/>
              <a:t> TRUE</a:t>
            </a:r>
            <a:r>
              <a:rPr lang="en-US" sz="1600" dirty="0"/>
              <a:t> (</a:t>
            </a:r>
            <a:r>
              <a:rPr lang="en-US" sz="1600" dirty="0" err="1"/>
              <a:t>verdadero</a:t>
            </a:r>
            <a:r>
              <a:rPr lang="en-US" sz="1600" dirty="0"/>
              <a:t>) o</a:t>
            </a:r>
            <a:r>
              <a:rPr lang="en-US" sz="1600" b="1" dirty="0"/>
              <a:t> FALSE</a:t>
            </a:r>
            <a:r>
              <a:rPr lang="en-US" sz="1600" dirty="0"/>
              <a:t> (</a:t>
            </a:r>
            <a:r>
              <a:rPr lang="en-US" sz="1600" dirty="0" err="1"/>
              <a:t>falso</a:t>
            </a:r>
            <a:r>
              <a:rPr lang="en-US" sz="1600" dirty="0"/>
              <a:t>); </a:t>
            </a:r>
            <a:endParaRPr lang="es-ES" sz="1600" dirty="0"/>
          </a:p>
          <a:p>
            <a:r>
              <a:rPr lang="en-US" sz="1600" dirty="0"/>
              <a:t>$</a:t>
            </a:r>
            <a:r>
              <a:rPr lang="en-US" sz="1600" dirty="0" err="1"/>
              <a:t>verdadero</a:t>
            </a:r>
            <a:r>
              <a:rPr lang="en-US" sz="1600" dirty="0"/>
              <a:t>=</a:t>
            </a:r>
            <a:r>
              <a:rPr lang="en-US" sz="1600" b="1" dirty="0"/>
              <a:t>True</a:t>
            </a:r>
            <a:r>
              <a:rPr lang="en-US" sz="1600" dirty="0"/>
              <a:t>; </a:t>
            </a:r>
            <a:endParaRPr lang="es-ES" sz="1600" dirty="0"/>
          </a:p>
          <a:p>
            <a:r>
              <a:rPr lang="en-US" sz="1600" b="1" dirty="0"/>
              <a:t>echo</a:t>
            </a:r>
            <a:r>
              <a:rPr lang="en-US" sz="1600" dirty="0"/>
              <a:t> $</a:t>
            </a:r>
            <a:r>
              <a:rPr lang="en-US" sz="1600" dirty="0" err="1"/>
              <a:t>verdadero</a:t>
            </a:r>
            <a:r>
              <a:rPr lang="en-US" sz="1600" dirty="0"/>
              <a:t>;</a:t>
            </a:r>
            <a:r>
              <a:rPr lang="en-US" sz="1600" b="1" i="1" dirty="0"/>
              <a:t> //</a:t>
            </a:r>
            <a:r>
              <a:rPr lang="en-US" sz="1600" b="1" i="1" dirty="0" err="1"/>
              <a:t>escribe</a:t>
            </a:r>
            <a:r>
              <a:rPr lang="en-US" sz="1600" b="1" i="1" dirty="0"/>
              <a:t> 1 </a:t>
            </a:r>
            <a:endParaRPr lang="es-ES" sz="1600" dirty="0"/>
          </a:p>
          <a:p>
            <a:endParaRPr lang="es-ES" dirty="0"/>
          </a:p>
        </p:txBody>
      </p:sp>
    </p:spTree>
    <p:extLst>
      <p:ext uri="{BB962C8B-B14F-4D97-AF65-F5344CB8AC3E}">
        <p14:creationId xmlns:p14="http://schemas.microsoft.com/office/powerpoint/2010/main" val="219828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620688"/>
            <a:ext cx="8064896" cy="4370427"/>
          </a:xfrm>
          <a:prstGeom prst="rect">
            <a:avLst/>
          </a:prstGeom>
          <a:noFill/>
        </p:spPr>
        <p:txBody>
          <a:bodyPr wrap="square" rtlCol="0">
            <a:spAutoFit/>
          </a:bodyPr>
          <a:lstStyle/>
          <a:p>
            <a:pPr marL="357188" lvl="0" indent="-357188" eaLnBrk="0" fontAlgn="base" hangingPunct="0">
              <a:spcBef>
                <a:spcPct val="20000"/>
              </a:spcBef>
              <a:spcAft>
                <a:spcPct val="0"/>
              </a:spcAft>
              <a:buClr>
                <a:srgbClr val="0BD0D9"/>
              </a:buClr>
              <a:buSzPct val="95000"/>
              <a:buFont typeface="Wingdings" pitchFamily="2" charset="2"/>
              <a:buChar char="q"/>
              <a:defRPr/>
            </a:pPr>
            <a:r>
              <a:rPr lang="es-ES_tradnl" sz="2000" dirty="0">
                <a:solidFill>
                  <a:prstClr val="black"/>
                </a:solidFill>
                <a:latin typeface="Calibri"/>
              </a:rPr>
              <a:t>Ejemplos de inicialización de cadenas:</a:t>
            </a:r>
          </a:p>
          <a:p>
            <a:pPr marL="723901" lvl="1" indent="-357188" eaLnBrk="0" fontAlgn="base" hangingPunct="0">
              <a:spcBef>
                <a:spcPct val="20000"/>
              </a:spcBef>
              <a:spcAft>
                <a:spcPct val="0"/>
              </a:spcAft>
              <a:buClr>
                <a:srgbClr val="0F6FC6"/>
              </a:buClr>
              <a:buSzPct val="85000"/>
              <a:defRPr/>
            </a:pPr>
            <a:r>
              <a:rPr lang="es-ES_tradnl" sz="2000" dirty="0">
                <a:solidFill>
                  <a:prstClr val="black"/>
                </a:solidFill>
                <a:latin typeface="Calibri"/>
              </a:rPr>
              <a:t>$a = 9;</a:t>
            </a:r>
          </a:p>
          <a:p>
            <a:pPr marL="723901" lvl="1" indent="-357188" eaLnBrk="0" fontAlgn="base" hangingPunct="0">
              <a:spcBef>
                <a:spcPct val="20000"/>
              </a:spcBef>
              <a:spcAft>
                <a:spcPct val="0"/>
              </a:spcAft>
              <a:buClr>
                <a:srgbClr val="0F6FC6"/>
              </a:buClr>
              <a:buSzPct val="85000"/>
              <a:defRPr/>
            </a:pPr>
            <a:r>
              <a:rPr lang="es-ES_tradnl" sz="2000" dirty="0" err="1">
                <a:solidFill>
                  <a:prstClr val="black"/>
                </a:solidFill>
                <a:latin typeface="Calibri"/>
              </a:rPr>
              <a:t>print</a:t>
            </a:r>
            <a:r>
              <a:rPr lang="es-ES_tradnl" sz="2000" dirty="0">
                <a:solidFill>
                  <a:prstClr val="black"/>
                </a:solidFill>
                <a:latin typeface="Calibri"/>
              </a:rPr>
              <a:t> ‘a vale $a\n’;		// muestra </a:t>
            </a:r>
            <a:r>
              <a:rPr lang="es-ES_tradnl" sz="2000" b="1" dirty="0">
                <a:solidFill>
                  <a:srgbClr val="009DD9"/>
                </a:solidFill>
                <a:latin typeface="Calibri"/>
              </a:rPr>
              <a:t>a vale $a\n</a:t>
            </a:r>
          </a:p>
          <a:p>
            <a:pPr marL="723901" lvl="1" indent="-357188" eaLnBrk="0" fontAlgn="base" hangingPunct="0">
              <a:spcBef>
                <a:spcPct val="20000"/>
              </a:spcBef>
              <a:spcAft>
                <a:spcPct val="0"/>
              </a:spcAft>
              <a:buClr>
                <a:srgbClr val="0F6FC6"/>
              </a:buClr>
              <a:buSzPct val="85000"/>
              <a:defRPr/>
            </a:pPr>
            <a:r>
              <a:rPr lang="es-ES_tradnl" sz="2000" dirty="0" err="1">
                <a:solidFill>
                  <a:prstClr val="black"/>
                </a:solidFill>
                <a:latin typeface="Calibri"/>
              </a:rPr>
              <a:t>print</a:t>
            </a:r>
            <a:r>
              <a:rPr lang="es-ES_tradnl" sz="2000" dirty="0">
                <a:solidFill>
                  <a:prstClr val="black"/>
                </a:solidFill>
                <a:latin typeface="Calibri"/>
              </a:rPr>
              <a:t> “a vale $a\n”;		// muestra </a:t>
            </a:r>
            <a:r>
              <a:rPr lang="es-ES_tradnl" sz="2000" b="1" dirty="0">
                <a:solidFill>
                  <a:srgbClr val="009DD9"/>
                </a:solidFill>
                <a:latin typeface="Calibri"/>
              </a:rPr>
              <a:t>a vale 9</a:t>
            </a:r>
            <a:r>
              <a:rPr lang="es-ES_tradnl" sz="2000" dirty="0">
                <a:solidFill>
                  <a:prstClr val="black"/>
                </a:solidFill>
                <a:latin typeface="Calibri"/>
              </a:rPr>
              <a:t> y salta línea en HTML</a:t>
            </a:r>
          </a:p>
          <a:p>
            <a:pPr marL="723901" lvl="1" indent="-357188" eaLnBrk="0" fontAlgn="base" hangingPunct="0">
              <a:spcBef>
                <a:spcPct val="20000"/>
              </a:spcBef>
              <a:spcAft>
                <a:spcPct val="0"/>
              </a:spcAft>
              <a:buClr>
                <a:srgbClr val="0F6FC6"/>
              </a:buClr>
              <a:buSzPct val="85000"/>
              <a:defRPr/>
            </a:pPr>
            <a:r>
              <a:rPr lang="es-ES_tradnl" sz="2000" dirty="0" err="1">
                <a:solidFill>
                  <a:prstClr val="black"/>
                </a:solidFill>
                <a:latin typeface="Calibri"/>
              </a:rPr>
              <a:t>print</a:t>
            </a:r>
            <a:r>
              <a:rPr lang="es-ES_tradnl" sz="2000" dirty="0">
                <a:solidFill>
                  <a:prstClr val="black"/>
                </a:solidFill>
                <a:latin typeface="Calibri"/>
              </a:rPr>
              <a:t> “&lt;IMG SRC=‘logo.gif’&gt;”;         // muestra </a:t>
            </a:r>
            <a:r>
              <a:rPr lang="es-ES_tradnl" sz="2000" b="1" dirty="0">
                <a:solidFill>
                  <a:srgbClr val="009DD9"/>
                </a:solidFill>
                <a:latin typeface="Calibri"/>
              </a:rPr>
              <a:t>la imagen correspondiente</a:t>
            </a:r>
          </a:p>
          <a:p>
            <a:pPr marL="723901" lvl="1" indent="-357188" eaLnBrk="0" fontAlgn="base" hangingPunct="0">
              <a:spcBef>
                <a:spcPct val="20000"/>
              </a:spcBef>
              <a:spcAft>
                <a:spcPct val="0"/>
              </a:spcAft>
              <a:buClr>
                <a:srgbClr val="0F6FC6"/>
              </a:buClr>
              <a:buSzPct val="85000"/>
              <a:defRPr/>
            </a:pPr>
            <a:r>
              <a:rPr lang="es-ES_tradnl" sz="2000" dirty="0" err="1">
                <a:solidFill>
                  <a:prstClr val="black"/>
                </a:solidFill>
                <a:latin typeface="Calibri"/>
              </a:rPr>
              <a:t>print</a:t>
            </a:r>
            <a:r>
              <a:rPr lang="es-ES_tradnl" sz="2000" dirty="0">
                <a:solidFill>
                  <a:prstClr val="black"/>
                </a:solidFill>
                <a:latin typeface="Calibri"/>
              </a:rPr>
              <a:t> “&lt;IMG SRC=\”logo.gif\”&gt;”;    </a:t>
            </a:r>
            <a:endParaRPr lang="es-ES_tradnl" sz="2000" b="1" dirty="0">
              <a:solidFill>
                <a:srgbClr val="009DD9"/>
              </a:solidFill>
              <a:latin typeface="Calibri"/>
            </a:endParaRPr>
          </a:p>
          <a:p>
            <a:pPr marL="357188" lvl="0" indent="-357188" eaLnBrk="0" fontAlgn="base" hangingPunct="0">
              <a:spcBef>
                <a:spcPct val="20000"/>
              </a:spcBef>
              <a:spcAft>
                <a:spcPct val="0"/>
              </a:spcAft>
              <a:buClr>
                <a:srgbClr val="0BD0D9"/>
              </a:buClr>
              <a:buSzPct val="95000"/>
              <a:defRPr/>
            </a:pPr>
            <a:r>
              <a:rPr lang="es-ES_tradnl" sz="2000" dirty="0">
                <a:solidFill>
                  <a:prstClr val="black"/>
                </a:solidFill>
                <a:latin typeface="Calibri"/>
              </a:rPr>
              <a:t>	$nombre=“Pepe”;</a:t>
            </a:r>
          </a:p>
          <a:p>
            <a:pPr marL="357188" lvl="0" indent="-357188" eaLnBrk="0" fontAlgn="base" hangingPunct="0">
              <a:spcBef>
                <a:spcPct val="20000"/>
              </a:spcBef>
              <a:spcAft>
                <a:spcPct val="0"/>
              </a:spcAft>
              <a:buClr>
                <a:srgbClr val="0BD0D9"/>
              </a:buClr>
              <a:buSzPct val="95000"/>
              <a:defRPr/>
            </a:pPr>
            <a:r>
              <a:rPr lang="es-ES_tradnl" sz="2000" dirty="0">
                <a:solidFill>
                  <a:prstClr val="black"/>
                </a:solidFill>
                <a:latin typeface="Calibri"/>
              </a:rPr>
              <a:t>	$</a:t>
            </a:r>
            <a:r>
              <a:rPr lang="es-ES_tradnl" sz="2000" dirty="0" err="1">
                <a:solidFill>
                  <a:prstClr val="black"/>
                </a:solidFill>
                <a:latin typeface="Calibri"/>
              </a:rPr>
              <a:t>var</a:t>
            </a:r>
            <a:r>
              <a:rPr lang="es-ES_tradnl" sz="2000" dirty="0">
                <a:solidFill>
                  <a:prstClr val="black"/>
                </a:solidFill>
                <a:latin typeface="Calibri"/>
              </a:rPr>
              <a:t> = &lt;&lt;&lt;xxx		// Sintaxis </a:t>
            </a:r>
            <a:r>
              <a:rPr lang="es-ES_tradnl" sz="2000" dirty="0" err="1">
                <a:solidFill>
                  <a:prstClr val="black"/>
                </a:solidFill>
                <a:latin typeface="Calibri"/>
              </a:rPr>
              <a:t>heredoc</a:t>
            </a:r>
            <a:endParaRPr lang="es-ES_tradnl" sz="2000" dirty="0">
              <a:solidFill>
                <a:prstClr val="black"/>
              </a:solidFill>
              <a:latin typeface="Calibri"/>
            </a:endParaRPr>
          </a:p>
          <a:p>
            <a:pPr marL="357188" lvl="0" indent="-357188" eaLnBrk="0" fontAlgn="base" hangingPunct="0">
              <a:spcBef>
                <a:spcPct val="20000"/>
              </a:spcBef>
              <a:spcAft>
                <a:spcPct val="0"/>
              </a:spcAft>
              <a:buClr>
                <a:srgbClr val="0BD0D9"/>
              </a:buClr>
              <a:buSzPct val="95000"/>
              <a:defRPr/>
            </a:pPr>
            <a:r>
              <a:rPr lang="es-ES_tradnl" sz="2000" dirty="0">
                <a:solidFill>
                  <a:prstClr val="black"/>
                </a:solidFill>
                <a:latin typeface="Calibri"/>
              </a:rPr>
              <a:t>	Esta es una cadena que termina al encontrarse xxx. $nombre</a:t>
            </a:r>
          </a:p>
          <a:p>
            <a:pPr marL="357188" lvl="0" indent="-357188" eaLnBrk="0" fontAlgn="base" hangingPunct="0">
              <a:spcBef>
                <a:spcPct val="20000"/>
              </a:spcBef>
              <a:spcAft>
                <a:spcPct val="0"/>
              </a:spcAft>
              <a:buClr>
                <a:srgbClr val="0BD0D9"/>
              </a:buClr>
              <a:buSzPct val="95000"/>
              <a:defRPr/>
            </a:pPr>
            <a:r>
              <a:rPr lang="es-ES_tradnl" sz="2000" dirty="0">
                <a:solidFill>
                  <a:prstClr val="black"/>
                </a:solidFill>
                <a:latin typeface="Calibri"/>
              </a:rPr>
              <a:t> 	xxx;				// Muestra:</a:t>
            </a:r>
          </a:p>
          <a:p>
            <a:pPr marL="357188" lvl="0" indent="-357188" eaLnBrk="0" fontAlgn="base" hangingPunct="0">
              <a:spcBef>
                <a:spcPct val="20000"/>
              </a:spcBef>
              <a:spcAft>
                <a:spcPct val="0"/>
              </a:spcAft>
              <a:buClr>
                <a:srgbClr val="0BD0D9"/>
              </a:buClr>
              <a:buSzPct val="95000"/>
              <a:defRPr/>
            </a:pPr>
            <a:r>
              <a:rPr lang="es-ES_tradnl" sz="2000" dirty="0">
                <a:solidFill>
                  <a:prstClr val="black"/>
                </a:solidFill>
                <a:latin typeface="Calibri"/>
              </a:rPr>
              <a:t>		// Esta es una cadena que termina al encontrarse xxx. Pepe</a:t>
            </a:r>
          </a:p>
          <a:p>
            <a:endParaRPr lang="es-ES" dirty="0"/>
          </a:p>
        </p:txBody>
      </p:sp>
    </p:spTree>
    <p:extLst>
      <p:ext uri="{BB962C8B-B14F-4D97-AF65-F5344CB8AC3E}">
        <p14:creationId xmlns:p14="http://schemas.microsoft.com/office/powerpoint/2010/main" val="3943260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692696"/>
            <a:ext cx="7416824" cy="5078313"/>
          </a:xfrm>
          <a:prstGeom prst="rect">
            <a:avLst/>
          </a:prstGeom>
          <a:noFill/>
        </p:spPr>
        <p:txBody>
          <a:bodyPr wrap="square" rtlCol="0">
            <a:spAutoFit/>
          </a:bodyPr>
          <a:lstStyle/>
          <a:p>
            <a:r>
              <a:rPr lang="es-ES" dirty="0"/>
              <a:t>Ejercicios:</a:t>
            </a:r>
          </a:p>
          <a:p>
            <a:r>
              <a:rPr lang="es-ES" dirty="0"/>
              <a:t>1.-¿Cómo se puede indicar el inicio y el final de un bloque de código PHP?</a:t>
            </a:r>
          </a:p>
          <a:p>
            <a:r>
              <a:rPr lang="es-ES" dirty="0"/>
              <a:t>2.-Indicar si estos nombre son nombres válidos para variables:</a:t>
            </a:r>
          </a:p>
          <a:p>
            <a:pPr marL="342900" indent="-342900">
              <a:buFont typeface="+mj-lt"/>
              <a:buAutoNum type="alphaLcParenR"/>
            </a:pPr>
            <a:r>
              <a:rPr lang="es-ES" dirty="0"/>
              <a:t>$_</a:t>
            </a:r>
            <a:r>
              <a:rPr lang="es-ES" dirty="0" err="1"/>
              <a:t>cont</a:t>
            </a:r>
            <a:r>
              <a:rPr lang="es-ES" dirty="0"/>
              <a:t>      d)$1cont</a:t>
            </a:r>
          </a:p>
          <a:p>
            <a:pPr marL="342900" indent="-342900">
              <a:buFont typeface="+mj-lt"/>
              <a:buAutoNum type="alphaLcParenR"/>
            </a:pPr>
            <a:r>
              <a:rPr lang="es-ES" dirty="0" err="1"/>
              <a:t>cont</a:t>
            </a:r>
            <a:r>
              <a:rPr lang="es-ES" dirty="0"/>
              <a:t>           e)¿son la misma variable $</a:t>
            </a:r>
            <a:r>
              <a:rPr lang="es-ES" dirty="0" err="1"/>
              <a:t>var</a:t>
            </a:r>
            <a:r>
              <a:rPr lang="es-ES" dirty="0"/>
              <a:t> y $VAR? </a:t>
            </a:r>
          </a:p>
          <a:p>
            <a:pPr marL="342900" indent="-342900">
              <a:buFont typeface="+mj-lt"/>
              <a:buAutoNum type="alphaLcParenR"/>
            </a:pPr>
            <a:r>
              <a:rPr lang="es-ES" dirty="0"/>
              <a:t>1$cont        f)$_</a:t>
            </a:r>
            <a:r>
              <a:rPr lang="es-ES" dirty="0" err="1"/>
              <a:t>var</a:t>
            </a:r>
            <a:endParaRPr lang="es-ES" dirty="0"/>
          </a:p>
          <a:p>
            <a:r>
              <a:rPr lang="es-ES" dirty="0"/>
              <a:t>3.- ¿El tipo de dato de una variable queda determinado por el dato que se le asigne?</a:t>
            </a:r>
          </a:p>
          <a:p>
            <a:r>
              <a:rPr lang="es-ES" dirty="0"/>
              <a:t>4.-Busca en la función: </a:t>
            </a:r>
            <a:r>
              <a:rPr lang="en-US" dirty="0" err="1"/>
              <a:t>phpinfo</a:t>
            </a:r>
            <a:r>
              <a:rPr lang="en-US" dirty="0"/>
              <a:t>() la </a:t>
            </a:r>
            <a:r>
              <a:rPr lang="en-US" dirty="0" err="1"/>
              <a:t>ruta</a:t>
            </a:r>
            <a:r>
              <a:rPr lang="en-US" dirty="0"/>
              <a:t> del </a:t>
            </a:r>
            <a:r>
              <a:rPr lang="en-US" dirty="0" err="1"/>
              <a:t>fichero</a:t>
            </a:r>
            <a:r>
              <a:rPr lang="en-US" dirty="0"/>
              <a:t> php.ini</a:t>
            </a:r>
          </a:p>
          <a:p>
            <a:r>
              <a:rPr lang="en-US" dirty="0"/>
              <a:t>5.- </a:t>
            </a:r>
            <a:r>
              <a:rPr lang="en-US" dirty="0" err="1"/>
              <a:t>Utiliza</a:t>
            </a:r>
            <a:r>
              <a:rPr lang="en-US" dirty="0"/>
              <a:t> la </a:t>
            </a:r>
            <a:r>
              <a:rPr lang="en-US" dirty="0" err="1"/>
              <a:t>sintaxis</a:t>
            </a:r>
            <a:r>
              <a:rPr lang="en-US" dirty="0"/>
              <a:t> </a:t>
            </a:r>
            <a:r>
              <a:rPr lang="en-US" dirty="0" err="1"/>
              <a:t>heredoc</a:t>
            </a:r>
            <a:r>
              <a:rPr lang="en-US" dirty="0"/>
              <a:t>.</a:t>
            </a:r>
          </a:p>
          <a:p>
            <a:r>
              <a:rPr lang="en-US" dirty="0"/>
              <a:t>6.- </a:t>
            </a:r>
            <a:r>
              <a:rPr lang="en-US" dirty="0" err="1"/>
              <a:t>Utiliza</a:t>
            </a:r>
            <a:r>
              <a:rPr lang="en-US" dirty="0"/>
              <a:t> la </a:t>
            </a:r>
            <a:r>
              <a:rPr lang="en-US" dirty="0" err="1"/>
              <a:t>sintaxis</a:t>
            </a:r>
            <a:r>
              <a:rPr lang="en-US" dirty="0"/>
              <a:t> </a:t>
            </a:r>
            <a:r>
              <a:rPr lang="en-US" dirty="0" err="1"/>
              <a:t>nowdoc</a:t>
            </a:r>
            <a:r>
              <a:rPr lang="en-US" dirty="0"/>
              <a:t>.</a:t>
            </a:r>
          </a:p>
          <a:p>
            <a:r>
              <a:rPr lang="en-US" dirty="0"/>
              <a:t>7.- Para </a:t>
            </a:r>
            <a:r>
              <a:rPr lang="en-US" dirty="0" err="1"/>
              <a:t>obtener</a:t>
            </a:r>
            <a:r>
              <a:rPr lang="en-US" dirty="0"/>
              <a:t> el </a:t>
            </a:r>
            <a:r>
              <a:rPr lang="en-US" dirty="0" err="1"/>
              <a:t>tipo</a:t>
            </a:r>
            <a:r>
              <a:rPr lang="en-US" dirty="0"/>
              <a:t> de </a:t>
            </a:r>
            <a:r>
              <a:rPr lang="en-US" dirty="0" err="1"/>
              <a:t>una</a:t>
            </a:r>
            <a:r>
              <a:rPr lang="en-US" dirty="0"/>
              <a:t> variable se </a:t>
            </a:r>
            <a:r>
              <a:rPr lang="en-US" dirty="0" err="1"/>
              <a:t>utiliza</a:t>
            </a:r>
            <a:r>
              <a:rPr lang="en-US" dirty="0"/>
              <a:t> la </a:t>
            </a:r>
            <a:r>
              <a:rPr lang="en-US" dirty="0" err="1"/>
              <a:t>función</a:t>
            </a:r>
            <a:r>
              <a:rPr lang="en-US" dirty="0"/>
              <a:t>:</a:t>
            </a:r>
          </a:p>
          <a:p>
            <a:r>
              <a:rPr lang="en-US" dirty="0"/>
              <a:t>      </a:t>
            </a:r>
            <a:r>
              <a:rPr lang="en-US" dirty="0" err="1"/>
              <a:t>gettype</a:t>
            </a:r>
            <a:r>
              <a:rPr lang="en-US" dirty="0"/>
              <a:t>(</a:t>
            </a:r>
            <a:r>
              <a:rPr lang="en-US" dirty="0" err="1"/>
              <a:t>nombreVariable</a:t>
            </a:r>
            <a:r>
              <a:rPr lang="en-US" dirty="0"/>
              <a:t>);</a:t>
            </a:r>
          </a:p>
          <a:p>
            <a:r>
              <a:rPr lang="en-US" dirty="0"/>
              <a:t>     </a:t>
            </a:r>
            <a:r>
              <a:rPr lang="en-US" dirty="0" err="1"/>
              <a:t>Comprueba</a:t>
            </a:r>
            <a:r>
              <a:rPr lang="en-US" dirty="0"/>
              <a:t> </a:t>
            </a:r>
            <a:r>
              <a:rPr lang="en-US" dirty="0" err="1"/>
              <a:t>dicha</a:t>
            </a:r>
            <a:r>
              <a:rPr lang="en-US" dirty="0"/>
              <a:t> </a:t>
            </a:r>
            <a:r>
              <a:rPr lang="en-US" dirty="0" err="1"/>
              <a:t>función</a:t>
            </a:r>
            <a:r>
              <a:rPr lang="en-US" dirty="0"/>
              <a:t> con </a:t>
            </a:r>
            <a:r>
              <a:rPr lang="en-US" dirty="0" err="1"/>
              <a:t>varios</a:t>
            </a:r>
            <a:r>
              <a:rPr lang="en-US" dirty="0"/>
              <a:t> </a:t>
            </a:r>
            <a:r>
              <a:rPr lang="en-US" dirty="0" err="1"/>
              <a:t>tipos</a:t>
            </a:r>
            <a:r>
              <a:rPr lang="en-US" dirty="0"/>
              <a:t> de variables.</a:t>
            </a:r>
          </a:p>
          <a:p>
            <a:endParaRPr lang="en-US" dirty="0"/>
          </a:p>
          <a:p>
            <a:endParaRPr lang="es-ES" dirty="0"/>
          </a:p>
          <a:p>
            <a:pPr marL="342900" indent="-342900">
              <a:buFont typeface="+mj-lt"/>
              <a:buAutoNum type="alphaLcParenR"/>
            </a:pPr>
            <a:endParaRPr lang="es-ES" dirty="0"/>
          </a:p>
          <a:p>
            <a:pPr marL="342900" indent="-342900">
              <a:buFont typeface="+mj-lt"/>
              <a:buAutoNum type="alphaLcParenR"/>
            </a:pPr>
            <a:endParaRPr lang="es-ES" dirty="0"/>
          </a:p>
        </p:txBody>
      </p:sp>
    </p:spTree>
    <p:extLst>
      <p:ext uri="{BB962C8B-B14F-4D97-AF65-F5344CB8AC3E}">
        <p14:creationId xmlns:p14="http://schemas.microsoft.com/office/powerpoint/2010/main" val="3698067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476672"/>
            <a:ext cx="6587182" cy="6309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804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836712"/>
            <a:ext cx="8424936" cy="6186309"/>
          </a:xfrm>
          <a:prstGeom prst="rect">
            <a:avLst/>
          </a:prstGeom>
          <a:noFill/>
        </p:spPr>
        <p:txBody>
          <a:bodyPr wrap="square" rtlCol="0">
            <a:spAutoFit/>
          </a:bodyPr>
          <a:lstStyle/>
          <a:p>
            <a:r>
              <a:rPr lang="en-US" u="sng" dirty="0" err="1"/>
              <a:t>conversiones</a:t>
            </a:r>
            <a:r>
              <a:rPr lang="en-US" u="sng" dirty="0"/>
              <a:t> </a:t>
            </a:r>
            <a:endParaRPr lang="es-ES" u="sng" dirty="0"/>
          </a:p>
          <a:p>
            <a:r>
              <a:rPr lang="en-US" dirty="0"/>
              <a:t>$v1=18; </a:t>
            </a:r>
            <a:endParaRPr lang="es-ES" dirty="0"/>
          </a:p>
          <a:p>
            <a:r>
              <a:rPr lang="en-US" dirty="0"/>
              <a:t>$v2="3 de </a:t>
            </a:r>
            <a:r>
              <a:rPr lang="en-US" dirty="0" err="1"/>
              <a:t>Diciembre</a:t>
            </a:r>
            <a:r>
              <a:rPr lang="en-US" dirty="0"/>
              <a:t>"; </a:t>
            </a:r>
            <a:endParaRPr lang="es-ES" dirty="0"/>
          </a:p>
          <a:p>
            <a:r>
              <a:rPr lang="en-US" dirty="0"/>
              <a:t>echo $v1+$v2;  </a:t>
            </a:r>
            <a:endParaRPr lang="es-ES" dirty="0"/>
          </a:p>
          <a:p>
            <a:r>
              <a:rPr lang="en-US" dirty="0" err="1"/>
              <a:t>Escribe</a:t>
            </a:r>
            <a:r>
              <a:rPr lang="en-US" dirty="0"/>
              <a:t> 21 (</a:t>
            </a:r>
            <a:r>
              <a:rPr lang="en-US" dirty="0" err="1"/>
              <a:t>suma</a:t>
            </a:r>
            <a:r>
              <a:rPr lang="en-US" dirty="0"/>
              <a:t> el 18 y el </a:t>
            </a:r>
            <a:r>
              <a:rPr lang="en-US" dirty="0" err="1"/>
              <a:t>tres</a:t>
            </a:r>
            <a:r>
              <a:rPr lang="en-US" dirty="0"/>
              <a:t>). </a:t>
            </a:r>
            <a:r>
              <a:rPr lang="en-US" dirty="0" err="1"/>
              <a:t>Pero</a:t>
            </a:r>
            <a:r>
              <a:rPr lang="en-US" dirty="0"/>
              <a:t> sin embargo: </a:t>
            </a:r>
            <a:endParaRPr lang="es-ES" dirty="0"/>
          </a:p>
          <a:p>
            <a:r>
              <a:rPr lang="en-US" dirty="0"/>
              <a:t>$v1=18; </a:t>
            </a:r>
            <a:endParaRPr lang="es-ES" dirty="0"/>
          </a:p>
          <a:p>
            <a:r>
              <a:rPr lang="en-US" dirty="0"/>
              <a:t>$v2="3 de </a:t>
            </a:r>
            <a:r>
              <a:rPr lang="en-US" dirty="0" err="1"/>
              <a:t>Diciembre</a:t>
            </a:r>
            <a:r>
              <a:rPr lang="en-US" dirty="0"/>
              <a:t>"; </a:t>
            </a:r>
            <a:endParaRPr lang="es-ES" dirty="0"/>
          </a:p>
          <a:p>
            <a:r>
              <a:rPr lang="en-US" dirty="0"/>
              <a:t>echo $v1.$v2;  </a:t>
            </a:r>
            <a:endParaRPr lang="es-ES" dirty="0"/>
          </a:p>
          <a:p>
            <a:r>
              <a:rPr lang="en-US" dirty="0" err="1"/>
              <a:t>Escribe</a:t>
            </a:r>
            <a:r>
              <a:rPr lang="en-US" b="1" i="1" dirty="0"/>
              <a:t> 183 de </a:t>
            </a:r>
            <a:r>
              <a:rPr lang="en-US" b="1" i="1" dirty="0" err="1"/>
              <a:t>Diciembre</a:t>
            </a:r>
            <a:r>
              <a:rPr lang="en-US" b="1" i="1" dirty="0"/>
              <a:t>. </a:t>
            </a:r>
            <a:endParaRPr lang="es-ES" dirty="0"/>
          </a:p>
          <a:p>
            <a:r>
              <a:rPr lang="en-US" dirty="0"/>
              <a:t>No obstante se </a:t>
            </a:r>
            <a:r>
              <a:rPr lang="en-US" dirty="0" err="1"/>
              <a:t>pueden</a:t>
            </a:r>
            <a:r>
              <a:rPr lang="en-US" dirty="0"/>
              <a:t> </a:t>
            </a:r>
            <a:r>
              <a:rPr lang="en-US" dirty="0" err="1"/>
              <a:t>convertir</a:t>
            </a:r>
            <a:r>
              <a:rPr lang="en-US" dirty="0"/>
              <a:t> de forma </a:t>
            </a:r>
            <a:r>
              <a:rPr lang="en-US" dirty="0" err="1"/>
              <a:t>forzosa</a:t>
            </a:r>
            <a:r>
              <a:rPr lang="en-US" dirty="0"/>
              <a:t> los </a:t>
            </a:r>
            <a:r>
              <a:rPr lang="en-US" dirty="0" err="1"/>
              <a:t>valores</a:t>
            </a:r>
            <a:r>
              <a:rPr lang="en-US" dirty="0"/>
              <a:t> al </a:t>
            </a:r>
            <a:r>
              <a:rPr lang="en-US" dirty="0" err="1"/>
              <a:t>tipo</a:t>
            </a:r>
            <a:r>
              <a:rPr lang="en-US" dirty="0"/>
              <a:t> </a:t>
            </a:r>
            <a:r>
              <a:rPr lang="en-US" dirty="0" err="1"/>
              <a:t>deseado</a:t>
            </a:r>
            <a:r>
              <a:rPr lang="en-US" dirty="0"/>
              <a:t>; de </a:t>
            </a:r>
            <a:endParaRPr lang="es-ES" dirty="0"/>
          </a:p>
          <a:p>
            <a:r>
              <a:rPr lang="en-US" dirty="0" err="1"/>
              <a:t>esta</a:t>
            </a:r>
            <a:r>
              <a:rPr lang="en-US" dirty="0"/>
              <a:t> forma </a:t>
            </a:r>
            <a:r>
              <a:rPr lang="en-US" dirty="0" err="1"/>
              <a:t>elegiremos</a:t>
            </a:r>
            <a:r>
              <a:rPr lang="en-US" dirty="0"/>
              <a:t> </a:t>
            </a:r>
            <a:r>
              <a:rPr lang="en-US" dirty="0" err="1"/>
              <a:t>nosotros</a:t>
            </a:r>
            <a:r>
              <a:rPr lang="en-US" dirty="0"/>
              <a:t> </a:t>
            </a:r>
            <a:r>
              <a:rPr lang="en-US" dirty="0" err="1"/>
              <a:t>cómo</a:t>
            </a:r>
            <a:r>
              <a:rPr lang="en-US" dirty="0"/>
              <a:t> </a:t>
            </a:r>
            <a:r>
              <a:rPr lang="en-US" dirty="0" err="1"/>
              <a:t>realizar</a:t>
            </a:r>
            <a:r>
              <a:rPr lang="en-US" dirty="0"/>
              <a:t> </a:t>
            </a:r>
            <a:r>
              <a:rPr lang="en-US" dirty="0" err="1"/>
              <a:t>las</a:t>
            </a:r>
            <a:r>
              <a:rPr lang="en-US" dirty="0"/>
              <a:t> </a:t>
            </a:r>
            <a:r>
              <a:rPr lang="en-US" dirty="0" err="1"/>
              <a:t>conversiones</a:t>
            </a:r>
            <a:r>
              <a:rPr lang="en-US" dirty="0"/>
              <a:t>. Se </a:t>
            </a:r>
            <a:r>
              <a:rPr lang="en-US" dirty="0" err="1"/>
              <a:t>trata</a:t>
            </a:r>
            <a:r>
              <a:rPr lang="en-US" dirty="0"/>
              <a:t> del habitual </a:t>
            </a:r>
            <a:endParaRPr lang="es-ES" dirty="0"/>
          </a:p>
          <a:p>
            <a:r>
              <a:rPr lang="en-US" b="1" i="1" dirty="0" err="1"/>
              <a:t>operador</a:t>
            </a:r>
            <a:r>
              <a:rPr lang="en-US" b="1" i="1" dirty="0"/>
              <a:t> de casting</a:t>
            </a:r>
            <a:r>
              <a:rPr lang="en-US" dirty="0"/>
              <a:t> . </a:t>
            </a:r>
            <a:r>
              <a:rPr lang="en-US" dirty="0" err="1"/>
              <a:t>Ejemplo</a:t>
            </a:r>
            <a:r>
              <a:rPr lang="en-US" dirty="0"/>
              <a:t>: </a:t>
            </a:r>
            <a:endParaRPr lang="es-ES" dirty="0"/>
          </a:p>
          <a:p>
            <a:r>
              <a:rPr lang="en-US" dirty="0"/>
              <a:t>$x=2.5; </a:t>
            </a:r>
            <a:endParaRPr lang="es-ES" dirty="0"/>
          </a:p>
          <a:p>
            <a:r>
              <a:rPr lang="en-US" dirty="0"/>
              <a:t>$y=4; </a:t>
            </a:r>
            <a:endParaRPr lang="es-ES" dirty="0"/>
          </a:p>
          <a:p>
            <a:r>
              <a:rPr lang="en-US" dirty="0"/>
              <a:t>$z=(</a:t>
            </a:r>
            <a:r>
              <a:rPr lang="en-US" b="1" dirty="0" err="1"/>
              <a:t>int</a:t>
            </a:r>
            <a:r>
              <a:rPr lang="en-US" dirty="0"/>
              <a:t>)$x * $y; </a:t>
            </a:r>
            <a:endParaRPr lang="es-ES" dirty="0"/>
          </a:p>
          <a:p>
            <a:r>
              <a:rPr lang="en-US" dirty="0"/>
              <a:t> </a:t>
            </a:r>
            <a:endParaRPr lang="es-ES" dirty="0"/>
          </a:p>
          <a:p>
            <a:r>
              <a:rPr lang="en-US" dirty="0"/>
              <a:t>$z vale 8 al </a:t>
            </a:r>
            <a:r>
              <a:rPr lang="en-US" dirty="0" err="1"/>
              <a:t>convertir</a:t>
            </a:r>
            <a:r>
              <a:rPr lang="en-US" b="1" i="1" dirty="0"/>
              <a:t> $x</a:t>
            </a:r>
            <a:r>
              <a:rPr lang="en-US" dirty="0"/>
              <a:t> en un </a:t>
            </a:r>
            <a:r>
              <a:rPr lang="en-US" dirty="0" err="1"/>
              <a:t>entero</a:t>
            </a:r>
            <a:r>
              <a:rPr lang="en-US" dirty="0"/>
              <a:t>. </a:t>
            </a:r>
            <a:r>
              <a:rPr lang="en-US" dirty="0" err="1"/>
              <a:t>Posibilidades</a:t>
            </a:r>
            <a:r>
              <a:rPr lang="en-US" dirty="0"/>
              <a:t>: </a:t>
            </a:r>
          </a:p>
          <a:p>
            <a:endParaRPr lang="es-ES" dirty="0"/>
          </a:p>
          <a:p>
            <a:r>
              <a:rPr lang="en-US" b="1" dirty="0"/>
              <a:t>(</a:t>
            </a:r>
            <a:r>
              <a:rPr lang="en-US" b="1" dirty="0" err="1"/>
              <a:t>int</a:t>
            </a:r>
            <a:r>
              <a:rPr lang="en-US" b="1" dirty="0"/>
              <a:t>)</a:t>
            </a:r>
            <a:r>
              <a:rPr lang="en-US" dirty="0"/>
              <a:t> o</a:t>
            </a:r>
            <a:r>
              <a:rPr lang="en-US" b="1" dirty="0"/>
              <a:t> (integer)</a:t>
            </a:r>
            <a:r>
              <a:rPr lang="en-US" dirty="0"/>
              <a:t>. </a:t>
            </a:r>
            <a:r>
              <a:rPr lang="en-US" dirty="0" err="1"/>
              <a:t>Convierte</a:t>
            </a:r>
            <a:r>
              <a:rPr lang="en-US" dirty="0"/>
              <a:t> a </a:t>
            </a:r>
            <a:r>
              <a:rPr lang="en-US" dirty="0" err="1"/>
              <a:t>entero</a:t>
            </a:r>
            <a:r>
              <a:rPr lang="en-US" dirty="0"/>
              <a:t> </a:t>
            </a:r>
            <a:endParaRPr lang="es-ES" dirty="0"/>
          </a:p>
          <a:p>
            <a:r>
              <a:rPr lang="en-US" b="1" dirty="0"/>
              <a:t>(real), (double)</a:t>
            </a:r>
            <a:r>
              <a:rPr lang="en-US" dirty="0"/>
              <a:t> o</a:t>
            </a:r>
            <a:r>
              <a:rPr lang="en-US" b="1" dirty="0"/>
              <a:t> (flat)</a:t>
            </a:r>
            <a:r>
              <a:rPr lang="en-US" dirty="0"/>
              <a:t>. </a:t>
            </a:r>
            <a:r>
              <a:rPr lang="en-US" dirty="0" err="1"/>
              <a:t>Convierte</a:t>
            </a:r>
            <a:r>
              <a:rPr lang="en-US" dirty="0"/>
              <a:t> a coma </a:t>
            </a:r>
            <a:r>
              <a:rPr lang="en-US" dirty="0" err="1"/>
              <a:t>flotante</a:t>
            </a:r>
            <a:r>
              <a:rPr lang="en-US" dirty="0"/>
              <a:t> </a:t>
            </a:r>
            <a:endParaRPr lang="es-ES" dirty="0"/>
          </a:p>
          <a:p>
            <a:r>
              <a:rPr lang="en-US" b="1" dirty="0"/>
              <a:t>(string)</a:t>
            </a:r>
            <a:r>
              <a:rPr lang="en-US" dirty="0"/>
              <a:t>. </a:t>
            </a:r>
            <a:r>
              <a:rPr lang="en-US" dirty="0" err="1"/>
              <a:t>Convierte</a:t>
            </a:r>
            <a:r>
              <a:rPr lang="en-US" dirty="0"/>
              <a:t> a forma de </a:t>
            </a:r>
            <a:r>
              <a:rPr lang="en-US" dirty="0" err="1"/>
              <a:t>texto</a:t>
            </a:r>
            <a:r>
              <a:rPr lang="en-US" dirty="0"/>
              <a:t> </a:t>
            </a:r>
            <a:endParaRPr lang="es-ES" dirty="0"/>
          </a:p>
          <a:p>
            <a:endParaRPr lang="es-ES" dirty="0"/>
          </a:p>
        </p:txBody>
      </p:sp>
    </p:spTree>
    <p:extLst>
      <p:ext uri="{BB962C8B-B14F-4D97-AF65-F5344CB8AC3E}">
        <p14:creationId xmlns:p14="http://schemas.microsoft.com/office/powerpoint/2010/main" val="1262264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39552" y="1628800"/>
            <a:ext cx="7986915" cy="3245519"/>
          </a:xfrm>
          <a:prstGeom prst="rect">
            <a:avLst/>
          </a:prstGeom>
        </p:spPr>
      </p:pic>
      <p:sp>
        <p:nvSpPr>
          <p:cNvPr id="3" name="Rectángulo 2"/>
          <p:cNvSpPr/>
          <p:nvPr/>
        </p:nvSpPr>
        <p:spPr>
          <a:xfrm>
            <a:off x="827584" y="1052736"/>
            <a:ext cx="5191383" cy="369332"/>
          </a:xfrm>
          <a:prstGeom prst="rect">
            <a:avLst/>
          </a:prstGeom>
        </p:spPr>
        <p:txBody>
          <a:bodyPr wrap="square">
            <a:spAutoFit/>
          </a:bodyPr>
          <a:lstStyle/>
          <a:p>
            <a:r>
              <a:rPr lang="es-ES" dirty="0"/>
              <a:t>ÁMBITO DE LAS VARIABLES</a:t>
            </a:r>
          </a:p>
        </p:txBody>
      </p:sp>
      <p:sp>
        <p:nvSpPr>
          <p:cNvPr id="4" name="Rectángulo 3"/>
          <p:cNvSpPr/>
          <p:nvPr/>
        </p:nvSpPr>
        <p:spPr>
          <a:xfrm>
            <a:off x="251520" y="5055327"/>
            <a:ext cx="8265463" cy="1191095"/>
          </a:xfrm>
          <a:prstGeom prst="rect">
            <a:avLst/>
          </a:prstGeom>
        </p:spPr>
        <p:txBody>
          <a:bodyPr wrap="square">
            <a:spAutoFit/>
          </a:bodyPr>
          <a:lstStyle/>
          <a:p>
            <a:pPr marL="393700" lvl="1" algn="just" eaLnBrk="0" fontAlgn="base" hangingPunct="0">
              <a:spcBef>
                <a:spcPct val="20000"/>
              </a:spcBef>
              <a:spcAft>
                <a:spcPct val="0"/>
              </a:spcAft>
              <a:buClr>
                <a:srgbClr val="0F6FC6"/>
              </a:buClr>
              <a:buSzPct val="85000"/>
              <a:defRPr/>
            </a:pPr>
            <a:r>
              <a:rPr lang="es-ES_tradnl" sz="2100" dirty="0">
                <a:solidFill>
                  <a:prstClr val="black"/>
                </a:solidFill>
                <a:latin typeface="Calibri" pitchFamily="34" charset="0"/>
              </a:rPr>
              <a:t>Algunas </a:t>
            </a:r>
            <a:r>
              <a:rPr lang="es-ES_tradnl" sz="2100" dirty="0" err="1">
                <a:solidFill>
                  <a:prstClr val="black"/>
                </a:solidFill>
                <a:latin typeface="Calibri" pitchFamily="34" charset="0"/>
              </a:rPr>
              <a:t>superglobles</a:t>
            </a:r>
            <a:r>
              <a:rPr lang="es-ES_tradnl" sz="2100" dirty="0">
                <a:solidFill>
                  <a:prstClr val="black"/>
                </a:solidFill>
                <a:latin typeface="Calibri" pitchFamily="34" charset="0"/>
              </a:rPr>
              <a:t>:</a:t>
            </a:r>
          </a:p>
          <a:p>
            <a:pPr marL="639763" lvl="1" indent="-246063" algn="just" eaLnBrk="0" fontAlgn="base" hangingPunct="0">
              <a:spcBef>
                <a:spcPct val="20000"/>
              </a:spcBef>
              <a:spcAft>
                <a:spcPct val="0"/>
              </a:spcAft>
              <a:buClr>
                <a:srgbClr val="0F6FC6"/>
              </a:buClr>
              <a:buSzPct val="85000"/>
              <a:buFont typeface="Wingdings" pitchFamily="2" charset="2"/>
              <a:buChar char="q"/>
              <a:defRPr/>
            </a:pPr>
            <a:r>
              <a:rPr lang="es-ES_tradnl" sz="2100" dirty="0">
                <a:solidFill>
                  <a:prstClr val="black"/>
                </a:solidFill>
                <a:latin typeface="Calibri" pitchFamily="34" charset="0"/>
              </a:rPr>
              <a:t>$GLOBALS, $_SERVER, $_GET, $_POST, $_COOKIE, $_FILES,</a:t>
            </a:r>
          </a:p>
          <a:p>
            <a:pPr marL="639763" lvl="1" indent="-246063" algn="just" eaLnBrk="0" fontAlgn="base" hangingPunct="0">
              <a:spcBef>
                <a:spcPct val="20000"/>
              </a:spcBef>
              <a:spcAft>
                <a:spcPct val="0"/>
              </a:spcAft>
              <a:buClr>
                <a:srgbClr val="0F6FC6"/>
              </a:buClr>
              <a:buSzPct val="85000"/>
              <a:buFont typeface="Wingdings" pitchFamily="2" charset="2"/>
              <a:buChar char="q"/>
              <a:defRPr/>
            </a:pPr>
            <a:r>
              <a:rPr lang="es-ES_tradnl" sz="2100" dirty="0">
                <a:solidFill>
                  <a:prstClr val="black"/>
                </a:solidFill>
                <a:latin typeface="Calibri" pitchFamily="34" charset="0"/>
              </a:rPr>
              <a:t> $_ENV, $_REQUEST, $_SESSION</a:t>
            </a:r>
          </a:p>
        </p:txBody>
      </p:sp>
    </p:spTree>
    <p:extLst>
      <p:ext uri="{BB962C8B-B14F-4D97-AF65-F5344CB8AC3E}">
        <p14:creationId xmlns:p14="http://schemas.microsoft.com/office/powerpoint/2010/main" val="2889482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764704"/>
            <a:ext cx="7632848" cy="6740307"/>
          </a:xfrm>
          <a:prstGeom prst="rect">
            <a:avLst/>
          </a:prstGeom>
          <a:noFill/>
        </p:spPr>
        <p:txBody>
          <a:bodyPr wrap="square" rtlCol="0">
            <a:spAutoFit/>
          </a:bodyPr>
          <a:lstStyle/>
          <a:p>
            <a:r>
              <a:rPr lang="es-ES" dirty="0"/>
              <a:t>ÁMBITO DE LAS VARIABLES</a:t>
            </a:r>
          </a:p>
          <a:p>
            <a:endParaRPr lang="es-ES" dirty="0"/>
          </a:p>
          <a:p>
            <a:r>
              <a:rPr lang="es-ES" dirty="0"/>
              <a:t>Se refiere al contexto en el que se puede acceder a una variable.</a:t>
            </a:r>
          </a:p>
          <a:p>
            <a:r>
              <a:rPr lang="en-US" dirty="0"/>
              <a:t>Las variables </a:t>
            </a:r>
            <a:r>
              <a:rPr lang="en-US" dirty="0" err="1"/>
              <a:t>definidas</a:t>
            </a:r>
            <a:r>
              <a:rPr lang="en-US" dirty="0"/>
              <a:t> en </a:t>
            </a:r>
            <a:r>
              <a:rPr lang="en-US" dirty="0" err="1"/>
              <a:t>una</a:t>
            </a:r>
            <a:r>
              <a:rPr lang="en-US" dirty="0"/>
              <a:t> </a:t>
            </a:r>
            <a:r>
              <a:rPr lang="en-US" dirty="0" err="1"/>
              <a:t>función</a:t>
            </a:r>
            <a:r>
              <a:rPr lang="en-US" dirty="0"/>
              <a:t>, al </a:t>
            </a:r>
            <a:r>
              <a:rPr lang="en-US" dirty="0" err="1"/>
              <a:t>finalizar</a:t>
            </a:r>
            <a:r>
              <a:rPr lang="en-US" dirty="0"/>
              <a:t> la </a:t>
            </a:r>
            <a:r>
              <a:rPr lang="en-US" dirty="0" err="1"/>
              <a:t>función</a:t>
            </a:r>
            <a:r>
              <a:rPr lang="en-US" dirty="0"/>
              <a:t> se </a:t>
            </a:r>
            <a:r>
              <a:rPr lang="en-US" dirty="0" err="1"/>
              <a:t>eliminan</a:t>
            </a:r>
            <a:r>
              <a:rPr lang="en-US" dirty="0"/>
              <a:t>. </a:t>
            </a:r>
            <a:r>
              <a:rPr lang="en-US" dirty="0" err="1"/>
              <a:t>Es</a:t>
            </a:r>
            <a:r>
              <a:rPr lang="en-US" dirty="0"/>
              <a:t> </a:t>
            </a:r>
            <a:r>
              <a:rPr lang="en-US" dirty="0" err="1"/>
              <a:t>decir</a:t>
            </a:r>
            <a:r>
              <a:rPr lang="en-US" dirty="0"/>
              <a:t> </a:t>
            </a:r>
            <a:r>
              <a:rPr lang="en-US" dirty="0" err="1"/>
              <a:t>su</a:t>
            </a:r>
            <a:r>
              <a:rPr lang="en-US" dirty="0"/>
              <a:t> </a:t>
            </a:r>
            <a:r>
              <a:rPr lang="en-US" dirty="0" err="1"/>
              <a:t>ámbito</a:t>
            </a:r>
            <a:r>
              <a:rPr lang="en-US" dirty="0"/>
              <a:t> </a:t>
            </a:r>
            <a:r>
              <a:rPr lang="en-US" dirty="0" err="1"/>
              <a:t>es</a:t>
            </a:r>
            <a:r>
              <a:rPr lang="en-US" dirty="0"/>
              <a:t> local a la </a:t>
            </a:r>
            <a:r>
              <a:rPr lang="en-US" dirty="0" err="1"/>
              <a:t>función</a:t>
            </a:r>
            <a:r>
              <a:rPr lang="en-US" dirty="0"/>
              <a:t>. </a:t>
            </a:r>
            <a:r>
              <a:rPr lang="en-US" dirty="0" err="1"/>
              <a:t>Ejemplo</a:t>
            </a:r>
            <a:r>
              <a:rPr lang="en-US" dirty="0"/>
              <a:t>: </a:t>
            </a:r>
            <a:endParaRPr lang="es-ES" dirty="0"/>
          </a:p>
          <a:p>
            <a:r>
              <a:rPr lang="en-US" b="1" dirty="0"/>
              <a:t>function</a:t>
            </a:r>
            <a:r>
              <a:rPr lang="en-US" dirty="0"/>
              <a:t> f1</a:t>
            </a:r>
            <a:r>
              <a:rPr lang="en-US" b="1" dirty="0"/>
              <a:t>(){ </a:t>
            </a:r>
            <a:endParaRPr lang="es-ES" dirty="0"/>
          </a:p>
          <a:p>
            <a:r>
              <a:rPr lang="en-US" dirty="0"/>
              <a:t>$h=9; </a:t>
            </a:r>
            <a:endParaRPr lang="es-ES" dirty="0"/>
          </a:p>
          <a:p>
            <a:r>
              <a:rPr lang="en-US" b="1" dirty="0"/>
              <a:t>}</a:t>
            </a:r>
            <a:endParaRPr lang="es-ES" dirty="0"/>
          </a:p>
          <a:p>
            <a:r>
              <a:rPr lang="en-US" b="1" dirty="0"/>
              <a:t>echo</a:t>
            </a:r>
            <a:r>
              <a:rPr lang="en-US" dirty="0"/>
              <a:t> $h; </a:t>
            </a:r>
            <a:endParaRPr lang="es-ES" dirty="0"/>
          </a:p>
          <a:p>
            <a:r>
              <a:rPr lang="en-US" dirty="0"/>
              <a:t> </a:t>
            </a:r>
            <a:endParaRPr lang="es-ES" dirty="0"/>
          </a:p>
          <a:p>
            <a:r>
              <a:rPr lang="en-US" dirty="0"/>
              <a:t>La </a:t>
            </a:r>
            <a:r>
              <a:rPr lang="en-US" dirty="0" err="1"/>
              <a:t>instrucción</a:t>
            </a:r>
            <a:r>
              <a:rPr lang="en-US" b="1" i="1" dirty="0"/>
              <a:t> echo</a:t>
            </a:r>
            <a:r>
              <a:rPr lang="en-US" dirty="0"/>
              <a:t> del </a:t>
            </a:r>
            <a:r>
              <a:rPr lang="en-US" dirty="0" err="1"/>
              <a:t>ejemplo</a:t>
            </a:r>
            <a:r>
              <a:rPr lang="en-US" dirty="0"/>
              <a:t> anterior, </a:t>
            </a:r>
            <a:r>
              <a:rPr lang="en-US" dirty="0" err="1"/>
              <a:t>provoca</a:t>
            </a:r>
            <a:r>
              <a:rPr lang="en-US" dirty="0"/>
              <a:t> un </a:t>
            </a:r>
            <a:r>
              <a:rPr lang="en-US" dirty="0" err="1"/>
              <a:t>fallo</a:t>
            </a:r>
            <a:r>
              <a:rPr lang="en-US" dirty="0"/>
              <a:t> de variable no </a:t>
            </a:r>
            <a:r>
              <a:rPr lang="en-US" dirty="0" err="1"/>
              <a:t>definida</a:t>
            </a:r>
            <a:r>
              <a:rPr lang="en-US" dirty="0"/>
              <a:t>, </a:t>
            </a:r>
            <a:r>
              <a:rPr lang="en-US" dirty="0" err="1"/>
              <a:t>porque</a:t>
            </a:r>
            <a:r>
              <a:rPr lang="en-US" dirty="0"/>
              <a:t> PHP no </a:t>
            </a:r>
            <a:r>
              <a:rPr lang="en-US" dirty="0" err="1"/>
              <a:t>reconoce</a:t>
            </a:r>
            <a:r>
              <a:rPr lang="en-US" dirty="0"/>
              <a:t> a la variable</a:t>
            </a:r>
            <a:r>
              <a:rPr lang="en-US" b="1" i="1" dirty="0"/>
              <a:t> $h</a:t>
            </a:r>
            <a:r>
              <a:rPr lang="en-US" dirty="0"/>
              <a:t>, la </a:t>
            </a:r>
            <a:r>
              <a:rPr lang="en-US" dirty="0" err="1"/>
              <a:t>única</a:t>
            </a:r>
            <a:r>
              <a:rPr lang="en-US" dirty="0"/>
              <a:t> $h del </a:t>
            </a:r>
            <a:r>
              <a:rPr lang="en-US" dirty="0" err="1"/>
              <a:t>código</a:t>
            </a:r>
            <a:r>
              <a:rPr lang="en-US" dirty="0"/>
              <a:t> se </a:t>
            </a:r>
            <a:r>
              <a:rPr lang="en-US" dirty="0" err="1"/>
              <a:t>crea</a:t>
            </a:r>
            <a:r>
              <a:rPr lang="en-US" dirty="0"/>
              <a:t> en la </a:t>
            </a:r>
            <a:r>
              <a:rPr lang="en-US" dirty="0" err="1"/>
              <a:t>función</a:t>
            </a:r>
            <a:r>
              <a:rPr lang="en-US" dirty="0"/>
              <a:t> y </a:t>
            </a:r>
            <a:r>
              <a:rPr lang="en-US" dirty="0" err="1"/>
              <a:t>sólo</a:t>
            </a:r>
            <a:r>
              <a:rPr lang="en-US" dirty="0"/>
              <a:t> se </a:t>
            </a:r>
            <a:r>
              <a:rPr lang="en-US" dirty="0" err="1"/>
              <a:t>puede</a:t>
            </a:r>
            <a:r>
              <a:rPr lang="en-US" dirty="0"/>
              <a:t> </a:t>
            </a:r>
            <a:r>
              <a:rPr lang="en-US" dirty="0" err="1"/>
              <a:t>usar</a:t>
            </a:r>
            <a:r>
              <a:rPr lang="en-US" dirty="0"/>
              <a:t> en la </a:t>
            </a:r>
            <a:r>
              <a:rPr lang="en-US" dirty="0" err="1"/>
              <a:t>función</a:t>
            </a:r>
            <a:r>
              <a:rPr lang="en-US" dirty="0"/>
              <a:t>; </a:t>
            </a:r>
            <a:r>
              <a:rPr lang="en-US" dirty="0" err="1"/>
              <a:t>hacer</a:t>
            </a:r>
            <a:r>
              <a:rPr lang="en-US" dirty="0"/>
              <a:t> </a:t>
            </a:r>
            <a:r>
              <a:rPr lang="en-US" dirty="0" err="1"/>
              <a:t>referencia</a:t>
            </a:r>
            <a:r>
              <a:rPr lang="en-US" dirty="0"/>
              <a:t> a $h </a:t>
            </a:r>
            <a:r>
              <a:rPr lang="en-US" dirty="0" err="1"/>
              <a:t>fuera</a:t>
            </a:r>
            <a:r>
              <a:rPr lang="en-US" dirty="0"/>
              <a:t> </a:t>
            </a:r>
            <a:r>
              <a:rPr lang="en-US" dirty="0" err="1"/>
              <a:t>dela</a:t>
            </a:r>
            <a:r>
              <a:rPr lang="en-US" dirty="0"/>
              <a:t> </a:t>
            </a:r>
            <a:r>
              <a:rPr lang="en-US" dirty="0" err="1"/>
              <a:t>función</a:t>
            </a:r>
            <a:r>
              <a:rPr lang="en-US" dirty="0"/>
              <a:t> no </a:t>
            </a:r>
            <a:r>
              <a:rPr lang="en-US" dirty="0" err="1"/>
              <a:t>tiene</a:t>
            </a:r>
            <a:r>
              <a:rPr lang="en-US" dirty="0"/>
              <a:t> </a:t>
            </a:r>
            <a:r>
              <a:rPr lang="en-US" dirty="0" err="1"/>
              <a:t>sentido</a:t>
            </a:r>
            <a:r>
              <a:rPr lang="en-US" dirty="0"/>
              <a:t>; </a:t>
            </a:r>
            <a:r>
              <a:rPr lang="en-US" dirty="0" err="1"/>
              <a:t>ya</a:t>
            </a:r>
            <a:r>
              <a:rPr lang="en-US" dirty="0"/>
              <a:t> </a:t>
            </a:r>
            <a:r>
              <a:rPr lang="en-US" dirty="0" err="1"/>
              <a:t>que</a:t>
            </a:r>
            <a:r>
              <a:rPr lang="en-US" dirty="0"/>
              <a:t> </a:t>
            </a:r>
            <a:r>
              <a:rPr lang="en-US" dirty="0" err="1"/>
              <a:t>tras</a:t>
            </a:r>
            <a:r>
              <a:rPr lang="en-US" dirty="0"/>
              <a:t> el </a:t>
            </a:r>
            <a:r>
              <a:rPr lang="en-US" dirty="0" err="1"/>
              <a:t>cierre</a:t>
            </a:r>
            <a:r>
              <a:rPr lang="en-US" dirty="0"/>
              <a:t> de la </a:t>
            </a:r>
            <a:r>
              <a:rPr lang="en-US" dirty="0" err="1"/>
              <a:t>llave</a:t>
            </a:r>
            <a:r>
              <a:rPr lang="en-US" dirty="0"/>
              <a:t> en la </a:t>
            </a:r>
            <a:r>
              <a:rPr lang="en-US" dirty="0" err="1"/>
              <a:t>que</a:t>
            </a:r>
            <a:r>
              <a:rPr lang="en-US" dirty="0"/>
              <a:t> se </a:t>
            </a:r>
            <a:r>
              <a:rPr lang="en-US" dirty="0" err="1"/>
              <a:t>definió</a:t>
            </a:r>
            <a:r>
              <a:rPr lang="en-US" dirty="0"/>
              <a:t>, la variable </a:t>
            </a:r>
            <a:r>
              <a:rPr lang="en-US" dirty="0" err="1"/>
              <a:t>muere</a:t>
            </a:r>
            <a:r>
              <a:rPr lang="en-US" dirty="0"/>
              <a:t>. La variable </a:t>
            </a:r>
            <a:r>
              <a:rPr lang="en-US" dirty="0" err="1"/>
              <a:t>es</a:t>
            </a:r>
            <a:r>
              <a:rPr lang="en-US" dirty="0"/>
              <a:t>, en </a:t>
            </a:r>
            <a:r>
              <a:rPr lang="en-US" dirty="0" err="1"/>
              <a:t>definitiva</a:t>
            </a:r>
            <a:r>
              <a:rPr lang="en-US" dirty="0"/>
              <a:t>, local a la </a:t>
            </a:r>
            <a:r>
              <a:rPr lang="en-US" dirty="0" err="1"/>
              <a:t>función</a:t>
            </a:r>
            <a:r>
              <a:rPr lang="en-US" dirty="0"/>
              <a:t>. </a:t>
            </a:r>
            <a:endParaRPr lang="es-ES" dirty="0"/>
          </a:p>
          <a:p>
            <a:r>
              <a:rPr lang="en-US" dirty="0"/>
              <a:t>Este </a:t>
            </a:r>
            <a:r>
              <a:rPr lang="en-US" dirty="0" err="1"/>
              <a:t>código</a:t>
            </a:r>
            <a:r>
              <a:rPr lang="en-US" dirty="0"/>
              <a:t>: </a:t>
            </a:r>
            <a:endParaRPr lang="es-ES" dirty="0"/>
          </a:p>
          <a:p>
            <a:r>
              <a:rPr lang="en-US" dirty="0"/>
              <a:t> </a:t>
            </a:r>
            <a:endParaRPr lang="es-ES" dirty="0"/>
          </a:p>
          <a:p>
            <a:r>
              <a:rPr lang="en-US" dirty="0"/>
              <a:t>$h=5</a:t>
            </a:r>
            <a:r>
              <a:rPr lang="en-US" b="1" dirty="0"/>
              <a:t>; </a:t>
            </a:r>
            <a:endParaRPr lang="es-ES" dirty="0"/>
          </a:p>
          <a:p>
            <a:r>
              <a:rPr lang="en-US" b="1" dirty="0"/>
              <a:t>function</a:t>
            </a:r>
            <a:r>
              <a:rPr lang="en-US" dirty="0"/>
              <a:t> f1</a:t>
            </a:r>
            <a:r>
              <a:rPr lang="en-US" b="1" dirty="0"/>
              <a:t>(){ </a:t>
            </a:r>
            <a:endParaRPr lang="es-ES" dirty="0"/>
          </a:p>
          <a:p>
            <a:r>
              <a:rPr lang="en-US" dirty="0"/>
              <a:t>$h=9; </a:t>
            </a:r>
            <a:endParaRPr lang="es-ES" dirty="0"/>
          </a:p>
          <a:p>
            <a:r>
              <a:rPr lang="en-US" b="1" dirty="0"/>
              <a:t>}</a:t>
            </a:r>
            <a:endParaRPr lang="es-ES" dirty="0"/>
          </a:p>
          <a:p>
            <a:r>
              <a:rPr lang="en-US" b="1" dirty="0"/>
              <a:t>echo</a:t>
            </a:r>
            <a:r>
              <a:rPr lang="en-US" dirty="0"/>
              <a:t> $h;</a:t>
            </a:r>
            <a:r>
              <a:rPr lang="en-US" b="1" i="1" dirty="0"/>
              <a:t> //</a:t>
            </a:r>
            <a:r>
              <a:rPr lang="en-US" b="1" i="1" dirty="0" err="1"/>
              <a:t>escribe</a:t>
            </a:r>
            <a:r>
              <a:rPr lang="en-US" b="1" i="1" dirty="0"/>
              <a:t> 5 </a:t>
            </a:r>
            <a:endParaRPr lang="es-ES" dirty="0"/>
          </a:p>
          <a:p>
            <a:endParaRPr lang="es-ES" dirty="0"/>
          </a:p>
          <a:p>
            <a:endParaRPr lang="es-ES" dirty="0"/>
          </a:p>
        </p:txBody>
      </p:sp>
    </p:spTree>
    <p:extLst>
      <p:ext uri="{BB962C8B-B14F-4D97-AF65-F5344CB8AC3E}">
        <p14:creationId xmlns:p14="http://schemas.microsoft.com/office/powerpoint/2010/main" val="302937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571625"/>
            <a:ext cx="8429625" cy="4929188"/>
          </a:xfrm>
        </p:spPr>
        <p:txBody>
          <a:bodyPr/>
          <a:lstStyle/>
          <a:p>
            <a:pPr algn="just">
              <a:buFont typeface="Wingdings" pitchFamily="2" charset="2"/>
              <a:buChar char="q"/>
              <a:defRPr/>
            </a:pPr>
            <a:r>
              <a:rPr lang="es-ES" sz="2400" b="1" dirty="0">
                <a:solidFill>
                  <a:srgbClr val="FF0000"/>
                </a:solidFill>
                <a:latin typeface="+mj-lt"/>
              </a:rPr>
              <a:t> </a:t>
            </a:r>
            <a:r>
              <a:rPr lang="es-ES" sz="2400" b="1" dirty="0">
                <a:latin typeface="+mj-lt"/>
              </a:rPr>
              <a:t>Variables globales</a:t>
            </a:r>
          </a:p>
          <a:p>
            <a:pPr lvl="1" algn="just">
              <a:buFont typeface="Wingdings" pitchFamily="2" charset="2"/>
              <a:buChar char="q"/>
              <a:defRPr/>
            </a:pPr>
            <a:r>
              <a:rPr lang="es-ES" sz="2200" dirty="0">
                <a:latin typeface="+mj-lt"/>
              </a:rPr>
              <a:t> Se definen fuera del cuerpo de una función</a:t>
            </a:r>
          </a:p>
          <a:p>
            <a:pPr lvl="1" algn="just">
              <a:buFont typeface="Wingdings" pitchFamily="2" charset="2"/>
              <a:buChar char="q"/>
              <a:defRPr/>
            </a:pPr>
            <a:r>
              <a:rPr lang="es-ES" sz="2200" dirty="0">
                <a:latin typeface="+mj-lt"/>
              </a:rPr>
              <a:t> Accesibles desde cualquier punto del código.</a:t>
            </a:r>
          </a:p>
          <a:p>
            <a:pPr lvl="1" algn="just">
              <a:buFont typeface="Wingdings" pitchFamily="2" charset="2"/>
              <a:buChar char="q"/>
              <a:defRPr/>
            </a:pPr>
            <a:r>
              <a:rPr lang="es-ES" sz="2200" dirty="0">
                <a:latin typeface="+mj-lt"/>
              </a:rPr>
              <a:t> Deben ser declaradas globales dentro de la función para usarlas o bien usar el </a:t>
            </a:r>
            <a:r>
              <a:rPr lang="es-ES" sz="2200" dirty="0" err="1">
                <a:latin typeface="+mj-lt"/>
              </a:rPr>
              <a:t>array</a:t>
            </a:r>
            <a:r>
              <a:rPr lang="es-ES" sz="2200" dirty="0">
                <a:latin typeface="+mj-lt"/>
              </a:rPr>
              <a:t> $GLOBALS .</a:t>
            </a:r>
            <a:endParaRPr lang="es-ES" sz="2200" b="1" dirty="0">
              <a:latin typeface="+mj-lt"/>
            </a:endParaRPr>
          </a:p>
        </p:txBody>
      </p:sp>
      <p:cxnSp>
        <p:nvCxnSpPr>
          <p:cNvPr id="4" name="3 Conector recto"/>
          <p:cNvCxnSpPr/>
          <p:nvPr/>
        </p:nvCxnSpPr>
        <p:spPr>
          <a:xfrm rot="10800000" flipH="1">
            <a:off x="500063" y="6500813"/>
            <a:ext cx="8143875"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000125" y="3643313"/>
            <a:ext cx="3429000" cy="1323975"/>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sz="1600" dirty="0">
                <a:solidFill>
                  <a:prstClr val="black"/>
                </a:solidFill>
                <a:latin typeface="Arial" charset="0"/>
                <a:cs typeface="Arial" charset="0"/>
              </a:rPr>
              <a:t>$a = 1;     /* ámbito global */</a:t>
            </a:r>
          </a:p>
          <a:p>
            <a:pPr fontAlgn="base">
              <a:spcBef>
                <a:spcPct val="0"/>
              </a:spcBef>
              <a:spcAft>
                <a:spcPct val="0"/>
              </a:spcAft>
              <a:defRPr/>
            </a:pPr>
            <a:r>
              <a:rPr lang="es-ES" sz="1600" b="1" dirty="0" err="1">
                <a:solidFill>
                  <a:prstClr val="black"/>
                </a:solidFill>
                <a:latin typeface="Arial" charset="0"/>
                <a:cs typeface="Arial" charset="0"/>
              </a:rPr>
              <a:t>function</a:t>
            </a:r>
            <a:r>
              <a:rPr lang="es-ES" sz="1600" b="1" dirty="0">
                <a:solidFill>
                  <a:prstClr val="black"/>
                </a:solidFill>
                <a:latin typeface="Arial" charset="0"/>
                <a:cs typeface="Arial" charset="0"/>
              </a:rPr>
              <a:t> Prueba(){</a:t>
            </a:r>
          </a:p>
          <a:p>
            <a:pPr fontAlgn="base">
              <a:spcBef>
                <a:spcPct val="0"/>
              </a:spcBef>
              <a:spcAft>
                <a:spcPct val="0"/>
              </a:spcAft>
              <a:defRPr/>
            </a:pPr>
            <a:r>
              <a:rPr lang="es-ES" sz="1600" b="1" dirty="0">
                <a:solidFill>
                  <a:prstClr val="black"/>
                </a:solidFill>
                <a:latin typeface="Arial" charset="0"/>
                <a:cs typeface="Arial" charset="0"/>
              </a:rPr>
              <a:t>   echo $a; /* variable global */</a:t>
            </a:r>
          </a:p>
          <a:p>
            <a:pPr fontAlgn="base">
              <a:spcBef>
                <a:spcPct val="0"/>
              </a:spcBef>
              <a:spcAft>
                <a:spcPct val="0"/>
              </a:spcAft>
              <a:defRPr/>
            </a:pPr>
            <a:r>
              <a:rPr lang="es-ES" sz="1600" b="1" dirty="0">
                <a:solidFill>
                  <a:prstClr val="black"/>
                </a:solidFill>
                <a:latin typeface="Arial" charset="0"/>
                <a:cs typeface="Arial" charset="0"/>
              </a:rPr>
              <a:t>}</a:t>
            </a:r>
          </a:p>
          <a:p>
            <a:pPr fontAlgn="base">
              <a:spcBef>
                <a:spcPct val="0"/>
              </a:spcBef>
              <a:spcAft>
                <a:spcPct val="0"/>
              </a:spcAft>
              <a:defRPr/>
            </a:pPr>
            <a:r>
              <a:rPr lang="es-ES" sz="1600" dirty="0">
                <a:solidFill>
                  <a:prstClr val="black"/>
                </a:solidFill>
                <a:latin typeface="Arial" charset="0"/>
                <a:cs typeface="Arial" charset="0"/>
              </a:rPr>
              <a:t>Prueba();</a:t>
            </a:r>
            <a:endParaRPr lang="es-ES" sz="1600" dirty="0">
              <a:solidFill>
                <a:prstClr val="black"/>
              </a:solidFill>
              <a:latin typeface="Calibri"/>
              <a:cs typeface="Arial" charset="0"/>
            </a:endParaRPr>
          </a:p>
        </p:txBody>
      </p:sp>
      <p:sp>
        <p:nvSpPr>
          <p:cNvPr id="7" name="6 CuadroTexto"/>
          <p:cNvSpPr txBox="1"/>
          <p:nvPr/>
        </p:nvSpPr>
        <p:spPr>
          <a:xfrm>
            <a:off x="5643563" y="3643313"/>
            <a:ext cx="2714625" cy="1077912"/>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sz="1600">
                <a:solidFill>
                  <a:prstClr val="black"/>
                </a:solidFill>
                <a:latin typeface="Arial" charset="0"/>
                <a:cs typeface="Arial" charset="0"/>
              </a:rPr>
              <a:t>Error.</a:t>
            </a:r>
            <a:endParaRPr lang="es-ES" sz="1600" dirty="0">
              <a:solidFill>
                <a:prstClr val="black"/>
              </a:solidFill>
              <a:latin typeface="Arial" charset="0"/>
              <a:cs typeface="Arial" charset="0"/>
            </a:endParaRPr>
          </a:p>
          <a:p>
            <a:pPr fontAlgn="base">
              <a:spcBef>
                <a:spcPct val="0"/>
              </a:spcBef>
              <a:spcAft>
                <a:spcPct val="0"/>
              </a:spcAft>
              <a:defRPr/>
            </a:pPr>
            <a:r>
              <a:rPr lang="es-ES" sz="1600" dirty="0">
                <a:solidFill>
                  <a:prstClr val="black"/>
                </a:solidFill>
                <a:latin typeface="Arial" charset="0"/>
                <a:cs typeface="Arial" charset="0"/>
              </a:rPr>
              <a:t>Porque $a no está</a:t>
            </a:r>
          </a:p>
          <a:p>
            <a:pPr fontAlgn="base">
              <a:spcBef>
                <a:spcPct val="0"/>
              </a:spcBef>
              <a:spcAft>
                <a:spcPct val="0"/>
              </a:spcAft>
              <a:defRPr/>
            </a:pPr>
            <a:r>
              <a:rPr lang="es-ES" sz="1600" dirty="0">
                <a:solidFill>
                  <a:prstClr val="black"/>
                </a:solidFill>
                <a:latin typeface="Arial" charset="0"/>
                <a:cs typeface="Arial" charset="0"/>
              </a:rPr>
              <a:t>definida dentro de la</a:t>
            </a:r>
          </a:p>
          <a:p>
            <a:pPr fontAlgn="base">
              <a:spcBef>
                <a:spcPct val="0"/>
              </a:spcBef>
              <a:spcAft>
                <a:spcPct val="0"/>
              </a:spcAft>
              <a:defRPr/>
            </a:pPr>
            <a:r>
              <a:rPr lang="es-ES" sz="1600" dirty="0">
                <a:solidFill>
                  <a:prstClr val="black"/>
                </a:solidFill>
                <a:latin typeface="Arial" charset="0"/>
                <a:cs typeface="Arial" charset="0"/>
              </a:rPr>
              <a:t>función</a:t>
            </a:r>
            <a:endParaRPr lang="es-ES" sz="1600" dirty="0">
              <a:solidFill>
                <a:prstClr val="black"/>
              </a:solidFill>
              <a:latin typeface="Calibri"/>
              <a:cs typeface="Arial" charset="0"/>
            </a:endParaRPr>
          </a:p>
        </p:txBody>
      </p:sp>
      <p:cxnSp>
        <p:nvCxnSpPr>
          <p:cNvPr id="9" name="8 Conector recto de flecha"/>
          <p:cNvCxnSpPr/>
          <p:nvPr/>
        </p:nvCxnSpPr>
        <p:spPr>
          <a:xfrm>
            <a:off x="4857750" y="4214813"/>
            <a:ext cx="50006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928688" y="5072063"/>
            <a:ext cx="2571750" cy="1323975"/>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sz="1600" dirty="0">
                <a:solidFill>
                  <a:prstClr val="black"/>
                </a:solidFill>
                <a:latin typeface="Arial" charset="0"/>
                <a:cs typeface="Arial" charset="0"/>
              </a:rPr>
              <a:t>$a = 1;</a:t>
            </a:r>
          </a:p>
          <a:p>
            <a:pPr fontAlgn="base">
              <a:spcBef>
                <a:spcPct val="0"/>
              </a:spcBef>
              <a:spcAft>
                <a:spcPct val="0"/>
              </a:spcAft>
              <a:defRPr/>
            </a:pPr>
            <a:r>
              <a:rPr lang="es-ES" sz="1600" b="1" dirty="0" err="1">
                <a:solidFill>
                  <a:prstClr val="black"/>
                </a:solidFill>
                <a:latin typeface="Arial" charset="0"/>
                <a:cs typeface="Arial" charset="0"/>
              </a:rPr>
              <a:t>function</a:t>
            </a:r>
            <a:r>
              <a:rPr lang="es-ES" sz="1600" b="1" dirty="0">
                <a:solidFill>
                  <a:prstClr val="black"/>
                </a:solidFill>
                <a:latin typeface="Arial" charset="0"/>
                <a:cs typeface="Arial" charset="0"/>
              </a:rPr>
              <a:t> Prueba2(){</a:t>
            </a:r>
          </a:p>
          <a:p>
            <a:pPr fontAlgn="base">
              <a:spcBef>
                <a:spcPct val="0"/>
              </a:spcBef>
              <a:spcAft>
                <a:spcPct val="0"/>
              </a:spcAft>
              <a:defRPr/>
            </a:pPr>
            <a:r>
              <a:rPr lang="es-ES" sz="1600" b="1" dirty="0">
                <a:solidFill>
                  <a:prstClr val="black"/>
                </a:solidFill>
                <a:latin typeface="Arial" charset="0"/>
                <a:cs typeface="Arial" charset="0"/>
              </a:rPr>
              <a:t>   global $a;</a:t>
            </a:r>
          </a:p>
          <a:p>
            <a:pPr fontAlgn="base">
              <a:spcBef>
                <a:spcPct val="0"/>
              </a:spcBef>
              <a:spcAft>
                <a:spcPct val="0"/>
              </a:spcAft>
              <a:defRPr/>
            </a:pPr>
            <a:r>
              <a:rPr lang="es-ES" sz="1600" b="1" dirty="0">
                <a:solidFill>
                  <a:prstClr val="black"/>
                </a:solidFill>
                <a:latin typeface="Arial" charset="0"/>
                <a:cs typeface="Arial" charset="0"/>
              </a:rPr>
              <a:t>   echo $a;}</a:t>
            </a:r>
          </a:p>
          <a:p>
            <a:pPr fontAlgn="base">
              <a:spcBef>
                <a:spcPct val="0"/>
              </a:spcBef>
              <a:spcAft>
                <a:spcPct val="0"/>
              </a:spcAft>
              <a:defRPr/>
            </a:pPr>
            <a:r>
              <a:rPr lang="es-ES" sz="1600" dirty="0">
                <a:solidFill>
                  <a:prstClr val="black"/>
                </a:solidFill>
                <a:latin typeface="Arial" charset="0"/>
                <a:cs typeface="Arial" charset="0"/>
              </a:rPr>
              <a:t>Prueba2();</a:t>
            </a:r>
            <a:endParaRPr lang="es-ES" sz="1600" dirty="0">
              <a:solidFill>
                <a:prstClr val="black"/>
              </a:solidFill>
              <a:latin typeface="Calibri"/>
              <a:cs typeface="Arial" charset="0"/>
            </a:endParaRPr>
          </a:p>
        </p:txBody>
      </p:sp>
      <p:sp>
        <p:nvSpPr>
          <p:cNvPr id="10" name="9 CuadroTexto"/>
          <p:cNvSpPr txBox="1"/>
          <p:nvPr/>
        </p:nvSpPr>
        <p:spPr>
          <a:xfrm>
            <a:off x="3929063" y="5500688"/>
            <a:ext cx="357187" cy="338137"/>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sz="1600" dirty="0">
                <a:solidFill>
                  <a:prstClr val="black"/>
                </a:solidFill>
                <a:latin typeface="Arial" charset="0"/>
                <a:cs typeface="Arial" charset="0"/>
              </a:rPr>
              <a:t>1</a:t>
            </a:r>
            <a:endParaRPr lang="es-ES" sz="1600" dirty="0">
              <a:solidFill>
                <a:prstClr val="black"/>
              </a:solidFill>
              <a:latin typeface="Calibri"/>
              <a:cs typeface="Arial" charset="0"/>
            </a:endParaRPr>
          </a:p>
        </p:txBody>
      </p:sp>
      <p:cxnSp>
        <p:nvCxnSpPr>
          <p:cNvPr id="12" name="11 Conector recto de flecha"/>
          <p:cNvCxnSpPr/>
          <p:nvPr/>
        </p:nvCxnSpPr>
        <p:spPr>
          <a:xfrm>
            <a:off x="3643313" y="5715000"/>
            <a:ext cx="2143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4857750" y="5072063"/>
            <a:ext cx="2571750" cy="1323975"/>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sz="1600" dirty="0">
                <a:solidFill>
                  <a:prstClr val="black"/>
                </a:solidFill>
                <a:latin typeface="Arial" charset="0"/>
                <a:cs typeface="Arial" charset="0"/>
              </a:rPr>
              <a:t>$a = 1;</a:t>
            </a:r>
          </a:p>
          <a:p>
            <a:pPr fontAlgn="base">
              <a:spcBef>
                <a:spcPct val="0"/>
              </a:spcBef>
              <a:spcAft>
                <a:spcPct val="0"/>
              </a:spcAft>
              <a:defRPr/>
            </a:pPr>
            <a:r>
              <a:rPr lang="es-ES" sz="1600" b="1" dirty="0" err="1">
                <a:solidFill>
                  <a:prstClr val="black"/>
                </a:solidFill>
                <a:latin typeface="Arial" charset="0"/>
                <a:cs typeface="Arial" charset="0"/>
              </a:rPr>
              <a:t>function</a:t>
            </a:r>
            <a:r>
              <a:rPr lang="es-ES" sz="1600" b="1" dirty="0">
                <a:solidFill>
                  <a:prstClr val="black"/>
                </a:solidFill>
                <a:latin typeface="Arial" charset="0"/>
                <a:cs typeface="Arial" charset="0"/>
              </a:rPr>
              <a:t> Prueba3(){</a:t>
            </a:r>
          </a:p>
          <a:p>
            <a:pPr fontAlgn="base">
              <a:spcBef>
                <a:spcPct val="0"/>
              </a:spcBef>
              <a:spcAft>
                <a:spcPct val="0"/>
              </a:spcAft>
              <a:defRPr/>
            </a:pPr>
            <a:r>
              <a:rPr lang="es-ES" sz="1600" b="1" dirty="0">
                <a:solidFill>
                  <a:prstClr val="black"/>
                </a:solidFill>
                <a:latin typeface="Arial" charset="0"/>
                <a:cs typeface="Arial" charset="0"/>
              </a:rPr>
              <a:t>echo $GLOBALS["a"];</a:t>
            </a:r>
          </a:p>
          <a:p>
            <a:pPr fontAlgn="base">
              <a:spcBef>
                <a:spcPct val="0"/>
              </a:spcBef>
              <a:spcAft>
                <a:spcPct val="0"/>
              </a:spcAft>
              <a:defRPr/>
            </a:pPr>
            <a:r>
              <a:rPr lang="es-ES" sz="1600" b="1" dirty="0">
                <a:solidFill>
                  <a:prstClr val="black"/>
                </a:solidFill>
                <a:latin typeface="Arial" charset="0"/>
                <a:cs typeface="Arial" charset="0"/>
              </a:rPr>
              <a:t>}</a:t>
            </a:r>
          </a:p>
          <a:p>
            <a:pPr fontAlgn="base">
              <a:spcBef>
                <a:spcPct val="0"/>
              </a:spcBef>
              <a:spcAft>
                <a:spcPct val="0"/>
              </a:spcAft>
              <a:defRPr/>
            </a:pPr>
            <a:r>
              <a:rPr lang="es-ES" sz="1600" dirty="0">
                <a:solidFill>
                  <a:prstClr val="black"/>
                </a:solidFill>
                <a:latin typeface="Arial" charset="0"/>
                <a:cs typeface="Arial" charset="0"/>
              </a:rPr>
              <a:t>Prueba3();</a:t>
            </a:r>
            <a:endParaRPr lang="es-ES" sz="1600" dirty="0">
              <a:solidFill>
                <a:prstClr val="black"/>
              </a:solidFill>
              <a:latin typeface="Calibri"/>
              <a:cs typeface="Arial" charset="0"/>
            </a:endParaRPr>
          </a:p>
        </p:txBody>
      </p:sp>
      <p:sp>
        <p:nvSpPr>
          <p:cNvPr id="14" name="13 CuadroTexto"/>
          <p:cNvSpPr txBox="1"/>
          <p:nvPr/>
        </p:nvSpPr>
        <p:spPr>
          <a:xfrm>
            <a:off x="8143875" y="5572125"/>
            <a:ext cx="357188" cy="338138"/>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sz="1600" dirty="0">
                <a:solidFill>
                  <a:prstClr val="black"/>
                </a:solidFill>
                <a:latin typeface="Arial" charset="0"/>
                <a:cs typeface="Arial" charset="0"/>
              </a:rPr>
              <a:t>1</a:t>
            </a:r>
            <a:endParaRPr lang="es-ES" sz="1600" dirty="0">
              <a:solidFill>
                <a:prstClr val="black"/>
              </a:solidFill>
              <a:latin typeface="Calibri"/>
              <a:cs typeface="Arial" charset="0"/>
            </a:endParaRPr>
          </a:p>
        </p:txBody>
      </p:sp>
      <p:cxnSp>
        <p:nvCxnSpPr>
          <p:cNvPr id="16" name="15 Conector recto de flecha"/>
          <p:cNvCxnSpPr/>
          <p:nvPr/>
        </p:nvCxnSpPr>
        <p:spPr>
          <a:xfrm>
            <a:off x="7643813" y="5786438"/>
            <a:ext cx="35718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281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692696"/>
            <a:ext cx="8280920" cy="6093976"/>
          </a:xfrm>
          <a:prstGeom prst="rect">
            <a:avLst/>
          </a:prstGeom>
          <a:noFill/>
        </p:spPr>
        <p:txBody>
          <a:bodyPr wrap="square" rtlCol="0">
            <a:spAutoFit/>
          </a:bodyPr>
          <a:lstStyle/>
          <a:p>
            <a:r>
              <a:rPr lang="es-ES" dirty="0"/>
              <a:t>En PHP podemos tener variables locales y variables globales.</a:t>
            </a:r>
          </a:p>
          <a:p>
            <a:r>
              <a:rPr lang="es-ES" sz="1100" dirty="0"/>
              <a:t>&lt;!</a:t>
            </a:r>
            <a:r>
              <a:rPr lang="es-ES" sz="1100" dirty="0" err="1"/>
              <a:t>Doctype</a:t>
            </a:r>
            <a:r>
              <a:rPr lang="es-ES" sz="1100" dirty="0"/>
              <a:t> </a:t>
            </a:r>
            <a:r>
              <a:rPr lang="es-ES" sz="1100" dirty="0" err="1"/>
              <a:t>html</a:t>
            </a:r>
            <a:r>
              <a:rPr lang="es-ES" sz="1100" dirty="0"/>
              <a:t>&gt;</a:t>
            </a:r>
          </a:p>
          <a:p>
            <a:r>
              <a:rPr lang="es-ES" sz="1100" dirty="0"/>
              <a:t>&lt;</a:t>
            </a:r>
            <a:r>
              <a:rPr lang="es-ES" sz="1100" dirty="0" err="1"/>
              <a:t>html</a:t>
            </a:r>
            <a:r>
              <a:rPr lang="es-ES" sz="1100" dirty="0"/>
              <a:t>&gt;</a:t>
            </a:r>
          </a:p>
          <a:p>
            <a:r>
              <a:rPr lang="es-ES" sz="1100" dirty="0"/>
              <a:t>&lt;head&gt;&lt;</a:t>
            </a:r>
            <a:r>
              <a:rPr lang="es-ES" sz="1100" dirty="0" err="1"/>
              <a:t>title</a:t>
            </a:r>
            <a:r>
              <a:rPr lang="es-ES" sz="1100" dirty="0"/>
              <a:t>&gt;Prueba&lt;/</a:t>
            </a:r>
            <a:r>
              <a:rPr lang="es-ES" sz="1100" dirty="0" err="1"/>
              <a:t>title</a:t>
            </a:r>
            <a:r>
              <a:rPr lang="es-ES" sz="1100" dirty="0"/>
              <a:t>&gt;&lt;/head&gt;</a:t>
            </a:r>
          </a:p>
          <a:p>
            <a:r>
              <a:rPr lang="es-ES" sz="1100" dirty="0"/>
              <a:t>&lt;</a:t>
            </a:r>
            <a:r>
              <a:rPr lang="es-ES" sz="1100" dirty="0" err="1"/>
              <a:t>body</a:t>
            </a:r>
            <a:r>
              <a:rPr lang="es-ES" sz="1100" dirty="0"/>
              <a:t>&gt;</a:t>
            </a:r>
          </a:p>
          <a:p>
            <a:r>
              <a:rPr lang="es-ES" sz="1400" dirty="0"/>
              <a:t>&lt;?</a:t>
            </a:r>
            <a:r>
              <a:rPr lang="es-ES" sz="1400" dirty="0" err="1"/>
              <a:t>php</a:t>
            </a:r>
            <a:endParaRPr lang="es-ES" sz="1400" dirty="0"/>
          </a:p>
          <a:p>
            <a:r>
              <a:rPr lang="es-ES" sz="1400" dirty="0"/>
              <a:t>$</a:t>
            </a:r>
            <a:r>
              <a:rPr lang="es-ES" sz="1400" dirty="0" err="1"/>
              <a:t>var</a:t>
            </a:r>
            <a:r>
              <a:rPr lang="es-ES" sz="1400" dirty="0"/>
              <a:t> = 20; /* variable global */  </a:t>
            </a:r>
          </a:p>
          <a:p>
            <a:r>
              <a:rPr lang="es-ES" sz="1400" dirty="0" err="1"/>
              <a:t>function</a:t>
            </a:r>
            <a:r>
              <a:rPr lang="es-ES" sz="1400" dirty="0"/>
              <a:t> </a:t>
            </a:r>
            <a:r>
              <a:rPr lang="es-ES" sz="1400" dirty="0" err="1"/>
              <a:t>PruebaSinGlobal</a:t>
            </a:r>
            <a:r>
              <a:rPr lang="es-ES" sz="1400" dirty="0"/>
              <a:t>()</a:t>
            </a:r>
          </a:p>
          <a:p>
            <a:r>
              <a:rPr lang="es-ES" sz="1400" dirty="0"/>
              <a:t>{ </a:t>
            </a:r>
          </a:p>
          <a:p>
            <a:r>
              <a:rPr lang="es-ES" sz="1400" dirty="0"/>
              <a:t>    $</a:t>
            </a:r>
            <a:r>
              <a:rPr lang="es-ES" sz="1400" dirty="0" err="1"/>
              <a:t>var</a:t>
            </a:r>
            <a:r>
              <a:rPr lang="es-ES" sz="1400" dirty="0"/>
              <a:t>++;</a:t>
            </a:r>
          </a:p>
          <a:p>
            <a:r>
              <a:rPr lang="es-ES" sz="1400" dirty="0"/>
              <a:t>	echo "Prueba sin global. \$</a:t>
            </a:r>
            <a:r>
              <a:rPr lang="es-ES" sz="1400" dirty="0" err="1"/>
              <a:t>var</a:t>
            </a:r>
            <a:r>
              <a:rPr lang="es-ES" sz="1400" dirty="0"/>
              <a:t>  :". $</a:t>
            </a:r>
            <a:r>
              <a:rPr lang="es-ES" sz="1400" dirty="0" err="1"/>
              <a:t>var</a:t>
            </a:r>
            <a:r>
              <a:rPr lang="es-ES" sz="1400" dirty="0"/>
              <a:t> . "&lt;BR&gt;"; </a:t>
            </a:r>
          </a:p>
          <a:p>
            <a:r>
              <a:rPr lang="es-ES" sz="1400" dirty="0"/>
              <a:t>	} </a:t>
            </a:r>
          </a:p>
          <a:p>
            <a:r>
              <a:rPr lang="es-ES" sz="1400" dirty="0" err="1"/>
              <a:t>function</a:t>
            </a:r>
            <a:r>
              <a:rPr lang="es-ES" sz="1400" dirty="0"/>
              <a:t> </a:t>
            </a:r>
            <a:r>
              <a:rPr lang="es-ES" sz="1400" dirty="0" err="1"/>
              <a:t>PruebaConGlobal</a:t>
            </a:r>
            <a:r>
              <a:rPr lang="es-ES" sz="1400" dirty="0"/>
              <a:t>()</a:t>
            </a:r>
          </a:p>
          <a:p>
            <a:r>
              <a:rPr lang="es-ES" sz="1400" dirty="0"/>
              <a:t>{ </a:t>
            </a:r>
          </a:p>
          <a:p>
            <a:r>
              <a:rPr lang="es-ES" sz="1400" dirty="0"/>
              <a:t>    global $</a:t>
            </a:r>
            <a:r>
              <a:rPr lang="es-ES" sz="1400" dirty="0" err="1"/>
              <a:t>var</a:t>
            </a:r>
            <a:r>
              <a:rPr lang="es-ES" sz="1400" dirty="0"/>
              <a:t>;</a:t>
            </a:r>
          </a:p>
          <a:p>
            <a:r>
              <a:rPr lang="es-ES" sz="1400" dirty="0"/>
              <a:t>	$</a:t>
            </a:r>
            <a:r>
              <a:rPr lang="es-ES" sz="1400" dirty="0" err="1"/>
              <a:t>var</a:t>
            </a:r>
            <a:r>
              <a:rPr lang="es-ES" sz="1400" dirty="0"/>
              <a:t>++;</a:t>
            </a:r>
          </a:p>
          <a:p>
            <a:r>
              <a:rPr lang="es-ES" sz="1400" dirty="0"/>
              <a:t>	echo "Prueba con global. \$</a:t>
            </a:r>
            <a:r>
              <a:rPr lang="es-ES" sz="1400" dirty="0" err="1"/>
              <a:t>var</a:t>
            </a:r>
            <a:r>
              <a:rPr lang="es-ES" sz="1400" dirty="0"/>
              <a:t>  :". $</a:t>
            </a:r>
            <a:r>
              <a:rPr lang="es-ES" sz="1400" dirty="0" err="1"/>
              <a:t>var</a:t>
            </a:r>
            <a:r>
              <a:rPr lang="es-ES" sz="1400" dirty="0"/>
              <a:t> . "&lt;BR&gt;"; </a:t>
            </a:r>
          </a:p>
          <a:p>
            <a:r>
              <a:rPr lang="es-ES" sz="1400" dirty="0"/>
              <a:t>	} </a:t>
            </a:r>
          </a:p>
          <a:p>
            <a:r>
              <a:rPr lang="es-ES" sz="1400" dirty="0" err="1"/>
              <a:t>function</a:t>
            </a:r>
            <a:r>
              <a:rPr lang="es-ES" sz="1400" dirty="0"/>
              <a:t> </a:t>
            </a:r>
            <a:r>
              <a:rPr lang="es-ES" sz="1400" dirty="0" err="1"/>
              <a:t>PruebaConGlobals</a:t>
            </a:r>
            <a:r>
              <a:rPr lang="es-ES" sz="1400" dirty="0"/>
              <a:t>()</a:t>
            </a:r>
          </a:p>
          <a:p>
            <a:r>
              <a:rPr lang="es-ES" sz="1400" dirty="0"/>
              <a:t>{ </a:t>
            </a:r>
          </a:p>
          <a:p>
            <a:r>
              <a:rPr lang="es-ES" sz="1400" dirty="0"/>
              <a:t>    $GLOBALS["</a:t>
            </a:r>
            <a:r>
              <a:rPr lang="es-ES" sz="1400" dirty="0" err="1"/>
              <a:t>var</a:t>
            </a:r>
            <a:r>
              <a:rPr lang="es-ES" sz="1400" dirty="0"/>
              <a:t>"]++;</a:t>
            </a:r>
          </a:p>
          <a:p>
            <a:r>
              <a:rPr lang="es-ES" sz="1400" dirty="0"/>
              <a:t>	echo "Prueba Con GLOBALS. \$</a:t>
            </a:r>
            <a:r>
              <a:rPr lang="es-ES" sz="1400" dirty="0" err="1"/>
              <a:t>var</a:t>
            </a:r>
            <a:r>
              <a:rPr lang="es-ES" sz="1400" dirty="0"/>
              <a:t>  :". $GLOBALS["</a:t>
            </a:r>
            <a:r>
              <a:rPr lang="es-ES" sz="1400" dirty="0" err="1"/>
              <a:t>var</a:t>
            </a:r>
            <a:r>
              <a:rPr lang="es-ES" sz="1400" dirty="0"/>
              <a:t>"] . "&lt;BR&gt;"; 	}</a:t>
            </a:r>
          </a:p>
          <a:p>
            <a:endParaRPr lang="es-ES" sz="1400" dirty="0"/>
          </a:p>
          <a:p>
            <a:r>
              <a:rPr lang="es-ES" sz="1400" dirty="0" err="1"/>
              <a:t>PruebaSinGlobal</a:t>
            </a:r>
            <a:r>
              <a:rPr lang="es-ES" sz="1400" dirty="0"/>
              <a:t>();</a:t>
            </a:r>
          </a:p>
          <a:p>
            <a:r>
              <a:rPr lang="es-ES" sz="1400" dirty="0" err="1"/>
              <a:t>PruebaConGlobal</a:t>
            </a:r>
            <a:r>
              <a:rPr lang="es-ES" sz="1400" dirty="0"/>
              <a:t>();</a:t>
            </a:r>
          </a:p>
          <a:p>
            <a:r>
              <a:rPr lang="es-ES" sz="1400" dirty="0" err="1"/>
              <a:t>PruebaConGlobals</a:t>
            </a:r>
            <a:r>
              <a:rPr lang="es-ES" sz="1400" dirty="0"/>
              <a:t>(); </a:t>
            </a:r>
          </a:p>
          <a:p>
            <a:r>
              <a:rPr lang="es-ES" sz="1400" dirty="0"/>
              <a:t>?&gt;</a:t>
            </a:r>
          </a:p>
          <a:p>
            <a:r>
              <a:rPr lang="es-ES" sz="1000" dirty="0"/>
              <a:t>&lt;/</a:t>
            </a:r>
            <a:r>
              <a:rPr lang="es-ES" sz="1000" dirty="0" err="1"/>
              <a:t>body</a:t>
            </a:r>
            <a:r>
              <a:rPr lang="es-ES" sz="1000" dirty="0"/>
              <a:t>&gt;</a:t>
            </a:r>
          </a:p>
          <a:p>
            <a:r>
              <a:rPr lang="es-ES" sz="1000" dirty="0"/>
              <a:t>&lt;/</a:t>
            </a:r>
            <a:r>
              <a:rPr lang="es-ES" sz="1000" dirty="0" err="1"/>
              <a:t>html</a:t>
            </a:r>
            <a:r>
              <a:rPr lang="es-ES" sz="1000" dirty="0"/>
              <a:t>&gt;</a:t>
            </a:r>
          </a:p>
        </p:txBody>
      </p:sp>
    </p:spTree>
    <p:extLst>
      <p:ext uri="{BB962C8B-B14F-4D97-AF65-F5344CB8AC3E}">
        <p14:creationId xmlns:p14="http://schemas.microsoft.com/office/powerpoint/2010/main" val="201639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4294967295"/>
          </p:nvPr>
        </p:nvSpPr>
        <p:spPr>
          <a:xfrm>
            <a:off x="683569" y="1340768"/>
            <a:ext cx="7596832" cy="4785395"/>
          </a:xfrm>
        </p:spPr>
        <p:txBody>
          <a:bodyPr>
            <a:normAutofit fontScale="70000" lnSpcReduction="20000"/>
          </a:bodyPr>
          <a:lstStyle/>
          <a:p>
            <a:pPr>
              <a:lnSpc>
                <a:spcPct val="120000"/>
              </a:lnSpc>
            </a:pPr>
            <a:r>
              <a:rPr lang="es-ES" dirty="0"/>
              <a:t> Llamaremos a una función que devolverá una tabla con las especificaciones de la instalación PHP.</a:t>
            </a:r>
          </a:p>
          <a:p>
            <a:pPr marL="273050" indent="1246188">
              <a:buNone/>
            </a:pPr>
            <a:r>
              <a:rPr lang="en-US" dirty="0">
                <a:solidFill>
                  <a:srgbClr val="FF0000"/>
                </a:solidFill>
                <a:latin typeface="Consolas" pitchFamily="49" charset="0"/>
              </a:rPr>
              <a:t>&lt;html&gt;</a:t>
            </a:r>
          </a:p>
          <a:p>
            <a:pPr marL="273050" indent="1246188">
              <a:buNone/>
            </a:pPr>
            <a:r>
              <a:rPr lang="en-US" dirty="0">
                <a:solidFill>
                  <a:srgbClr val="FF0000"/>
                </a:solidFill>
                <a:latin typeface="Consolas" pitchFamily="49" charset="0"/>
              </a:rPr>
              <a:t>&lt;head&gt;</a:t>
            </a:r>
          </a:p>
          <a:p>
            <a:pPr marL="273050" indent="1246188">
              <a:buNone/>
            </a:pPr>
            <a:r>
              <a:rPr lang="en-US" dirty="0">
                <a:solidFill>
                  <a:srgbClr val="FF0000"/>
                </a:solidFill>
                <a:latin typeface="Consolas" pitchFamily="49" charset="0"/>
              </a:rPr>
              <a:t>       &lt;title&gt;Title here!&lt;/title&gt;</a:t>
            </a:r>
          </a:p>
          <a:p>
            <a:pPr marL="273050" indent="1246188">
              <a:buNone/>
            </a:pPr>
            <a:r>
              <a:rPr lang="en-US" dirty="0">
                <a:solidFill>
                  <a:srgbClr val="FF0000"/>
                </a:solidFill>
                <a:latin typeface="Consolas" pitchFamily="49" charset="0"/>
              </a:rPr>
              <a:t>&lt;/head&gt;</a:t>
            </a:r>
          </a:p>
          <a:p>
            <a:pPr marL="273050" indent="1246188">
              <a:buNone/>
            </a:pPr>
            <a:r>
              <a:rPr lang="en-US" dirty="0">
                <a:solidFill>
                  <a:srgbClr val="FF0000"/>
                </a:solidFill>
                <a:latin typeface="Consolas" pitchFamily="49" charset="0"/>
              </a:rPr>
              <a:t>&lt;body&gt;</a:t>
            </a:r>
          </a:p>
          <a:p>
            <a:pPr marL="273050" indent="1246188">
              <a:buNone/>
            </a:pPr>
            <a:r>
              <a:rPr lang="en-US" dirty="0">
                <a:solidFill>
                  <a:srgbClr val="FF0000"/>
                </a:solidFill>
                <a:latin typeface="Consolas" pitchFamily="49" charset="0"/>
              </a:rPr>
              <a:t>        </a:t>
            </a:r>
            <a:r>
              <a:rPr lang="en-US" b="1" dirty="0">
                <a:solidFill>
                  <a:srgbClr val="FF0000"/>
                </a:solidFill>
                <a:latin typeface="Consolas" pitchFamily="49" charset="0"/>
              </a:rPr>
              <a:t>&lt;?</a:t>
            </a:r>
            <a:r>
              <a:rPr lang="en-US" b="1" dirty="0" err="1">
                <a:solidFill>
                  <a:srgbClr val="FF0000"/>
                </a:solidFill>
                <a:latin typeface="Consolas" pitchFamily="49" charset="0"/>
              </a:rPr>
              <a:t>php</a:t>
            </a:r>
            <a:endParaRPr lang="en-US" b="1" dirty="0">
              <a:solidFill>
                <a:srgbClr val="FF0000"/>
              </a:solidFill>
              <a:latin typeface="Consolas" pitchFamily="49" charset="0"/>
            </a:endParaRPr>
          </a:p>
          <a:p>
            <a:pPr marL="273050" indent="1246188">
              <a:buNone/>
            </a:pPr>
            <a:r>
              <a:rPr lang="en-US" b="1" dirty="0">
                <a:solidFill>
                  <a:srgbClr val="FF0000"/>
                </a:solidFill>
                <a:latin typeface="Consolas" pitchFamily="49" charset="0"/>
              </a:rPr>
              <a:t>        </a:t>
            </a:r>
            <a:r>
              <a:rPr lang="en-US" b="1" dirty="0" err="1">
                <a:solidFill>
                  <a:srgbClr val="FF0000"/>
                </a:solidFill>
                <a:latin typeface="Consolas" pitchFamily="49" charset="0"/>
              </a:rPr>
              <a:t>phpinfo</a:t>
            </a:r>
            <a:r>
              <a:rPr lang="en-US" b="1" dirty="0">
                <a:solidFill>
                  <a:srgbClr val="FF0000"/>
                </a:solidFill>
                <a:latin typeface="Consolas" pitchFamily="49" charset="0"/>
              </a:rPr>
              <a:t>();</a:t>
            </a:r>
          </a:p>
          <a:p>
            <a:pPr marL="273050" indent="1246188">
              <a:buNone/>
            </a:pPr>
            <a:r>
              <a:rPr lang="en-US" b="1" dirty="0">
                <a:solidFill>
                  <a:srgbClr val="FF0000"/>
                </a:solidFill>
                <a:latin typeface="Consolas" pitchFamily="49" charset="0"/>
              </a:rPr>
              <a:t>        ?&gt;</a:t>
            </a:r>
          </a:p>
          <a:p>
            <a:pPr marL="273050" indent="1246188">
              <a:buNone/>
            </a:pPr>
            <a:r>
              <a:rPr lang="en-US" dirty="0">
                <a:solidFill>
                  <a:srgbClr val="FF0000"/>
                </a:solidFill>
                <a:latin typeface="Consolas" pitchFamily="49" charset="0"/>
              </a:rPr>
              <a:t>&lt;/body&gt;</a:t>
            </a:r>
          </a:p>
          <a:p>
            <a:pPr marL="273050" indent="1246188">
              <a:buNone/>
            </a:pPr>
            <a:r>
              <a:rPr lang="en-US" dirty="0">
                <a:solidFill>
                  <a:srgbClr val="FF0000"/>
                </a:solidFill>
                <a:latin typeface="Consolas" pitchFamily="49" charset="0"/>
              </a:rPr>
              <a:t>&lt;/html&gt;</a:t>
            </a:r>
            <a:endParaRPr lang="es-ES" dirty="0">
              <a:solidFill>
                <a:srgbClr val="FF0000"/>
              </a:solidFill>
              <a:latin typeface="Consolas" pitchFamily="49" charset="0"/>
            </a:endParaRPr>
          </a:p>
          <a:p>
            <a:pPr>
              <a:lnSpc>
                <a:spcPct val="120000"/>
              </a:lnSpc>
            </a:pPr>
            <a:endParaRPr lang="es-ES" dirty="0"/>
          </a:p>
          <a:p>
            <a:pPr>
              <a:lnSpc>
                <a:spcPct val="120000"/>
              </a:lnSpc>
            </a:pPr>
            <a:r>
              <a:rPr lang="es-ES" dirty="0"/>
              <a:t>Guardaremos el documento con extensión .</a:t>
            </a:r>
            <a:r>
              <a:rPr lang="es-ES" dirty="0" err="1"/>
              <a:t>php</a:t>
            </a:r>
            <a:r>
              <a:rPr lang="es-ES" dirty="0"/>
              <a:t> en la carpeta C:\xampp\htdocs\ en el caso de XAMPP y en c:\wamp\www en el caso de utilizar WAMP</a:t>
            </a:r>
          </a:p>
          <a:p>
            <a:r>
              <a:rPr lang="es-ES" dirty="0"/>
              <a:t>Utilizar manual de funciones en </a:t>
            </a:r>
            <a:r>
              <a:rPr lang="es-ES" i="1" dirty="0"/>
              <a:t>www.php.net/manual</a:t>
            </a:r>
          </a:p>
        </p:txBody>
      </p:sp>
    </p:spTree>
    <p:extLst>
      <p:ext uri="{BB962C8B-B14F-4D97-AF65-F5344CB8AC3E}">
        <p14:creationId xmlns:p14="http://schemas.microsoft.com/office/powerpoint/2010/main" val="1956149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03207" y="858639"/>
            <a:ext cx="8208912" cy="5447645"/>
          </a:xfrm>
          <a:prstGeom prst="rect">
            <a:avLst/>
          </a:prstGeom>
          <a:noFill/>
        </p:spPr>
        <p:txBody>
          <a:bodyPr wrap="square" rtlCol="0">
            <a:spAutoFit/>
          </a:bodyPr>
          <a:lstStyle/>
          <a:p>
            <a:r>
              <a:rPr lang="es-ES" dirty="0"/>
              <a:t>Resultado:</a:t>
            </a:r>
          </a:p>
          <a:p>
            <a:r>
              <a:rPr lang="es-ES" dirty="0"/>
              <a:t>Con un error tipo: </a:t>
            </a:r>
            <a:r>
              <a:rPr lang="es-ES"/>
              <a:t>Notice</a:t>
            </a:r>
            <a:endParaRPr lang="es-ES" dirty="0"/>
          </a:p>
          <a:p>
            <a:r>
              <a:rPr lang="es-ES" dirty="0"/>
              <a:t>Prueba sin global. $</a:t>
            </a:r>
            <a:r>
              <a:rPr lang="es-ES" dirty="0" err="1"/>
              <a:t>var</a:t>
            </a:r>
            <a:r>
              <a:rPr lang="es-ES" dirty="0"/>
              <a:t> :1</a:t>
            </a:r>
            <a:br>
              <a:rPr lang="es-ES" dirty="0"/>
            </a:br>
            <a:r>
              <a:rPr lang="es-ES" dirty="0"/>
              <a:t>Prueba con global. $</a:t>
            </a:r>
            <a:r>
              <a:rPr lang="es-ES" dirty="0" err="1"/>
              <a:t>var</a:t>
            </a:r>
            <a:r>
              <a:rPr lang="es-ES" dirty="0"/>
              <a:t> :21</a:t>
            </a:r>
            <a:br>
              <a:rPr lang="es-ES" dirty="0"/>
            </a:br>
            <a:r>
              <a:rPr lang="es-ES" dirty="0"/>
              <a:t>Prueba Con GLOBALS. $</a:t>
            </a:r>
            <a:r>
              <a:rPr lang="es-ES" dirty="0" err="1"/>
              <a:t>var</a:t>
            </a:r>
            <a:r>
              <a:rPr lang="es-ES" dirty="0"/>
              <a:t> :22</a:t>
            </a:r>
          </a:p>
          <a:p>
            <a:r>
              <a:rPr lang="es-ES" dirty="0"/>
              <a:t>Ejemplo:</a:t>
            </a:r>
          </a:p>
          <a:p>
            <a:r>
              <a:rPr lang="es-ES" sz="1000" dirty="0"/>
              <a:t>&lt;!</a:t>
            </a:r>
            <a:r>
              <a:rPr lang="es-ES" sz="1000" dirty="0" err="1"/>
              <a:t>Doctype</a:t>
            </a:r>
            <a:r>
              <a:rPr lang="es-ES" sz="1000" dirty="0"/>
              <a:t> </a:t>
            </a:r>
            <a:r>
              <a:rPr lang="es-ES" sz="1000" dirty="0" err="1"/>
              <a:t>html</a:t>
            </a:r>
            <a:r>
              <a:rPr lang="es-ES" sz="1000" dirty="0"/>
              <a:t>&gt;</a:t>
            </a:r>
          </a:p>
          <a:p>
            <a:r>
              <a:rPr lang="es-ES" sz="1000" dirty="0"/>
              <a:t>&lt;</a:t>
            </a:r>
            <a:r>
              <a:rPr lang="es-ES" sz="1000" dirty="0" err="1"/>
              <a:t>html</a:t>
            </a:r>
            <a:r>
              <a:rPr lang="es-ES" sz="1000" dirty="0"/>
              <a:t>&gt;</a:t>
            </a:r>
          </a:p>
          <a:p>
            <a:r>
              <a:rPr lang="es-ES" sz="1000" dirty="0"/>
              <a:t>&lt;head&gt;&lt;</a:t>
            </a:r>
            <a:r>
              <a:rPr lang="es-ES" sz="1000" dirty="0" err="1"/>
              <a:t>title</a:t>
            </a:r>
            <a:r>
              <a:rPr lang="es-ES" sz="1000" dirty="0"/>
              <a:t>&gt;Prueba&lt;/</a:t>
            </a:r>
            <a:r>
              <a:rPr lang="es-ES" sz="1000" dirty="0" err="1"/>
              <a:t>title</a:t>
            </a:r>
            <a:r>
              <a:rPr lang="es-ES" sz="1000" dirty="0"/>
              <a:t>&gt;&lt;/head&gt;</a:t>
            </a:r>
          </a:p>
          <a:p>
            <a:r>
              <a:rPr lang="es-ES" sz="1000" dirty="0"/>
              <a:t>&lt;</a:t>
            </a:r>
            <a:r>
              <a:rPr lang="es-ES" sz="1000" dirty="0" err="1"/>
              <a:t>body</a:t>
            </a:r>
            <a:r>
              <a:rPr lang="es-ES" sz="1000" dirty="0"/>
              <a:t>&gt;</a:t>
            </a:r>
          </a:p>
          <a:p>
            <a:r>
              <a:rPr lang="es-ES" dirty="0"/>
              <a:t>&lt;?</a:t>
            </a:r>
            <a:r>
              <a:rPr lang="es-ES" dirty="0" err="1"/>
              <a:t>php</a:t>
            </a:r>
            <a:endParaRPr lang="es-ES" dirty="0"/>
          </a:p>
          <a:p>
            <a:r>
              <a:rPr lang="es-ES" dirty="0"/>
              <a:t>$</a:t>
            </a:r>
            <a:r>
              <a:rPr lang="es-ES" dirty="0" err="1"/>
              <a:t>var</a:t>
            </a:r>
            <a:r>
              <a:rPr lang="es-ES" dirty="0"/>
              <a:t>="</a:t>
            </a:r>
            <a:r>
              <a:rPr lang="es-ES" dirty="0" err="1"/>
              <a:t>Ceinmark</a:t>
            </a:r>
            <a:r>
              <a:rPr lang="es-ES" dirty="0"/>
              <a:t>";</a:t>
            </a:r>
          </a:p>
          <a:p>
            <a:r>
              <a:rPr lang="es-ES" dirty="0"/>
              <a:t>?&gt;</a:t>
            </a:r>
          </a:p>
          <a:p>
            <a:r>
              <a:rPr lang="es-ES" dirty="0"/>
              <a:t>&lt;h1&gt;Ámbito de las variables en PHP&lt;/h1&gt;</a:t>
            </a:r>
          </a:p>
          <a:p>
            <a:r>
              <a:rPr lang="es-ES" dirty="0"/>
              <a:t>&lt;?</a:t>
            </a:r>
            <a:r>
              <a:rPr lang="es-ES" dirty="0" err="1"/>
              <a:t>php</a:t>
            </a:r>
            <a:endParaRPr lang="es-ES" dirty="0"/>
          </a:p>
          <a:p>
            <a:r>
              <a:rPr lang="es-ES" dirty="0"/>
              <a:t>echo $</a:t>
            </a:r>
            <a:r>
              <a:rPr lang="es-ES" dirty="0" err="1"/>
              <a:t>var</a:t>
            </a:r>
            <a:r>
              <a:rPr lang="es-ES" dirty="0"/>
              <a:t>;</a:t>
            </a:r>
          </a:p>
          <a:p>
            <a:r>
              <a:rPr lang="es-ES" dirty="0"/>
              <a:t>?&gt;</a:t>
            </a:r>
          </a:p>
          <a:p>
            <a:r>
              <a:rPr lang="es-ES" sz="1000" dirty="0"/>
              <a:t>&lt;/</a:t>
            </a:r>
            <a:r>
              <a:rPr lang="es-ES" sz="1000" dirty="0" err="1"/>
              <a:t>body</a:t>
            </a:r>
            <a:r>
              <a:rPr lang="es-ES" sz="1000" dirty="0"/>
              <a:t>&gt;</a:t>
            </a:r>
          </a:p>
          <a:p>
            <a:r>
              <a:rPr lang="es-ES" sz="1000" dirty="0"/>
              <a:t>&lt;/</a:t>
            </a:r>
            <a:r>
              <a:rPr lang="es-ES" sz="1000" dirty="0" err="1"/>
              <a:t>html</a:t>
            </a:r>
            <a:r>
              <a:rPr lang="es-ES" sz="1000" dirty="0"/>
              <a:t>&gt;</a:t>
            </a:r>
          </a:p>
          <a:p>
            <a:r>
              <a:rPr lang="es-ES" dirty="0"/>
              <a:t>Resultado: </a:t>
            </a:r>
            <a:r>
              <a:rPr lang="es-ES" dirty="0" err="1"/>
              <a:t>Ceinmark</a:t>
            </a:r>
            <a:endParaRPr lang="es-ES" dirty="0"/>
          </a:p>
          <a:p>
            <a:r>
              <a:rPr lang="es-ES" dirty="0"/>
              <a:t>Las variables mantienen su ámbito aunque el código HTML interrumpa la secuencia del código PHP.  </a:t>
            </a:r>
          </a:p>
        </p:txBody>
      </p:sp>
    </p:spTree>
    <p:extLst>
      <p:ext uri="{BB962C8B-B14F-4D97-AF65-F5344CB8AC3E}">
        <p14:creationId xmlns:p14="http://schemas.microsoft.com/office/powerpoint/2010/main" val="182626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83568" y="764704"/>
            <a:ext cx="8208912" cy="5509200"/>
          </a:xfrm>
          <a:prstGeom prst="rect">
            <a:avLst/>
          </a:prstGeom>
          <a:noFill/>
        </p:spPr>
        <p:txBody>
          <a:bodyPr wrap="square" rtlCol="0">
            <a:spAutoFit/>
          </a:bodyPr>
          <a:lstStyle/>
          <a:p>
            <a:r>
              <a:rPr lang="es-ES" dirty="0"/>
              <a:t>VARIABLES  ESTÁTICAS</a:t>
            </a:r>
          </a:p>
          <a:p>
            <a:r>
              <a:rPr lang="es-ES" dirty="0"/>
              <a:t>Para mantener el valor de una variable en las sucesivas llamadas a la función debemos definir a la variable como estática (</a:t>
            </a:r>
            <a:r>
              <a:rPr lang="es-ES" dirty="0" err="1"/>
              <a:t>static</a:t>
            </a:r>
            <a:r>
              <a:rPr lang="es-ES" dirty="0"/>
              <a:t>)</a:t>
            </a:r>
          </a:p>
          <a:p>
            <a:r>
              <a:rPr lang="es-ES" sz="1200" dirty="0"/>
              <a:t>&lt;?</a:t>
            </a:r>
            <a:r>
              <a:rPr lang="es-ES" sz="1200" dirty="0" err="1"/>
              <a:t>php</a:t>
            </a:r>
            <a:endParaRPr lang="es-ES" sz="1200" dirty="0"/>
          </a:p>
          <a:p>
            <a:r>
              <a:rPr lang="es-ES" sz="1200" dirty="0" err="1"/>
              <a:t>function</a:t>
            </a:r>
            <a:r>
              <a:rPr lang="es-ES" sz="1200" dirty="0"/>
              <a:t> </a:t>
            </a:r>
            <a:r>
              <a:rPr lang="es-ES" sz="1200" dirty="0" err="1"/>
              <a:t>PruebaLocal</a:t>
            </a:r>
            <a:r>
              <a:rPr lang="es-ES" sz="1200" dirty="0"/>
              <a:t>()</a:t>
            </a:r>
          </a:p>
          <a:p>
            <a:r>
              <a:rPr lang="es-ES" sz="1200" dirty="0"/>
              <a:t>{ </a:t>
            </a:r>
          </a:p>
          <a:p>
            <a:r>
              <a:rPr lang="es-ES" sz="1200" dirty="0"/>
              <a:t>     $</a:t>
            </a:r>
            <a:r>
              <a:rPr lang="es-ES" sz="1200" dirty="0" err="1"/>
              <a:t>var</a:t>
            </a:r>
            <a:r>
              <a:rPr lang="es-ES" sz="1200" dirty="0"/>
              <a:t>=1; </a:t>
            </a:r>
          </a:p>
          <a:p>
            <a:r>
              <a:rPr lang="es-ES" sz="1200" dirty="0"/>
              <a:t>     echo "Prueba local. \$</a:t>
            </a:r>
            <a:r>
              <a:rPr lang="es-ES" sz="1200" dirty="0" err="1"/>
              <a:t>var</a:t>
            </a:r>
            <a:r>
              <a:rPr lang="es-ES" sz="1200" dirty="0"/>
              <a:t>  :". ++$</a:t>
            </a:r>
            <a:r>
              <a:rPr lang="es-ES" sz="1200" dirty="0" err="1"/>
              <a:t>var</a:t>
            </a:r>
            <a:r>
              <a:rPr lang="es-ES" sz="1200" dirty="0"/>
              <a:t> . "&lt;BR&gt;";  </a:t>
            </a:r>
          </a:p>
          <a:p>
            <a:r>
              <a:rPr lang="es-ES" sz="1200" dirty="0"/>
              <a:t>} </a:t>
            </a:r>
          </a:p>
          <a:p>
            <a:endParaRPr lang="es-ES" sz="1200" dirty="0"/>
          </a:p>
          <a:p>
            <a:r>
              <a:rPr lang="es-ES" sz="1200" dirty="0" err="1"/>
              <a:t>PruebaLocal</a:t>
            </a:r>
            <a:r>
              <a:rPr lang="es-ES" sz="1200" dirty="0"/>
              <a:t>(); </a:t>
            </a:r>
          </a:p>
          <a:p>
            <a:r>
              <a:rPr lang="es-ES" sz="1200" dirty="0" err="1"/>
              <a:t>PruebaLocal</a:t>
            </a:r>
            <a:r>
              <a:rPr lang="es-ES" sz="1200" dirty="0"/>
              <a:t>(); </a:t>
            </a:r>
          </a:p>
          <a:p>
            <a:r>
              <a:rPr lang="es-ES" sz="1200" dirty="0" err="1"/>
              <a:t>PruebaLocal</a:t>
            </a:r>
            <a:r>
              <a:rPr lang="es-ES" sz="1200" dirty="0"/>
              <a:t>(); </a:t>
            </a:r>
          </a:p>
          <a:p>
            <a:r>
              <a:rPr lang="es-ES" sz="1200" dirty="0"/>
              <a:t>?&gt;</a:t>
            </a:r>
          </a:p>
          <a:p>
            <a:r>
              <a:rPr lang="es-ES" dirty="0"/>
              <a:t>Resultado:</a:t>
            </a:r>
          </a:p>
          <a:p>
            <a:r>
              <a:rPr lang="es-ES" sz="1400" dirty="0"/>
              <a:t>Prueba local. $</a:t>
            </a:r>
            <a:r>
              <a:rPr lang="es-ES" sz="1400" dirty="0" err="1"/>
              <a:t>var</a:t>
            </a:r>
            <a:r>
              <a:rPr lang="es-ES" sz="1400" dirty="0"/>
              <a:t> :2</a:t>
            </a:r>
            <a:br>
              <a:rPr lang="es-ES" sz="1400" dirty="0"/>
            </a:br>
            <a:r>
              <a:rPr lang="es-ES" sz="1400" dirty="0"/>
              <a:t>Prueba local. $</a:t>
            </a:r>
            <a:r>
              <a:rPr lang="es-ES" sz="1400" dirty="0" err="1"/>
              <a:t>var</a:t>
            </a:r>
            <a:r>
              <a:rPr lang="es-ES" sz="1400" dirty="0"/>
              <a:t> :2</a:t>
            </a:r>
            <a:br>
              <a:rPr lang="es-ES" sz="1400" dirty="0"/>
            </a:br>
            <a:r>
              <a:rPr lang="es-ES" sz="1400" dirty="0"/>
              <a:t>Prueba local. $</a:t>
            </a:r>
            <a:r>
              <a:rPr lang="es-ES" sz="1400" dirty="0" err="1"/>
              <a:t>var</a:t>
            </a:r>
            <a:r>
              <a:rPr lang="es-ES" sz="1400" dirty="0"/>
              <a:t> :2</a:t>
            </a:r>
          </a:p>
          <a:p>
            <a:r>
              <a:rPr lang="es-ES" dirty="0"/>
              <a:t>Si ponemos: </a:t>
            </a:r>
            <a:r>
              <a:rPr lang="es-ES" dirty="0" err="1"/>
              <a:t>static</a:t>
            </a:r>
            <a:r>
              <a:rPr lang="es-ES" dirty="0"/>
              <a:t> $</a:t>
            </a:r>
            <a:r>
              <a:rPr lang="es-ES" dirty="0" err="1"/>
              <a:t>var</a:t>
            </a:r>
            <a:r>
              <a:rPr lang="es-ES" dirty="0"/>
              <a:t>=1. El Resultado será: </a:t>
            </a:r>
          </a:p>
          <a:p>
            <a:r>
              <a:rPr lang="es-ES" sz="1400" dirty="0"/>
              <a:t>Prueba local. $</a:t>
            </a:r>
            <a:r>
              <a:rPr lang="es-ES" sz="1400" dirty="0" err="1"/>
              <a:t>var</a:t>
            </a:r>
            <a:r>
              <a:rPr lang="es-ES" sz="1400" dirty="0"/>
              <a:t> :2</a:t>
            </a:r>
            <a:br>
              <a:rPr lang="es-ES" sz="1400" dirty="0"/>
            </a:br>
            <a:r>
              <a:rPr lang="es-ES" sz="1400" dirty="0"/>
              <a:t>Prueba local. $</a:t>
            </a:r>
            <a:r>
              <a:rPr lang="es-ES" sz="1400" dirty="0" err="1"/>
              <a:t>var</a:t>
            </a:r>
            <a:r>
              <a:rPr lang="es-ES" sz="1400" dirty="0"/>
              <a:t> :3 //aunque al entrar de nuevo, se encuentra con $</a:t>
            </a:r>
            <a:r>
              <a:rPr lang="es-ES" sz="1400" dirty="0" err="1"/>
              <a:t>var</a:t>
            </a:r>
            <a:r>
              <a:rPr lang="es-ES" sz="1400" dirty="0"/>
              <a:t>=1 No lo inicializa por estar definida  </a:t>
            </a:r>
            <a:br>
              <a:rPr lang="es-ES" sz="1400" dirty="0"/>
            </a:br>
            <a:r>
              <a:rPr lang="es-ES" sz="1400" dirty="0"/>
              <a:t>                                           como </a:t>
            </a:r>
            <a:r>
              <a:rPr lang="es-ES" sz="1400" dirty="0" err="1"/>
              <a:t>static</a:t>
            </a:r>
            <a:r>
              <a:rPr lang="es-ES" sz="1400" dirty="0"/>
              <a:t> $</a:t>
            </a:r>
            <a:r>
              <a:rPr lang="es-ES" sz="1400" dirty="0" err="1"/>
              <a:t>var</a:t>
            </a:r>
            <a:r>
              <a:rPr lang="es-ES" sz="1400" dirty="0"/>
              <a:t>=1;</a:t>
            </a:r>
            <a:br>
              <a:rPr lang="es-ES" sz="1400" dirty="0"/>
            </a:br>
            <a:r>
              <a:rPr lang="es-ES" sz="1400" dirty="0"/>
              <a:t>Prueba local. $</a:t>
            </a:r>
            <a:r>
              <a:rPr lang="es-ES" sz="1400" dirty="0" err="1"/>
              <a:t>var</a:t>
            </a:r>
            <a:r>
              <a:rPr lang="es-ES" sz="1400" dirty="0"/>
              <a:t> :4</a:t>
            </a:r>
          </a:p>
          <a:p>
            <a:endParaRPr lang="es-ES" sz="1400" dirty="0"/>
          </a:p>
          <a:p>
            <a:endParaRPr lang="es-ES" dirty="0"/>
          </a:p>
        </p:txBody>
      </p:sp>
    </p:spTree>
    <p:extLst>
      <p:ext uri="{BB962C8B-B14F-4D97-AF65-F5344CB8AC3E}">
        <p14:creationId xmlns:p14="http://schemas.microsoft.com/office/powerpoint/2010/main" val="1642821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18740" y="252369"/>
            <a:ext cx="8355705" cy="4524315"/>
          </a:xfrm>
          <a:prstGeom prst="rect">
            <a:avLst/>
          </a:prstGeom>
          <a:noFill/>
        </p:spPr>
        <p:txBody>
          <a:bodyPr wrap="square" rtlCol="0">
            <a:spAutoFit/>
          </a:bodyPr>
          <a:lstStyle/>
          <a:p>
            <a:r>
              <a:rPr lang="es-ES" dirty="0"/>
              <a:t>CONSTANTES </a:t>
            </a:r>
          </a:p>
          <a:p>
            <a:r>
              <a:rPr lang="es-ES" dirty="0"/>
              <a:t>Es un identificador  de un dato que no cambia de valor.</a:t>
            </a:r>
          </a:p>
          <a:p>
            <a:r>
              <a:rPr lang="es-ES" dirty="0"/>
              <a:t>define (</a:t>
            </a:r>
            <a:r>
              <a:rPr lang="en-US" dirty="0"/>
              <a:t>“PI”,3.14156);</a:t>
            </a:r>
          </a:p>
          <a:p>
            <a:r>
              <a:rPr lang="es-ES" dirty="0"/>
              <a:t>Desde la versión PHP 5.3 tenemos otro modo de definir una constante:</a:t>
            </a:r>
          </a:p>
          <a:p>
            <a:r>
              <a:rPr lang="es-ES" dirty="0" err="1"/>
              <a:t>const</a:t>
            </a:r>
            <a:r>
              <a:rPr lang="es-ES" dirty="0"/>
              <a:t> PI=3.14156;</a:t>
            </a:r>
          </a:p>
          <a:p>
            <a:endParaRPr lang="es-ES" dirty="0"/>
          </a:p>
          <a:p>
            <a:r>
              <a:rPr lang="es-ES" dirty="0"/>
              <a:t>No empieza con el símbolo $.</a:t>
            </a:r>
          </a:p>
          <a:p>
            <a:endParaRPr lang="es-ES" dirty="0"/>
          </a:p>
          <a:p>
            <a:r>
              <a:rPr lang="es-ES" dirty="0"/>
              <a:t>OPERADOR DE EJECUCIÓN</a:t>
            </a:r>
          </a:p>
          <a:p>
            <a:r>
              <a:rPr lang="es-ES" dirty="0"/>
              <a:t>PHP nos suministra un operador de ejecución inmediata.</a:t>
            </a:r>
          </a:p>
          <a:p>
            <a:r>
              <a:rPr lang="es-ES" dirty="0"/>
              <a:t>&lt;?</a:t>
            </a:r>
            <a:r>
              <a:rPr lang="es-ES" dirty="0" err="1"/>
              <a:t>php</a:t>
            </a:r>
            <a:endParaRPr lang="es-ES" dirty="0"/>
          </a:p>
          <a:p>
            <a:r>
              <a:rPr lang="es-ES" dirty="0"/>
              <a:t>$</a:t>
            </a:r>
            <a:r>
              <a:rPr lang="es-ES" dirty="0" err="1"/>
              <a:t>var</a:t>
            </a:r>
            <a:r>
              <a:rPr lang="es-ES" dirty="0"/>
              <a:t>=`</a:t>
            </a:r>
            <a:r>
              <a:rPr lang="es-ES" dirty="0" err="1"/>
              <a:t>dir</a:t>
            </a:r>
            <a:r>
              <a:rPr lang="es-ES" dirty="0"/>
              <a:t>`; //apóstrofo invertido (donde está el [^)</a:t>
            </a:r>
          </a:p>
          <a:p>
            <a:r>
              <a:rPr lang="es-ES" dirty="0"/>
              <a:t>echo "&lt;pre&gt;$</a:t>
            </a:r>
            <a:r>
              <a:rPr lang="es-ES" dirty="0" err="1"/>
              <a:t>var</a:t>
            </a:r>
            <a:r>
              <a:rPr lang="es-ES" dirty="0"/>
              <a:t>&lt;/pre&gt;"; </a:t>
            </a:r>
          </a:p>
          <a:p>
            <a:r>
              <a:rPr lang="es-ES" dirty="0"/>
              <a:t>?&gt;</a:t>
            </a:r>
          </a:p>
          <a:p>
            <a:r>
              <a:rPr lang="es-ES" dirty="0"/>
              <a:t> Resultado:</a:t>
            </a:r>
          </a:p>
          <a:p>
            <a:r>
              <a:rPr lang="es-ES" dirty="0"/>
              <a:t>Lo mismo que visualiza el comando </a:t>
            </a:r>
            <a:r>
              <a:rPr lang="es-ES" dirty="0" err="1"/>
              <a:t>dir.</a:t>
            </a:r>
            <a:endParaRPr lang="es-ES" dirty="0"/>
          </a:p>
        </p:txBody>
      </p:sp>
    </p:spTree>
    <p:extLst>
      <p:ext uri="{BB962C8B-B14F-4D97-AF65-F5344CB8AC3E}">
        <p14:creationId xmlns:p14="http://schemas.microsoft.com/office/powerpoint/2010/main" val="3235260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980728"/>
            <a:ext cx="7920880" cy="5632311"/>
          </a:xfrm>
          <a:prstGeom prst="rect">
            <a:avLst/>
          </a:prstGeom>
          <a:noFill/>
        </p:spPr>
        <p:txBody>
          <a:bodyPr wrap="square" rtlCol="0">
            <a:spAutoFit/>
          </a:bodyPr>
          <a:lstStyle/>
          <a:p>
            <a:pPr algn="ctr"/>
            <a:r>
              <a:rPr lang="es-ES" b="1" dirty="0"/>
              <a:t>Errores Y Mensajes De Error</a:t>
            </a:r>
          </a:p>
          <a:p>
            <a:r>
              <a:rPr lang="es-ES" dirty="0"/>
              <a:t>Algunos errores de programación no pueden ser detectados por los compiladores o intérpretes (por ejemplo, si un programa tiene que calcular una suma y el programador ha escrito una multiplicación en vez de la suma el programa no dará el resultado correcto pero el compilador no puede saberlo), pero otros sí.</a:t>
            </a:r>
          </a:p>
          <a:p>
            <a:r>
              <a:rPr lang="es-ES" dirty="0"/>
              <a:t>se pueden distinguir varios tipos de errores:</a:t>
            </a:r>
          </a:p>
          <a:p>
            <a:pPr marL="285750" indent="-285750">
              <a:buFont typeface="Arial" pitchFamily="34" charset="0"/>
              <a:buChar char="•"/>
            </a:pPr>
            <a:r>
              <a:rPr lang="es-ES" dirty="0"/>
              <a:t>Advertencias (</a:t>
            </a:r>
            <a:r>
              <a:rPr lang="es-ES" dirty="0" err="1"/>
              <a:t>warnings</a:t>
            </a:r>
            <a:r>
              <a:rPr lang="es-ES" dirty="0"/>
              <a:t>)El ordenador es incapaz de ejecutar una instrucción determinada, pero el ordenador puede continuar con la ejecución del programa. En ese caso, se dice que el compilador da advertencias.</a:t>
            </a:r>
          </a:p>
          <a:p>
            <a:pPr marL="285750" indent="-285750">
              <a:buFont typeface="Arial" pitchFamily="34" charset="0"/>
              <a:buChar char="•"/>
            </a:pPr>
            <a:r>
              <a:rPr lang="es-ES" dirty="0"/>
              <a:t>Avisos (</a:t>
            </a:r>
            <a:r>
              <a:rPr lang="es-ES" dirty="0" err="1"/>
              <a:t>notices</a:t>
            </a:r>
            <a:r>
              <a:rPr lang="es-ES" dirty="0"/>
              <a:t>)El ordenador es capaz de ejecutar una instrucción determinada, pero detecta que el programador puede haberse equivocado. En ese caso, se dice que el compilador da avisos. Los avisos no siempre son señales de equivocaciones, pero deben evitarse.</a:t>
            </a:r>
          </a:p>
          <a:p>
            <a:pPr marL="285750" indent="-285750">
              <a:buFont typeface="Arial" pitchFamily="34" charset="0"/>
              <a:buChar char="•"/>
            </a:pPr>
            <a:r>
              <a:rPr lang="es-ES" dirty="0"/>
              <a:t>Obsolescencias (</a:t>
            </a:r>
            <a:r>
              <a:rPr lang="es-ES" dirty="0" err="1"/>
              <a:t>deprecated</a:t>
            </a:r>
            <a:r>
              <a:rPr lang="es-ES" dirty="0"/>
              <a:t> / </a:t>
            </a:r>
            <a:r>
              <a:rPr lang="es-ES" dirty="0" err="1"/>
              <a:t>strict</a:t>
            </a:r>
            <a:r>
              <a:rPr lang="es-ES" dirty="0"/>
              <a:t>)El compilador puede detectar que un programa utiliza características del lenguaje que actualmente funcionan correctamente, pero que no estarán (o pueden no estar) disponibles en futuras versiones, y generar un aviso de obsolescencia.</a:t>
            </a:r>
            <a:endParaRPr lang="es-ES" sz="1600" b="1" dirty="0"/>
          </a:p>
          <a:p>
            <a:pPr algn="ctr"/>
            <a:endParaRPr lang="es-ES" b="1" dirty="0"/>
          </a:p>
          <a:p>
            <a:endParaRPr lang="es-ES" b="1" dirty="0"/>
          </a:p>
        </p:txBody>
      </p:sp>
    </p:spTree>
    <p:extLst>
      <p:ext uri="{BB962C8B-B14F-4D97-AF65-F5344CB8AC3E}">
        <p14:creationId xmlns:p14="http://schemas.microsoft.com/office/powerpoint/2010/main" val="1005235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620688"/>
            <a:ext cx="7560840" cy="5632311"/>
          </a:xfrm>
          <a:prstGeom prst="rect">
            <a:avLst/>
          </a:prstGeom>
          <a:noFill/>
        </p:spPr>
        <p:txBody>
          <a:bodyPr wrap="square" rtlCol="0">
            <a:spAutoFit/>
          </a:bodyPr>
          <a:lstStyle/>
          <a:p>
            <a:r>
              <a:rPr lang="es-ES" dirty="0"/>
              <a:t>Cuando PHP encuentra errores en un programa, PHP puede generar un mensaje de error que se incluye en la página en el punto en que se ha encontrado el error. El error incluye una descripción del error y el número de línea en el que PHP ha encontrado el error, lo que facilita al programador su corrección (el número de línea indica la línea en que PHP se da cuenta de que hay un error, pero el error puede estar en una línea anterior a la indicada por PHP).</a:t>
            </a:r>
          </a:p>
          <a:p>
            <a:r>
              <a:rPr lang="es-ES" dirty="0"/>
              <a:t>La </a:t>
            </a:r>
            <a:r>
              <a:rPr lang="es-ES" dirty="0">
                <a:hlinkClick r:id="rId2"/>
              </a:rPr>
              <a:t>directiva </a:t>
            </a:r>
            <a:r>
              <a:rPr lang="es-ES" b="1" dirty="0" err="1">
                <a:hlinkClick r:id="rId2"/>
              </a:rPr>
              <a:t>error_reporting</a:t>
            </a:r>
            <a:r>
              <a:rPr lang="es-ES" dirty="0"/>
              <a:t> del fichero de configuración de PHP php.ini permite establecer qué tipos de error generarán un mensaje de error:</a:t>
            </a:r>
          </a:p>
          <a:p>
            <a:pPr marL="285750" indent="-285750">
              <a:buFont typeface="Arial" pitchFamily="34" charset="0"/>
              <a:buChar char="•"/>
            </a:pPr>
            <a:r>
              <a:rPr lang="es-ES" dirty="0"/>
              <a:t>En un entorno de producción (es decir, en un servidor accesible a usuarios en Internet o en una red local) se recomienda que PHP no muestre mensajes de error al usuario, pues esos mensajes de error pueden ser aprovechados por usuarios maliciosos para sus propios fines (provocar la caída del servidor, obtener información privada, etc.).</a:t>
            </a:r>
          </a:p>
          <a:p>
            <a:pPr marL="285750" indent="-285750">
              <a:buFont typeface="Arial" pitchFamily="34" charset="0"/>
              <a:buChar char="•"/>
            </a:pPr>
            <a:r>
              <a:rPr lang="es-ES" dirty="0"/>
              <a:t>En un entorno de desarrollo (es decir, en un servidor utilizado por el programador o para probar el funcionamiento de la aplicación) se recomienda que PHP muestre el mayor número de errores posible, para tener conocimiento de ellos y corregirlos lo antes posible</a:t>
            </a:r>
          </a:p>
          <a:p>
            <a:endParaRPr lang="es-ES" dirty="0"/>
          </a:p>
          <a:p>
            <a:endParaRPr lang="es-ES" dirty="0"/>
          </a:p>
        </p:txBody>
      </p:sp>
    </p:spTree>
    <p:extLst>
      <p:ext uri="{BB962C8B-B14F-4D97-AF65-F5344CB8AC3E}">
        <p14:creationId xmlns:p14="http://schemas.microsoft.com/office/powerpoint/2010/main" val="526035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764704"/>
            <a:ext cx="8424936" cy="707886"/>
          </a:xfrm>
          <a:prstGeom prst="rect">
            <a:avLst/>
          </a:prstGeom>
          <a:noFill/>
        </p:spPr>
        <p:txBody>
          <a:bodyPr wrap="square" rtlCol="0">
            <a:spAutoFit/>
          </a:bodyPr>
          <a:lstStyle/>
          <a:p>
            <a:r>
              <a:rPr lang="es-ES_tradnl" altLang="es-ES" sz="4000" dirty="0">
                <a:solidFill>
                  <a:srgbClr val="04617B"/>
                </a:solidFill>
                <a:latin typeface="Calibri"/>
                <a:ea typeface="+mj-ea"/>
                <a:cs typeface="+mj-cs"/>
              </a:rPr>
              <a:t>Ficheros de configuración</a:t>
            </a:r>
            <a:endParaRPr lang="es-ES" dirty="0"/>
          </a:p>
        </p:txBody>
      </p:sp>
      <p:sp>
        <p:nvSpPr>
          <p:cNvPr id="3" name="2 CuadroTexto"/>
          <p:cNvSpPr txBox="1"/>
          <p:nvPr/>
        </p:nvSpPr>
        <p:spPr>
          <a:xfrm>
            <a:off x="323528" y="2708921"/>
            <a:ext cx="6984776" cy="3071610"/>
          </a:xfrm>
          <a:prstGeom prst="rect">
            <a:avLst/>
          </a:prstGeom>
          <a:noFill/>
        </p:spPr>
        <p:txBody>
          <a:bodyPr wrap="square" rtlCol="0">
            <a:spAutoFit/>
          </a:bodyPr>
          <a:lstStyle/>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 sz="2000" dirty="0">
                <a:solidFill>
                  <a:prstClr val="black"/>
                </a:solidFill>
                <a:latin typeface="Calibri"/>
              </a:rPr>
              <a:t> </a:t>
            </a:r>
            <a:r>
              <a:rPr lang="es-ES" sz="1400" dirty="0">
                <a:solidFill>
                  <a:prstClr val="black"/>
                </a:solidFill>
                <a:latin typeface="Calibri"/>
              </a:rPr>
              <a:t>Las directivas están formadas por una pareja de clave y valor.</a:t>
            </a:r>
          </a:p>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 sz="1400" dirty="0">
                <a:solidFill>
                  <a:prstClr val="black"/>
                </a:solidFill>
                <a:latin typeface="Calibri"/>
              </a:rPr>
              <a:t> Las directivas que comienzan por ; están comentadas y son ignoradas por el motor del intérprete.</a:t>
            </a:r>
          </a:p>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 sz="1400" dirty="0">
                <a:solidFill>
                  <a:prstClr val="black"/>
                </a:solidFill>
                <a:latin typeface="Calibri"/>
              </a:rPr>
              <a:t> Para indicar las rutas dentro del fichero se utilizan los formatos:</a:t>
            </a:r>
          </a:p>
          <a:p>
            <a:pPr lvl="5" fontAlgn="base">
              <a:spcBef>
                <a:spcPct val="0"/>
              </a:spcBef>
              <a:spcAft>
                <a:spcPct val="0"/>
              </a:spcAft>
            </a:pPr>
            <a:r>
              <a:rPr lang="es-ES" altLang="es-ES" sz="1400" dirty="0">
                <a:solidFill>
                  <a:prstClr val="black"/>
                </a:solidFill>
                <a:latin typeface="Arial" charset="0"/>
                <a:cs typeface="Arial" charset="0"/>
              </a:rPr>
              <a:t>C:\directorio\directorio</a:t>
            </a:r>
          </a:p>
          <a:p>
            <a:pPr lvl="5" fontAlgn="base">
              <a:spcBef>
                <a:spcPct val="0"/>
              </a:spcBef>
              <a:spcAft>
                <a:spcPct val="0"/>
              </a:spcAft>
            </a:pPr>
            <a:r>
              <a:rPr lang="es-ES" altLang="es-ES" sz="1400" dirty="0">
                <a:solidFill>
                  <a:prstClr val="black"/>
                </a:solidFill>
                <a:latin typeface="Arial" charset="0"/>
                <a:cs typeface="Arial" charset="0"/>
              </a:rPr>
              <a:t>\directorio\directorio</a:t>
            </a:r>
          </a:p>
          <a:p>
            <a:pPr lvl="5" fontAlgn="base">
              <a:spcBef>
                <a:spcPct val="0"/>
              </a:spcBef>
              <a:spcAft>
                <a:spcPct val="0"/>
              </a:spcAft>
            </a:pPr>
            <a:r>
              <a:rPr lang="es-ES" altLang="es-ES" sz="1400" dirty="0">
                <a:solidFill>
                  <a:prstClr val="black"/>
                </a:solidFill>
                <a:latin typeface="Arial" charset="0"/>
                <a:cs typeface="Arial" charset="0"/>
              </a:rPr>
              <a:t>/directorio/directorio/</a:t>
            </a:r>
            <a:endParaRPr lang="es-ES" sz="1400" dirty="0">
              <a:solidFill>
                <a:prstClr val="black"/>
              </a:solidFill>
              <a:latin typeface="Calibri"/>
            </a:endParaRPr>
          </a:p>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 sz="1400" dirty="0">
                <a:solidFill>
                  <a:prstClr val="black"/>
                </a:solidFill>
                <a:latin typeface="Calibri"/>
              </a:rPr>
              <a:t> El fichero php.ini se lee cada vez que se arranca el servidor web.</a:t>
            </a:r>
          </a:p>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 sz="1400" dirty="0">
                <a:solidFill>
                  <a:prstClr val="black"/>
                </a:solidFill>
                <a:latin typeface="Calibri"/>
              </a:rPr>
              <a:t> El servidor busca el fichero php.ini por este orden:</a:t>
            </a:r>
          </a:p>
          <a:p>
            <a:pPr marL="639763" lvl="1" indent="-246063" algn="just" eaLnBrk="0" fontAlgn="base" hangingPunct="0">
              <a:spcBef>
                <a:spcPct val="20000"/>
              </a:spcBef>
              <a:spcAft>
                <a:spcPct val="0"/>
              </a:spcAft>
              <a:buClr>
                <a:srgbClr val="0F6FC6"/>
              </a:buClr>
              <a:buSzPct val="85000"/>
              <a:buFont typeface="Wingdings" pitchFamily="2" charset="2"/>
              <a:buChar char="q"/>
              <a:defRPr/>
            </a:pPr>
            <a:r>
              <a:rPr lang="es-ES" sz="1400" dirty="0">
                <a:solidFill>
                  <a:prstClr val="black"/>
                </a:solidFill>
                <a:latin typeface="Calibri"/>
              </a:rPr>
              <a:t> En el propio directorio de </a:t>
            </a:r>
            <a:r>
              <a:rPr lang="es-ES" sz="1400" dirty="0" err="1">
                <a:solidFill>
                  <a:prstClr val="black"/>
                </a:solidFill>
                <a:latin typeface="Calibri"/>
              </a:rPr>
              <a:t>php</a:t>
            </a:r>
            <a:r>
              <a:rPr lang="es-ES" sz="1400" dirty="0">
                <a:solidFill>
                  <a:prstClr val="black"/>
                </a:solidFill>
                <a:latin typeface="Calibri"/>
              </a:rPr>
              <a:t>.</a:t>
            </a:r>
          </a:p>
          <a:p>
            <a:pPr marL="639763" lvl="1" indent="-246063" algn="just" eaLnBrk="0" fontAlgn="base" hangingPunct="0">
              <a:spcBef>
                <a:spcPct val="20000"/>
              </a:spcBef>
              <a:spcAft>
                <a:spcPct val="0"/>
              </a:spcAft>
              <a:buClr>
                <a:srgbClr val="0F6FC6"/>
              </a:buClr>
              <a:buSzPct val="85000"/>
              <a:buFont typeface="Wingdings" pitchFamily="2" charset="2"/>
              <a:buChar char="q"/>
              <a:defRPr/>
            </a:pPr>
            <a:r>
              <a:rPr lang="es-ES" sz="1400" dirty="0">
                <a:solidFill>
                  <a:prstClr val="black"/>
                </a:solidFill>
                <a:latin typeface="Calibri"/>
              </a:rPr>
              <a:t> En la ruta definida como variable de entorno.</a:t>
            </a:r>
          </a:p>
          <a:p>
            <a:pPr marL="639763" lvl="1" indent="-246063" algn="just" eaLnBrk="0" fontAlgn="base" hangingPunct="0">
              <a:spcBef>
                <a:spcPct val="20000"/>
              </a:spcBef>
              <a:spcAft>
                <a:spcPct val="0"/>
              </a:spcAft>
              <a:buClr>
                <a:srgbClr val="0F6FC6"/>
              </a:buClr>
              <a:buSzPct val="85000"/>
              <a:buFont typeface="Wingdings" pitchFamily="2" charset="2"/>
              <a:buChar char="q"/>
              <a:defRPr/>
            </a:pPr>
            <a:r>
              <a:rPr lang="es-ES" sz="1400" dirty="0">
                <a:solidFill>
                  <a:prstClr val="black"/>
                </a:solidFill>
                <a:latin typeface="Calibri"/>
              </a:rPr>
              <a:t> En el directorio del sistema (C:\Windows), que es la opción más aconsejada.</a:t>
            </a:r>
            <a:endParaRPr lang="es-ES" sz="1400" dirty="0"/>
          </a:p>
        </p:txBody>
      </p:sp>
      <p:sp>
        <p:nvSpPr>
          <p:cNvPr id="4" name="3 Rectángulo"/>
          <p:cNvSpPr/>
          <p:nvPr/>
        </p:nvSpPr>
        <p:spPr>
          <a:xfrm>
            <a:off x="467544" y="1443841"/>
            <a:ext cx="7776864" cy="923330"/>
          </a:xfrm>
          <a:prstGeom prst="rect">
            <a:avLst/>
          </a:prstGeom>
        </p:spPr>
        <p:txBody>
          <a:bodyPr wrap="square">
            <a:spAutoFit/>
          </a:bodyPr>
          <a:lstStyle/>
          <a:p>
            <a:r>
              <a:rPr lang="es-ES" dirty="0"/>
              <a:t>La configuración tanto del servidor web Apache, como de PHP, se realiza por medio de ficheros de configuración. El de Apache es </a:t>
            </a:r>
            <a:r>
              <a:rPr lang="es-ES" dirty="0" err="1"/>
              <a:t>httpd.conf</a:t>
            </a:r>
            <a:r>
              <a:rPr lang="es-ES" dirty="0"/>
              <a:t>, y el de PHP es php.ini. </a:t>
            </a:r>
          </a:p>
        </p:txBody>
      </p:sp>
    </p:spTree>
    <p:extLst>
      <p:ext uri="{BB962C8B-B14F-4D97-AF65-F5344CB8AC3E}">
        <p14:creationId xmlns:p14="http://schemas.microsoft.com/office/powerpoint/2010/main" val="1086611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196752"/>
            <a:ext cx="7992888" cy="3416320"/>
          </a:xfrm>
          <a:prstGeom prst="rect">
            <a:avLst/>
          </a:prstGeom>
        </p:spPr>
        <p:txBody>
          <a:bodyPr wrap="square">
            <a:spAutoFit/>
          </a:bodyPr>
          <a:lstStyle/>
          <a:p>
            <a:r>
              <a:rPr lang="es-ES" dirty="0"/>
              <a:t>Algunas de las directivas más utilizadas que figuran en el fichero php.ini son:</a:t>
            </a:r>
          </a:p>
          <a:p>
            <a:pPr marL="285750" indent="-285750">
              <a:buFont typeface="Arial" pitchFamily="34" charset="0"/>
              <a:buChar char="•"/>
            </a:pPr>
            <a:r>
              <a:rPr lang="es-ES" dirty="0" err="1"/>
              <a:t>max_execution_time</a:t>
            </a:r>
            <a:r>
              <a:rPr lang="es-ES" dirty="0"/>
              <a:t>. Permite que puedas ajustar el número máximo de segundos que podrá durar la ejecución de un script PHP. Evita que el servidor se bloquee si se produce algún error en un script. </a:t>
            </a:r>
          </a:p>
          <a:p>
            <a:pPr marL="285750" indent="-285750">
              <a:buFont typeface="Arial" pitchFamily="34" charset="0"/>
              <a:buChar char="•"/>
            </a:pPr>
            <a:r>
              <a:rPr lang="es-ES" dirty="0"/>
              <a:t> </a:t>
            </a:r>
            <a:r>
              <a:rPr lang="es-ES" dirty="0" err="1"/>
              <a:t>error_reporting</a:t>
            </a:r>
            <a:r>
              <a:rPr lang="es-ES" dirty="0"/>
              <a:t>. Indica qué tipo de errores se mostrarán en el caso de que se produzcan. Por ejemplo, si haces </a:t>
            </a:r>
            <a:r>
              <a:rPr lang="es-ES" dirty="0" err="1"/>
              <a:t>error_reporting</a:t>
            </a:r>
            <a:r>
              <a:rPr lang="es-ES" dirty="0"/>
              <a:t> = E_ALL, te mostrará todos los tipos de errores. Si no quieres que te muestre los avisos pero sí otros tipos de errores, puedes hacer </a:t>
            </a:r>
            <a:r>
              <a:rPr lang="es-ES" dirty="0" err="1"/>
              <a:t>error_reporting</a:t>
            </a:r>
            <a:r>
              <a:rPr lang="es-ES" dirty="0"/>
              <a:t> = E_ALL &amp; ~E_NOTICE. </a:t>
            </a:r>
          </a:p>
          <a:p>
            <a:pPr marL="285750" indent="-285750">
              <a:buFont typeface="Arial" pitchFamily="34" charset="0"/>
              <a:buChar char="•"/>
            </a:pPr>
            <a:r>
              <a:rPr lang="es-ES" dirty="0"/>
              <a:t> </a:t>
            </a:r>
            <a:r>
              <a:rPr lang="es-ES" dirty="0" err="1"/>
              <a:t>file_uploads</a:t>
            </a:r>
            <a:r>
              <a:rPr lang="es-ES" dirty="0"/>
              <a:t>. Indica si se pueden o no subir ficheros al servidor por HTTP. </a:t>
            </a:r>
          </a:p>
          <a:p>
            <a:pPr marL="285750" indent="-285750">
              <a:buFont typeface="Arial" pitchFamily="34" charset="0"/>
              <a:buChar char="•"/>
            </a:pPr>
            <a:r>
              <a:rPr lang="es-ES" dirty="0"/>
              <a:t> </a:t>
            </a:r>
            <a:r>
              <a:rPr lang="es-ES" dirty="0" err="1"/>
              <a:t>upload_max_filesize</a:t>
            </a:r>
            <a:r>
              <a:rPr lang="es-ES" dirty="0"/>
              <a:t>. En caso de que se puedan subir ficheros por HTTP, puedes indicar el límite máximo permitido para el tamaño de cada archivo. Por ejemplo, </a:t>
            </a:r>
            <a:r>
              <a:rPr lang="es-ES" dirty="0" err="1"/>
              <a:t>upload_max_filesize</a:t>
            </a:r>
            <a:r>
              <a:rPr lang="es-ES" dirty="0"/>
              <a:t> = 1M.</a:t>
            </a:r>
          </a:p>
        </p:txBody>
      </p:sp>
    </p:spTree>
    <p:extLst>
      <p:ext uri="{BB962C8B-B14F-4D97-AF65-F5344CB8AC3E}">
        <p14:creationId xmlns:p14="http://schemas.microsoft.com/office/powerpoint/2010/main" val="475259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67544" y="836712"/>
            <a:ext cx="6696744" cy="830997"/>
          </a:xfrm>
          <a:prstGeom prst="rect">
            <a:avLst/>
          </a:prstGeom>
          <a:noFill/>
        </p:spPr>
        <p:txBody>
          <a:bodyPr wrap="square" rtlCol="0">
            <a:spAutoFit/>
          </a:bodyPr>
          <a:lstStyle/>
          <a:p>
            <a:r>
              <a:rPr lang="es-ES" sz="1600" dirty="0"/>
              <a:t>En </a:t>
            </a:r>
            <a:r>
              <a:rPr lang="es-ES" sz="1600" dirty="0" err="1"/>
              <a:t>Wampserver</a:t>
            </a:r>
            <a:r>
              <a:rPr lang="es-ES" sz="1600" dirty="0"/>
              <a:t> podemos acceder al fichero php.ini:</a:t>
            </a:r>
          </a:p>
          <a:p>
            <a:pPr marL="285750" indent="-285750">
              <a:buFont typeface="Arial" pitchFamily="34" charset="0"/>
              <a:buChar char="•"/>
            </a:pPr>
            <a:r>
              <a:rPr lang="es-ES" sz="1600" dirty="0"/>
              <a:t>C:\wamp\bin\apache\apache2.4.9\bin\php.ini</a:t>
            </a:r>
          </a:p>
          <a:p>
            <a:pPr marL="285750" indent="-285750">
              <a:buFont typeface="Arial" pitchFamily="34" charset="0"/>
              <a:buChar char="•"/>
            </a:pPr>
            <a:r>
              <a:rPr lang="es-ES" sz="1600" dirty="0"/>
              <a:t>Clic barra de tareas en el icono de </a:t>
            </a:r>
            <a:r>
              <a:rPr lang="es-ES" sz="1600" dirty="0" err="1"/>
              <a:t>WampServer</a:t>
            </a:r>
            <a:endParaRPr lang="es-E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475" y="1772817"/>
            <a:ext cx="1178313"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564904"/>
            <a:ext cx="13239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03548" y="3933057"/>
            <a:ext cx="6624736" cy="2585323"/>
          </a:xfrm>
          <a:prstGeom prst="rect">
            <a:avLst/>
          </a:prstGeom>
          <a:noFill/>
        </p:spPr>
        <p:txBody>
          <a:bodyPr wrap="square" rtlCol="0">
            <a:spAutoFit/>
          </a:bodyPr>
          <a:lstStyle/>
          <a:p>
            <a:r>
              <a:rPr lang="es-ES" dirty="0"/>
              <a:t>En php.ini, por defecto el valor de la directiva: </a:t>
            </a:r>
          </a:p>
          <a:p>
            <a:r>
              <a:rPr lang="es-ES" dirty="0" err="1"/>
              <a:t>error_reporting</a:t>
            </a:r>
            <a:r>
              <a:rPr lang="es-ES" dirty="0"/>
              <a:t> =E_ALL</a:t>
            </a:r>
          </a:p>
          <a:p>
            <a:r>
              <a:rPr lang="es-ES" dirty="0"/>
              <a:t>El control de errores en PHP se puede realizar de 2 maneras:</a:t>
            </a:r>
          </a:p>
          <a:p>
            <a:pPr marL="285750" indent="-285750">
              <a:buFont typeface="Arial" pitchFamily="34" charset="0"/>
              <a:buChar char="•"/>
            </a:pPr>
            <a:r>
              <a:rPr lang="es-ES" dirty="0"/>
              <a:t>Incluyendo la opción correspondiente en el archivo:  php.ini, lo que hace extensivo el control a todos los programas que se ejecuten en ese servidor.</a:t>
            </a:r>
          </a:p>
          <a:p>
            <a:pPr marL="285750" indent="-285750">
              <a:buFont typeface="Arial" pitchFamily="34" charset="0"/>
              <a:buChar char="•"/>
            </a:pPr>
            <a:r>
              <a:rPr lang="es-ES" dirty="0"/>
              <a:t>Incluyendo la sentencia al inicio de &lt;?</a:t>
            </a:r>
            <a:r>
              <a:rPr lang="es-ES" dirty="0" err="1"/>
              <a:t>php</a:t>
            </a:r>
            <a:r>
              <a:rPr lang="es-ES" dirty="0"/>
              <a:t>, esto tiene validez sólo para el archivo en donde aparezca la sentencia.</a:t>
            </a:r>
          </a:p>
          <a:p>
            <a:pPr marL="285750" indent="-285750">
              <a:buFont typeface="Arial" pitchFamily="34" charset="0"/>
              <a:buChar char="•"/>
            </a:pPr>
            <a:endParaRPr lang="es-ES" dirty="0"/>
          </a:p>
        </p:txBody>
      </p:sp>
    </p:spTree>
    <p:extLst>
      <p:ext uri="{BB962C8B-B14F-4D97-AF65-F5344CB8AC3E}">
        <p14:creationId xmlns:p14="http://schemas.microsoft.com/office/powerpoint/2010/main" val="1791135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55576" y="1327834"/>
            <a:ext cx="5832648" cy="443198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a:ln>
                  <a:noFill/>
                </a:ln>
                <a:solidFill>
                  <a:srgbClr val="0000BB"/>
                </a:solidFill>
                <a:effectLst/>
                <a:latin typeface="Fira Mono"/>
                <a:cs typeface="Arial" pitchFamily="34" charset="0"/>
              </a:rPr>
              <a:t>&lt;?</a:t>
            </a:r>
            <a:r>
              <a:rPr kumimoji="0" lang="es-ES" sz="1000" b="0" i="0" u="none" strike="noStrike" cap="none" normalizeH="0" baseline="0" dirty="0" err="1">
                <a:ln>
                  <a:noFill/>
                </a:ln>
                <a:solidFill>
                  <a:srgbClr val="0000BB"/>
                </a:solidFill>
                <a:effectLst/>
                <a:latin typeface="Fira Mono"/>
                <a:cs typeface="Arial" pitchFamily="34" charset="0"/>
              </a:rPr>
              <a:t>php</a:t>
            </a:r>
            <a:br>
              <a:rPr kumimoji="0" lang="es-ES" sz="1000" b="0" i="0" u="none" strike="noStrike" cap="none" normalizeH="0" baseline="0" dirty="0">
                <a:ln>
                  <a:noFill/>
                </a:ln>
                <a:solidFill>
                  <a:srgbClr val="0000BB"/>
                </a:solidFill>
                <a:effectLst/>
                <a:latin typeface="Fira Mono"/>
                <a:cs typeface="Arial" pitchFamily="34" charset="0"/>
              </a:rPr>
            </a:br>
            <a:br>
              <a:rPr kumimoji="0" lang="es-ES" sz="1000" b="0" i="0" u="none" strike="noStrike" cap="none" normalizeH="0" baseline="0" dirty="0">
                <a:ln>
                  <a:noFill/>
                </a:ln>
                <a:solidFill>
                  <a:srgbClr val="0000BB"/>
                </a:solidFill>
                <a:effectLst/>
                <a:latin typeface="Fira Mono"/>
                <a:cs typeface="Arial" pitchFamily="34" charset="0"/>
              </a:rPr>
            </a:br>
            <a:r>
              <a:rPr kumimoji="0" lang="es-ES" sz="1000" b="0" i="0" u="none" strike="noStrike" cap="none" normalizeH="0" baseline="0" dirty="0">
                <a:ln>
                  <a:noFill/>
                </a:ln>
                <a:solidFill>
                  <a:srgbClr val="FF8000"/>
                </a:solidFill>
                <a:effectLst/>
                <a:latin typeface="Fira Mono"/>
                <a:cs typeface="Arial" pitchFamily="34" charset="0"/>
              </a:rPr>
              <a:t>// Desactivar toda notificación de error</a:t>
            </a:r>
            <a:br>
              <a:rPr kumimoji="0" lang="es-ES" sz="1000" b="0" i="0" u="none" strike="noStrike" cap="none" normalizeH="0" baseline="0" dirty="0">
                <a:ln>
                  <a:noFill/>
                </a:ln>
                <a:solidFill>
                  <a:srgbClr val="FF8000"/>
                </a:solidFill>
                <a:effectLst/>
                <a:latin typeface="Fira Mono"/>
                <a:cs typeface="Arial" pitchFamily="34" charset="0"/>
              </a:rPr>
            </a:br>
            <a:r>
              <a:rPr kumimoji="0" lang="es-ES" sz="1000" b="0" i="0" u="none" strike="noStrike" cap="none" normalizeH="0" baseline="0" dirty="0" err="1">
                <a:ln>
                  <a:noFill/>
                </a:ln>
                <a:solidFill>
                  <a:srgbClr val="0000BB"/>
                </a:solidFill>
                <a:effectLst/>
                <a:latin typeface="Fira Mono"/>
                <a:cs typeface="Arial" pitchFamily="34" charset="0"/>
              </a:rPr>
              <a:t>error_reporting</a:t>
            </a:r>
            <a:r>
              <a:rPr kumimoji="0" lang="es-ES" sz="1000" b="0" i="0" u="none" strike="noStrike" cap="none" normalizeH="0" baseline="0" dirty="0">
                <a:ln>
                  <a:noFill/>
                </a:ln>
                <a:solidFill>
                  <a:srgbClr val="007700"/>
                </a:solidFill>
                <a:effectLst/>
                <a:latin typeface="Fira Mono"/>
                <a:cs typeface="Arial" pitchFamily="34" charset="0"/>
              </a:rPr>
              <a:t>(</a:t>
            </a:r>
            <a:r>
              <a:rPr kumimoji="0" lang="es-ES" sz="1000" b="0" i="0" u="none" strike="noStrike" cap="none" normalizeH="0" baseline="0" dirty="0">
                <a:ln>
                  <a:noFill/>
                </a:ln>
                <a:solidFill>
                  <a:srgbClr val="0000BB"/>
                </a:solidFill>
                <a:effectLst/>
                <a:latin typeface="Fira Mono"/>
                <a:cs typeface="Arial" pitchFamily="34" charset="0"/>
              </a:rPr>
              <a:t>0</a:t>
            </a:r>
            <a:r>
              <a:rPr kumimoji="0" lang="es-ES" sz="1000" b="0" i="0" u="none" strike="noStrike" cap="none" normalizeH="0" baseline="0" dirty="0">
                <a:ln>
                  <a:noFill/>
                </a:ln>
                <a:solidFill>
                  <a:srgbClr val="007700"/>
                </a:solidFill>
                <a:effectLst/>
                <a:latin typeface="Fira Mono"/>
                <a:cs typeface="Arial" pitchFamily="34" charset="0"/>
              </a:rPr>
              <a:t>);</a:t>
            </a:r>
            <a:br>
              <a:rPr kumimoji="0" lang="es-ES" sz="1000" b="0" i="0" u="none" strike="noStrike" cap="none" normalizeH="0" baseline="0" dirty="0">
                <a:ln>
                  <a:noFill/>
                </a:ln>
                <a:solidFill>
                  <a:srgbClr val="007700"/>
                </a:solidFill>
                <a:effectLst/>
                <a:latin typeface="Fira Mono"/>
                <a:cs typeface="Arial" pitchFamily="34" charset="0"/>
              </a:rPr>
            </a:br>
            <a:br>
              <a:rPr kumimoji="0" lang="es-ES" sz="1000" b="0" i="0" u="none" strike="noStrike" cap="none" normalizeH="0" baseline="0" dirty="0">
                <a:ln>
                  <a:noFill/>
                </a:ln>
                <a:solidFill>
                  <a:srgbClr val="007700"/>
                </a:solidFill>
                <a:effectLst/>
                <a:latin typeface="Fira Mono"/>
                <a:cs typeface="Arial" pitchFamily="34" charset="0"/>
              </a:rPr>
            </a:br>
            <a:r>
              <a:rPr kumimoji="0" lang="es-ES" sz="1000" b="0" i="0" u="none" strike="noStrike" cap="none" normalizeH="0" baseline="0" dirty="0">
                <a:ln>
                  <a:noFill/>
                </a:ln>
                <a:solidFill>
                  <a:srgbClr val="FF8000"/>
                </a:solidFill>
                <a:effectLst/>
                <a:latin typeface="Fira Mono"/>
                <a:cs typeface="Arial" pitchFamily="34" charset="0"/>
              </a:rPr>
              <a:t>// Notificar solamente errores de ejecución</a:t>
            </a:r>
            <a:br>
              <a:rPr kumimoji="0" lang="es-ES" sz="1000" b="0" i="0" u="none" strike="noStrike" cap="none" normalizeH="0" baseline="0" dirty="0">
                <a:ln>
                  <a:noFill/>
                </a:ln>
                <a:solidFill>
                  <a:srgbClr val="FF8000"/>
                </a:solidFill>
                <a:effectLst/>
                <a:latin typeface="Fira Mono"/>
                <a:cs typeface="Arial" pitchFamily="34" charset="0"/>
              </a:rPr>
            </a:br>
            <a:r>
              <a:rPr kumimoji="0" lang="es-ES" sz="1000" b="0" i="0" u="none" strike="noStrike" cap="none" normalizeH="0" baseline="0" dirty="0" err="1">
                <a:ln>
                  <a:noFill/>
                </a:ln>
                <a:solidFill>
                  <a:srgbClr val="0000BB"/>
                </a:solidFill>
                <a:effectLst/>
                <a:latin typeface="Fira Mono"/>
                <a:cs typeface="Arial" pitchFamily="34" charset="0"/>
              </a:rPr>
              <a:t>error_reporting</a:t>
            </a:r>
            <a:r>
              <a:rPr kumimoji="0" lang="es-ES" sz="1000" b="0" i="0" u="none" strike="noStrike" cap="none" normalizeH="0" baseline="0" dirty="0">
                <a:ln>
                  <a:noFill/>
                </a:ln>
                <a:solidFill>
                  <a:srgbClr val="007700"/>
                </a:solidFill>
                <a:effectLst/>
                <a:latin typeface="Fira Mono"/>
                <a:cs typeface="Arial" pitchFamily="34" charset="0"/>
              </a:rPr>
              <a:t>(</a:t>
            </a:r>
            <a:r>
              <a:rPr kumimoji="0" lang="es-ES" sz="1000" b="0" i="0" u="none" strike="noStrike" cap="none" normalizeH="0" baseline="0" dirty="0">
                <a:ln>
                  <a:noFill/>
                </a:ln>
                <a:solidFill>
                  <a:srgbClr val="0000BB"/>
                </a:solidFill>
                <a:effectLst/>
                <a:latin typeface="Fira Mono"/>
                <a:cs typeface="Arial" pitchFamily="34" charset="0"/>
              </a:rPr>
              <a:t>E_ERROR </a:t>
            </a:r>
            <a:r>
              <a:rPr kumimoji="0" lang="es-ES" sz="1000" b="0" i="0" u="none" strike="noStrike" cap="none" normalizeH="0" baseline="0" dirty="0">
                <a:ln>
                  <a:noFill/>
                </a:ln>
                <a:solidFill>
                  <a:srgbClr val="007700"/>
                </a:solidFill>
                <a:effectLst/>
                <a:latin typeface="Fira Mono"/>
                <a:cs typeface="Arial" pitchFamily="34" charset="0"/>
              </a:rPr>
              <a:t>| </a:t>
            </a:r>
            <a:r>
              <a:rPr kumimoji="0" lang="es-ES" sz="1000" b="0" i="0" u="none" strike="noStrike" cap="none" normalizeH="0" baseline="0" dirty="0">
                <a:ln>
                  <a:noFill/>
                </a:ln>
                <a:solidFill>
                  <a:srgbClr val="0000BB"/>
                </a:solidFill>
                <a:effectLst/>
                <a:latin typeface="Fira Mono"/>
                <a:cs typeface="Arial" pitchFamily="34" charset="0"/>
              </a:rPr>
              <a:t>E_WARNING </a:t>
            </a:r>
            <a:r>
              <a:rPr kumimoji="0" lang="es-ES" sz="1000" b="0" i="0" u="none" strike="noStrike" cap="none" normalizeH="0" baseline="0" dirty="0">
                <a:ln>
                  <a:noFill/>
                </a:ln>
                <a:solidFill>
                  <a:srgbClr val="007700"/>
                </a:solidFill>
                <a:effectLst/>
                <a:latin typeface="Fira Mono"/>
                <a:cs typeface="Arial" pitchFamily="34" charset="0"/>
              </a:rPr>
              <a:t>| </a:t>
            </a:r>
            <a:r>
              <a:rPr kumimoji="0" lang="es-ES" sz="1000" b="0" i="0" u="none" strike="noStrike" cap="none" normalizeH="0" baseline="0" dirty="0">
                <a:ln>
                  <a:noFill/>
                </a:ln>
                <a:solidFill>
                  <a:srgbClr val="0000BB"/>
                </a:solidFill>
                <a:effectLst/>
                <a:latin typeface="Fira Mono"/>
                <a:cs typeface="Arial" pitchFamily="34" charset="0"/>
              </a:rPr>
              <a:t>E_PARSE</a:t>
            </a:r>
            <a:r>
              <a:rPr kumimoji="0" lang="es-ES" sz="1000" b="0" i="0" u="none" strike="noStrike" cap="none" normalizeH="0" baseline="0" dirty="0">
                <a:ln>
                  <a:noFill/>
                </a:ln>
                <a:solidFill>
                  <a:srgbClr val="007700"/>
                </a:solidFill>
                <a:effectLst/>
                <a:latin typeface="Fira Mono"/>
                <a:cs typeface="Arial" pitchFamily="34" charset="0"/>
              </a:rPr>
              <a:t>);</a:t>
            </a:r>
            <a:br>
              <a:rPr kumimoji="0" lang="es-ES" sz="1000" b="0" i="0" u="none" strike="noStrike" cap="none" normalizeH="0" baseline="0" dirty="0">
                <a:ln>
                  <a:noFill/>
                </a:ln>
                <a:solidFill>
                  <a:srgbClr val="007700"/>
                </a:solidFill>
                <a:effectLst/>
                <a:latin typeface="Fira Mono"/>
                <a:cs typeface="Arial" pitchFamily="34" charset="0"/>
              </a:rPr>
            </a:br>
            <a:br>
              <a:rPr kumimoji="0" lang="es-ES" sz="1000" b="0" i="0" u="none" strike="noStrike" cap="none" normalizeH="0" baseline="0" dirty="0">
                <a:ln>
                  <a:noFill/>
                </a:ln>
                <a:solidFill>
                  <a:srgbClr val="007700"/>
                </a:solidFill>
                <a:effectLst/>
                <a:latin typeface="Fira Mono"/>
                <a:cs typeface="Arial" pitchFamily="34" charset="0"/>
              </a:rPr>
            </a:br>
            <a:r>
              <a:rPr kumimoji="0" lang="es-ES" sz="1000" b="0" i="0" u="none" strike="noStrike" cap="none" normalizeH="0" baseline="0" dirty="0">
                <a:ln>
                  <a:noFill/>
                </a:ln>
                <a:solidFill>
                  <a:srgbClr val="FF8000"/>
                </a:solidFill>
                <a:effectLst/>
                <a:latin typeface="Fira Mono"/>
                <a:cs typeface="Arial" pitchFamily="34" charset="0"/>
              </a:rPr>
              <a:t>// Notificar E_NOTICE también puede ser bueno (para informar de variables</a:t>
            </a:r>
            <a:br>
              <a:rPr kumimoji="0" lang="es-ES" sz="1000" b="0" i="0" u="none" strike="noStrike" cap="none" normalizeH="0" baseline="0" dirty="0">
                <a:ln>
                  <a:noFill/>
                </a:ln>
                <a:solidFill>
                  <a:srgbClr val="FF8000"/>
                </a:solidFill>
                <a:effectLst/>
                <a:latin typeface="Fira Mono"/>
                <a:cs typeface="Arial" pitchFamily="34" charset="0"/>
              </a:rPr>
            </a:br>
            <a:r>
              <a:rPr kumimoji="0" lang="es-ES" sz="1000" b="0" i="0" u="none" strike="noStrike" cap="none" normalizeH="0" baseline="0" dirty="0">
                <a:ln>
                  <a:noFill/>
                </a:ln>
                <a:solidFill>
                  <a:srgbClr val="FF8000"/>
                </a:solidFill>
                <a:effectLst/>
                <a:latin typeface="Fira Mono"/>
                <a:cs typeface="Arial" pitchFamily="34" charset="0"/>
              </a:rPr>
              <a:t>// no inicializadas o capturar errores en nombres de variables ...)</a:t>
            </a:r>
            <a:br>
              <a:rPr kumimoji="0" lang="es-ES" sz="1000" b="0" i="0" u="none" strike="noStrike" cap="none" normalizeH="0" baseline="0" dirty="0">
                <a:ln>
                  <a:noFill/>
                </a:ln>
                <a:solidFill>
                  <a:srgbClr val="FF8000"/>
                </a:solidFill>
                <a:effectLst/>
                <a:latin typeface="Fira Mono"/>
                <a:cs typeface="Arial" pitchFamily="34" charset="0"/>
              </a:rPr>
            </a:br>
            <a:r>
              <a:rPr kumimoji="0" lang="es-ES" sz="1000" b="0" i="0" u="none" strike="noStrike" cap="none" normalizeH="0" baseline="0" dirty="0" err="1">
                <a:ln>
                  <a:noFill/>
                </a:ln>
                <a:solidFill>
                  <a:srgbClr val="0000BB"/>
                </a:solidFill>
                <a:effectLst/>
                <a:latin typeface="Fira Mono"/>
                <a:cs typeface="Arial" pitchFamily="34" charset="0"/>
              </a:rPr>
              <a:t>error_reporting</a:t>
            </a:r>
            <a:r>
              <a:rPr kumimoji="0" lang="es-ES" sz="1000" b="0" i="0" u="none" strike="noStrike" cap="none" normalizeH="0" baseline="0" dirty="0">
                <a:ln>
                  <a:noFill/>
                </a:ln>
                <a:solidFill>
                  <a:srgbClr val="007700"/>
                </a:solidFill>
                <a:effectLst/>
                <a:latin typeface="Fira Mono"/>
                <a:cs typeface="Arial" pitchFamily="34" charset="0"/>
              </a:rPr>
              <a:t>(</a:t>
            </a:r>
            <a:r>
              <a:rPr kumimoji="0" lang="es-ES" sz="1000" b="0" i="0" u="none" strike="noStrike" cap="none" normalizeH="0" baseline="0" dirty="0">
                <a:ln>
                  <a:noFill/>
                </a:ln>
                <a:solidFill>
                  <a:srgbClr val="0000BB"/>
                </a:solidFill>
                <a:effectLst/>
                <a:latin typeface="Fira Mono"/>
                <a:cs typeface="Arial" pitchFamily="34" charset="0"/>
              </a:rPr>
              <a:t>E_ERROR </a:t>
            </a:r>
            <a:r>
              <a:rPr kumimoji="0" lang="es-ES" sz="1000" b="0" i="0" u="none" strike="noStrike" cap="none" normalizeH="0" baseline="0" dirty="0">
                <a:ln>
                  <a:noFill/>
                </a:ln>
                <a:solidFill>
                  <a:srgbClr val="007700"/>
                </a:solidFill>
                <a:effectLst/>
                <a:latin typeface="Fira Mono"/>
                <a:cs typeface="Arial" pitchFamily="34" charset="0"/>
              </a:rPr>
              <a:t>| </a:t>
            </a:r>
            <a:r>
              <a:rPr kumimoji="0" lang="es-ES" sz="1000" b="0" i="0" u="none" strike="noStrike" cap="none" normalizeH="0" baseline="0" dirty="0">
                <a:ln>
                  <a:noFill/>
                </a:ln>
                <a:solidFill>
                  <a:srgbClr val="0000BB"/>
                </a:solidFill>
                <a:effectLst/>
                <a:latin typeface="Fira Mono"/>
                <a:cs typeface="Arial" pitchFamily="34" charset="0"/>
              </a:rPr>
              <a:t>E_WARNING </a:t>
            </a:r>
            <a:r>
              <a:rPr kumimoji="0" lang="es-ES" sz="1000" b="0" i="0" u="none" strike="noStrike" cap="none" normalizeH="0" baseline="0" dirty="0">
                <a:ln>
                  <a:noFill/>
                </a:ln>
                <a:solidFill>
                  <a:srgbClr val="007700"/>
                </a:solidFill>
                <a:effectLst/>
                <a:latin typeface="Fira Mono"/>
                <a:cs typeface="Arial" pitchFamily="34" charset="0"/>
              </a:rPr>
              <a:t>| </a:t>
            </a:r>
            <a:r>
              <a:rPr kumimoji="0" lang="es-ES" sz="1000" b="0" i="0" u="none" strike="noStrike" cap="none" normalizeH="0" baseline="0" dirty="0">
                <a:ln>
                  <a:noFill/>
                </a:ln>
                <a:solidFill>
                  <a:srgbClr val="0000BB"/>
                </a:solidFill>
                <a:effectLst/>
                <a:latin typeface="Fira Mono"/>
                <a:cs typeface="Arial" pitchFamily="34" charset="0"/>
              </a:rPr>
              <a:t>E_PARSE </a:t>
            </a:r>
            <a:r>
              <a:rPr kumimoji="0" lang="es-ES" sz="1000" b="0" i="0" u="none" strike="noStrike" cap="none" normalizeH="0" baseline="0" dirty="0">
                <a:ln>
                  <a:noFill/>
                </a:ln>
                <a:solidFill>
                  <a:srgbClr val="007700"/>
                </a:solidFill>
                <a:effectLst/>
                <a:latin typeface="Fira Mono"/>
                <a:cs typeface="Arial" pitchFamily="34" charset="0"/>
              </a:rPr>
              <a:t>| </a:t>
            </a:r>
            <a:r>
              <a:rPr kumimoji="0" lang="es-ES" sz="1000" b="0" i="0" u="none" strike="noStrike" cap="none" normalizeH="0" baseline="0" dirty="0">
                <a:ln>
                  <a:noFill/>
                </a:ln>
                <a:solidFill>
                  <a:srgbClr val="0000BB"/>
                </a:solidFill>
                <a:effectLst/>
                <a:latin typeface="Fira Mono"/>
                <a:cs typeface="Arial" pitchFamily="34" charset="0"/>
              </a:rPr>
              <a:t>E_NOTICE</a:t>
            </a:r>
            <a:r>
              <a:rPr kumimoji="0" lang="es-ES" sz="1000" b="0" i="0" u="none" strike="noStrike" cap="none" normalizeH="0" baseline="0" dirty="0">
                <a:ln>
                  <a:noFill/>
                </a:ln>
                <a:solidFill>
                  <a:srgbClr val="007700"/>
                </a:solidFill>
                <a:effectLst/>
                <a:latin typeface="Fira Mono"/>
                <a:cs typeface="Arial" pitchFamily="34" charset="0"/>
              </a:rPr>
              <a:t>);</a:t>
            </a:r>
            <a:br>
              <a:rPr kumimoji="0" lang="es-ES" sz="1000" b="0" i="0" u="none" strike="noStrike" cap="none" normalizeH="0" baseline="0" dirty="0">
                <a:ln>
                  <a:noFill/>
                </a:ln>
                <a:solidFill>
                  <a:srgbClr val="007700"/>
                </a:solidFill>
                <a:effectLst/>
                <a:latin typeface="Fira Mono"/>
                <a:cs typeface="Arial" pitchFamily="34" charset="0"/>
              </a:rPr>
            </a:br>
            <a:br>
              <a:rPr kumimoji="0" lang="es-ES" sz="1000" b="0" i="0" u="none" strike="noStrike" cap="none" normalizeH="0" baseline="0" dirty="0">
                <a:ln>
                  <a:noFill/>
                </a:ln>
                <a:solidFill>
                  <a:srgbClr val="007700"/>
                </a:solidFill>
                <a:effectLst/>
                <a:latin typeface="Fira Mono"/>
                <a:cs typeface="Arial" pitchFamily="34" charset="0"/>
              </a:rPr>
            </a:br>
            <a:r>
              <a:rPr kumimoji="0" lang="es-ES" sz="1000" b="0" i="0" u="none" strike="noStrike" cap="none" normalizeH="0" baseline="0" dirty="0">
                <a:ln>
                  <a:noFill/>
                </a:ln>
                <a:solidFill>
                  <a:srgbClr val="FF8000"/>
                </a:solidFill>
                <a:effectLst/>
                <a:latin typeface="Fira Mono"/>
                <a:cs typeface="Arial" pitchFamily="34" charset="0"/>
              </a:rPr>
              <a:t>// Notificar todos los errores excepto E_NOTICE</a:t>
            </a:r>
            <a:br>
              <a:rPr kumimoji="0" lang="es-ES" sz="1000" b="0" i="0" u="none" strike="noStrike" cap="none" normalizeH="0" baseline="0" dirty="0">
                <a:ln>
                  <a:noFill/>
                </a:ln>
                <a:solidFill>
                  <a:srgbClr val="FF8000"/>
                </a:solidFill>
                <a:effectLst/>
                <a:latin typeface="Fira Mono"/>
                <a:cs typeface="Arial" pitchFamily="34" charset="0"/>
              </a:rPr>
            </a:br>
            <a:r>
              <a:rPr kumimoji="0" lang="es-ES" sz="1000" b="0" i="0" u="none" strike="noStrike" cap="none" normalizeH="0" baseline="0" dirty="0" err="1">
                <a:ln>
                  <a:noFill/>
                </a:ln>
                <a:solidFill>
                  <a:srgbClr val="0000BB"/>
                </a:solidFill>
                <a:effectLst/>
                <a:latin typeface="Fira Mono"/>
                <a:cs typeface="Arial" pitchFamily="34" charset="0"/>
              </a:rPr>
              <a:t>error_reporting</a:t>
            </a:r>
            <a:r>
              <a:rPr kumimoji="0" lang="es-ES" sz="1000" b="0" i="0" u="none" strike="noStrike" cap="none" normalizeH="0" baseline="0" dirty="0">
                <a:ln>
                  <a:noFill/>
                </a:ln>
                <a:solidFill>
                  <a:srgbClr val="007700"/>
                </a:solidFill>
                <a:effectLst/>
                <a:latin typeface="Fira Mono"/>
                <a:cs typeface="Arial" pitchFamily="34" charset="0"/>
              </a:rPr>
              <a:t>(</a:t>
            </a:r>
            <a:r>
              <a:rPr kumimoji="0" lang="es-ES" sz="1000" b="0" i="0" u="none" strike="noStrike" cap="none" normalizeH="0" baseline="0" dirty="0">
                <a:ln>
                  <a:noFill/>
                </a:ln>
                <a:solidFill>
                  <a:srgbClr val="0000BB"/>
                </a:solidFill>
                <a:effectLst/>
                <a:latin typeface="Fira Mono"/>
                <a:cs typeface="Arial" pitchFamily="34" charset="0"/>
              </a:rPr>
              <a:t>E_ALL </a:t>
            </a:r>
            <a:r>
              <a:rPr kumimoji="0" lang="es-ES" sz="1000" b="0" i="0" u="none" strike="noStrike" cap="none" normalizeH="0" baseline="0" dirty="0">
                <a:ln>
                  <a:noFill/>
                </a:ln>
                <a:solidFill>
                  <a:srgbClr val="007700"/>
                </a:solidFill>
                <a:effectLst/>
                <a:latin typeface="Fira Mono"/>
                <a:cs typeface="Arial" pitchFamily="34" charset="0"/>
              </a:rPr>
              <a:t>^ </a:t>
            </a:r>
            <a:r>
              <a:rPr kumimoji="0" lang="es-ES" sz="1000" b="0" i="0" u="none" strike="noStrike" cap="none" normalizeH="0" baseline="0" dirty="0">
                <a:ln>
                  <a:noFill/>
                </a:ln>
                <a:solidFill>
                  <a:srgbClr val="0000BB"/>
                </a:solidFill>
                <a:effectLst/>
                <a:latin typeface="Fira Mono"/>
                <a:cs typeface="Arial" pitchFamily="34" charset="0"/>
              </a:rPr>
              <a:t>E_NOTICE</a:t>
            </a:r>
            <a:r>
              <a:rPr kumimoji="0" lang="es-ES" sz="1000" b="0" i="0" u="none" strike="noStrike" cap="none" normalizeH="0" baseline="0" dirty="0">
                <a:ln>
                  <a:noFill/>
                </a:ln>
                <a:solidFill>
                  <a:srgbClr val="007700"/>
                </a:solidFill>
                <a:effectLst/>
                <a:latin typeface="Fira Mono"/>
                <a:cs typeface="Arial" pitchFamily="34" charset="0"/>
              </a:rPr>
              <a:t>);</a:t>
            </a:r>
            <a:br>
              <a:rPr kumimoji="0" lang="es-ES" sz="1000" b="0" i="0" u="none" strike="noStrike" cap="none" normalizeH="0" baseline="0" dirty="0">
                <a:ln>
                  <a:noFill/>
                </a:ln>
                <a:solidFill>
                  <a:srgbClr val="007700"/>
                </a:solidFill>
                <a:effectLst/>
                <a:latin typeface="Fira Mono"/>
                <a:cs typeface="Arial" pitchFamily="34" charset="0"/>
              </a:rPr>
            </a:br>
            <a:br>
              <a:rPr kumimoji="0" lang="es-ES" sz="1000" b="0" i="0" u="none" strike="noStrike" cap="none" normalizeH="0" baseline="0" dirty="0">
                <a:ln>
                  <a:noFill/>
                </a:ln>
                <a:solidFill>
                  <a:srgbClr val="007700"/>
                </a:solidFill>
                <a:effectLst/>
                <a:latin typeface="Fira Mono"/>
                <a:cs typeface="Arial" pitchFamily="34" charset="0"/>
              </a:rPr>
            </a:br>
            <a:r>
              <a:rPr kumimoji="0" lang="es-ES" sz="1000" b="0" i="0" u="none" strike="noStrike" cap="none" normalizeH="0" baseline="0" dirty="0">
                <a:ln>
                  <a:noFill/>
                </a:ln>
                <a:solidFill>
                  <a:srgbClr val="FF8000"/>
                </a:solidFill>
                <a:effectLst/>
                <a:latin typeface="Fira Mono"/>
                <a:cs typeface="Arial" pitchFamily="34" charset="0"/>
              </a:rPr>
              <a:t>// Notificar todos los errores de PHP (ver el registro de cambios)</a:t>
            </a:r>
            <a:br>
              <a:rPr kumimoji="0" lang="es-ES" sz="1000" b="0" i="0" u="none" strike="noStrike" cap="none" normalizeH="0" baseline="0" dirty="0">
                <a:ln>
                  <a:noFill/>
                </a:ln>
                <a:solidFill>
                  <a:srgbClr val="FF8000"/>
                </a:solidFill>
                <a:effectLst/>
                <a:latin typeface="Fira Mono"/>
                <a:cs typeface="Arial" pitchFamily="34" charset="0"/>
              </a:rPr>
            </a:br>
            <a:r>
              <a:rPr kumimoji="0" lang="es-ES" sz="1000" b="0" i="0" u="none" strike="noStrike" cap="none" normalizeH="0" baseline="0" dirty="0" err="1">
                <a:ln>
                  <a:noFill/>
                </a:ln>
                <a:solidFill>
                  <a:srgbClr val="0000BB"/>
                </a:solidFill>
                <a:effectLst/>
                <a:latin typeface="Fira Mono"/>
                <a:cs typeface="Arial" pitchFamily="34" charset="0"/>
              </a:rPr>
              <a:t>error_reporting</a:t>
            </a:r>
            <a:r>
              <a:rPr kumimoji="0" lang="es-ES" sz="1000" b="0" i="0" u="none" strike="noStrike" cap="none" normalizeH="0" baseline="0" dirty="0">
                <a:ln>
                  <a:noFill/>
                </a:ln>
                <a:solidFill>
                  <a:srgbClr val="007700"/>
                </a:solidFill>
                <a:effectLst/>
                <a:latin typeface="Fira Mono"/>
                <a:cs typeface="Arial" pitchFamily="34" charset="0"/>
              </a:rPr>
              <a:t>(</a:t>
            </a:r>
            <a:r>
              <a:rPr kumimoji="0" lang="es-ES" sz="1000" b="0" i="0" u="none" strike="noStrike" cap="none" normalizeH="0" baseline="0" dirty="0">
                <a:ln>
                  <a:noFill/>
                </a:ln>
                <a:solidFill>
                  <a:srgbClr val="0000BB"/>
                </a:solidFill>
                <a:effectLst/>
                <a:latin typeface="Fira Mono"/>
                <a:cs typeface="Arial" pitchFamily="34" charset="0"/>
              </a:rPr>
              <a:t>E_ALL</a:t>
            </a:r>
            <a:r>
              <a:rPr kumimoji="0" lang="es-ES" sz="1000" b="0" i="0" u="none" strike="noStrike" cap="none" normalizeH="0" baseline="0" dirty="0">
                <a:ln>
                  <a:noFill/>
                </a:ln>
                <a:solidFill>
                  <a:srgbClr val="007700"/>
                </a:solidFill>
                <a:effectLst/>
                <a:latin typeface="Fira Mono"/>
                <a:cs typeface="Arial" pitchFamily="34" charset="0"/>
              </a:rPr>
              <a:t>);</a:t>
            </a:r>
            <a:br>
              <a:rPr kumimoji="0" lang="es-ES" sz="1000" b="0" i="0" u="none" strike="noStrike" cap="none" normalizeH="0" baseline="0" dirty="0">
                <a:ln>
                  <a:noFill/>
                </a:ln>
                <a:solidFill>
                  <a:srgbClr val="007700"/>
                </a:solidFill>
                <a:effectLst/>
                <a:latin typeface="Fira Mono"/>
                <a:cs typeface="Arial" pitchFamily="34" charset="0"/>
              </a:rPr>
            </a:br>
            <a:br>
              <a:rPr kumimoji="0" lang="es-ES" sz="1000" b="0" i="0" u="none" strike="noStrike" cap="none" normalizeH="0" baseline="0" dirty="0">
                <a:ln>
                  <a:noFill/>
                </a:ln>
                <a:solidFill>
                  <a:srgbClr val="007700"/>
                </a:solidFill>
                <a:effectLst/>
                <a:latin typeface="Fira Mono"/>
                <a:cs typeface="Arial" pitchFamily="34" charset="0"/>
              </a:rPr>
            </a:br>
            <a:r>
              <a:rPr kumimoji="0" lang="es-ES" sz="1000" b="0" i="0" u="none" strike="noStrike" cap="none" normalizeH="0" baseline="0" dirty="0">
                <a:ln>
                  <a:noFill/>
                </a:ln>
                <a:solidFill>
                  <a:srgbClr val="FF8000"/>
                </a:solidFill>
                <a:effectLst/>
                <a:latin typeface="Fira Mono"/>
                <a:cs typeface="Arial" pitchFamily="34" charset="0"/>
              </a:rPr>
              <a:t>// Notificar todos los errores de PHP</a:t>
            </a:r>
            <a:br>
              <a:rPr kumimoji="0" lang="es-ES" sz="1000" b="0" i="0" u="none" strike="noStrike" cap="none" normalizeH="0" baseline="0" dirty="0">
                <a:ln>
                  <a:noFill/>
                </a:ln>
                <a:solidFill>
                  <a:srgbClr val="FF8000"/>
                </a:solidFill>
                <a:effectLst/>
                <a:latin typeface="Fira Mono"/>
                <a:cs typeface="Arial" pitchFamily="34" charset="0"/>
              </a:rPr>
            </a:br>
            <a:r>
              <a:rPr kumimoji="0" lang="es-ES" sz="1000" b="0" i="0" u="none" strike="noStrike" cap="none" normalizeH="0" baseline="0" dirty="0" err="1">
                <a:ln>
                  <a:noFill/>
                </a:ln>
                <a:solidFill>
                  <a:srgbClr val="0000BB"/>
                </a:solidFill>
                <a:effectLst/>
                <a:latin typeface="Fira Mono"/>
                <a:cs typeface="Arial" pitchFamily="34" charset="0"/>
              </a:rPr>
              <a:t>error_reporting</a:t>
            </a:r>
            <a:r>
              <a:rPr kumimoji="0" lang="es-ES" sz="1000" b="0" i="0" u="none" strike="noStrike" cap="none" normalizeH="0" baseline="0" dirty="0">
                <a:ln>
                  <a:noFill/>
                </a:ln>
                <a:solidFill>
                  <a:srgbClr val="007700"/>
                </a:solidFill>
                <a:effectLst/>
                <a:latin typeface="Fira Mono"/>
                <a:cs typeface="Arial" pitchFamily="34" charset="0"/>
              </a:rPr>
              <a:t>(-</a:t>
            </a:r>
            <a:r>
              <a:rPr kumimoji="0" lang="es-ES" sz="1000" b="0" i="0" u="none" strike="noStrike" cap="none" normalizeH="0" baseline="0" dirty="0">
                <a:ln>
                  <a:noFill/>
                </a:ln>
                <a:solidFill>
                  <a:srgbClr val="0000BB"/>
                </a:solidFill>
                <a:effectLst/>
                <a:latin typeface="Fira Mono"/>
                <a:cs typeface="Arial" pitchFamily="34" charset="0"/>
              </a:rPr>
              <a:t>1</a:t>
            </a:r>
            <a:r>
              <a:rPr kumimoji="0" lang="es-ES" sz="1000" b="0" i="0" u="none" strike="noStrike" cap="none" normalizeH="0" baseline="0" dirty="0">
                <a:ln>
                  <a:noFill/>
                </a:ln>
                <a:solidFill>
                  <a:srgbClr val="007700"/>
                </a:solidFill>
                <a:effectLst/>
                <a:latin typeface="Fira Mono"/>
                <a:cs typeface="Arial" pitchFamily="34" charset="0"/>
              </a:rPr>
              <a:t>);</a:t>
            </a:r>
            <a:br>
              <a:rPr kumimoji="0" lang="es-ES" sz="1000" b="0" i="0" u="none" strike="noStrike" cap="none" normalizeH="0" baseline="0" dirty="0">
                <a:ln>
                  <a:noFill/>
                </a:ln>
                <a:solidFill>
                  <a:srgbClr val="007700"/>
                </a:solidFill>
                <a:effectLst/>
                <a:latin typeface="Fira Mono"/>
                <a:cs typeface="Arial" pitchFamily="34" charset="0"/>
              </a:rPr>
            </a:br>
            <a:br>
              <a:rPr kumimoji="0" lang="es-ES" sz="1000" b="0" i="0" u="none" strike="noStrike" cap="none" normalizeH="0" baseline="0" dirty="0">
                <a:ln>
                  <a:noFill/>
                </a:ln>
                <a:solidFill>
                  <a:srgbClr val="007700"/>
                </a:solidFill>
                <a:effectLst/>
                <a:latin typeface="Fira Mono"/>
                <a:cs typeface="Arial" pitchFamily="34" charset="0"/>
              </a:rPr>
            </a:br>
            <a:r>
              <a:rPr kumimoji="0" lang="es-ES" sz="1000" b="0" i="0" u="none" strike="noStrike" cap="none" normalizeH="0" baseline="0" dirty="0">
                <a:ln>
                  <a:noFill/>
                </a:ln>
                <a:solidFill>
                  <a:srgbClr val="FF8000"/>
                </a:solidFill>
                <a:effectLst/>
                <a:latin typeface="Fira Mono"/>
                <a:cs typeface="Arial" pitchFamily="34" charset="0"/>
              </a:rPr>
              <a:t>// Lo mismo que </a:t>
            </a:r>
            <a:r>
              <a:rPr kumimoji="0" lang="es-ES" sz="1000" b="0" i="0" u="none" strike="noStrike" cap="none" normalizeH="0" baseline="0" dirty="0" err="1">
                <a:ln>
                  <a:noFill/>
                </a:ln>
                <a:solidFill>
                  <a:srgbClr val="FF8000"/>
                </a:solidFill>
                <a:effectLst/>
                <a:latin typeface="Fira Mono"/>
                <a:cs typeface="Arial" pitchFamily="34" charset="0"/>
              </a:rPr>
              <a:t>error_reporting</a:t>
            </a:r>
            <a:r>
              <a:rPr kumimoji="0" lang="es-ES" sz="1000" b="0" i="0" u="none" strike="noStrike" cap="none" normalizeH="0" baseline="0" dirty="0">
                <a:ln>
                  <a:noFill/>
                </a:ln>
                <a:solidFill>
                  <a:srgbClr val="FF8000"/>
                </a:solidFill>
                <a:effectLst/>
                <a:latin typeface="Fira Mono"/>
                <a:cs typeface="Arial" pitchFamily="34" charset="0"/>
              </a:rPr>
              <a:t>(E_ALL);</a:t>
            </a:r>
            <a:br>
              <a:rPr kumimoji="0" lang="es-ES" sz="1000" b="0" i="0" u="none" strike="noStrike" cap="none" normalizeH="0" baseline="0" dirty="0">
                <a:ln>
                  <a:noFill/>
                </a:ln>
                <a:solidFill>
                  <a:srgbClr val="FF8000"/>
                </a:solidFill>
                <a:effectLst/>
                <a:latin typeface="Fira Mono"/>
                <a:cs typeface="Arial" pitchFamily="34" charset="0"/>
              </a:rPr>
            </a:br>
            <a:r>
              <a:rPr kumimoji="0" lang="es-ES" sz="1000" b="0" i="0" u="none" strike="noStrike" cap="none" normalizeH="0" baseline="0" dirty="0" err="1">
                <a:ln>
                  <a:noFill/>
                </a:ln>
                <a:solidFill>
                  <a:srgbClr val="0000BB"/>
                </a:solidFill>
                <a:effectLst/>
                <a:latin typeface="Fira Mono"/>
                <a:cs typeface="Arial" pitchFamily="34" charset="0"/>
              </a:rPr>
              <a:t>ini_set</a:t>
            </a:r>
            <a:r>
              <a:rPr kumimoji="0" lang="es-ES" sz="1000" b="0" i="0" u="none" strike="noStrike" cap="none" normalizeH="0" baseline="0" dirty="0">
                <a:ln>
                  <a:noFill/>
                </a:ln>
                <a:solidFill>
                  <a:srgbClr val="007700"/>
                </a:solidFill>
                <a:effectLst/>
                <a:latin typeface="Fira Mono"/>
                <a:cs typeface="Arial" pitchFamily="34" charset="0"/>
              </a:rPr>
              <a:t>(</a:t>
            </a:r>
            <a:r>
              <a:rPr kumimoji="0" lang="es-ES" sz="1000" b="0" i="0" u="none" strike="noStrike" cap="none" normalizeH="0" baseline="0" dirty="0">
                <a:ln>
                  <a:noFill/>
                </a:ln>
                <a:solidFill>
                  <a:srgbClr val="DD0000"/>
                </a:solidFill>
                <a:effectLst/>
                <a:latin typeface="Fira Mono"/>
                <a:cs typeface="Arial" pitchFamily="34" charset="0"/>
              </a:rPr>
              <a:t>'</a:t>
            </a:r>
            <a:r>
              <a:rPr kumimoji="0" lang="es-ES" sz="1000" b="0" i="0" u="none" strike="noStrike" cap="none" normalizeH="0" baseline="0" dirty="0" err="1">
                <a:ln>
                  <a:noFill/>
                </a:ln>
                <a:solidFill>
                  <a:srgbClr val="DD0000"/>
                </a:solidFill>
                <a:effectLst/>
                <a:latin typeface="Fira Mono"/>
                <a:cs typeface="Arial" pitchFamily="34" charset="0"/>
              </a:rPr>
              <a:t>error_reporting</a:t>
            </a:r>
            <a:r>
              <a:rPr kumimoji="0" lang="es-ES" sz="1000" b="0" i="0" u="none" strike="noStrike" cap="none" normalizeH="0" baseline="0" dirty="0">
                <a:ln>
                  <a:noFill/>
                </a:ln>
                <a:solidFill>
                  <a:srgbClr val="DD0000"/>
                </a:solidFill>
                <a:effectLst/>
                <a:latin typeface="Fira Mono"/>
                <a:cs typeface="Arial" pitchFamily="34" charset="0"/>
              </a:rPr>
              <a:t>'</a:t>
            </a:r>
            <a:r>
              <a:rPr kumimoji="0" lang="es-ES" sz="1000" b="0" i="0" u="none" strike="noStrike" cap="none" normalizeH="0" baseline="0" dirty="0">
                <a:ln>
                  <a:noFill/>
                </a:ln>
                <a:solidFill>
                  <a:srgbClr val="007700"/>
                </a:solidFill>
                <a:effectLst/>
                <a:latin typeface="Fira Mono"/>
                <a:cs typeface="Arial" pitchFamily="34" charset="0"/>
              </a:rPr>
              <a:t>, </a:t>
            </a:r>
            <a:r>
              <a:rPr kumimoji="0" lang="es-ES" sz="1000" b="0" i="0" u="none" strike="noStrike" cap="none" normalizeH="0" baseline="0" dirty="0">
                <a:ln>
                  <a:noFill/>
                </a:ln>
                <a:solidFill>
                  <a:srgbClr val="0000BB"/>
                </a:solidFill>
                <a:effectLst/>
                <a:latin typeface="Fira Mono"/>
                <a:cs typeface="Arial" pitchFamily="34" charset="0"/>
              </a:rPr>
              <a:t>E_ALL</a:t>
            </a:r>
            <a:r>
              <a:rPr kumimoji="0" lang="es-ES" sz="1000" b="0" i="0" u="none" strike="noStrike" cap="none" normalizeH="0" baseline="0" dirty="0">
                <a:ln>
                  <a:noFill/>
                </a:ln>
                <a:solidFill>
                  <a:srgbClr val="007700"/>
                </a:solidFill>
                <a:effectLst/>
                <a:latin typeface="Fira Mono"/>
                <a:cs typeface="Arial" pitchFamily="34" charset="0"/>
              </a:rPr>
              <a:t>);</a:t>
            </a:r>
            <a:br>
              <a:rPr kumimoji="0" lang="es-ES" sz="1000" b="0" i="0" u="none" strike="noStrike" cap="none" normalizeH="0" baseline="0" dirty="0">
                <a:ln>
                  <a:noFill/>
                </a:ln>
                <a:solidFill>
                  <a:srgbClr val="007700"/>
                </a:solidFill>
                <a:effectLst/>
                <a:latin typeface="Fira Mono"/>
                <a:cs typeface="Arial" pitchFamily="34" charset="0"/>
              </a:rPr>
            </a:br>
            <a:br>
              <a:rPr kumimoji="0" lang="es-ES" sz="1000" b="0" i="0" u="none" strike="noStrike" cap="none" normalizeH="0" baseline="0" dirty="0">
                <a:ln>
                  <a:noFill/>
                </a:ln>
                <a:solidFill>
                  <a:srgbClr val="007700"/>
                </a:solidFill>
                <a:effectLst/>
                <a:latin typeface="Fira Mono"/>
                <a:cs typeface="Arial" pitchFamily="34" charset="0"/>
              </a:rPr>
            </a:br>
            <a:r>
              <a:rPr kumimoji="0" lang="es-ES" sz="1000" b="0" i="0" u="none" strike="noStrike" cap="none" normalizeH="0" baseline="0" dirty="0">
                <a:ln>
                  <a:noFill/>
                </a:ln>
                <a:solidFill>
                  <a:srgbClr val="0000BB"/>
                </a:solidFill>
                <a:effectLst/>
                <a:latin typeface="Fira Mono"/>
                <a:cs typeface="Arial" pitchFamily="34" charset="0"/>
              </a:rPr>
              <a:t>?&gt;</a:t>
            </a:r>
            <a:endParaRPr kumimoji="0" lang="es-E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a:ln>
                  <a:noFill/>
                </a:ln>
                <a:solidFill>
                  <a:srgbClr val="793862"/>
                </a:solidFill>
                <a:effectLst/>
                <a:latin typeface="Fira Sans"/>
                <a:cs typeface="Arial" pitchFamily="34" charset="0"/>
                <a:hlinkClick r:id="rId2"/>
              </a:rPr>
              <a:t>¶</a:t>
            </a:r>
            <a:endParaRPr kumimoji="0" lang="es-ES" sz="1400" b="0" i="0" u="none" strike="noStrike" cap="none" normalizeH="0" baseline="0" dirty="0">
              <a:ln>
                <a:noFill/>
              </a:ln>
              <a:solidFill>
                <a:srgbClr val="793862"/>
              </a:solidFill>
              <a:effectLst/>
              <a:latin typeface="Fira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077931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548680"/>
            <a:ext cx="7992888" cy="707886"/>
          </a:xfrm>
          <a:prstGeom prst="rect">
            <a:avLst/>
          </a:prstGeom>
          <a:noFill/>
        </p:spPr>
        <p:txBody>
          <a:bodyPr wrap="square" rtlCol="0">
            <a:spAutoFit/>
          </a:bodyPr>
          <a:lstStyle/>
          <a:p>
            <a:r>
              <a:rPr lang="es-ES_tradnl" altLang="es-ES" sz="4000" dirty="0">
                <a:solidFill>
                  <a:srgbClr val="04617B"/>
                </a:solidFill>
                <a:latin typeface="Calibri"/>
                <a:ea typeface="+mj-ea"/>
                <a:cs typeface="+mj-cs"/>
              </a:rPr>
              <a:t>Fichero de configuración php.ini</a:t>
            </a:r>
            <a:endParaRPr lang="es-ES" dirty="0"/>
          </a:p>
        </p:txBody>
      </p:sp>
      <p:sp>
        <p:nvSpPr>
          <p:cNvPr id="3" name="2 CuadroTexto"/>
          <p:cNvSpPr txBox="1"/>
          <p:nvPr/>
        </p:nvSpPr>
        <p:spPr>
          <a:xfrm>
            <a:off x="539552" y="1556792"/>
            <a:ext cx="7776864" cy="4450449"/>
          </a:xfrm>
          <a:prstGeom prst="rect">
            <a:avLst/>
          </a:prstGeom>
          <a:noFill/>
        </p:spPr>
        <p:txBody>
          <a:bodyPr wrap="square" rtlCol="0">
            <a:spAutoFit/>
          </a:bodyPr>
          <a:lstStyle/>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 sz="2400" dirty="0">
                <a:solidFill>
                  <a:prstClr val="black"/>
                </a:solidFill>
                <a:latin typeface="Calibri"/>
              </a:rPr>
              <a:t> Migrando de PHP 5.2.x a 5.3.x </a:t>
            </a:r>
          </a:p>
          <a:p>
            <a:pPr marL="273050" lvl="0" indent="-273050" algn="just" eaLnBrk="0" fontAlgn="base" hangingPunct="0">
              <a:spcBef>
                <a:spcPct val="20000"/>
              </a:spcBef>
              <a:spcAft>
                <a:spcPct val="0"/>
              </a:spcAft>
              <a:buClr>
                <a:srgbClr val="0BD0D9"/>
              </a:buClr>
              <a:buSzPct val="95000"/>
              <a:defRPr/>
            </a:pPr>
            <a:r>
              <a:rPr lang="es-ES" sz="2400" dirty="0">
                <a:solidFill>
                  <a:prstClr val="black"/>
                </a:solidFill>
                <a:latin typeface="Constantia"/>
                <a:hlinkClick r:id="rId2"/>
              </a:rPr>
              <a:t> </a:t>
            </a:r>
            <a:r>
              <a:rPr lang="es-ES" sz="2400" dirty="0">
                <a:solidFill>
                  <a:prstClr val="black"/>
                </a:solidFill>
                <a:latin typeface="Constantia"/>
              </a:rPr>
              <a:t>	</a:t>
            </a:r>
            <a:r>
              <a:rPr lang="es-ES" sz="2400" dirty="0">
                <a:solidFill>
                  <a:prstClr val="black"/>
                </a:solidFill>
                <a:latin typeface="Constantia"/>
                <a:hlinkClick r:id="rId2"/>
              </a:rPr>
              <a:t>http://php.net/manual/es/migration53.ini.php</a:t>
            </a:r>
            <a:endParaRPr lang="es-ES" sz="2400" dirty="0">
              <a:solidFill>
                <a:prstClr val="black"/>
              </a:solidFill>
              <a:latin typeface="Calibri"/>
            </a:endParaRPr>
          </a:p>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 sz="2400" dirty="0">
                <a:solidFill>
                  <a:prstClr val="black"/>
                </a:solidFill>
                <a:latin typeface="Calibri"/>
              </a:rPr>
              <a:t> Directivas de PHP.ini</a:t>
            </a:r>
          </a:p>
          <a:p>
            <a:pPr marL="273050" lvl="0" indent="-273050" algn="just" eaLnBrk="0" fontAlgn="base" hangingPunct="0">
              <a:spcBef>
                <a:spcPct val="20000"/>
              </a:spcBef>
              <a:spcAft>
                <a:spcPct val="0"/>
              </a:spcAft>
              <a:buClr>
                <a:srgbClr val="0BD0D9"/>
              </a:buClr>
              <a:buSzPct val="95000"/>
              <a:defRPr/>
            </a:pPr>
            <a:r>
              <a:rPr lang="es-ES" sz="2400" dirty="0">
                <a:solidFill>
                  <a:prstClr val="black"/>
                </a:solidFill>
                <a:latin typeface="Calibri"/>
              </a:rPr>
              <a:t>	</a:t>
            </a:r>
            <a:r>
              <a:rPr lang="es-ES" sz="2400" dirty="0">
                <a:solidFill>
                  <a:prstClr val="black"/>
                </a:solidFill>
                <a:latin typeface="Constantia"/>
                <a:hlinkClick r:id="rId3"/>
              </a:rPr>
              <a:t>http://www.php.net/manual/es/ini.list.php</a:t>
            </a:r>
            <a:endParaRPr lang="es-ES" sz="2400" dirty="0">
              <a:solidFill>
                <a:prstClr val="black"/>
              </a:solidFill>
              <a:latin typeface="Calibri"/>
            </a:endParaRPr>
          </a:p>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 sz="2400" dirty="0">
                <a:solidFill>
                  <a:prstClr val="black"/>
                </a:solidFill>
                <a:latin typeface="Calibri"/>
              </a:rPr>
              <a:t> Funciones que quedaron obsoletas en PHP 5.3.x</a:t>
            </a:r>
          </a:p>
          <a:p>
            <a:pPr marL="273050" lvl="0" indent="-273050" algn="just" eaLnBrk="0" fontAlgn="base" hangingPunct="0">
              <a:spcBef>
                <a:spcPct val="20000"/>
              </a:spcBef>
              <a:spcAft>
                <a:spcPct val="0"/>
              </a:spcAft>
              <a:buClr>
                <a:srgbClr val="0BD0D9"/>
              </a:buClr>
              <a:buSzPct val="95000"/>
              <a:defRPr/>
            </a:pPr>
            <a:r>
              <a:rPr lang="es-ES" sz="2400" dirty="0">
                <a:solidFill>
                  <a:prstClr val="black"/>
                </a:solidFill>
                <a:latin typeface="Constantia"/>
                <a:hlinkClick r:id="rId4"/>
              </a:rPr>
              <a:t>http://php.net/manual/es/migration53.deprecated.php</a:t>
            </a:r>
            <a:endParaRPr lang="es-ES" sz="2400" dirty="0">
              <a:solidFill>
                <a:prstClr val="black"/>
              </a:solidFill>
              <a:latin typeface="Constantia"/>
            </a:endParaRPr>
          </a:p>
          <a:p>
            <a:pPr marL="273050" lvl="0" indent="-273050" algn="just" eaLnBrk="0" fontAlgn="base" hangingPunct="0">
              <a:spcBef>
                <a:spcPct val="20000"/>
              </a:spcBef>
              <a:spcAft>
                <a:spcPct val="0"/>
              </a:spcAft>
              <a:buClr>
                <a:srgbClr val="0BD0D9"/>
              </a:buClr>
              <a:buSzPct val="95000"/>
              <a:buFont typeface="Wingdings" pitchFamily="2" charset="2"/>
              <a:buChar char="q"/>
              <a:defRPr/>
            </a:pPr>
            <a:r>
              <a:rPr lang="es-ES" sz="2400" dirty="0">
                <a:solidFill>
                  <a:prstClr val="black"/>
                </a:solidFill>
                <a:latin typeface="Constantia"/>
              </a:rPr>
              <a:t> Características obsoletas en PHP 7.0.x</a:t>
            </a:r>
          </a:p>
          <a:p>
            <a:pPr marL="273050" lvl="0" indent="-273050" algn="just" eaLnBrk="0" fontAlgn="base" hangingPunct="0">
              <a:spcBef>
                <a:spcPct val="20000"/>
              </a:spcBef>
              <a:spcAft>
                <a:spcPct val="0"/>
              </a:spcAft>
              <a:buClr>
                <a:srgbClr val="0BD0D9"/>
              </a:buClr>
              <a:buSzPct val="95000"/>
              <a:defRPr/>
            </a:pPr>
            <a:r>
              <a:rPr lang="es-ES" sz="2400" dirty="0">
                <a:solidFill>
                  <a:prstClr val="black"/>
                </a:solidFill>
                <a:latin typeface="Calibri"/>
                <a:hlinkClick r:id="rId5"/>
              </a:rPr>
              <a:t>http://php.net/manual/es/migration70.deprecated.php</a:t>
            </a:r>
            <a:endParaRPr lang="es-ES" sz="2400" dirty="0">
              <a:solidFill>
                <a:prstClr val="black"/>
              </a:solidFill>
              <a:latin typeface="Calibri"/>
            </a:endParaRPr>
          </a:p>
          <a:p>
            <a:pPr marL="273050" lvl="0" indent="-273050" algn="just" eaLnBrk="0" fontAlgn="base" hangingPunct="0">
              <a:spcBef>
                <a:spcPct val="20000"/>
              </a:spcBef>
              <a:spcAft>
                <a:spcPct val="0"/>
              </a:spcAft>
              <a:buClr>
                <a:srgbClr val="0BD0D9"/>
              </a:buClr>
              <a:buSzPct val="95000"/>
              <a:defRPr/>
            </a:pPr>
            <a:r>
              <a:rPr lang="es-ES" sz="2400" dirty="0">
                <a:solidFill>
                  <a:prstClr val="black"/>
                </a:solidFill>
                <a:latin typeface="Calibri"/>
                <a:hlinkClick r:id="rId6"/>
              </a:rPr>
              <a:t>http://php.net/manual/es/migration70.incompatible.php</a:t>
            </a:r>
            <a:endParaRPr lang="es-ES" sz="2400" dirty="0">
              <a:solidFill>
                <a:prstClr val="black"/>
              </a:solidFill>
              <a:latin typeface="Calibri"/>
            </a:endParaRPr>
          </a:p>
          <a:p>
            <a:pPr marL="273050" lvl="0" indent="-273050" algn="just" eaLnBrk="0" fontAlgn="base" hangingPunct="0">
              <a:spcBef>
                <a:spcPct val="20000"/>
              </a:spcBef>
              <a:spcAft>
                <a:spcPct val="0"/>
              </a:spcAft>
              <a:buClr>
                <a:srgbClr val="0BD0D9"/>
              </a:buClr>
              <a:buSzPct val="95000"/>
              <a:defRPr/>
            </a:pPr>
            <a:endParaRPr lang="es-ES" sz="2400" dirty="0">
              <a:solidFill>
                <a:prstClr val="black"/>
              </a:solidFill>
              <a:latin typeface="Calibri"/>
            </a:endParaRPr>
          </a:p>
        </p:txBody>
      </p:sp>
    </p:spTree>
    <p:extLst>
      <p:ext uri="{BB962C8B-B14F-4D97-AF65-F5344CB8AC3E}">
        <p14:creationId xmlns:p14="http://schemas.microsoft.com/office/powerpoint/2010/main" val="231532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404664"/>
            <a:ext cx="7992888" cy="4585871"/>
          </a:xfrm>
          <a:prstGeom prst="rect">
            <a:avLst/>
          </a:prstGeom>
          <a:noFill/>
        </p:spPr>
        <p:txBody>
          <a:bodyPr wrap="square" rtlCol="0">
            <a:spAutoFit/>
          </a:bodyPr>
          <a:lstStyle/>
          <a:p>
            <a:r>
              <a:rPr lang="es-ES" sz="2000" dirty="0">
                <a:solidFill>
                  <a:schemeClr val="bg1"/>
                </a:solidFill>
              </a:rPr>
              <a:t>Errores comunes</a:t>
            </a:r>
          </a:p>
          <a:p>
            <a:r>
              <a:rPr lang="es-ES" sz="2000" dirty="0">
                <a:solidFill>
                  <a:schemeClr val="tx1">
                    <a:lumMod val="75000"/>
                    <a:lumOff val="25000"/>
                  </a:schemeClr>
                </a:solidFill>
              </a:rPr>
              <a:t>El olvido de colocar la etiqueta de inicio del código &lt;?</a:t>
            </a:r>
            <a:r>
              <a:rPr lang="es-ES" sz="2000" dirty="0" err="1">
                <a:solidFill>
                  <a:schemeClr val="tx1">
                    <a:lumMod val="75000"/>
                    <a:lumOff val="25000"/>
                  </a:schemeClr>
                </a:solidFill>
              </a:rPr>
              <a:t>php</a:t>
            </a:r>
            <a:r>
              <a:rPr lang="es-ES" sz="2000" dirty="0">
                <a:solidFill>
                  <a:schemeClr val="tx1">
                    <a:lumMod val="75000"/>
                    <a:lumOff val="25000"/>
                  </a:schemeClr>
                </a:solidFill>
              </a:rPr>
              <a:t> ocasiona que al abrir una página PHP en el navegador, en lugar de visualizar su contenido HTML, muestra las sentencias del programa PHP.</a:t>
            </a:r>
          </a:p>
          <a:p>
            <a:endParaRPr lang="es-ES" sz="2000" dirty="0">
              <a:solidFill>
                <a:schemeClr val="tx1">
                  <a:lumMod val="75000"/>
                  <a:lumOff val="25000"/>
                </a:schemeClr>
              </a:solidFill>
            </a:endParaRPr>
          </a:p>
          <a:p>
            <a:r>
              <a:rPr lang="es-ES" sz="2000" dirty="0">
                <a:solidFill>
                  <a:schemeClr val="bg2">
                    <a:lumMod val="75000"/>
                  </a:schemeClr>
                </a:solidFill>
              </a:rPr>
              <a:t>Separación de instrucciones</a:t>
            </a:r>
          </a:p>
          <a:p>
            <a:r>
              <a:rPr lang="es-ES" sz="2000" dirty="0">
                <a:solidFill>
                  <a:schemeClr val="tx1">
                    <a:lumMod val="75000"/>
                    <a:lumOff val="25000"/>
                  </a:schemeClr>
                </a:solidFill>
              </a:rPr>
              <a:t>En PHP las instrucciones se separan mediante el uso de </a:t>
            </a:r>
            <a:r>
              <a:rPr lang="es-ES" sz="3200" dirty="0">
                <a:solidFill>
                  <a:schemeClr val="tx1">
                    <a:lumMod val="75000"/>
                    <a:lumOff val="25000"/>
                  </a:schemeClr>
                </a:solidFill>
              </a:rPr>
              <a:t>;</a:t>
            </a:r>
          </a:p>
          <a:p>
            <a:r>
              <a:rPr lang="es-ES" sz="2000" dirty="0">
                <a:solidFill>
                  <a:schemeClr val="bg2">
                    <a:lumMod val="75000"/>
                  </a:schemeClr>
                </a:solidFill>
              </a:rPr>
              <a:t>Espacios en blanco</a:t>
            </a:r>
          </a:p>
          <a:p>
            <a:r>
              <a:rPr lang="es-ES" sz="2000" dirty="0">
                <a:solidFill>
                  <a:schemeClr val="tx1">
                    <a:lumMod val="75000"/>
                    <a:lumOff val="25000"/>
                  </a:schemeClr>
                </a:solidFill>
              </a:rPr>
              <a:t>PHP no es sensible a los espacios en blanco, no importa la cantidad de espacios en blanco que pueda haber entre las partes de una sentencia.</a:t>
            </a:r>
          </a:p>
          <a:p>
            <a:r>
              <a:rPr lang="es-ES" sz="2000" dirty="0">
                <a:solidFill>
                  <a:schemeClr val="tx1">
                    <a:lumMod val="75000"/>
                    <a:lumOff val="25000"/>
                  </a:schemeClr>
                </a:solidFill>
              </a:rPr>
              <a:t>$v1=$v2+400;</a:t>
            </a:r>
          </a:p>
          <a:p>
            <a:r>
              <a:rPr lang="es-ES" sz="2000" dirty="0">
                <a:solidFill>
                  <a:schemeClr val="tx1">
                    <a:lumMod val="75000"/>
                    <a:lumOff val="25000"/>
                  </a:schemeClr>
                </a:solidFill>
              </a:rPr>
              <a:t>El lo mismo que</a:t>
            </a:r>
          </a:p>
          <a:p>
            <a:r>
              <a:rPr lang="es-ES" sz="2000" dirty="0">
                <a:solidFill>
                  <a:schemeClr val="tx1">
                    <a:lumMod val="75000"/>
                    <a:lumOff val="25000"/>
                  </a:schemeClr>
                </a:solidFill>
              </a:rPr>
              <a:t>$v1    =    $v2  +    400;</a:t>
            </a:r>
          </a:p>
          <a:p>
            <a:endParaRPr lang="es-ES" sz="2000" dirty="0">
              <a:solidFill>
                <a:schemeClr val="bg2">
                  <a:lumMod val="75000"/>
                </a:schemeClr>
              </a:solidFill>
            </a:endParaRPr>
          </a:p>
        </p:txBody>
      </p:sp>
    </p:spTree>
    <p:extLst>
      <p:ext uri="{BB962C8B-B14F-4D97-AF65-F5344CB8AC3E}">
        <p14:creationId xmlns:p14="http://schemas.microsoft.com/office/powerpoint/2010/main" val="1769843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764704"/>
            <a:ext cx="6984776" cy="5909310"/>
          </a:xfrm>
          <a:prstGeom prst="rect">
            <a:avLst/>
          </a:prstGeom>
          <a:noFill/>
        </p:spPr>
        <p:txBody>
          <a:bodyPr wrap="square" rtlCol="0">
            <a:spAutoFit/>
          </a:bodyPr>
          <a:lstStyle/>
          <a:p>
            <a:r>
              <a:rPr lang="es-ES" dirty="0"/>
              <a:t>Ejemplo:</a:t>
            </a:r>
          </a:p>
          <a:p>
            <a:r>
              <a:rPr lang="es-ES" dirty="0"/>
              <a:t>&lt;!DOCTYPE </a:t>
            </a:r>
            <a:r>
              <a:rPr lang="es-ES" dirty="0" err="1"/>
              <a:t>html</a:t>
            </a:r>
            <a:r>
              <a:rPr lang="es-ES" dirty="0"/>
              <a:t>&gt;</a:t>
            </a:r>
          </a:p>
          <a:p>
            <a:r>
              <a:rPr lang="es-ES" dirty="0"/>
              <a:t>&lt;</a:t>
            </a:r>
            <a:r>
              <a:rPr lang="es-ES" dirty="0" err="1"/>
              <a:t>html</a:t>
            </a:r>
            <a:r>
              <a:rPr lang="es-ES" dirty="0"/>
              <a:t>&gt;</a:t>
            </a:r>
          </a:p>
          <a:p>
            <a:r>
              <a:rPr lang="es-ES" dirty="0"/>
              <a:t>&lt;head&gt;</a:t>
            </a:r>
          </a:p>
          <a:p>
            <a:r>
              <a:rPr lang="es-ES" dirty="0"/>
              <a:t>&lt;meta </a:t>
            </a:r>
            <a:r>
              <a:rPr lang="es-ES" dirty="0" err="1"/>
              <a:t>charset</a:t>
            </a:r>
            <a:r>
              <a:rPr lang="es-ES" dirty="0"/>
              <a:t>=utf-8 /&gt;</a:t>
            </a:r>
          </a:p>
          <a:p>
            <a:r>
              <a:rPr lang="es-ES" dirty="0"/>
              <a:t>&lt;</a:t>
            </a:r>
            <a:r>
              <a:rPr lang="es-ES" dirty="0" err="1"/>
              <a:t>title</a:t>
            </a:r>
            <a:r>
              <a:rPr lang="es-ES" dirty="0"/>
              <a:t>&gt;Directiva </a:t>
            </a:r>
            <a:r>
              <a:rPr lang="es-ES" dirty="0" err="1"/>
              <a:t>error_reporting</a:t>
            </a:r>
            <a:r>
              <a:rPr lang="es-ES" dirty="0"/>
              <a:t>&lt;/</a:t>
            </a:r>
            <a:r>
              <a:rPr lang="es-ES" dirty="0" err="1"/>
              <a:t>title</a:t>
            </a:r>
            <a:r>
              <a:rPr lang="es-ES" dirty="0"/>
              <a:t>&gt;</a:t>
            </a:r>
          </a:p>
          <a:p>
            <a:r>
              <a:rPr lang="es-ES" dirty="0"/>
              <a:t>&lt;/head&gt;</a:t>
            </a:r>
          </a:p>
          <a:p>
            <a:r>
              <a:rPr lang="es-ES" dirty="0"/>
              <a:t>&lt;</a:t>
            </a:r>
            <a:r>
              <a:rPr lang="es-ES" dirty="0" err="1"/>
              <a:t>body</a:t>
            </a:r>
            <a:r>
              <a:rPr lang="es-ES" dirty="0"/>
              <a:t>&gt;</a:t>
            </a:r>
          </a:p>
          <a:p>
            <a:r>
              <a:rPr lang="es-ES" dirty="0"/>
              <a:t>&lt;h1&gt;Ejercicio PHP &lt;/h1&gt;</a:t>
            </a:r>
          </a:p>
          <a:p>
            <a:r>
              <a:rPr lang="es-ES" dirty="0"/>
              <a:t> &lt;?</a:t>
            </a:r>
            <a:r>
              <a:rPr lang="es-ES" dirty="0" err="1"/>
              <a:t>php</a:t>
            </a:r>
            <a:endParaRPr lang="es-ES" dirty="0"/>
          </a:p>
          <a:p>
            <a:r>
              <a:rPr lang="es-ES" dirty="0"/>
              <a:t>   $numero = 0;</a:t>
            </a:r>
          </a:p>
          <a:p>
            <a:r>
              <a:rPr lang="es-ES" dirty="0"/>
              <a:t>$resultado = 1 / $numero;</a:t>
            </a:r>
          </a:p>
          <a:p>
            <a:r>
              <a:rPr lang="es-ES" dirty="0" err="1"/>
              <a:t>print</a:t>
            </a:r>
            <a:r>
              <a:rPr lang="es-ES" dirty="0"/>
              <a:t> "&lt;p&gt;Resultado: $resultado&lt;/p&gt;";</a:t>
            </a:r>
          </a:p>
          <a:p>
            <a:endParaRPr lang="es-ES" dirty="0"/>
          </a:p>
          <a:p>
            <a:r>
              <a:rPr lang="es-ES" dirty="0" err="1"/>
              <a:t>print</a:t>
            </a:r>
            <a:r>
              <a:rPr lang="es-ES" dirty="0"/>
              <a:t> "sumar 2 valores&lt;</a:t>
            </a:r>
            <a:r>
              <a:rPr lang="es-ES" dirty="0" err="1"/>
              <a:t>br</a:t>
            </a:r>
            <a:r>
              <a:rPr lang="es-ES" dirty="0"/>
              <a:t>&gt;";</a:t>
            </a:r>
          </a:p>
          <a:p>
            <a:r>
              <a:rPr lang="es-ES" dirty="0"/>
              <a:t>$a=$b+5;</a:t>
            </a:r>
          </a:p>
          <a:p>
            <a:r>
              <a:rPr lang="es-ES" dirty="0"/>
              <a:t>  </a:t>
            </a:r>
            <a:r>
              <a:rPr lang="es-ES" dirty="0" err="1"/>
              <a:t>print</a:t>
            </a:r>
            <a:r>
              <a:rPr lang="es-ES" dirty="0"/>
              <a:t> "el resultado de la suma es: $a" </a:t>
            </a:r>
          </a:p>
          <a:p>
            <a:r>
              <a:rPr lang="es-ES" dirty="0"/>
              <a:t>  </a:t>
            </a:r>
          </a:p>
          <a:p>
            <a:r>
              <a:rPr lang="es-ES" dirty="0"/>
              <a:t>?&gt; </a:t>
            </a:r>
          </a:p>
          <a:p>
            <a:r>
              <a:rPr lang="es-ES" dirty="0"/>
              <a:t>&lt;/</a:t>
            </a:r>
            <a:r>
              <a:rPr lang="es-ES" dirty="0" err="1"/>
              <a:t>body</a:t>
            </a:r>
            <a:r>
              <a:rPr lang="es-ES" dirty="0"/>
              <a:t>&gt;</a:t>
            </a:r>
          </a:p>
          <a:p>
            <a:r>
              <a:rPr lang="es-ES" dirty="0"/>
              <a:t>&lt;/</a:t>
            </a:r>
            <a:r>
              <a:rPr lang="es-ES" dirty="0" err="1"/>
              <a:t>html</a:t>
            </a:r>
            <a:r>
              <a:rPr lang="es-ES" dirty="0"/>
              <a:t>&gt;</a:t>
            </a:r>
          </a:p>
        </p:txBody>
      </p:sp>
    </p:spTree>
    <p:extLst>
      <p:ext uri="{BB962C8B-B14F-4D97-AF65-F5344CB8AC3E}">
        <p14:creationId xmlns:p14="http://schemas.microsoft.com/office/powerpoint/2010/main" val="2257866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081088"/>
            <a:ext cx="64770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408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1052736"/>
            <a:ext cx="6912768" cy="3416320"/>
          </a:xfrm>
          <a:prstGeom prst="rect">
            <a:avLst/>
          </a:prstGeom>
          <a:noFill/>
        </p:spPr>
        <p:txBody>
          <a:bodyPr wrap="square" rtlCol="0">
            <a:spAutoFit/>
          </a:bodyPr>
          <a:lstStyle/>
          <a:p>
            <a:r>
              <a:rPr lang="es-ES" dirty="0"/>
              <a:t>Ejercicio:</a:t>
            </a:r>
          </a:p>
          <a:p>
            <a:r>
              <a:rPr lang="es-ES" dirty="0"/>
              <a:t>En el programa anterior cambia el php.ini:</a:t>
            </a:r>
          </a:p>
          <a:p>
            <a:pPr marL="285750" indent="-285750">
              <a:buFont typeface="Arial" pitchFamily="34" charset="0"/>
              <a:buChar char="•"/>
            </a:pPr>
            <a:r>
              <a:rPr lang="es-ES" dirty="0" err="1"/>
              <a:t>error_reporting</a:t>
            </a:r>
            <a:r>
              <a:rPr lang="es-ES" dirty="0"/>
              <a:t> = E_ALL &amp;~E_NOTICE</a:t>
            </a:r>
          </a:p>
          <a:p>
            <a:r>
              <a:rPr lang="es-ES" dirty="0"/>
              <a:t>      (sal de </a:t>
            </a:r>
            <a:r>
              <a:rPr lang="es-ES" dirty="0" err="1"/>
              <a:t>wampserver</a:t>
            </a:r>
            <a:r>
              <a:rPr lang="es-ES" dirty="0"/>
              <a:t> (icono clic derecho/</a:t>
            </a:r>
            <a:r>
              <a:rPr lang="es-ES" dirty="0" err="1"/>
              <a:t>quit</a:t>
            </a:r>
            <a:r>
              <a:rPr lang="es-ES" dirty="0"/>
              <a:t>) y vuelve entrar) y   </a:t>
            </a:r>
            <a:br>
              <a:rPr lang="es-ES" dirty="0"/>
            </a:br>
            <a:r>
              <a:rPr lang="es-ES" dirty="0"/>
              <a:t>       ejecuta de nuevo.</a:t>
            </a:r>
          </a:p>
          <a:p>
            <a:pPr marL="285750" indent="-285750">
              <a:buFont typeface="Arial" pitchFamily="34" charset="0"/>
              <a:buChar char="•"/>
            </a:pPr>
            <a:r>
              <a:rPr lang="es-ES" dirty="0"/>
              <a:t>Vuelve a dejar la directiva: </a:t>
            </a:r>
            <a:r>
              <a:rPr lang="es-ES" dirty="0" err="1"/>
              <a:t>error_reporting</a:t>
            </a:r>
            <a:r>
              <a:rPr lang="es-ES" dirty="0"/>
              <a:t> =E_ALL</a:t>
            </a:r>
          </a:p>
          <a:p>
            <a:pPr marL="285750" indent="-285750">
              <a:buFont typeface="Arial" pitchFamily="34" charset="0"/>
              <a:buChar char="•"/>
            </a:pPr>
            <a:r>
              <a:rPr lang="es-ES" dirty="0"/>
              <a:t>Coloca en el programa: </a:t>
            </a:r>
            <a:r>
              <a:rPr lang="es-ES" dirty="0" err="1"/>
              <a:t>error_reporting</a:t>
            </a:r>
            <a:r>
              <a:rPr lang="es-ES" dirty="0"/>
              <a:t> (E_ALL); y ejecuta</a:t>
            </a:r>
          </a:p>
          <a:p>
            <a:pPr marL="285750" indent="-285750">
              <a:buFont typeface="Arial" pitchFamily="34" charset="0"/>
              <a:buChar char="•"/>
            </a:pPr>
            <a:r>
              <a:rPr lang="es-ES" dirty="0"/>
              <a:t>Coloca en el programa: </a:t>
            </a:r>
            <a:r>
              <a:rPr lang="es-ES" dirty="0" err="1"/>
              <a:t>error_reporting</a:t>
            </a:r>
            <a:r>
              <a:rPr lang="es-ES" dirty="0"/>
              <a:t> (E_ALL &amp;~E_NOTICE); </a:t>
            </a:r>
          </a:p>
          <a:p>
            <a:pPr marL="285750" indent="-285750">
              <a:buFont typeface="Arial" pitchFamily="34" charset="0"/>
              <a:buChar char="•"/>
            </a:pPr>
            <a:r>
              <a:rPr lang="es-ES" dirty="0"/>
              <a:t>Coloca en el programa: </a:t>
            </a:r>
            <a:r>
              <a:rPr lang="es-ES" dirty="0" err="1"/>
              <a:t>error_reporting</a:t>
            </a:r>
            <a:r>
              <a:rPr lang="es-ES" dirty="0"/>
              <a:t> (0);</a:t>
            </a:r>
          </a:p>
          <a:p>
            <a:pPr marL="285750" indent="-285750">
              <a:buFont typeface="Arial" pitchFamily="34" charset="0"/>
              <a:buChar char="•"/>
            </a:pPr>
            <a:endParaRPr lang="es-ES" dirty="0"/>
          </a:p>
          <a:p>
            <a:pPr marL="285750" indent="-285750">
              <a:buFont typeface="Arial" pitchFamily="34" charset="0"/>
              <a:buChar char="•"/>
            </a:pPr>
            <a:endParaRPr lang="es-ES" dirty="0"/>
          </a:p>
          <a:p>
            <a:endParaRPr lang="es-ES" dirty="0"/>
          </a:p>
        </p:txBody>
      </p:sp>
    </p:spTree>
    <p:extLst>
      <p:ext uri="{BB962C8B-B14F-4D97-AF65-F5344CB8AC3E}">
        <p14:creationId xmlns:p14="http://schemas.microsoft.com/office/powerpoint/2010/main" val="2198291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268760"/>
            <a:ext cx="7488832" cy="3416320"/>
          </a:xfrm>
          <a:prstGeom prst="rect">
            <a:avLst/>
          </a:prstGeom>
        </p:spPr>
        <p:txBody>
          <a:bodyPr wrap="square">
            <a:spAutoFit/>
          </a:bodyPr>
          <a:lstStyle/>
          <a:p>
            <a:r>
              <a:rPr lang="es-ES"/>
              <a:t> USO DE {  } PARA DISTINGUIR MEJOR EL TEXTO QUE FORMA PARTE DE UNA CEDENA Y EL NOMBRE DE LA VARIABLE</a:t>
            </a:r>
            <a:endParaRPr lang="es-ES" dirty="0"/>
          </a:p>
          <a:p>
            <a:endParaRPr lang="es-ES" dirty="0"/>
          </a:p>
          <a:p>
            <a:r>
              <a:rPr lang="es-ES" dirty="0"/>
              <a:t>&lt;?</a:t>
            </a:r>
            <a:r>
              <a:rPr lang="es-ES" dirty="0" err="1"/>
              <a:t>php</a:t>
            </a:r>
            <a:endParaRPr lang="es-ES" dirty="0"/>
          </a:p>
          <a:p>
            <a:r>
              <a:rPr lang="es-ES" dirty="0"/>
              <a:t>	 $suma=90;</a:t>
            </a:r>
          </a:p>
          <a:p>
            <a:r>
              <a:rPr lang="es-ES" dirty="0"/>
              <a:t>                   echo "el valor de la variable es $suma&lt;</a:t>
            </a:r>
            <a:r>
              <a:rPr lang="es-ES" dirty="0" err="1"/>
              <a:t>br</a:t>
            </a:r>
            <a:r>
              <a:rPr lang="es-ES" dirty="0"/>
              <a:t>&gt;";</a:t>
            </a:r>
          </a:p>
          <a:p>
            <a:r>
              <a:rPr lang="es-ES" dirty="0"/>
              <a:t>	</a:t>
            </a:r>
            <a:r>
              <a:rPr lang="es-ES" sz="1200" dirty="0"/>
              <a:t>  //para distinguir mejor el texto que forma parte de la cadena y el  nombre de la variable:</a:t>
            </a:r>
          </a:p>
          <a:p>
            <a:r>
              <a:rPr lang="es-ES" dirty="0"/>
              <a:t>	  echo "el valor de la variable es {$suma}&lt;</a:t>
            </a:r>
            <a:r>
              <a:rPr lang="es-ES" dirty="0" err="1"/>
              <a:t>br</a:t>
            </a:r>
            <a:r>
              <a:rPr lang="es-ES" dirty="0"/>
              <a:t>&gt;";                                                  </a:t>
            </a:r>
          </a:p>
          <a:p>
            <a:r>
              <a:rPr lang="es-ES" dirty="0"/>
              <a:t>	  echo "el valor de la variable es ${suma}&lt;</a:t>
            </a:r>
            <a:r>
              <a:rPr lang="es-ES" dirty="0" err="1"/>
              <a:t>br</a:t>
            </a:r>
            <a:r>
              <a:rPr lang="es-ES" dirty="0"/>
              <a:t>&gt;";										 </a:t>
            </a:r>
          </a:p>
          <a:p>
            <a:r>
              <a:rPr lang="es-ES" dirty="0"/>
              <a:t>    ?&gt;</a:t>
            </a:r>
          </a:p>
        </p:txBody>
      </p:sp>
    </p:spTree>
    <p:extLst>
      <p:ext uri="{BB962C8B-B14F-4D97-AF65-F5344CB8AC3E}">
        <p14:creationId xmlns:p14="http://schemas.microsoft.com/office/powerpoint/2010/main" val="122395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11560" y="1305342"/>
            <a:ext cx="7992888" cy="4616648"/>
          </a:xfrm>
          <a:prstGeom prst="rect">
            <a:avLst/>
          </a:prstGeom>
        </p:spPr>
        <p:txBody>
          <a:bodyPr wrap="square">
            <a:spAutoFit/>
          </a:bodyPr>
          <a:lstStyle/>
          <a:p>
            <a:r>
              <a:rPr lang="en-US" sz="1400" dirty="0"/>
              <a:t>&lt;html&gt;</a:t>
            </a:r>
          </a:p>
          <a:p>
            <a:r>
              <a:rPr lang="en-US" sz="1400" dirty="0">
                <a:solidFill>
                  <a:srgbClr val="00B0F0"/>
                </a:solidFill>
              </a:rPr>
              <a:t>&lt;head&gt;</a:t>
            </a:r>
          </a:p>
          <a:p>
            <a:r>
              <a:rPr lang="en-US" sz="1400" dirty="0">
                <a:solidFill>
                  <a:srgbClr val="00B0F0"/>
                </a:solidFill>
              </a:rPr>
              <a:t>&lt;meta charset="UTF-8"&gt;</a:t>
            </a:r>
          </a:p>
          <a:p>
            <a:r>
              <a:rPr lang="en-US" sz="1400" dirty="0">
                <a:solidFill>
                  <a:srgbClr val="00B0F0"/>
                </a:solidFill>
              </a:rPr>
              <a:t>&lt;/head&gt; </a:t>
            </a:r>
          </a:p>
          <a:p>
            <a:r>
              <a:rPr lang="en-US" sz="1400" dirty="0"/>
              <a:t>&lt;body&gt;</a:t>
            </a:r>
          </a:p>
          <a:p>
            <a:r>
              <a:rPr lang="en-US" sz="1400" dirty="0"/>
              <a:t>&lt;?php </a:t>
            </a:r>
          </a:p>
          <a:p>
            <a:endParaRPr lang="en-US" sz="1400" dirty="0"/>
          </a:p>
          <a:p>
            <a:r>
              <a:rPr lang="en-US" sz="1400" dirty="0"/>
              <a:t>?&gt;</a:t>
            </a:r>
          </a:p>
          <a:p>
            <a:r>
              <a:rPr lang="en-US" sz="1400" dirty="0"/>
              <a:t>&lt;/body&gt;</a:t>
            </a:r>
          </a:p>
          <a:p>
            <a:r>
              <a:rPr lang="en-US" sz="1400" dirty="0"/>
              <a:t>&lt;/html&gt;</a:t>
            </a:r>
          </a:p>
          <a:p>
            <a:endParaRPr lang="en-US" sz="1400" dirty="0"/>
          </a:p>
          <a:p>
            <a:r>
              <a:rPr lang="en-US" sz="1400" dirty="0"/>
              <a:t> ó </a:t>
            </a:r>
            <a:r>
              <a:rPr lang="en-US" sz="1400" dirty="0" err="1"/>
              <a:t>también</a:t>
            </a:r>
            <a:r>
              <a:rPr lang="en-US" sz="1400" dirty="0"/>
              <a:t>:</a:t>
            </a:r>
          </a:p>
          <a:p>
            <a:r>
              <a:rPr lang="en-US" sz="1400" dirty="0"/>
              <a:t>&lt;html&gt;</a:t>
            </a:r>
          </a:p>
          <a:p>
            <a:r>
              <a:rPr lang="en-US" sz="1400" dirty="0"/>
              <a:t>&lt;head&gt;</a:t>
            </a:r>
          </a:p>
          <a:p>
            <a:r>
              <a:rPr lang="en-US" sz="1400" dirty="0"/>
              <a:t>&lt;/head&gt; </a:t>
            </a:r>
          </a:p>
          <a:p>
            <a:r>
              <a:rPr lang="en-US" sz="1400" dirty="0"/>
              <a:t>&lt;body&gt;</a:t>
            </a:r>
          </a:p>
          <a:p>
            <a:r>
              <a:rPr lang="en-US" sz="1400" dirty="0">
                <a:solidFill>
                  <a:srgbClr val="00B0F0"/>
                </a:solidFill>
              </a:rPr>
              <a:t>&lt;?php </a:t>
            </a:r>
          </a:p>
          <a:p>
            <a:r>
              <a:rPr lang="en-US" sz="1400" dirty="0">
                <a:solidFill>
                  <a:srgbClr val="00B0F0"/>
                </a:solidFill>
              </a:rPr>
              <a:t>header('Content-Type: text/html; charset=UTF-8');</a:t>
            </a:r>
          </a:p>
          <a:p>
            <a:r>
              <a:rPr lang="en-US" sz="1400" dirty="0">
                <a:solidFill>
                  <a:srgbClr val="00B0F0"/>
                </a:solidFill>
              </a:rPr>
              <a:t>?&gt;</a:t>
            </a:r>
          </a:p>
          <a:p>
            <a:r>
              <a:rPr lang="en-US" sz="1400" dirty="0"/>
              <a:t>&lt;/body&gt;</a:t>
            </a:r>
          </a:p>
          <a:p>
            <a:r>
              <a:rPr lang="en-US" sz="1400" dirty="0"/>
              <a:t>&lt;/html&gt;</a:t>
            </a:r>
          </a:p>
        </p:txBody>
      </p:sp>
      <p:sp>
        <p:nvSpPr>
          <p:cNvPr id="2" name="CuadroTexto 1">
            <a:extLst>
              <a:ext uri="{FF2B5EF4-FFF2-40B4-BE49-F238E27FC236}">
                <a16:creationId xmlns:a16="http://schemas.microsoft.com/office/drawing/2014/main" id="{EF2FA925-F95B-41E5-8831-AA7D05DEBF1F}"/>
              </a:ext>
            </a:extLst>
          </p:cNvPr>
          <p:cNvSpPr txBox="1"/>
          <p:nvPr/>
        </p:nvSpPr>
        <p:spPr>
          <a:xfrm>
            <a:off x="611560" y="764704"/>
            <a:ext cx="7344816" cy="369332"/>
          </a:xfrm>
          <a:prstGeom prst="rect">
            <a:avLst/>
          </a:prstGeom>
          <a:noFill/>
        </p:spPr>
        <p:txBody>
          <a:bodyPr wrap="square" rtlCol="0">
            <a:spAutoFit/>
          </a:bodyPr>
          <a:lstStyle/>
          <a:p>
            <a:pPr algn="l" fontAlgn="base"/>
            <a:r>
              <a:rPr lang="es-ES" b="0" i="0" u="sng" dirty="0">
                <a:solidFill>
                  <a:srgbClr val="1C2534"/>
                </a:solidFill>
                <a:effectLst/>
                <a:latin typeface="Rubik"/>
              </a:rPr>
              <a:t>Cómo solucionar el problema de caracteres extraños en tildes y eñes</a:t>
            </a:r>
            <a:r>
              <a:rPr lang="es-ES" b="0" i="0" dirty="0">
                <a:solidFill>
                  <a:srgbClr val="1C2534"/>
                </a:solidFill>
                <a:effectLst/>
                <a:latin typeface="Rubik"/>
              </a:rPr>
              <a:t>:</a:t>
            </a:r>
          </a:p>
        </p:txBody>
      </p:sp>
    </p:spTree>
    <p:extLst>
      <p:ext uri="{BB962C8B-B14F-4D97-AF65-F5344CB8AC3E}">
        <p14:creationId xmlns:p14="http://schemas.microsoft.com/office/powerpoint/2010/main" val="201255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a:t>&lt;</a:t>
            </a:r>
            <a:r>
              <a:rPr lang="es-ES" dirty="0" err="1"/>
              <a:t>html</a:t>
            </a:r>
            <a:r>
              <a:rPr lang="es-ES" dirty="0"/>
              <a:t>&gt;</a:t>
            </a:r>
          </a:p>
          <a:p>
            <a:r>
              <a:rPr lang="es-ES" dirty="0"/>
              <a:t>&lt;head&gt;&lt;/head&gt;</a:t>
            </a:r>
          </a:p>
          <a:p>
            <a:r>
              <a:rPr lang="es-ES" dirty="0"/>
              <a:t>&lt;</a:t>
            </a:r>
            <a:r>
              <a:rPr lang="es-ES" dirty="0" err="1"/>
              <a:t>body</a:t>
            </a:r>
            <a:r>
              <a:rPr lang="es-ES" dirty="0"/>
              <a:t>&gt;</a:t>
            </a:r>
          </a:p>
          <a:p>
            <a:r>
              <a:rPr lang="es-ES" dirty="0"/>
              <a:t>&lt;?</a:t>
            </a:r>
            <a:r>
              <a:rPr lang="es-ES" dirty="0" err="1"/>
              <a:t>php</a:t>
            </a:r>
            <a:endParaRPr lang="es-ES" dirty="0"/>
          </a:p>
          <a:p>
            <a:r>
              <a:rPr lang="es-ES" dirty="0"/>
              <a:t>  echo "Hola Mundo";</a:t>
            </a:r>
          </a:p>
          <a:p>
            <a:r>
              <a:rPr lang="es-ES" dirty="0"/>
              <a:t>?&gt;</a:t>
            </a:r>
          </a:p>
          <a:p>
            <a:r>
              <a:rPr lang="es-ES" dirty="0"/>
              <a:t>&lt;/</a:t>
            </a:r>
            <a:r>
              <a:rPr lang="es-ES" dirty="0" err="1"/>
              <a:t>body</a:t>
            </a:r>
            <a:r>
              <a:rPr lang="es-ES" dirty="0"/>
              <a:t>&gt;</a:t>
            </a:r>
          </a:p>
          <a:p>
            <a:r>
              <a:rPr lang="es-ES" dirty="0"/>
              <a:t>&lt;/</a:t>
            </a:r>
            <a:r>
              <a:rPr lang="es-ES" dirty="0" err="1"/>
              <a:t>html</a:t>
            </a:r>
            <a:r>
              <a:rPr lang="es-ES" dirty="0"/>
              <a:t>&gt;</a:t>
            </a:r>
          </a:p>
          <a:p>
            <a:endParaRPr lang="es-ES" dirty="0"/>
          </a:p>
        </p:txBody>
      </p:sp>
      <p:sp>
        <p:nvSpPr>
          <p:cNvPr id="3" name="2 Título"/>
          <p:cNvSpPr>
            <a:spLocks noGrp="1"/>
          </p:cNvSpPr>
          <p:nvPr>
            <p:ph type="title"/>
          </p:nvPr>
        </p:nvSpPr>
        <p:spPr/>
        <p:txBody>
          <a:bodyPr>
            <a:normAutofit fontScale="90000"/>
          </a:bodyPr>
          <a:lstStyle/>
          <a:p>
            <a:r>
              <a:rPr lang="es-ES" dirty="0"/>
              <a:t>Programa </a:t>
            </a:r>
            <a:br>
              <a:rPr lang="es-ES" dirty="0"/>
            </a:br>
            <a:r>
              <a:rPr lang="es-ES" dirty="0"/>
              <a:t>Hola Mundo</a:t>
            </a:r>
          </a:p>
        </p:txBody>
      </p:sp>
      <p:sp>
        <p:nvSpPr>
          <p:cNvPr id="4" name="3 CuadroTexto"/>
          <p:cNvSpPr txBox="1"/>
          <p:nvPr/>
        </p:nvSpPr>
        <p:spPr>
          <a:xfrm>
            <a:off x="1403648" y="1916832"/>
            <a:ext cx="3528392" cy="369332"/>
          </a:xfrm>
          <a:prstGeom prst="rect">
            <a:avLst/>
          </a:prstGeom>
          <a:noFill/>
        </p:spPr>
        <p:txBody>
          <a:bodyPr wrap="square" rtlCol="0">
            <a:spAutoFit/>
          </a:bodyPr>
          <a:lstStyle/>
          <a:p>
            <a:r>
              <a:rPr lang="es-ES" dirty="0"/>
              <a:t>Primer script PHP</a:t>
            </a:r>
          </a:p>
        </p:txBody>
      </p:sp>
    </p:spTree>
    <p:extLst>
      <p:ext uri="{BB962C8B-B14F-4D97-AF65-F5344CB8AC3E}">
        <p14:creationId xmlns:p14="http://schemas.microsoft.com/office/powerpoint/2010/main" val="252915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7504" y="44624"/>
            <a:ext cx="6236344" cy="5882150"/>
          </a:xfrm>
          <a:prstGeom prst="rect">
            <a:avLst/>
          </a:prstGeom>
        </p:spPr>
      </p:pic>
      <p:pic>
        <p:nvPicPr>
          <p:cNvPr id="3" name="Imagen 2"/>
          <p:cNvPicPr>
            <a:picLocks noChangeAspect="1"/>
          </p:cNvPicPr>
          <p:nvPr/>
        </p:nvPicPr>
        <p:blipFill>
          <a:blip r:embed="rId3"/>
          <a:stretch>
            <a:fillRect/>
          </a:stretch>
        </p:blipFill>
        <p:spPr>
          <a:xfrm>
            <a:off x="6660232" y="1556792"/>
            <a:ext cx="1800200" cy="2304256"/>
          </a:xfrm>
          <a:prstGeom prst="rect">
            <a:avLst/>
          </a:prstGeom>
        </p:spPr>
      </p:pic>
      <p:sp>
        <p:nvSpPr>
          <p:cNvPr id="4" name="CuadroTexto 3"/>
          <p:cNvSpPr txBox="1"/>
          <p:nvPr/>
        </p:nvSpPr>
        <p:spPr>
          <a:xfrm>
            <a:off x="6588224" y="836712"/>
            <a:ext cx="1296144" cy="369332"/>
          </a:xfrm>
          <a:prstGeom prst="rect">
            <a:avLst/>
          </a:prstGeom>
          <a:noFill/>
        </p:spPr>
        <p:txBody>
          <a:bodyPr wrap="square" rtlCol="0">
            <a:spAutoFit/>
          </a:bodyPr>
          <a:lstStyle/>
          <a:p>
            <a:r>
              <a:rPr lang="es-ES" dirty="0"/>
              <a:t>Resultado:</a:t>
            </a:r>
          </a:p>
        </p:txBody>
      </p:sp>
    </p:spTree>
    <p:extLst>
      <p:ext uri="{BB962C8B-B14F-4D97-AF65-F5344CB8AC3E}">
        <p14:creationId xmlns:p14="http://schemas.microsoft.com/office/powerpoint/2010/main" val="9675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95536" y="101817"/>
            <a:ext cx="6167189" cy="4913096"/>
          </a:xfrm>
          <a:prstGeom prst="rect">
            <a:avLst/>
          </a:prstGeom>
        </p:spPr>
      </p:pic>
      <p:pic>
        <p:nvPicPr>
          <p:cNvPr id="3" name="Imagen 2"/>
          <p:cNvPicPr>
            <a:picLocks noChangeAspect="1"/>
          </p:cNvPicPr>
          <p:nvPr/>
        </p:nvPicPr>
        <p:blipFill>
          <a:blip r:embed="rId3"/>
          <a:stretch>
            <a:fillRect/>
          </a:stretch>
        </p:blipFill>
        <p:spPr>
          <a:xfrm>
            <a:off x="6948264" y="2420888"/>
            <a:ext cx="1728192" cy="997074"/>
          </a:xfrm>
          <a:prstGeom prst="rect">
            <a:avLst/>
          </a:prstGeom>
        </p:spPr>
      </p:pic>
    </p:spTree>
    <p:extLst>
      <p:ext uri="{BB962C8B-B14F-4D97-AF65-F5344CB8AC3E}">
        <p14:creationId xmlns:p14="http://schemas.microsoft.com/office/powerpoint/2010/main" val="4186921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Waveform</Template>
  <TotalTime>3054</TotalTime>
  <Words>6080</Words>
  <Application>Microsoft Office PowerPoint</Application>
  <PresentationFormat>On-screen Show (4:3)</PresentationFormat>
  <Paragraphs>637</Paragraphs>
  <Slides>53</Slides>
  <Notes>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53</vt:i4>
      </vt:variant>
    </vt:vector>
  </HeadingPairs>
  <TitlesOfParts>
    <vt:vector size="70" baseType="lpstr">
      <vt:lpstr>Microsoft YaHei</vt:lpstr>
      <vt:lpstr>Arial</vt:lpstr>
      <vt:lpstr>Calibri</vt:lpstr>
      <vt:lpstr>Candara</vt:lpstr>
      <vt:lpstr>Consolas</vt:lpstr>
      <vt:lpstr>Constantia</vt:lpstr>
      <vt:lpstr>Courier New</vt:lpstr>
      <vt:lpstr>Fira Mono</vt:lpstr>
      <vt:lpstr>Fira Sans</vt:lpstr>
      <vt:lpstr>Lucida Console</vt:lpstr>
      <vt:lpstr>Roboto</vt:lpstr>
      <vt:lpstr>Rubik</vt:lpstr>
      <vt:lpstr>Symbol</vt:lpstr>
      <vt:lpstr>Wingdings</vt:lpstr>
      <vt:lpstr>Wingdings 2</vt:lpstr>
      <vt:lpstr>Forma de onda</vt:lpstr>
      <vt:lpstr>Flujo</vt:lpstr>
      <vt:lpstr>PHP</vt:lpstr>
      <vt:lpstr>PowerPoint Presentation</vt:lpstr>
      <vt:lpstr>INTRODUCCIÓN A PHP</vt:lpstr>
      <vt:lpstr>PowerPoint Presentation</vt:lpstr>
      <vt:lpstr>PowerPoint Presentation</vt:lpstr>
      <vt:lpstr>PowerPoint Presentation</vt:lpstr>
      <vt:lpstr>Programa  Hola Mundo</vt:lpstr>
      <vt:lpstr>PowerPoint Presentation</vt:lpstr>
      <vt:lpstr>PowerPoint Presentation</vt:lpstr>
      <vt:lpstr>PowerPoint Presentation</vt:lpstr>
      <vt:lpstr>PowerPoint Presentation</vt:lpstr>
      <vt:lpstr>PowerPoint Presentation</vt:lpstr>
      <vt:lpstr>Comentarios </vt:lpstr>
      <vt:lpstr>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Uso de \n para generar código HTML legible  </vt:lpstr>
      <vt:lpstr>Uso de \n para generar código HTML legible </vt:lpstr>
      <vt:lpstr>PowerPoint Presentation</vt:lpstr>
      <vt:lpstr>EL USO DEL - ECHO - EN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HOME</dc:creator>
  <cp:lastModifiedBy>Iker Aginaga</cp:lastModifiedBy>
  <cp:revision>184</cp:revision>
  <dcterms:created xsi:type="dcterms:W3CDTF">2013-09-15T19:10:58Z</dcterms:created>
  <dcterms:modified xsi:type="dcterms:W3CDTF">2022-09-22T11:21:55Z</dcterms:modified>
</cp:coreProperties>
</file>