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7" r:id="rId2"/>
    <p:sldId id="256" r:id="rId3"/>
    <p:sldId id="258" r:id="rId4"/>
    <p:sldId id="259" r:id="rId5"/>
    <p:sldId id="264" r:id="rId6"/>
    <p:sldId id="265" r:id="rId7"/>
    <p:sldId id="266" r:id="rId8"/>
    <p:sldId id="267" r:id="rId9"/>
    <p:sldId id="260" r:id="rId10"/>
    <p:sldId id="270" r:id="rId11"/>
    <p:sldId id="262" r:id="rId12"/>
    <p:sldId id="272" r:id="rId13"/>
    <p:sldId id="273" r:id="rId14"/>
    <p:sldId id="268" r:id="rId15"/>
    <p:sldId id="263"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2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35762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10486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89904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4820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7365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15036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9385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77773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360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4649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24/07/2020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3628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24/07/2020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256839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2492896"/>
            <a:ext cx="7272808" cy="646331"/>
          </a:xfrm>
          <a:prstGeom prst="rect">
            <a:avLst/>
          </a:prstGeom>
          <a:noFill/>
        </p:spPr>
        <p:txBody>
          <a:bodyPr wrap="square" rtlCol="0">
            <a:spAutoFit/>
          </a:bodyPr>
          <a:lstStyle/>
          <a:p>
            <a:pPr algn="ctr"/>
            <a:r>
              <a:rPr lang="es-ES" sz="3600" smtClean="0">
                <a:solidFill>
                  <a:srgbClr val="FF0000"/>
                </a:solidFill>
              </a:rPr>
              <a:t>ARRAYS</a:t>
            </a:r>
            <a:endParaRPr lang="es-ES" sz="3600">
              <a:solidFill>
                <a:srgbClr val="FF0000"/>
              </a:solidFill>
            </a:endParaRPr>
          </a:p>
        </p:txBody>
      </p:sp>
    </p:spTree>
    <p:extLst>
      <p:ext uri="{BB962C8B-B14F-4D97-AF65-F5344CB8AC3E}">
        <p14:creationId xmlns:p14="http://schemas.microsoft.com/office/powerpoint/2010/main" val="111158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692696"/>
            <a:ext cx="6912768" cy="369332"/>
          </a:xfrm>
          <a:prstGeom prst="rect">
            <a:avLst/>
          </a:prstGeom>
          <a:noFill/>
        </p:spPr>
        <p:txBody>
          <a:bodyPr wrap="square" rtlCol="0">
            <a:spAutoFit/>
          </a:bodyPr>
          <a:lstStyle/>
          <a:p>
            <a:pPr algn="ctr"/>
            <a:r>
              <a:rPr lang="es-ES"/>
              <a:t>A</a:t>
            </a:r>
            <a:r>
              <a:rPr lang="es-ES" smtClean="0"/>
              <a:t>rrays Bidimensionales</a:t>
            </a:r>
            <a:endParaRPr lang="es-ES"/>
          </a:p>
        </p:txBody>
      </p:sp>
      <p:sp>
        <p:nvSpPr>
          <p:cNvPr id="3" name="2 CuadroTexto"/>
          <p:cNvSpPr txBox="1"/>
          <p:nvPr/>
        </p:nvSpPr>
        <p:spPr>
          <a:xfrm>
            <a:off x="611560" y="1268760"/>
            <a:ext cx="7488832" cy="5016758"/>
          </a:xfrm>
          <a:prstGeom prst="rect">
            <a:avLst/>
          </a:prstGeom>
          <a:noFill/>
        </p:spPr>
        <p:txBody>
          <a:bodyPr wrap="square" rtlCol="0">
            <a:spAutoFit/>
          </a:bodyPr>
          <a:lstStyle/>
          <a:p>
            <a:r>
              <a:rPr lang="es-ES" sz="1600" b="1" dirty="0" smtClean="0"/>
              <a:t>echo "</a:t>
            </a:r>
            <a:r>
              <a:rPr lang="es-ES" sz="1600" b="1" dirty="0" err="1" smtClean="0"/>
              <a:t>Array</a:t>
            </a:r>
            <a:r>
              <a:rPr lang="es-ES" sz="1600" b="1" dirty="0" smtClean="0"/>
              <a:t> bidimensionales &lt;</a:t>
            </a:r>
            <a:r>
              <a:rPr lang="es-ES" sz="1600" b="1" dirty="0" err="1" smtClean="0"/>
              <a:t>br</a:t>
            </a:r>
            <a:r>
              <a:rPr lang="es-ES" sz="1600" b="1" dirty="0" smtClean="0"/>
              <a:t> /&gt;";</a:t>
            </a:r>
          </a:p>
          <a:p>
            <a:r>
              <a:rPr lang="es-ES" sz="1100" dirty="0" smtClean="0"/>
              <a:t>$lista[0][0]="Jon ";</a:t>
            </a:r>
          </a:p>
          <a:p>
            <a:r>
              <a:rPr lang="es-ES" sz="1100" dirty="0" smtClean="0"/>
              <a:t>$lista[0][1]="Ane ";</a:t>
            </a:r>
          </a:p>
          <a:p>
            <a:r>
              <a:rPr lang="es-ES" sz="1100" dirty="0" smtClean="0"/>
              <a:t>$lista[0][2]="Miren";</a:t>
            </a:r>
          </a:p>
          <a:p>
            <a:r>
              <a:rPr lang="es-ES" sz="1100" dirty="0" smtClean="0"/>
              <a:t>$lista[0][3]="Aitor";</a:t>
            </a:r>
          </a:p>
          <a:p>
            <a:r>
              <a:rPr lang="es-ES" sz="1100" dirty="0" smtClean="0"/>
              <a:t>$lista[0][4]="Alberto";</a:t>
            </a:r>
          </a:p>
          <a:p>
            <a:r>
              <a:rPr lang="es-ES" sz="1100" dirty="0" smtClean="0"/>
              <a:t>$lista[1][0]="Begoña";</a:t>
            </a:r>
          </a:p>
          <a:p>
            <a:r>
              <a:rPr lang="es-ES" sz="1100" dirty="0" smtClean="0"/>
              <a:t>$lista[1][1]="Beatriz";</a:t>
            </a:r>
          </a:p>
          <a:p>
            <a:r>
              <a:rPr lang="es-ES" sz="1100" dirty="0" smtClean="0"/>
              <a:t>$lista[1][2]="Carmen";</a:t>
            </a:r>
          </a:p>
          <a:p>
            <a:r>
              <a:rPr lang="es-ES" sz="1100" dirty="0" smtClean="0"/>
              <a:t>$lista[1][3]="María";</a:t>
            </a:r>
          </a:p>
          <a:p>
            <a:r>
              <a:rPr lang="es-ES" sz="1100" dirty="0" smtClean="0"/>
              <a:t>$lista[1][4]="</a:t>
            </a:r>
            <a:r>
              <a:rPr lang="es-ES" sz="1100" dirty="0" err="1" smtClean="0"/>
              <a:t>Zaloa</a:t>
            </a:r>
            <a:r>
              <a:rPr lang="es-ES" sz="1100" dirty="0" smtClean="0"/>
              <a:t>";</a:t>
            </a:r>
          </a:p>
          <a:p>
            <a:r>
              <a:rPr lang="es-ES" sz="1100" dirty="0" smtClean="0"/>
              <a:t>// $lista anterior se puede codificar:</a:t>
            </a:r>
          </a:p>
          <a:p>
            <a:r>
              <a:rPr lang="es-ES" sz="1600" dirty="0"/>
              <a:t>$lista[]=</a:t>
            </a:r>
            <a:r>
              <a:rPr lang="es-ES" sz="1600" dirty="0" err="1"/>
              <a:t>array</a:t>
            </a:r>
            <a:r>
              <a:rPr lang="es-ES" sz="1600" dirty="0"/>
              <a:t>("</a:t>
            </a:r>
            <a:r>
              <a:rPr lang="es-ES" sz="1600" dirty="0" err="1"/>
              <a:t>Jon","Ane","Miren","Aitor","Albert</a:t>
            </a:r>
            <a:r>
              <a:rPr lang="es-ES" sz="1600" dirty="0"/>
              <a:t>");</a:t>
            </a:r>
          </a:p>
          <a:p>
            <a:r>
              <a:rPr lang="es-ES" sz="1600" dirty="0"/>
              <a:t>$lista[]=</a:t>
            </a:r>
            <a:r>
              <a:rPr lang="es-ES" sz="1600" dirty="0" err="1"/>
              <a:t>array</a:t>
            </a:r>
            <a:r>
              <a:rPr lang="es-ES" sz="1600" dirty="0"/>
              <a:t>("Begoña","Bea","Carmen","</a:t>
            </a:r>
            <a:r>
              <a:rPr lang="es-ES" sz="1600" dirty="0" err="1"/>
              <a:t>Maria</a:t>
            </a:r>
            <a:r>
              <a:rPr lang="es-ES" sz="1600" dirty="0"/>
              <a:t>","</a:t>
            </a:r>
            <a:r>
              <a:rPr lang="es-ES" sz="1600" dirty="0" err="1"/>
              <a:t>Zaloa</a:t>
            </a:r>
            <a:r>
              <a:rPr lang="es-ES" sz="1600" dirty="0" smtClean="0"/>
              <a:t>");</a:t>
            </a:r>
          </a:p>
          <a:p>
            <a:r>
              <a:rPr lang="es-ES" sz="1100" dirty="0" smtClean="0"/>
              <a:t>//$</a:t>
            </a:r>
            <a:r>
              <a:rPr lang="es-ES" sz="1100" dirty="0"/>
              <a:t>lista también se puede codificar:</a:t>
            </a:r>
          </a:p>
          <a:p>
            <a:r>
              <a:rPr lang="es-ES" sz="1200" dirty="0" smtClean="0"/>
              <a:t>$lista=</a:t>
            </a:r>
            <a:r>
              <a:rPr lang="es-ES" sz="1200" dirty="0" err="1" smtClean="0"/>
              <a:t>array</a:t>
            </a:r>
            <a:r>
              <a:rPr lang="es-ES" sz="1200" dirty="0" smtClean="0"/>
              <a:t>(</a:t>
            </a:r>
            <a:r>
              <a:rPr lang="es-ES" sz="1200" dirty="0" err="1" smtClean="0"/>
              <a:t>array</a:t>
            </a:r>
            <a:r>
              <a:rPr lang="es-ES" sz="1200" dirty="0" smtClean="0"/>
              <a:t>("</a:t>
            </a:r>
            <a:r>
              <a:rPr lang="es-ES" sz="1200" dirty="0" err="1"/>
              <a:t>Jon","Ane","Miren","Aitor","Albert</a:t>
            </a:r>
            <a:r>
              <a:rPr lang="es-ES" sz="1200" dirty="0" smtClean="0"/>
              <a:t>"),</a:t>
            </a:r>
            <a:r>
              <a:rPr lang="es-ES" sz="1200" dirty="0" err="1" smtClean="0"/>
              <a:t>array</a:t>
            </a:r>
            <a:r>
              <a:rPr lang="es-ES" sz="1200" dirty="0" smtClean="0"/>
              <a:t>(</a:t>
            </a:r>
            <a:r>
              <a:rPr lang="es-ES" sz="1200" dirty="0"/>
              <a:t>"</a:t>
            </a:r>
            <a:r>
              <a:rPr lang="es-ES" sz="1200" dirty="0" smtClean="0"/>
              <a:t>Begoña</a:t>
            </a:r>
            <a:r>
              <a:rPr lang="es-ES" sz="1200" dirty="0"/>
              <a:t>","Bea","Carmen","</a:t>
            </a:r>
            <a:r>
              <a:rPr lang="es-ES" sz="1200" dirty="0" err="1"/>
              <a:t>Maria</a:t>
            </a:r>
            <a:r>
              <a:rPr lang="es-ES" sz="1200" dirty="0"/>
              <a:t>","</a:t>
            </a:r>
            <a:r>
              <a:rPr lang="es-ES" sz="1200" dirty="0" err="1" smtClean="0"/>
              <a:t>Zaloa</a:t>
            </a:r>
            <a:r>
              <a:rPr lang="es-ES" sz="1200" dirty="0"/>
              <a:t>"</a:t>
            </a:r>
            <a:r>
              <a:rPr lang="es-ES" sz="1200" dirty="0" smtClean="0"/>
              <a:t>));</a:t>
            </a:r>
          </a:p>
          <a:p>
            <a:r>
              <a:rPr lang="es-ES" sz="1600" dirty="0" err="1" smtClean="0"/>
              <a:t>for</a:t>
            </a:r>
            <a:r>
              <a:rPr lang="es-ES" sz="1600" dirty="0" smtClean="0"/>
              <a:t>($x=0;$x&lt;2; $x++){</a:t>
            </a:r>
          </a:p>
          <a:p>
            <a:r>
              <a:rPr lang="es-ES" sz="1600" dirty="0" smtClean="0"/>
              <a:t>echo "Alumnos del Curso:  ".($x+1);</a:t>
            </a:r>
          </a:p>
          <a:p>
            <a:r>
              <a:rPr lang="es-ES" sz="1600" dirty="0" smtClean="0"/>
              <a:t>echo "&lt;</a:t>
            </a:r>
            <a:r>
              <a:rPr lang="es-ES" sz="1600" dirty="0" err="1" smtClean="0"/>
              <a:t>br</a:t>
            </a:r>
            <a:r>
              <a:rPr lang="es-ES" sz="1600" dirty="0" smtClean="0"/>
              <a:t> /&gt;";</a:t>
            </a:r>
          </a:p>
          <a:p>
            <a:r>
              <a:rPr lang="es-ES" sz="1600" dirty="0" err="1" smtClean="0"/>
              <a:t>for</a:t>
            </a:r>
            <a:r>
              <a:rPr lang="es-ES" sz="1600" dirty="0" smtClean="0"/>
              <a:t>($y=0;$y&lt;5; $y++){</a:t>
            </a:r>
          </a:p>
          <a:p>
            <a:r>
              <a:rPr lang="es-ES" sz="1600" dirty="0" smtClean="0"/>
              <a:t>     echo  $lista[$x][$y];</a:t>
            </a:r>
          </a:p>
          <a:p>
            <a:r>
              <a:rPr lang="es-ES" sz="1600" dirty="0" smtClean="0"/>
              <a:t>     echo "&lt;</a:t>
            </a:r>
            <a:r>
              <a:rPr lang="es-ES" sz="1600" dirty="0" err="1" smtClean="0"/>
              <a:t>br</a:t>
            </a:r>
            <a:r>
              <a:rPr lang="es-ES" sz="1600" dirty="0" smtClean="0"/>
              <a:t> /&gt;";</a:t>
            </a:r>
          </a:p>
          <a:p>
            <a:r>
              <a:rPr lang="es-ES" sz="1600" dirty="0" smtClean="0"/>
              <a:t>}</a:t>
            </a:r>
          </a:p>
          <a:p>
            <a:r>
              <a:rPr lang="es-ES" sz="1600" dirty="0" smtClean="0"/>
              <a:t>}</a:t>
            </a:r>
            <a:endParaRPr lang="es-ES" sz="1600" dirty="0"/>
          </a:p>
        </p:txBody>
      </p:sp>
    </p:spTree>
    <p:extLst>
      <p:ext uri="{BB962C8B-B14F-4D97-AF65-F5344CB8AC3E}">
        <p14:creationId xmlns:p14="http://schemas.microsoft.com/office/powerpoint/2010/main" val="195330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1340768"/>
            <a:ext cx="6408712" cy="5262979"/>
          </a:xfrm>
          <a:prstGeom prst="rect">
            <a:avLst/>
          </a:prstGeom>
          <a:noFill/>
        </p:spPr>
        <p:txBody>
          <a:bodyPr wrap="square" rtlCol="0">
            <a:spAutoFit/>
          </a:bodyPr>
          <a:lstStyle/>
          <a:p>
            <a:r>
              <a:rPr lang="es-ES" sz="1400"/>
              <a:t>$lista = [</a:t>
            </a:r>
          </a:p>
          <a:p>
            <a:r>
              <a:rPr lang="es-ES" sz="1400" smtClean="0"/>
              <a:t>'curso1</a:t>
            </a:r>
            <a:r>
              <a:rPr lang="es-ES" sz="1400"/>
              <a:t>' =&gt; ['Jon','Ane','Miren','Aitor','Alberto'],</a:t>
            </a:r>
          </a:p>
          <a:p>
            <a:r>
              <a:rPr lang="es-ES" sz="1400"/>
              <a:t>'curso2'=&gt;['Begoña','Beatriz','Carmen','María','Zaloa']</a:t>
            </a:r>
          </a:p>
          <a:p>
            <a:r>
              <a:rPr lang="es-ES" sz="1400"/>
              <a:t>];</a:t>
            </a:r>
          </a:p>
          <a:p>
            <a:r>
              <a:rPr lang="es-ES" sz="1400" smtClean="0"/>
              <a:t>for</a:t>
            </a:r>
            <a:r>
              <a:rPr lang="es-ES" sz="1400"/>
              <a:t>($x=0;$x&lt;2; $x++){</a:t>
            </a:r>
          </a:p>
          <a:p>
            <a:r>
              <a:rPr lang="es-ES" sz="1400"/>
              <a:t>echo "Alumnos del Curso:  ".($x+1);</a:t>
            </a:r>
          </a:p>
          <a:p>
            <a:r>
              <a:rPr lang="es-ES" sz="1400"/>
              <a:t>echo "&lt;br /&gt;";</a:t>
            </a:r>
          </a:p>
          <a:p>
            <a:r>
              <a:rPr lang="es-ES" sz="1400"/>
              <a:t>for($y=0;$y&lt;5; $y++){</a:t>
            </a:r>
          </a:p>
          <a:p>
            <a:r>
              <a:rPr lang="es-ES" sz="1400"/>
              <a:t>echo  $lista["curso".($x+1)][$y];</a:t>
            </a:r>
          </a:p>
          <a:p>
            <a:r>
              <a:rPr lang="es-ES" sz="1400"/>
              <a:t>echo "&lt;br </a:t>
            </a:r>
            <a:r>
              <a:rPr lang="es-ES" sz="1400" smtClean="0"/>
              <a:t>/&gt;";</a:t>
            </a:r>
          </a:p>
          <a:p>
            <a:r>
              <a:rPr lang="es-ES" sz="1400" smtClean="0"/>
              <a:t>Resultado:</a:t>
            </a:r>
          </a:p>
          <a:p>
            <a:r>
              <a:rPr lang="es-ES" sz="1400"/>
              <a:t>Alumnos del Curso: 1</a:t>
            </a:r>
            <a:br>
              <a:rPr lang="es-ES" sz="1400"/>
            </a:br>
            <a:r>
              <a:rPr lang="es-ES" sz="1400"/>
              <a:t>Jon</a:t>
            </a:r>
            <a:br>
              <a:rPr lang="es-ES" sz="1400"/>
            </a:br>
            <a:r>
              <a:rPr lang="es-ES" sz="1400"/>
              <a:t>Ane</a:t>
            </a:r>
            <a:br>
              <a:rPr lang="es-ES" sz="1400"/>
            </a:br>
            <a:r>
              <a:rPr lang="es-ES" sz="1400"/>
              <a:t>Miren</a:t>
            </a:r>
            <a:br>
              <a:rPr lang="es-ES" sz="1400"/>
            </a:br>
            <a:r>
              <a:rPr lang="es-ES" sz="1400"/>
              <a:t>Aitor</a:t>
            </a:r>
            <a:br>
              <a:rPr lang="es-ES" sz="1400"/>
            </a:br>
            <a:r>
              <a:rPr lang="es-ES" sz="1400"/>
              <a:t>Alberto</a:t>
            </a:r>
            <a:br>
              <a:rPr lang="es-ES" sz="1400"/>
            </a:br>
            <a:r>
              <a:rPr lang="es-ES" sz="1400"/>
              <a:t>Alumnos del Curso: 2</a:t>
            </a:r>
            <a:br>
              <a:rPr lang="es-ES" sz="1400"/>
            </a:br>
            <a:r>
              <a:rPr lang="es-ES" sz="1400"/>
              <a:t>Begoña</a:t>
            </a:r>
            <a:br>
              <a:rPr lang="es-ES" sz="1400"/>
            </a:br>
            <a:r>
              <a:rPr lang="es-ES" sz="1400"/>
              <a:t>Beatriz</a:t>
            </a:r>
            <a:br>
              <a:rPr lang="es-ES" sz="1400"/>
            </a:br>
            <a:r>
              <a:rPr lang="es-ES" sz="1400"/>
              <a:t>Carmen</a:t>
            </a:r>
            <a:br>
              <a:rPr lang="es-ES" sz="1400"/>
            </a:br>
            <a:r>
              <a:rPr lang="es-ES" sz="1400"/>
              <a:t>María</a:t>
            </a:r>
            <a:br>
              <a:rPr lang="es-ES" sz="1400"/>
            </a:br>
            <a:r>
              <a:rPr lang="es-ES" sz="1400"/>
              <a:t>Zaloa</a:t>
            </a:r>
            <a:br>
              <a:rPr lang="es-ES" sz="1400"/>
            </a:br>
            <a:endParaRPr lang="es-ES" sz="1400"/>
          </a:p>
        </p:txBody>
      </p:sp>
      <p:sp>
        <p:nvSpPr>
          <p:cNvPr id="3" name="2 CuadroTexto"/>
          <p:cNvSpPr txBox="1"/>
          <p:nvPr/>
        </p:nvSpPr>
        <p:spPr>
          <a:xfrm>
            <a:off x="1043608" y="836712"/>
            <a:ext cx="6192688" cy="369332"/>
          </a:xfrm>
          <a:prstGeom prst="rect">
            <a:avLst/>
          </a:prstGeom>
          <a:noFill/>
        </p:spPr>
        <p:txBody>
          <a:bodyPr wrap="square" rtlCol="0">
            <a:spAutoFit/>
          </a:bodyPr>
          <a:lstStyle/>
          <a:p>
            <a:r>
              <a:rPr lang="es-ES" smtClean="0"/>
              <a:t>Ejercicio anterior de otra manera</a:t>
            </a:r>
            <a:endParaRPr lang="es-ES"/>
          </a:p>
        </p:txBody>
      </p:sp>
    </p:spTree>
    <p:extLst>
      <p:ext uri="{BB962C8B-B14F-4D97-AF65-F5344CB8AC3E}">
        <p14:creationId xmlns:p14="http://schemas.microsoft.com/office/powerpoint/2010/main" val="101975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620689"/>
            <a:ext cx="6462464" cy="5355312"/>
          </a:xfrm>
          <a:prstGeom prst="rect">
            <a:avLst/>
          </a:prstGeom>
        </p:spPr>
        <p:txBody>
          <a:bodyPr wrap="square">
            <a:spAutoFit/>
          </a:bodyPr>
          <a:lstStyle/>
          <a:p>
            <a:r>
              <a:rPr lang="es-ES" dirty="0" smtClean="0"/>
              <a:t>1.- Declarar el </a:t>
            </a:r>
            <a:r>
              <a:rPr lang="es-ES" dirty="0" err="1" smtClean="0"/>
              <a:t>array</a:t>
            </a:r>
            <a:r>
              <a:rPr lang="es-ES" dirty="0" smtClean="0"/>
              <a:t> anterior con la sintaxis :</a:t>
            </a:r>
            <a:endParaRPr lang="es-ES" dirty="0"/>
          </a:p>
          <a:p>
            <a:r>
              <a:rPr lang="es-ES" dirty="0" smtClean="0"/>
              <a:t>$</a:t>
            </a:r>
            <a:r>
              <a:rPr lang="es-ES" dirty="0"/>
              <a:t>lista = [</a:t>
            </a:r>
          </a:p>
          <a:p>
            <a:r>
              <a:rPr lang="es-ES" dirty="0"/>
              <a:t>'curso1' =&gt; ['nombre0'=&gt;'Jon','nombre1'=&gt;'Ane','nombre2'=&gt;'Miren','nombre3'=&gt;'Aitor','nombre4'=&gt;'Alberto'],</a:t>
            </a:r>
          </a:p>
          <a:p>
            <a:r>
              <a:rPr lang="es-ES" dirty="0"/>
              <a:t>'curso2'=&gt;['nombre0'=&gt;'Begoña','nombre1'=&gt;'Beatriz','nombre2'=&gt;'Carmen','nombre3'=&gt;'María','nombre4'=&gt;'</a:t>
            </a:r>
            <a:r>
              <a:rPr lang="es-ES" dirty="0" err="1"/>
              <a:t>Zaloa</a:t>
            </a:r>
            <a:r>
              <a:rPr lang="es-ES" dirty="0"/>
              <a:t>']</a:t>
            </a:r>
          </a:p>
          <a:p>
            <a:r>
              <a:rPr lang="es-ES" dirty="0" smtClean="0"/>
              <a:t>];</a:t>
            </a:r>
          </a:p>
          <a:p>
            <a:r>
              <a:rPr lang="es-ES" dirty="0" smtClean="0"/>
              <a:t>Obtener la misma salida que en el ejercicio anterior.</a:t>
            </a:r>
          </a:p>
          <a:p>
            <a:r>
              <a:rPr lang="es-ES" dirty="0" smtClean="0"/>
              <a:t>2.- Con </a:t>
            </a:r>
            <a:r>
              <a:rPr lang="es-ES" dirty="0" err="1" smtClean="0"/>
              <a:t>foreach</a:t>
            </a:r>
            <a:r>
              <a:rPr lang="es-ES" dirty="0" smtClean="0"/>
              <a:t>():</a:t>
            </a:r>
          </a:p>
          <a:p>
            <a:r>
              <a:rPr lang="es-ES" dirty="0" err="1"/>
              <a:t>foreach</a:t>
            </a:r>
            <a:r>
              <a:rPr lang="es-ES" dirty="0"/>
              <a:t>($lista as $curso </a:t>
            </a:r>
            <a:r>
              <a:rPr lang="es-ES" dirty="0" smtClean="0"/>
              <a:t>){</a:t>
            </a:r>
          </a:p>
          <a:p>
            <a:r>
              <a:rPr lang="es-ES" dirty="0" smtClean="0"/>
              <a:t>          …</a:t>
            </a:r>
          </a:p>
          <a:p>
            <a:r>
              <a:rPr lang="es-ES" smtClean="0"/>
              <a:t>           …</a:t>
            </a:r>
            <a:endParaRPr lang="es-ES" dirty="0"/>
          </a:p>
          <a:p>
            <a:r>
              <a:rPr lang="es-ES" dirty="0"/>
              <a:t>	</a:t>
            </a:r>
            <a:r>
              <a:rPr lang="es-ES" dirty="0" err="1" smtClean="0"/>
              <a:t>foreach</a:t>
            </a:r>
            <a:r>
              <a:rPr lang="es-ES" dirty="0"/>
              <a:t>($curso as $alumnos){</a:t>
            </a:r>
          </a:p>
          <a:p>
            <a:r>
              <a:rPr lang="es-ES" dirty="0"/>
              <a:t>		echo $alumnos;</a:t>
            </a:r>
          </a:p>
          <a:p>
            <a:r>
              <a:rPr lang="es-ES" dirty="0"/>
              <a:t>		echo "&lt;</a:t>
            </a:r>
            <a:r>
              <a:rPr lang="es-ES" dirty="0" err="1"/>
              <a:t>br</a:t>
            </a:r>
            <a:r>
              <a:rPr lang="es-ES" dirty="0"/>
              <a:t> </a:t>
            </a:r>
            <a:r>
              <a:rPr lang="es-ES" dirty="0" smtClean="0"/>
              <a:t>/&gt;";</a:t>
            </a:r>
            <a:r>
              <a:rPr lang="es-ES" dirty="0"/>
              <a:t>		</a:t>
            </a:r>
          </a:p>
          <a:p>
            <a:r>
              <a:rPr lang="es-ES" dirty="0"/>
              <a:t>	</a:t>
            </a:r>
            <a:r>
              <a:rPr lang="es-ES" dirty="0" smtClean="0"/>
              <a:t>}</a:t>
            </a:r>
          </a:p>
          <a:p>
            <a:r>
              <a:rPr lang="es-ES" dirty="0" smtClean="0"/>
              <a:t>}</a:t>
            </a:r>
            <a:endParaRPr lang="es-ES" dirty="0"/>
          </a:p>
          <a:p>
            <a:endParaRPr lang="es-ES" dirty="0"/>
          </a:p>
        </p:txBody>
      </p:sp>
    </p:spTree>
    <p:extLst>
      <p:ext uri="{BB962C8B-B14F-4D97-AF65-F5344CB8AC3E}">
        <p14:creationId xmlns:p14="http://schemas.microsoft.com/office/powerpoint/2010/main" val="20342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1720840"/>
            <a:ext cx="5886400" cy="3416320"/>
          </a:xfrm>
          <a:prstGeom prst="rect">
            <a:avLst/>
          </a:prstGeom>
        </p:spPr>
        <p:txBody>
          <a:bodyPr wrap="square">
            <a:spAutoFit/>
          </a:bodyPr>
          <a:lstStyle/>
          <a:p>
            <a:r>
              <a:rPr lang="es-ES" dirty="0" err="1"/>
              <a:t>foreach</a:t>
            </a:r>
            <a:r>
              <a:rPr lang="es-ES" dirty="0"/>
              <a:t>($datos as $datos2)</a:t>
            </a:r>
          </a:p>
          <a:p>
            <a:r>
              <a:rPr lang="es-ES" dirty="0"/>
              <a:t>{</a:t>
            </a:r>
          </a:p>
          <a:p>
            <a:r>
              <a:rPr lang="es-ES" dirty="0" smtClean="0"/>
              <a:t>	</a:t>
            </a:r>
            <a:r>
              <a:rPr lang="es-ES" dirty="0" err="1" smtClean="0"/>
              <a:t>foreach</a:t>
            </a:r>
            <a:r>
              <a:rPr lang="es-ES" dirty="0"/>
              <a:t>($datos2 as $datos3)</a:t>
            </a:r>
          </a:p>
          <a:p>
            <a:r>
              <a:rPr lang="es-ES" dirty="0" smtClean="0"/>
              <a:t>	{</a:t>
            </a:r>
            <a:endParaRPr lang="es-ES" dirty="0"/>
          </a:p>
          <a:p>
            <a:r>
              <a:rPr lang="es-ES" dirty="0" smtClean="0"/>
              <a:t>		</a:t>
            </a:r>
            <a:r>
              <a:rPr lang="es-ES" dirty="0" err="1" smtClean="0"/>
              <a:t>foreach</a:t>
            </a:r>
            <a:r>
              <a:rPr lang="es-ES" dirty="0"/>
              <a:t>($datos3 as $dato)</a:t>
            </a:r>
          </a:p>
          <a:p>
            <a:r>
              <a:rPr lang="es-ES" dirty="0" smtClean="0"/>
              <a:t>		{</a:t>
            </a:r>
            <a:endParaRPr lang="es-ES" dirty="0"/>
          </a:p>
          <a:p>
            <a:r>
              <a:rPr lang="es-ES" dirty="0" smtClean="0"/>
              <a:t>		echo </a:t>
            </a:r>
            <a:r>
              <a:rPr lang="es-ES" dirty="0"/>
              <a:t>"$dato ";</a:t>
            </a:r>
          </a:p>
          <a:p>
            <a:r>
              <a:rPr lang="es-ES" dirty="0" smtClean="0"/>
              <a:t>		}</a:t>
            </a:r>
            <a:endParaRPr lang="es-ES" dirty="0"/>
          </a:p>
          <a:p>
            <a:r>
              <a:rPr lang="es-ES" dirty="0" smtClean="0"/>
              <a:t>	echo </a:t>
            </a:r>
            <a:r>
              <a:rPr lang="es-ES" dirty="0"/>
              <a:t>"&lt;</a:t>
            </a:r>
            <a:r>
              <a:rPr lang="es-ES" dirty="0" err="1"/>
              <a:t>br</a:t>
            </a:r>
            <a:r>
              <a:rPr lang="es-ES" dirty="0"/>
              <a:t>&gt;";</a:t>
            </a:r>
          </a:p>
          <a:p>
            <a:r>
              <a:rPr lang="es-ES" dirty="0" smtClean="0"/>
              <a:t>	}</a:t>
            </a:r>
            <a:endParaRPr lang="es-ES" dirty="0"/>
          </a:p>
          <a:p>
            <a:r>
              <a:rPr lang="es-ES" dirty="0"/>
              <a:t>echo "&lt;</a:t>
            </a:r>
            <a:r>
              <a:rPr lang="es-ES" dirty="0" err="1"/>
              <a:t>br</a:t>
            </a:r>
            <a:r>
              <a:rPr lang="es-ES" dirty="0"/>
              <a:t>&gt;";</a:t>
            </a:r>
          </a:p>
          <a:p>
            <a:r>
              <a:rPr lang="es-ES" dirty="0"/>
              <a:t>}</a:t>
            </a:r>
          </a:p>
        </p:txBody>
      </p:sp>
      <p:sp>
        <p:nvSpPr>
          <p:cNvPr id="3" name="2 CuadroTexto"/>
          <p:cNvSpPr txBox="1"/>
          <p:nvPr/>
        </p:nvSpPr>
        <p:spPr>
          <a:xfrm>
            <a:off x="827584" y="980728"/>
            <a:ext cx="5256584" cy="369332"/>
          </a:xfrm>
          <a:prstGeom prst="rect">
            <a:avLst/>
          </a:prstGeom>
          <a:noFill/>
        </p:spPr>
        <p:txBody>
          <a:bodyPr wrap="square" rtlCol="0">
            <a:spAutoFit/>
          </a:bodyPr>
          <a:lstStyle/>
          <a:p>
            <a:r>
              <a:rPr lang="es-ES" dirty="0" smtClean="0"/>
              <a:t>Para recorrer un </a:t>
            </a:r>
            <a:r>
              <a:rPr lang="es-ES" dirty="0" err="1" smtClean="0"/>
              <a:t>array</a:t>
            </a:r>
            <a:r>
              <a:rPr lang="es-ES" dirty="0" smtClean="0"/>
              <a:t> tridimensional:</a:t>
            </a:r>
            <a:endParaRPr lang="es-ES" dirty="0"/>
          </a:p>
        </p:txBody>
      </p:sp>
    </p:spTree>
    <p:extLst>
      <p:ext uri="{BB962C8B-B14F-4D97-AF65-F5344CB8AC3E}">
        <p14:creationId xmlns:p14="http://schemas.microsoft.com/office/powerpoint/2010/main" val="315162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2844"/>
            <a:ext cx="65" cy="4628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2046" rIns="0" bIns="920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3 CuadroTexto"/>
          <p:cNvSpPr txBox="1"/>
          <p:nvPr/>
        </p:nvSpPr>
        <p:spPr>
          <a:xfrm>
            <a:off x="971600" y="1196752"/>
            <a:ext cx="7344816" cy="2308324"/>
          </a:xfrm>
          <a:prstGeom prst="rect">
            <a:avLst/>
          </a:prstGeom>
          <a:noFill/>
        </p:spPr>
        <p:txBody>
          <a:bodyPr wrap="square" rtlCol="0">
            <a:spAutoFit/>
          </a:bodyPr>
          <a:lstStyle/>
          <a:p>
            <a:r>
              <a:rPr lang="es-ES" dirty="0"/>
              <a:t>&lt;?</a:t>
            </a:r>
            <a:r>
              <a:rPr lang="es-ES" dirty="0" err="1"/>
              <a:t>php</a:t>
            </a:r>
            <a:endParaRPr lang="es-ES" dirty="0"/>
          </a:p>
          <a:p>
            <a:r>
              <a:rPr lang="es-ES" dirty="0"/>
              <a:t>$libros = </a:t>
            </a:r>
            <a:r>
              <a:rPr lang="es-ES" dirty="0" err="1"/>
              <a:t>array</a:t>
            </a:r>
            <a:r>
              <a:rPr lang="es-ES" dirty="0"/>
              <a:t>();</a:t>
            </a:r>
          </a:p>
          <a:p>
            <a:r>
              <a:rPr lang="es-ES" dirty="0"/>
              <a:t>$libros[0] = </a:t>
            </a:r>
            <a:r>
              <a:rPr lang="es-ES" dirty="0" err="1"/>
              <a:t>array</a:t>
            </a:r>
            <a:r>
              <a:rPr lang="es-ES" dirty="0"/>
              <a:t>('titulo'=&gt;'Aprendiendo PHP', 'autor'=&gt;'</a:t>
            </a:r>
            <a:r>
              <a:rPr lang="es-ES" dirty="0" err="1"/>
              <a:t>Ramses</a:t>
            </a:r>
            <a:r>
              <a:rPr lang="es-ES" dirty="0"/>
              <a:t> </a:t>
            </a:r>
            <a:r>
              <a:rPr lang="es-ES" dirty="0" err="1"/>
              <a:t>Velasquez</a:t>
            </a:r>
            <a:r>
              <a:rPr lang="es-ES" dirty="0"/>
              <a:t>');</a:t>
            </a:r>
          </a:p>
          <a:p>
            <a:r>
              <a:rPr lang="es-ES" dirty="0"/>
              <a:t>$libros[1] = </a:t>
            </a:r>
            <a:r>
              <a:rPr lang="es-ES" dirty="0" err="1"/>
              <a:t>array</a:t>
            </a:r>
            <a:r>
              <a:rPr lang="es-ES" dirty="0"/>
              <a:t>('titulo'=&gt;'Aprendiendo a desarrollar', 'autor'=&gt;'</a:t>
            </a:r>
            <a:r>
              <a:rPr lang="es-ES" dirty="0" err="1"/>
              <a:t>CodeHero</a:t>
            </a:r>
            <a:r>
              <a:rPr lang="es-ES" dirty="0"/>
              <a:t>');</a:t>
            </a:r>
          </a:p>
          <a:p>
            <a:r>
              <a:rPr lang="es-ES" dirty="0"/>
              <a:t>echo $libros[1]['autor'];</a:t>
            </a:r>
          </a:p>
          <a:p>
            <a:r>
              <a:rPr lang="es-ES" dirty="0"/>
              <a:t>// esto devolver el valor </a:t>
            </a:r>
            <a:r>
              <a:rPr lang="es-ES" dirty="0" err="1"/>
              <a:t>CodeHero</a:t>
            </a:r>
            <a:r>
              <a:rPr lang="es-ES" dirty="0"/>
              <a:t>, ya que especificamos la fila numero 1 y la columna autor</a:t>
            </a:r>
          </a:p>
          <a:p>
            <a:r>
              <a:rPr lang="es-ES" dirty="0"/>
              <a:t>?&gt;</a:t>
            </a:r>
          </a:p>
        </p:txBody>
      </p:sp>
    </p:spTree>
    <p:extLst>
      <p:ext uri="{BB962C8B-B14F-4D97-AF65-F5344CB8AC3E}">
        <p14:creationId xmlns:p14="http://schemas.microsoft.com/office/powerpoint/2010/main" val="383842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1124744"/>
            <a:ext cx="6840760" cy="4247317"/>
          </a:xfrm>
          <a:prstGeom prst="rect">
            <a:avLst/>
          </a:prstGeom>
          <a:noFill/>
        </p:spPr>
        <p:txBody>
          <a:bodyPr wrap="square" rtlCol="0">
            <a:spAutoFit/>
          </a:bodyPr>
          <a:lstStyle/>
          <a:p>
            <a:r>
              <a:rPr lang="es-ES" dirty="0"/>
              <a:t>$fruta = </a:t>
            </a:r>
            <a:r>
              <a:rPr lang="es-ES" dirty="0" err="1"/>
              <a:t>array</a:t>
            </a:r>
            <a:r>
              <a:rPr lang="es-ES" dirty="0" smtClean="0"/>
              <a:t>('naranja</a:t>
            </a:r>
            <a:r>
              <a:rPr lang="es-ES" dirty="0"/>
              <a:t>' =&gt; </a:t>
            </a:r>
            <a:r>
              <a:rPr lang="es-ES" dirty="0" err="1"/>
              <a:t>array</a:t>
            </a:r>
            <a:r>
              <a:rPr lang="es-ES" dirty="0"/>
              <a:t>(</a:t>
            </a:r>
          </a:p>
          <a:p>
            <a:r>
              <a:rPr lang="es-ES" dirty="0" smtClean="0"/>
              <a:t>		'propiedad</a:t>
            </a:r>
            <a:r>
              <a:rPr lang="es-ES" dirty="0"/>
              <a:t>' =&gt; 'jugosa',</a:t>
            </a:r>
          </a:p>
          <a:p>
            <a:r>
              <a:rPr lang="es-ES" dirty="0" smtClean="0"/>
              <a:t>		'color</a:t>
            </a:r>
            <a:r>
              <a:rPr lang="es-ES" dirty="0"/>
              <a:t>' =&gt; 'naranja',</a:t>
            </a:r>
          </a:p>
          <a:p>
            <a:r>
              <a:rPr lang="es-ES" dirty="0" smtClean="0"/>
              <a:t>		'sabor</a:t>
            </a:r>
            <a:r>
              <a:rPr lang="es-ES" dirty="0"/>
              <a:t>' =&gt; 'dulce</a:t>
            </a:r>
            <a:r>
              <a:rPr lang="es-ES" dirty="0" smtClean="0"/>
              <a:t>'),</a:t>
            </a:r>
            <a:endParaRPr lang="es-ES" dirty="0"/>
          </a:p>
          <a:p>
            <a:r>
              <a:rPr lang="es-ES" dirty="0" smtClean="0"/>
              <a:t>                           'limón</a:t>
            </a:r>
            <a:r>
              <a:rPr lang="es-ES" dirty="0"/>
              <a:t>' =&gt; </a:t>
            </a:r>
            <a:r>
              <a:rPr lang="es-ES" dirty="0" err="1"/>
              <a:t>array</a:t>
            </a:r>
            <a:r>
              <a:rPr lang="es-ES" dirty="0"/>
              <a:t>(</a:t>
            </a:r>
          </a:p>
          <a:p>
            <a:r>
              <a:rPr lang="es-ES" dirty="0" smtClean="0"/>
              <a:t>		'propiedad</a:t>
            </a:r>
            <a:r>
              <a:rPr lang="es-ES" dirty="0"/>
              <a:t>' =&gt; 'jugoso',</a:t>
            </a:r>
          </a:p>
          <a:p>
            <a:r>
              <a:rPr lang="es-ES" dirty="0" smtClean="0"/>
              <a:t>		'color</a:t>
            </a:r>
            <a:r>
              <a:rPr lang="es-ES" dirty="0"/>
              <a:t>' =&gt; 'amarillo',</a:t>
            </a:r>
          </a:p>
          <a:p>
            <a:r>
              <a:rPr lang="es-ES" dirty="0" smtClean="0"/>
              <a:t>		'sabor</a:t>
            </a:r>
            <a:r>
              <a:rPr lang="es-ES" dirty="0"/>
              <a:t>' =&gt; 'cítrico</a:t>
            </a:r>
            <a:r>
              <a:rPr lang="es-ES" dirty="0" smtClean="0"/>
              <a:t>')</a:t>
            </a:r>
            <a:endParaRPr lang="es-ES" dirty="0"/>
          </a:p>
          <a:p>
            <a:r>
              <a:rPr lang="es-ES" dirty="0" smtClean="0"/>
              <a:t>                  );</a:t>
            </a:r>
            <a:endParaRPr lang="es-ES" dirty="0"/>
          </a:p>
          <a:p>
            <a:endParaRPr lang="es-ES" dirty="0"/>
          </a:p>
          <a:p>
            <a:r>
              <a:rPr lang="es-ES" dirty="0"/>
              <a:t>echo $fruta['limón']['color</a:t>
            </a:r>
            <a:r>
              <a:rPr lang="es-ES" dirty="0" smtClean="0"/>
              <a:t>'];</a:t>
            </a:r>
          </a:p>
          <a:p>
            <a:endParaRPr lang="es-ES" dirty="0"/>
          </a:p>
          <a:p>
            <a:r>
              <a:rPr lang="es-ES" dirty="0" smtClean="0"/>
              <a:t>Resultado: amarillo</a:t>
            </a:r>
          </a:p>
          <a:p>
            <a:endParaRPr lang="es-ES" dirty="0"/>
          </a:p>
          <a:p>
            <a:r>
              <a:rPr lang="es-ES" dirty="0" smtClean="0"/>
              <a:t>Ejercicio: Codificar el ejercicio anterior sin la </a:t>
            </a:r>
            <a:r>
              <a:rPr lang="es-ES" dirty="0" err="1" smtClean="0"/>
              <a:t>funcion</a:t>
            </a:r>
            <a:r>
              <a:rPr lang="es-ES" dirty="0" smtClean="0"/>
              <a:t> </a:t>
            </a:r>
            <a:r>
              <a:rPr lang="es-ES" dirty="0" err="1" smtClean="0"/>
              <a:t>array</a:t>
            </a:r>
            <a:r>
              <a:rPr lang="es-ES" dirty="0" smtClean="0"/>
              <a:t>().</a:t>
            </a:r>
            <a:endParaRPr lang="es-ES" dirty="0"/>
          </a:p>
        </p:txBody>
      </p:sp>
    </p:spTree>
    <p:extLst>
      <p:ext uri="{BB962C8B-B14F-4D97-AF65-F5344CB8AC3E}">
        <p14:creationId xmlns:p14="http://schemas.microsoft.com/office/powerpoint/2010/main" val="110192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04664"/>
            <a:ext cx="7488832" cy="369332"/>
          </a:xfrm>
          <a:prstGeom prst="rect">
            <a:avLst/>
          </a:prstGeom>
          <a:noFill/>
        </p:spPr>
        <p:txBody>
          <a:bodyPr wrap="square" rtlCol="0">
            <a:spAutoFit/>
          </a:bodyPr>
          <a:lstStyle/>
          <a:p>
            <a:pPr algn="ctr"/>
            <a:r>
              <a:rPr lang="es-ES" smtClean="0"/>
              <a:t>VECTORES</a:t>
            </a:r>
            <a:endParaRPr lang="es-ES"/>
          </a:p>
        </p:txBody>
      </p:sp>
      <p:sp>
        <p:nvSpPr>
          <p:cNvPr id="4" name="3 CuadroTexto"/>
          <p:cNvSpPr txBox="1"/>
          <p:nvPr/>
        </p:nvSpPr>
        <p:spPr>
          <a:xfrm>
            <a:off x="683568" y="980728"/>
            <a:ext cx="7704856" cy="2031325"/>
          </a:xfrm>
          <a:prstGeom prst="rect">
            <a:avLst/>
          </a:prstGeom>
          <a:noFill/>
        </p:spPr>
        <p:txBody>
          <a:bodyPr wrap="square" rtlCol="0">
            <a:spAutoFit/>
          </a:bodyPr>
          <a:lstStyle/>
          <a:p>
            <a:r>
              <a:rPr lang="es-ES" dirty="0" smtClean="0"/>
              <a:t>Un vector es un conjunto de valores, </a:t>
            </a:r>
            <a:r>
              <a:rPr lang="es-ES" dirty="0" smtClean="0">
                <a:solidFill>
                  <a:srgbClr val="FF0000"/>
                </a:solidFill>
              </a:rPr>
              <a:t>pudiendo ser de distintos tipos</a:t>
            </a:r>
            <a:r>
              <a:rPr lang="es-ES" dirty="0" smtClean="0"/>
              <a:t>.</a:t>
            </a:r>
          </a:p>
          <a:p>
            <a:r>
              <a:rPr lang="es-ES" dirty="0" smtClean="0"/>
              <a:t>Si este conjunto de valores se trata con un índice se llama vector o </a:t>
            </a:r>
            <a:r>
              <a:rPr lang="es-ES" dirty="0" err="1" smtClean="0"/>
              <a:t>array</a:t>
            </a:r>
            <a:r>
              <a:rPr lang="es-ES" dirty="0" smtClean="0"/>
              <a:t> unidimensional, si se accede con 2 índices se le llama matriz o </a:t>
            </a:r>
            <a:r>
              <a:rPr lang="es-ES" dirty="0" err="1" smtClean="0"/>
              <a:t>array</a:t>
            </a:r>
            <a:r>
              <a:rPr lang="es-ES" dirty="0" smtClean="0"/>
              <a:t> bidimensional, si necesita 3 o más índices se trata de una </a:t>
            </a:r>
            <a:r>
              <a:rPr lang="es-ES" dirty="0" err="1" smtClean="0"/>
              <a:t>array</a:t>
            </a:r>
            <a:r>
              <a:rPr lang="es-ES" dirty="0" smtClean="0"/>
              <a:t> de múltiples dimensiones.</a:t>
            </a:r>
          </a:p>
          <a:p>
            <a:endParaRPr lang="es-ES" dirty="0" smtClean="0"/>
          </a:p>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76500"/>
            <a:ext cx="8153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971600" y="4941168"/>
            <a:ext cx="6696744" cy="1200329"/>
          </a:xfrm>
          <a:prstGeom prst="rect">
            <a:avLst/>
          </a:prstGeom>
          <a:noFill/>
        </p:spPr>
        <p:txBody>
          <a:bodyPr wrap="square" rtlCol="0">
            <a:spAutoFit/>
          </a:bodyPr>
          <a:lstStyle/>
          <a:p>
            <a:r>
              <a:rPr lang="es-ES"/>
              <a:t>Para hacer referencia a un elemento del vector, se utiliza un índice, que indica la dirección en donde se encuentra un determinado valor. El índice en un </a:t>
            </a:r>
            <a:r>
              <a:rPr lang="es-ES" smtClean="0"/>
              <a:t>vector </a:t>
            </a:r>
            <a:r>
              <a:rPr lang="es-ES"/>
              <a:t>comienza siempre por </a:t>
            </a:r>
            <a:r>
              <a:rPr lang="es-ES" smtClean="0"/>
              <a:t>cero, también </a:t>
            </a:r>
            <a:r>
              <a:rPr lang="es-ES"/>
              <a:t>puede ser un </a:t>
            </a:r>
            <a:r>
              <a:rPr lang="es-ES" smtClean="0"/>
              <a:t>texto.</a:t>
            </a:r>
            <a:endParaRPr lang="es-ES"/>
          </a:p>
        </p:txBody>
      </p:sp>
    </p:spTree>
    <p:extLst>
      <p:ext uri="{BB962C8B-B14F-4D97-AF65-F5344CB8AC3E}">
        <p14:creationId xmlns:p14="http://schemas.microsoft.com/office/powerpoint/2010/main" val="330593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692696"/>
            <a:ext cx="7776864" cy="4524315"/>
          </a:xfrm>
          <a:prstGeom prst="rect">
            <a:avLst/>
          </a:prstGeom>
          <a:noFill/>
        </p:spPr>
        <p:txBody>
          <a:bodyPr wrap="square" rtlCol="0">
            <a:spAutoFit/>
          </a:bodyPr>
          <a:lstStyle/>
          <a:p>
            <a:r>
              <a:rPr lang="es-ES" b="1" dirty="0"/>
              <a:t>//Creamos un vector llamado $</a:t>
            </a:r>
            <a:r>
              <a:rPr lang="es-ES" b="1" dirty="0" err="1"/>
              <a:t>dia</a:t>
            </a:r>
            <a:r>
              <a:rPr lang="es-ES" b="1" dirty="0"/>
              <a:t> de 5 elementos</a:t>
            </a:r>
          </a:p>
          <a:p>
            <a:r>
              <a:rPr lang="es-ES" dirty="0"/>
              <a:t>$</a:t>
            </a:r>
            <a:r>
              <a:rPr lang="es-ES" dirty="0" err="1"/>
              <a:t>dia</a:t>
            </a:r>
            <a:r>
              <a:rPr lang="es-ES" dirty="0"/>
              <a:t>[0] = "Domingo";</a:t>
            </a:r>
          </a:p>
          <a:p>
            <a:r>
              <a:rPr lang="es-ES" dirty="0"/>
              <a:t>$</a:t>
            </a:r>
            <a:r>
              <a:rPr lang="es-ES" dirty="0" err="1"/>
              <a:t>dia</a:t>
            </a:r>
            <a:r>
              <a:rPr lang="es-ES" dirty="0"/>
              <a:t>[1] = "Lunes";</a:t>
            </a:r>
          </a:p>
          <a:p>
            <a:r>
              <a:rPr lang="es-ES" dirty="0"/>
              <a:t>$</a:t>
            </a:r>
            <a:r>
              <a:rPr lang="es-ES" dirty="0" err="1"/>
              <a:t>dia</a:t>
            </a:r>
            <a:r>
              <a:rPr lang="es-ES" dirty="0"/>
              <a:t>[2] = "Martes</a:t>
            </a:r>
            <a:r>
              <a:rPr lang="es-ES" dirty="0" smtClean="0"/>
              <a:t>";</a:t>
            </a:r>
            <a:r>
              <a:rPr lang="es-ES" dirty="0"/>
              <a:t>  </a:t>
            </a:r>
            <a:r>
              <a:rPr lang="es-ES" b="1" dirty="0" smtClean="0"/>
              <a:t>//los </a:t>
            </a:r>
            <a:r>
              <a:rPr lang="es-ES" b="1" dirty="0"/>
              <a:t>índices, pueden no ser obligatoriamente consecutivos</a:t>
            </a:r>
          </a:p>
          <a:p>
            <a:r>
              <a:rPr lang="es-ES" dirty="0"/>
              <a:t>$</a:t>
            </a:r>
            <a:r>
              <a:rPr lang="es-ES" dirty="0" err="1"/>
              <a:t>dia</a:t>
            </a:r>
            <a:r>
              <a:rPr lang="es-ES" dirty="0"/>
              <a:t>[3] = "Miércoles";</a:t>
            </a:r>
          </a:p>
          <a:p>
            <a:r>
              <a:rPr lang="es-ES" dirty="0"/>
              <a:t>$</a:t>
            </a:r>
            <a:r>
              <a:rPr lang="es-ES" dirty="0" err="1"/>
              <a:t>dia</a:t>
            </a:r>
            <a:r>
              <a:rPr lang="es-ES" dirty="0"/>
              <a:t>[4] = "Jueves";</a:t>
            </a:r>
          </a:p>
          <a:p>
            <a:r>
              <a:rPr lang="es-ES" dirty="0"/>
              <a:t>$</a:t>
            </a:r>
            <a:r>
              <a:rPr lang="es-ES" dirty="0" err="1"/>
              <a:t>dia</a:t>
            </a:r>
            <a:r>
              <a:rPr lang="es-ES" dirty="0"/>
              <a:t>[] = "Viernes"; </a:t>
            </a:r>
            <a:r>
              <a:rPr lang="es-ES" b="1" dirty="0"/>
              <a:t>//También se puede dejar el contenido de[] </a:t>
            </a:r>
            <a:r>
              <a:rPr lang="es-ES" b="1" dirty="0" err="1" smtClean="0"/>
              <a:t>vacio</a:t>
            </a:r>
            <a:endParaRPr lang="es-ES" b="1" dirty="0" smtClean="0"/>
          </a:p>
          <a:p>
            <a:r>
              <a:rPr lang="es-ES" b="1" dirty="0" smtClean="0"/>
              <a:t>// </a:t>
            </a:r>
            <a:r>
              <a:rPr lang="es-ES" b="1" dirty="0" err="1"/>
              <a:t>Impresion</a:t>
            </a:r>
            <a:r>
              <a:rPr lang="es-ES" b="1" dirty="0"/>
              <a:t> del vector</a:t>
            </a:r>
          </a:p>
          <a:p>
            <a:r>
              <a:rPr lang="es-ES" dirty="0" err="1" smtClean="0"/>
              <a:t>for</a:t>
            </a:r>
            <a:r>
              <a:rPr lang="es-ES" dirty="0"/>
              <a:t>($i=0; $i&lt;6; $i</a:t>
            </a:r>
            <a:r>
              <a:rPr lang="es-ES" dirty="0" smtClean="0"/>
              <a:t>++) </a:t>
            </a:r>
            <a:r>
              <a:rPr lang="es-ES" b="1" dirty="0" smtClean="0"/>
              <a:t>// podemos utilizar </a:t>
            </a:r>
            <a:r>
              <a:rPr lang="es-ES" b="1" dirty="0" err="1" smtClean="0"/>
              <a:t>sizeof</a:t>
            </a:r>
            <a:r>
              <a:rPr lang="es-ES" b="1" dirty="0" smtClean="0"/>
              <a:t>($</a:t>
            </a:r>
            <a:r>
              <a:rPr lang="es-ES" b="1" dirty="0" err="1" smtClean="0"/>
              <a:t>dia</a:t>
            </a:r>
            <a:r>
              <a:rPr lang="es-ES" b="1" dirty="0" smtClean="0"/>
              <a:t>) o </a:t>
            </a:r>
            <a:r>
              <a:rPr lang="es-ES" b="1" dirty="0" err="1" smtClean="0"/>
              <a:t>count</a:t>
            </a:r>
            <a:r>
              <a:rPr lang="es-ES" b="1" dirty="0" smtClean="0"/>
              <a:t>($</a:t>
            </a:r>
            <a:r>
              <a:rPr lang="es-ES" b="1" dirty="0" err="1" smtClean="0"/>
              <a:t>dia</a:t>
            </a:r>
            <a:r>
              <a:rPr lang="es-ES" b="1" dirty="0" smtClean="0"/>
              <a:t>) en vez de $i&lt;6</a:t>
            </a:r>
            <a:endParaRPr lang="es-ES" b="1" dirty="0"/>
          </a:p>
          <a:p>
            <a:r>
              <a:rPr lang="es-ES" dirty="0"/>
              <a:t>{</a:t>
            </a:r>
          </a:p>
          <a:p>
            <a:r>
              <a:rPr lang="es-ES" dirty="0"/>
              <a:t>echo  </a:t>
            </a:r>
            <a:r>
              <a:rPr lang="es-ES" dirty="0" smtClean="0"/>
              <a:t>$</a:t>
            </a:r>
            <a:r>
              <a:rPr lang="es-ES" dirty="0" err="1" smtClean="0"/>
              <a:t>dia</a:t>
            </a:r>
            <a:r>
              <a:rPr lang="es-ES" dirty="0"/>
              <a:t>[$i] . </a:t>
            </a:r>
            <a:r>
              <a:rPr lang="es-ES" dirty="0" smtClean="0"/>
              <a:t>‘&lt;</a:t>
            </a:r>
            <a:r>
              <a:rPr lang="es-ES" dirty="0" err="1"/>
              <a:t>br</a:t>
            </a:r>
            <a:r>
              <a:rPr lang="es-ES" dirty="0"/>
              <a:t> </a:t>
            </a:r>
            <a:r>
              <a:rPr lang="es-ES" dirty="0" smtClean="0"/>
              <a:t>/&gt;’ </a:t>
            </a:r>
            <a:r>
              <a:rPr lang="es-ES" dirty="0"/>
              <a:t>;</a:t>
            </a:r>
          </a:p>
          <a:p>
            <a:r>
              <a:rPr lang="es-ES" dirty="0"/>
              <a:t>}</a:t>
            </a:r>
          </a:p>
          <a:p>
            <a:r>
              <a:rPr lang="es-ES" dirty="0"/>
              <a:t>$</a:t>
            </a:r>
            <a:r>
              <a:rPr lang="es-ES" dirty="0" err="1"/>
              <a:t>dia</a:t>
            </a:r>
            <a:r>
              <a:rPr lang="es-ES" dirty="0"/>
              <a:t>[6] = "Sábado"; </a:t>
            </a:r>
            <a:r>
              <a:rPr lang="es-ES" b="1" dirty="0"/>
              <a:t>//el vector puede crecer de forma dinámica</a:t>
            </a:r>
          </a:p>
          <a:p>
            <a:r>
              <a:rPr lang="es-ES" dirty="0"/>
              <a:t>echo </a:t>
            </a:r>
            <a:r>
              <a:rPr lang="es-ES" dirty="0" smtClean="0"/>
              <a:t>$</a:t>
            </a:r>
            <a:r>
              <a:rPr lang="es-ES" dirty="0" err="1"/>
              <a:t>dia</a:t>
            </a:r>
            <a:r>
              <a:rPr lang="es-ES" dirty="0"/>
              <a:t>[6] . "&lt;</a:t>
            </a:r>
            <a:r>
              <a:rPr lang="es-ES" dirty="0" err="1"/>
              <a:t>br</a:t>
            </a:r>
            <a:r>
              <a:rPr lang="es-ES" dirty="0"/>
              <a:t> </a:t>
            </a:r>
            <a:r>
              <a:rPr lang="es-ES" dirty="0" smtClean="0"/>
              <a:t>/&gt;";</a:t>
            </a:r>
          </a:p>
          <a:p>
            <a:r>
              <a:rPr lang="es-ES" b="1" dirty="0"/>
              <a:t>//También podemos crear un vector </a:t>
            </a:r>
            <a:r>
              <a:rPr lang="es-ES" b="1" dirty="0" smtClean="0"/>
              <a:t>mediante la función </a:t>
            </a:r>
            <a:r>
              <a:rPr lang="es-ES" b="1" dirty="0" err="1" smtClean="0"/>
              <a:t>array</a:t>
            </a:r>
            <a:r>
              <a:rPr lang="es-ES" b="1" dirty="0" smtClean="0"/>
              <a:t>():</a:t>
            </a:r>
            <a:endParaRPr lang="es-ES" b="1" dirty="0"/>
          </a:p>
          <a:p>
            <a:r>
              <a:rPr lang="es-ES" dirty="0"/>
              <a:t>$</a:t>
            </a:r>
            <a:r>
              <a:rPr lang="es-ES" dirty="0" err="1"/>
              <a:t>dia</a:t>
            </a:r>
            <a:r>
              <a:rPr lang="es-ES" dirty="0"/>
              <a:t>=</a:t>
            </a:r>
            <a:r>
              <a:rPr lang="es-ES" dirty="0" err="1"/>
              <a:t>array</a:t>
            </a:r>
            <a:r>
              <a:rPr lang="es-ES" dirty="0"/>
              <a:t>("</a:t>
            </a:r>
            <a:r>
              <a:rPr lang="es-ES" dirty="0" err="1" smtClean="0"/>
              <a:t>lunes</a:t>
            </a:r>
            <a:r>
              <a:rPr lang="es-ES" dirty="0" err="1"/>
              <a:t>","martes","miércoles","jueves</a:t>
            </a:r>
            <a:r>
              <a:rPr lang="es-ES" dirty="0"/>
              <a:t>");</a:t>
            </a:r>
          </a:p>
        </p:txBody>
      </p:sp>
    </p:spTree>
    <p:extLst>
      <p:ext uri="{BB962C8B-B14F-4D97-AF65-F5344CB8AC3E}">
        <p14:creationId xmlns:p14="http://schemas.microsoft.com/office/powerpoint/2010/main" val="328344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87624" y="764704"/>
            <a:ext cx="5760640" cy="1200329"/>
          </a:xfrm>
          <a:prstGeom prst="rect">
            <a:avLst/>
          </a:prstGeom>
          <a:noFill/>
        </p:spPr>
        <p:txBody>
          <a:bodyPr wrap="square" rtlCol="0">
            <a:spAutoFit/>
          </a:bodyPr>
          <a:lstStyle/>
          <a:p>
            <a:r>
              <a:rPr lang="es-ES" dirty="0" smtClean="0"/>
              <a:t>El índice de un vector puede ser también de tipo texto (tablas asociativas). De ésta manera puede ser más fácil localizar un dato ya que no necesitamos saber en que número del vector está situado .</a:t>
            </a:r>
            <a:endParaRPr lang="es-ES" dirty="0"/>
          </a:p>
        </p:txBody>
      </p:sp>
      <p:sp>
        <p:nvSpPr>
          <p:cNvPr id="3" name="2 CuadroTexto"/>
          <p:cNvSpPr txBox="1"/>
          <p:nvPr/>
        </p:nvSpPr>
        <p:spPr>
          <a:xfrm>
            <a:off x="1187624" y="1988840"/>
            <a:ext cx="7272808" cy="3139321"/>
          </a:xfrm>
          <a:prstGeom prst="rect">
            <a:avLst/>
          </a:prstGeom>
          <a:noFill/>
        </p:spPr>
        <p:txBody>
          <a:bodyPr wrap="square" rtlCol="0">
            <a:spAutoFit/>
          </a:bodyPr>
          <a:lstStyle/>
          <a:p>
            <a:r>
              <a:rPr lang="es-ES" dirty="0"/>
              <a:t>$datos["</a:t>
            </a:r>
            <a:r>
              <a:rPr lang="es-ES" dirty="0" err="1"/>
              <a:t>dni</a:t>
            </a:r>
            <a:r>
              <a:rPr lang="es-ES" dirty="0"/>
              <a:t>"]="99999"; //pueden ser " y también  '</a:t>
            </a:r>
          </a:p>
          <a:p>
            <a:r>
              <a:rPr lang="es-ES" dirty="0"/>
              <a:t>$datos["nombre"]="Javier Bengoa";</a:t>
            </a:r>
          </a:p>
          <a:p>
            <a:r>
              <a:rPr lang="es-ES" dirty="0"/>
              <a:t>$datos["</a:t>
            </a:r>
            <a:r>
              <a:rPr lang="es-ES" dirty="0" err="1"/>
              <a:t>direccion</a:t>
            </a:r>
            <a:r>
              <a:rPr lang="es-ES" dirty="0"/>
              <a:t>"]="</a:t>
            </a:r>
            <a:r>
              <a:rPr lang="es-ES" dirty="0" err="1"/>
              <a:t>Iturribide</a:t>
            </a:r>
            <a:r>
              <a:rPr lang="es-ES" dirty="0"/>
              <a:t> 22";</a:t>
            </a:r>
          </a:p>
          <a:p>
            <a:r>
              <a:rPr lang="es-ES" dirty="0"/>
              <a:t>echo $datos["nombre</a:t>
            </a:r>
            <a:r>
              <a:rPr lang="es-ES" dirty="0" smtClean="0"/>
              <a:t>"];</a:t>
            </a:r>
          </a:p>
          <a:p>
            <a:r>
              <a:rPr lang="es-ES" b="1" dirty="0"/>
              <a:t>//otra forma de  crear el vector anterior</a:t>
            </a:r>
            <a:r>
              <a:rPr lang="es-ES" b="1" dirty="0" smtClean="0"/>
              <a:t>:</a:t>
            </a:r>
          </a:p>
          <a:p>
            <a:r>
              <a:rPr lang="es-ES" dirty="0"/>
              <a:t>$datos=</a:t>
            </a:r>
            <a:r>
              <a:rPr lang="es-ES" b="1" dirty="0" err="1"/>
              <a:t>array</a:t>
            </a:r>
            <a:r>
              <a:rPr lang="es-ES" b="1" dirty="0"/>
              <a:t>('</a:t>
            </a:r>
            <a:r>
              <a:rPr lang="es-ES" b="1" dirty="0" err="1"/>
              <a:t>dni</a:t>
            </a:r>
            <a:r>
              <a:rPr lang="es-ES" b="1" dirty="0"/>
              <a:t>'=&gt;'8888');</a:t>
            </a:r>
          </a:p>
          <a:p>
            <a:r>
              <a:rPr lang="es-ES" b="1" dirty="0"/>
              <a:t>echo $datos['</a:t>
            </a:r>
            <a:r>
              <a:rPr lang="es-ES" b="1" dirty="0" err="1"/>
              <a:t>dni</a:t>
            </a:r>
            <a:r>
              <a:rPr lang="es-ES" b="1" dirty="0"/>
              <a:t>'];</a:t>
            </a:r>
          </a:p>
          <a:p>
            <a:r>
              <a:rPr lang="es-ES" dirty="0"/>
              <a:t>$datos=</a:t>
            </a:r>
            <a:r>
              <a:rPr lang="es-ES" b="1" dirty="0" err="1"/>
              <a:t>array</a:t>
            </a:r>
            <a:r>
              <a:rPr lang="es-ES" b="1" dirty="0"/>
              <a:t>( 'nombre'=&gt;'Miren </a:t>
            </a:r>
            <a:r>
              <a:rPr lang="es-ES" b="1" dirty="0" err="1"/>
              <a:t>Garcia</a:t>
            </a:r>
            <a:r>
              <a:rPr lang="es-ES" b="1" dirty="0"/>
              <a:t>','</a:t>
            </a:r>
            <a:r>
              <a:rPr lang="es-ES" b="1" dirty="0" err="1"/>
              <a:t>direccion</a:t>
            </a:r>
            <a:r>
              <a:rPr lang="es-ES" b="1" dirty="0"/>
              <a:t>'=&gt;'Ledesma 4');</a:t>
            </a:r>
          </a:p>
          <a:p>
            <a:r>
              <a:rPr lang="es-ES" b="1" dirty="0"/>
              <a:t>echo "$datos[nombre] vive en: $datos[</a:t>
            </a:r>
            <a:r>
              <a:rPr lang="es-ES" b="1" dirty="0" err="1"/>
              <a:t>direccion</a:t>
            </a:r>
            <a:r>
              <a:rPr lang="es-ES" b="1" dirty="0"/>
              <a:t>]";</a:t>
            </a:r>
          </a:p>
          <a:p>
            <a:r>
              <a:rPr lang="es-ES" b="1" dirty="0" smtClean="0"/>
              <a:t>// </a:t>
            </a:r>
            <a:r>
              <a:rPr lang="es-ES" b="1" dirty="0"/>
              <a:t>y desde la </a:t>
            </a:r>
            <a:r>
              <a:rPr lang="es-ES" b="1" dirty="0" err="1"/>
              <a:t>version</a:t>
            </a:r>
            <a:r>
              <a:rPr lang="es-ES" b="1" dirty="0"/>
              <a:t> 5.4 </a:t>
            </a:r>
            <a:r>
              <a:rPr lang="es-ES" b="1" dirty="0" err="1"/>
              <a:t>tb</a:t>
            </a:r>
            <a:r>
              <a:rPr lang="es-ES" b="1" dirty="0"/>
              <a:t>. se puede </a:t>
            </a:r>
            <a:r>
              <a:rPr lang="es-ES" b="1" dirty="0" smtClean="0"/>
              <a:t>crear</a:t>
            </a:r>
          </a:p>
          <a:p>
            <a:r>
              <a:rPr lang="es-ES" dirty="0" smtClean="0"/>
              <a:t>$datos=['</a:t>
            </a:r>
            <a:r>
              <a:rPr lang="es-ES" dirty="0" err="1" smtClean="0"/>
              <a:t>dni</a:t>
            </a:r>
            <a:r>
              <a:rPr lang="es-ES" dirty="0" smtClean="0"/>
              <a:t>'=&gt;'7777','nombre'=&gt;'Manuela','</a:t>
            </a:r>
            <a:r>
              <a:rPr lang="es-ES" dirty="0" err="1" smtClean="0"/>
              <a:t>direccion</a:t>
            </a:r>
            <a:r>
              <a:rPr lang="es-ES" dirty="0" smtClean="0"/>
              <a:t>'=&gt;'Gran  </a:t>
            </a:r>
            <a:r>
              <a:rPr lang="es-ES" dirty="0" err="1" smtClean="0"/>
              <a:t>Via</a:t>
            </a:r>
            <a:r>
              <a:rPr lang="es-ES" dirty="0" smtClean="0"/>
              <a:t>'];</a:t>
            </a:r>
            <a:endParaRPr lang="es-ES" dirty="0"/>
          </a:p>
        </p:txBody>
      </p:sp>
    </p:spTree>
    <p:extLst>
      <p:ext uri="{BB962C8B-B14F-4D97-AF65-F5344CB8AC3E}">
        <p14:creationId xmlns:p14="http://schemas.microsoft.com/office/powerpoint/2010/main" val="308827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351235"/>
            <a:ext cx="7056784" cy="3077766"/>
          </a:xfrm>
          <a:prstGeom prst="rect">
            <a:avLst/>
          </a:prstGeom>
        </p:spPr>
        <p:txBody>
          <a:bodyPr wrap="square">
            <a:spAutoFit/>
          </a:bodyPr>
          <a:lstStyle/>
          <a:p>
            <a:r>
              <a:rPr lang="es-ES" dirty="0"/>
              <a:t>Con tablas asociativas utilizamos funciones:</a:t>
            </a:r>
          </a:p>
          <a:p>
            <a:pPr lvl="1"/>
            <a:r>
              <a:rPr lang="es-ES" dirty="0"/>
              <a:t>Se utiliza un puntero que por defecto se </a:t>
            </a:r>
            <a:r>
              <a:rPr lang="es-ES" dirty="0" smtClean="0"/>
              <a:t>sitúa </a:t>
            </a:r>
            <a:r>
              <a:rPr lang="es-ES" dirty="0"/>
              <a:t>en el primer elemento añadido en la tabla.</a:t>
            </a:r>
          </a:p>
          <a:p>
            <a:pPr lvl="1">
              <a:buNone/>
            </a:pPr>
            <a:r>
              <a:rPr lang="es-ES" sz="2000" b="1" dirty="0" err="1"/>
              <a:t>current</a:t>
            </a:r>
            <a:r>
              <a:rPr lang="es-ES" sz="2000" b="1" dirty="0"/>
              <a:t> </a:t>
            </a:r>
            <a:r>
              <a:rPr lang="es-ES" sz="2000" dirty="0"/>
              <a:t>- devuelve el valor del elemento que indica el puntero</a:t>
            </a:r>
          </a:p>
          <a:p>
            <a:pPr lvl="1">
              <a:buNone/>
            </a:pPr>
            <a:r>
              <a:rPr lang="es-ES" sz="2000" b="1" dirty="0"/>
              <a:t>pos </a:t>
            </a:r>
            <a:r>
              <a:rPr lang="es-ES" sz="2000" dirty="0"/>
              <a:t>- realiza la misma función que </a:t>
            </a:r>
            <a:r>
              <a:rPr lang="es-ES" sz="2000" b="1" dirty="0" err="1"/>
              <a:t>current</a:t>
            </a:r>
            <a:endParaRPr lang="es-ES" sz="2000" dirty="0"/>
          </a:p>
          <a:p>
            <a:pPr lvl="1">
              <a:buNone/>
            </a:pPr>
            <a:r>
              <a:rPr lang="es-ES" sz="2000" b="1" dirty="0" err="1"/>
              <a:t>reset</a:t>
            </a:r>
            <a:r>
              <a:rPr lang="es-ES" sz="2000" b="1" dirty="0"/>
              <a:t> </a:t>
            </a:r>
            <a:r>
              <a:rPr lang="es-ES" sz="2000" dirty="0"/>
              <a:t>- mueve el puntero al </a:t>
            </a:r>
            <a:r>
              <a:rPr lang="es-ES" sz="2000" b="1" dirty="0"/>
              <a:t>primer </a:t>
            </a:r>
            <a:r>
              <a:rPr lang="es-ES" sz="2000" dirty="0"/>
              <a:t>elemento de la tabla</a:t>
            </a:r>
          </a:p>
          <a:p>
            <a:pPr lvl="1">
              <a:buNone/>
            </a:pPr>
            <a:r>
              <a:rPr lang="es-ES" sz="2000" b="1" dirty="0" err="1"/>
              <a:t>end</a:t>
            </a:r>
            <a:r>
              <a:rPr lang="es-ES" sz="2000" b="1" dirty="0"/>
              <a:t> </a:t>
            </a:r>
            <a:r>
              <a:rPr lang="es-ES" sz="2000" dirty="0"/>
              <a:t>- mueve el puntero al </a:t>
            </a:r>
            <a:r>
              <a:rPr lang="es-ES" sz="2000" b="1" dirty="0"/>
              <a:t>último </a:t>
            </a:r>
            <a:r>
              <a:rPr lang="es-ES" sz="2000" dirty="0"/>
              <a:t>elemento de la tabla</a:t>
            </a:r>
          </a:p>
          <a:p>
            <a:pPr lvl="1">
              <a:buNone/>
            </a:pPr>
            <a:r>
              <a:rPr lang="es-ES" sz="2000" b="1" dirty="0" err="1"/>
              <a:t>next</a:t>
            </a:r>
            <a:r>
              <a:rPr lang="es-ES" sz="2000" b="1" dirty="0"/>
              <a:t> </a:t>
            </a:r>
            <a:r>
              <a:rPr lang="es-ES" sz="2000" dirty="0"/>
              <a:t>- mueve el puntero al elemento </a:t>
            </a:r>
            <a:r>
              <a:rPr lang="es-ES" sz="2000" b="1" dirty="0"/>
              <a:t>siguiente</a:t>
            </a:r>
            <a:endParaRPr lang="es-ES" sz="2000" dirty="0"/>
          </a:p>
          <a:p>
            <a:pPr lvl="1">
              <a:buNone/>
            </a:pPr>
            <a:r>
              <a:rPr lang="es-ES" sz="2000" b="1" dirty="0" err="1"/>
              <a:t>prev</a:t>
            </a:r>
            <a:r>
              <a:rPr lang="es-ES" sz="2000" b="1" dirty="0"/>
              <a:t> </a:t>
            </a:r>
            <a:r>
              <a:rPr lang="es-ES" sz="2000" dirty="0"/>
              <a:t>- mueve el puntero al elemento </a:t>
            </a:r>
            <a:r>
              <a:rPr lang="es-ES" sz="2000" b="1" dirty="0"/>
              <a:t>anterior</a:t>
            </a:r>
            <a:endParaRPr lang="es-ES" sz="2000" dirty="0"/>
          </a:p>
          <a:p>
            <a:pPr lvl="1">
              <a:buNone/>
            </a:pPr>
            <a:r>
              <a:rPr lang="es-ES" sz="2000" b="1" dirty="0" err="1"/>
              <a:t>count</a:t>
            </a:r>
            <a:r>
              <a:rPr lang="es-ES" sz="2000" b="1" dirty="0"/>
              <a:t> </a:t>
            </a:r>
            <a:r>
              <a:rPr lang="es-ES" sz="2000" dirty="0"/>
              <a:t>- devuelve el número de elementos de una tabla</a:t>
            </a:r>
          </a:p>
        </p:txBody>
      </p:sp>
    </p:spTree>
    <p:extLst>
      <p:ext uri="{BB962C8B-B14F-4D97-AF65-F5344CB8AC3E}">
        <p14:creationId xmlns:p14="http://schemas.microsoft.com/office/powerpoint/2010/main" val="69435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1028343"/>
            <a:ext cx="6336704" cy="4247317"/>
          </a:xfrm>
          <a:prstGeom prst="rect">
            <a:avLst/>
          </a:prstGeom>
        </p:spPr>
        <p:txBody>
          <a:bodyPr wrap="square">
            <a:spAutoFit/>
          </a:bodyPr>
          <a:lstStyle/>
          <a:p>
            <a:pPr>
              <a:buNone/>
            </a:pPr>
            <a:r>
              <a:rPr lang="es-ES" dirty="0" smtClean="0">
                <a:latin typeface="Consolas" pitchFamily="49" charset="0"/>
              </a:rPr>
              <a:t>Ejemplo:</a:t>
            </a:r>
          </a:p>
          <a:p>
            <a:pPr>
              <a:buNone/>
            </a:pPr>
            <a:r>
              <a:rPr lang="es-ES" dirty="0" smtClean="0">
                <a:latin typeface="Consolas" pitchFamily="49" charset="0"/>
              </a:rPr>
              <a:t>&lt;?</a:t>
            </a:r>
            <a:r>
              <a:rPr lang="es-ES" dirty="0" err="1">
                <a:latin typeface="Consolas" pitchFamily="49" charset="0"/>
              </a:rPr>
              <a:t>php</a:t>
            </a:r>
            <a:endParaRPr lang="es-ES" dirty="0">
              <a:latin typeface="Consolas" pitchFamily="49" charset="0"/>
            </a:endParaRPr>
          </a:p>
          <a:p>
            <a:pPr>
              <a:buNone/>
            </a:pPr>
            <a:r>
              <a:rPr lang="es-ES" dirty="0">
                <a:latin typeface="Consolas" pitchFamily="49" charset="0"/>
              </a:rPr>
              <a:t>$semana = </a:t>
            </a:r>
            <a:r>
              <a:rPr lang="es-ES" dirty="0" err="1">
                <a:latin typeface="Consolas" pitchFamily="49" charset="0"/>
              </a:rPr>
              <a:t>array</a:t>
            </a:r>
            <a:r>
              <a:rPr lang="es-ES" dirty="0">
                <a:latin typeface="Consolas" pitchFamily="49" charset="0"/>
              </a:rPr>
              <a:t>("lunes", "martes", "miércoles", "</a:t>
            </a:r>
            <a:r>
              <a:rPr lang="es-ES" dirty="0" err="1">
                <a:latin typeface="Consolas" pitchFamily="49" charset="0"/>
              </a:rPr>
              <a:t>jueves</a:t>
            </a:r>
            <a:r>
              <a:rPr lang="es-ES" dirty="0" err="1" smtClean="0">
                <a:latin typeface="Consolas" pitchFamily="49" charset="0"/>
              </a:rPr>
              <a:t>","</a:t>
            </a:r>
            <a:r>
              <a:rPr lang="es-ES" dirty="0" err="1">
                <a:latin typeface="Consolas" pitchFamily="49" charset="0"/>
              </a:rPr>
              <a:t>viernes</a:t>
            </a:r>
            <a:r>
              <a:rPr lang="es-ES" dirty="0">
                <a:latin typeface="Consolas" pitchFamily="49" charset="0"/>
              </a:rPr>
              <a:t>", "sábado", "domingo");</a:t>
            </a:r>
          </a:p>
          <a:p>
            <a:pPr>
              <a:buNone/>
            </a:pPr>
            <a:r>
              <a:rPr lang="es-ES" dirty="0">
                <a:latin typeface="Consolas" pitchFamily="49" charset="0"/>
              </a:rPr>
              <a:t>echo </a:t>
            </a:r>
            <a:r>
              <a:rPr lang="es-ES" dirty="0" err="1">
                <a:latin typeface="Consolas" pitchFamily="49" charset="0"/>
              </a:rPr>
              <a:t>count</a:t>
            </a:r>
            <a:r>
              <a:rPr lang="es-ES" dirty="0">
                <a:latin typeface="Consolas" pitchFamily="49" charset="0"/>
              </a:rPr>
              <a:t>($semana); </a:t>
            </a:r>
            <a:r>
              <a:rPr lang="es-ES">
                <a:latin typeface="Consolas" pitchFamily="49" charset="0"/>
              </a:rPr>
              <a:t>// </a:t>
            </a:r>
            <a:r>
              <a:rPr lang="es-ES" smtClean="0">
                <a:latin typeface="Consolas" pitchFamily="49" charset="0"/>
              </a:rPr>
              <a:t>resultado :7</a:t>
            </a:r>
          </a:p>
          <a:p>
            <a:pPr>
              <a:buNone/>
            </a:pPr>
            <a:r>
              <a:rPr lang="es-ES" smtClean="0">
                <a:latin typeface="Consolas" pitchFamily="49" charset="0"/>
              </a:rPr>
              <a:t>//</a:t>
            </a:r>
            <a:r>
              <a:rPr lang="es-ES" dirty="0">
                <a:latin typeface="Consolas" pitchFamily="49" charset="0"/>
              </a:rPr>
              <a:t>situamos el puntero en el primer elemento</a:t>
            </a:r>
          </a:p>
          <a:p>
            <a:pPr>
              <a:buNone/>
            </a:pPr>
            <a:r>
              <a:rPr lang="es-ES" dirty="0" err="1">
                <a:latin typeface="Consolas" pitchFamily="49" charset="0"/>
              </a:rPr>
              <a:t>reset</a:t>
            </a:r>
            <a:r>
              <a:rPr lang="es-ES" dirty="0">
                <a:latin typeface="Consolas" pitchFamily="49" charset="0"/>
              </a:rPr>
              <a:t>($semana);</a:t>
            </a:r>
          </a:p>
          <a:p>
            <a:pPr>
              <a:buNone/>
            </a:pPr>
            <a:r>
              <a:rPr lang="es-ES" dirty="0">
                <a:latin typeface="Consolas" pitchFamily="49" charset="0"/>
              </a:rPr>
              <a:t>echo </a:t>
            </a:r>
            <a:r>
              <a:rPr lang="es-ES" dirty="0" err="1">
                <a:latin typeface="Consolas" pitchFamily="49" charset="0"/>
              </a:rPr>
              <a:t>current</a:t>
            </a:r>
            <a:r>
              <a:rPr lang="es-ES" dirty="0">
                <a:latin typeface="Consolas" pitchFamily="49" charset="0"/>
              </a:rPr>
              <a:t>($semana); //lunes</a:t>
            </a:r>
          </a:p>
          <a:p>
            <a:pPr>
              <a:buNone/>
            </a:pPr>
            <a:r>
              <a:rPr lang="es-ES" dirty="0" err="1">
                <a:latin typeface="Consolas" pitchFamily="49" charset="0"/>
              </a:rPr>
              <a:t>next</a:t>
            </a:r>
            <a:r>
              <a:rPr lang="es-ES" dirty="0">
                <a:latin typeface="Consolas" pitchFamily="49" charset="0"/>
              </a:rPr>
              <a:t>($semana);</a:t>
            </a:r>
          </a:p>
          <a:p>
            <a:pPr>
              <a:buNone/>
            </a:pPr>
            <a:r>
              <a:rPr lang="es-ES" dirty="0">
                <a:latin typeface="Consolas" pitchFamily="49" charset="0"/>
              </a:rPr>
              <a:t>echo pos($semana); //martes</a:t>
            </a:r>
          </a:p>
          <a:p>
            <a:pPr>
              <a:buNone/>
            </a:pPr>
            <a:r>
              <a:rPr lang="es-ES" dirty="0" err="1">
                <a:latin typeface="Consolas" pitchFamily="49" charset="0"/>
              </a:rPr>
              <a:t>end</a:t>
            </a:r>
            <a:r>
              <a:rPr lang="es-ES" dirty="0">
                <a:latin typeface="Consolas" pitchFamily="49" charset="0"/>
              </a:rPr>
              <a:t>($semana</a:t>
            </a:r>
            <a:r>
              <a:rPr lang="es-ES" dirty="0" smtClean="0">
                <a:latin typeface="Consolas" pitchFamily="49" charset="0"/>
              </a:rPr>
              <a:t>);</a:t>
            </a:r>
            <a:endParaRPr lang="es-ES" dirty="0">
              <a:latin typeface="Consolas" pitchFamily="49" charset="0"/>
            </a:endParaRPr>
          </a:p>
          <a:p>
            <a:pPr>
              <a:buNone/>
            </a:pPr>
            <a:r>
              <a:rPr lang="es-ES" dirty="0">
                <a:latin typeface="Consolas" pitchFamily="49" charset="0"/>
              </a:rPr>
              <a:t>echo pos($semana); //domingo</a:t>
            </a:r>
          </a:p>
          <a:p>
            <a:pPr>
              <a:buNone/>
            </a:pPr>
            <a:r>
              <a:rPr lang="es-ES" dirty="0" err="1">
                <a:latin typeface="Consolas" pitchFamily="49" charset="0"/>
              </a:rPr>
              <a:t>prev</a:t>
            </a:r>
            <a:r>
              <a:rPr lang="es-ES" dirty="0">
                <a:latin typeface="Consolas" pitchFamily="49" charset="0"/>
              </a:rPr>
              <a:t>($semana);</a:t>
            </a:r>
          </a:p>
          <a:p>
            <a:pPr>
              <a:buNone/>
            </a:pPr>
            <a:r>
              <a:rPr lang="es-ES" dirty="0">
                <a:latin typeface="Consolas" pitchFamily="49" charset="0"/>
              </a:rPr>
              <a:t>echo </a:t>
            </a:r>
            <a:r>
              <a:rPr lang="es-ES" dirty="0" err="1">
                <a:latin typeface="Consolas" pitchFamily="49" charset="0"/>
              </a:rPr>
              <a:t>current</a:t>
            </a:r>
            <a:r>
              <a:rPr lang="es-ES" dirty="0">
                <a:latin typeface="Consolas" pitchFamily="49" charset="0"/>
              </a:rPr>
              <a:t>($semana); //sábado</a:t>
            </a:r>
          </a:p>
          <a:p>
            <a:pPr>
              <a:buNone/>
            </a:pPr>
            <a:r>
              <a:rPr lang="es-ES" dirty="0">
                <a:latin typeface="Consolas" pitchFamily="49" charset="0"/>
              </a:rPr>
              <a:t>?&gt;</a:t>
            </a:r>
          </a:p>
        </p:txBody>
      </p:sp>
    </p:spTree>
    <p:extLst>
      <p:ext uri="{BB962C8B-B14F-4D97-AF65-F5344CB8AC3E}">
        <p14:creationId xmlns:p14="http://schemas.microsoft.com/office/powerpoint/2010/main" val="84182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5736" y="476672"/>
            <a:ext cx="3595027" cy="369332"/>
          </a:xfrm>
          <a:prstGeom prst="rect">
            <a:avLst/>
          </a:prstGeom>
        </p:spPr>
        <p:txBody>
          <a:bodyPr wrap="square">
            <a:spAutoFit/>
          </a:bodyPr>
          <a:lstStyle/>
          <a:p>
            <a:r>
              <a:rPr lang="es-ES" dirty="0"/>
              <a:t>funciones </a:t>
            </a:r>
            <a:r>
              <a:rPr lang="es-ES" b="1" dirty="0" err="1"/>
              <a:t>each</a:t>
            </a:r>
            <a:r>
              <a:rPr lang="es-ES" b="1" dirty="0"/>
              <a:t>() y </a:t>
            </a:r>
            <a:r>
              <a:rPr lang="es-ES" b="1" dirty="0" err="1"/>
              <a:t>list</a:t>
            </a:r>
            <a:r>
              <a:rPr lang="es-ES" b="1" dirty="0"/>
              <a:t>() </a:t>
            </a:r>
            <a:endParaRPr lang="es-ES" dirty="0"/>
          </a:p>
        </p:txBody>
      </p:sp>
      <p:sp>
        <p:nvSpPr>
          <p:cNvPr id="3" name="2 Rectángulo"/>
          <p:cNvSpPr/>
          <p:nvPr/>
        </p:nvSpPr>
        <p:spPr>
          <a:xfrm>
            <a:off x="971600" y="1052737"/>
            <a:ext cx="5688632" cy="5832366"/>
          </a:xfrm>
          <a:prstGeom prst="rect">
            <a:avLst/>
          </a:prstGeom>
        </p:spPr>
        <p:txBody>
          <a:bodyPr wrap="square">
            <a:spAutoFit/>
          </a:bodyPr>
          <a:lstStyle/>
          <a:p>
            <a:r>
              <a:rPr lang="es-ES" sz="1600" dirty="0"/>
              <a:t>Función </a:t>
            </a:r>
            <a:r>
              <a:rPr lang="es-ES" sz="1600" b="1" dirty="0" err="1"/>
              <a:t>each</a:t>
            </a:r>
            <a:r>
              <a:rPr lang="es-ES" sz="1600" b="1" dirty="0"/>
              <a:t>()</a:t>
            </a:r>
          </a:p>
          <a:p>
            <a:pPr lvl="1"/>
            <a:r>
              <a:rPr lang="es-ES" sz="1600" dirty="0"/>
              <a:t>La función </a:t>
            </a:r>
            <a:r>
              <a:rPr lang="es-ES" sz="1600" b="1" dirty="0" err="1"/>
              <a:t>each</a:t>
            </a:r>
            <a:r>
              <a:rPr lang="es-ES" sz="1600" b="1" dirty="0"/>
              <a:t>() </a:t>
            </a:r>
            <a:r>
              <a:rPr lang="es-ES" sz="1600" dirty="0"/>
              <a:t>devuelve el valor del elemento actual y su clave, y desplaza el puntero al siguiente, cuando llega al final devuelve </a:t>
            </a:r>
            <a:r>
              <a:rPr lang="es-ES" sz="1600" b="1" i="1" dirty="0"/>
              <a:t>falso</a:t>
            </a:r>
            <a:r>
              <a:rPr lang="es-ES" sz="1600" dirty="0" smtClean="0"/>
              <a:t>.</a:t>
            </a:r>
            <a:endParaRPr lang="es-ES" sz="1600" b="1" dirty="0"/>
          </a:p>
          <a:p>
            <a:r>
              <a:rPr lang="es-ES" sz="1600" dirty="0"/>
              <a:t>Función</a:t>
            </a:r>
            <a:r>
              <a:rPr lang="es-ES" sz="1600" b="1" dirty="0"/>
              <a:t> </a:t>
            </a:r>
            <a:r>
              <a:rPr lang="es-ES" sz="1600" b="1" dirty="0" err="1"/>
              <a:t>list</a:t>
            </a:r>
            <a:r>
              <a:rPr lang="es-ES" sz="1600" b="1" dirty="0"/>
              <a:t>() </a:t>
            </a:r>
          </a:p>
          <a:p>
            <a:pPr lvl="1"/>
            <a:r>
              <a:rPr lang="es-ES" sz="1600" dirty="0"/>
              <a:t>Asigna valores a unas lista de variables</a:t>
            </a:r>
            <a:r>
              <a:rPr lang="es-ES" sz="2300" dirty="0"/>
              <a:t>. </a:t>
            </a:r>
            <a:r>
              <a:rPr lang="es-ES" sz="2300" dirty="0" smtClean="0"/>
              <a:t/>
            </a:r>
            <a:br>
              <a:rPr lang="es-ES" sz="2300" dirty="0" smtClean="0"/>
            </a:br>
            <a:r>
              <a:rPr lang="es-ES" sz="2000" dirty="0" smtClean="0"/>
              <a:t>Ejemplo</a:t>
            </a:r>
          </a:p>
          <a:p>
            <a:pPr lvl="1">
              <a:buNone/>
            </a:pPr>
            <a:r>
              <a:rPr lang="es-ES" sz="1600" dirty="0">
                <a:latin typeface="Consolas" pitchFamily="49" charset="0"/>
              </a:rPr>
              <a:t>&lt;?</a:t>
            </a:r>
            <a:r>
              <a:rPr lang="es-ES" sz="1600" dirty="0" err="1">
                <a:latin typeface="Consolas" pitchFamily="49" charset="0"/>
              </a:rPr>
              <a:t>php</a:t>
            </a:r>
            <a:endParaRPr lang="es-ES" sz="1600" dirty="0">
              <a:latin typeface="Consolas" pitchFamily="49" charset="0"/>
            </a:endParaRPr>
          </a:p>
          <a:p>
            <a:pPr lvl="1">
              <a:buNone/>
            </a:pPr>
            <a:r>
              <a:rPr lang="es-ES" sz="1600" dirty="0">
                <a:latin typeface="Consolas" pitchFamily="49" charset="0"/>
              </a:rPr>
              <a:t>$visitas = </a:t>
            </a:r>
            <a:r>
              <a:rPr lang="es-ES" sz="1600" dirty="0" err="1">
                <a:latin typeface="Consolas" pitchFamily="49" charset="0"/>
              </a:rPr>
              <a:t>array</a:t>
            </a:r>
            <a:r>
              <a:rPr lang="es-ES" sz="1600" dirty="0">
                <a:latin typeface="Consolas" pitchFamily="49" charset="0"/>
              </a:rPr>
              <a:t>("lunes</a:t>
            </a:r>
            <a:r>
              <a:rPr lang="es-ES" sz="1600" dirty="0" smtClean="0">
                <a:latin typeface="Consolas" pitchFamily="49" charset="0"/>
              </a:rPr>
              <a:t>"=&gt;300</a:t>
            </a:r>
            <a:r>
              <a:rPr lang="es-ES" sz="1600" dirty="0">
                <a:latin typeface="Consolas" pitchFamily="49" charset="0"/>
              </a:rPr>
              <a:t>, "martes"=&gt;186,</a:t>
            </a:r>
          </a:p>
          <a:p>
            <a:pPr lvl="1">
              <a:buNone/>
            </a:pPr>
            <a:r>
              <a:rPr lang="es-ES" sz="1600" dirty="0">
                <a:latin typeface="Consolas" pitchFamily="49" charset="0"/>
              </a:rPr>
              <a:t>"miércoles"=&gt;190, "jueves"=&gt;175);</a:t>
            </a:r>
          </a:p>
          <a:p>
            <a:pPr lvl="1">
              <a:buNone/>
            </a:pPr>
            <a:r>
              <a:rPr lang="es-ES" sz="1600" dirty="0" err="1">
                <a:latin typeface="Consolas" pitchFamily="49" charset="0"/>
              </a:rPr>
              <a:t>reset</a:t>
            </a:r>
            <a:r>
              <a:rPr lang="es-ES" sz="1600" dirty="0">
                <a:latin typeface="Consolas" pitchFamily="49" charset="0"/>
              </a:rPr>
              <a:t>($visitas);</a:t>
            </a:r>
          </a:p>
          <a:p>
            <a:pPr lvl="1">
              <a:buNone/>
            </a:pPr>
            <a:r>
              <a:rPr lang="es-ES" sz="1600" dirty="0" err="1">
                <a:latin typeface="Consolas" pitchFamily="49" charset="0"/>
              </a:rPr>
              <a:t>while</a:t>
            </a:r>
            <a:r>
              <a:rPr lang="es-ES" sz="1600" dirty="0">
                <a:latin typeface="Consolas" pitchFamily="49" charset="0"/>
              </a:rPr>
              <a:t> (</a:t>
            </a:r>
            <a:r>
              <a:rPr lang="es-ES" sz="1600" dirty="0" err="1">
                <a:latin typeface="Consolas" pitchFamily="49" charset="0"/>
              </a:rPr>
              <a:t>list</a:t>
            </a:r>
            <a:r>
              <a:rPr lang="es-ES" sz="1600" dirty="0">
                <a:latin typeface="Consolas" pitchFamily="49" charset="0"/>
              </a:rPr>
              <a:t>($clave, $valor) = </a:t>
            </a:r>
            <a:r>
              <a:rPr lang="es-ES" sz="1600" dirty="0" err="1">
                <a:latin typeface="Consolas" pitchFamily="49" charset="0"/>
              </a:rPr>
              <a:t>each</a:t>
            </a:r>
            <a:r>
              <a:rPr lang="es-ES" sz="1600" dirty="0">
                <a:latin typeface="Consolas" pitchFamily="49" charset="0"/>
              </a:rPr>
              <a:t>($visitas))</a:t>
            </a:r>
          </a:p>
          <a:p>
            <a:pPr lvl="1">
              <a:buNone/>
            </a:pPr>
            <a:r>
              <a:rPr lang="es-ES" sz="1600" dirty="0">
                <a:latin typeface="Consolas" pitchFamily="49" charset="0"/>
              </a:rPr>
              <a:t>{</a:t>
            </a:r>
          </a:p>
          <a:p>
            <a:pPr lvl="1">
              <a:buNone/>
            </a:pPr>
            <a:r>
              <a:rPr lang="es-ES" sz="1600" dirty="0">
                <a:latin typeface="Consolas" pitchFamily="49" charset="0"/>
              </a:rPr>
              <a:t>echo "el día $clave ha tenido $valor visitas&lt;BR&gt;";</a:t>
            </a:r>
          </a:p>
          <a:p>
            <a:pPr lvl="1">
              <a:buNone/>
            </a:pPr>
            <a:r>
              <a:rPr lang="es-ES" sz="1600" dirty="0">
                <a:latin typeface="Consolas" pitchFamily="49" charset="0"/>
              </a:rPr>
              <a:t>}</a:t>
            </a:r>
          </a:p>
          <a:p>
            <a:pPr lvl="1">
              <a:buNone/>
            </a:pPr>
            <a:r>
              <a:rPr lang="es-ES" sz="1600" dirty="0" smtClean="0">
                <a:latin typeface="Consolas" pitchFamily="49" charset="0"/>
              </a:rPr>
              <a:t>?&gt;</a:t>
            </a:r>
          </a:p>
          <a:p>
            <a:pPr lvl="1">
              <a:buNone/>
            </a:pPr>
            <a:r>
              <a:rPr lang="es-ES" sz="1600" dirty="0" smtClean="0">
                <a:latin typeface="Consolas" pitchFamily="49" charset="0"/>
              </a:rPr>
              <a:t>Resultado:</a:t>
            </a:r>
            <a:endParaRPr lang="es-ES" sz="1600" dirty="0">
              <a:latin typeface="Consolas" pitchFamily="49" charset="0"/>
            </a:endParaRPr>
          </a:p>
          <a:p>
            <a:pPr lvl="1"/>
            <a:r>
              <a:rPr lang="es-ES" sz="1400" dirty="0"/>
              <a:t>el día lunes ha tenido 300 visitas</a:t>
            </a:r>
            <a:br>
              <a:rPr lang="es-ES" sz="1400" dirty="0"/>
            </a:br>
            <a:r>
              <a:rPr lang="es-ES" sz="1400" dirty="0"/>
              <a:t>el día martes ha tenido 186 visitas</a:t>
            </a:r>
            <a:br>
              <a:rPr lang="es-ES" sz="1400" dirty="0"/>
            </a:br>
            <a:r>
              <a:rPr lang="es-ES" sz="1400" dirty="0"/>
              <a:t>el día miércoles ha tenido 190 visitas</a:t>
            </a:r>
            <a:br>
              <a:rPr lang="es-ES" sz="1400" dirty="0"/>
            </a:br>
            <a:r>
              <a:rPr lang="es-ES" sz="1400" dirty="0"/>
              <a:t>el día jueves ha tenido 175 visitas</a:t>
            </a:r>
            <a:endParaRPr lang="es-ES" sz="1400" dirty="0" smtClean="0"/>
          </a:p>
          <a:p>
            <a:pPr lvl="1"/>
            <a:endParaRPr lang="es-ES" dirty="0"/>
          </a:p>
        </p:txBody>
      </p:sp>
    </p:spTree>
    <p:extLst>
      <p:ext uri="{BB962C8B-B14F-4D97-AF65-F5344CB8AC3E}">
        <p14:creationId xmlns:p14="http://schemas.microsoft.com/office/powerpoint/2010/main" val="136222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1412776"/>
            <a:ext cx="5958408" cy="3970318"/>
          </a:xfrm>
          <a:prstGeom prst="rect">
            <a:avLst/>
          </a:prstGeom>
        </p:spPr>
        <p:txBody>
          <a:bodyPr wrap="square">
            <a:spAutoFit/>
          </a:bodyPr>
          <a:lstStyle/>
          <a:p>
            <a:r>
              <a:rPr lang="es-ES" dirty="0" err="1"/>
              <a:t>foreach</a:t>
            </a:r>
            <a:r>
              <a:rPr lang="es-ES" dirty="0"/>
              <a:t>($</a:t>
            </a:r>
            <a:r>
              <a:rPr lang="es-ES" dirty="0" err="1"/>
              <a:t>nombreVector</a:t>
            </a:r>
            <a:r>
              <a:rPr lang="es-ES" dirty="0"/>
              <a:t> as $</a:t>
            </a:r>
            <a:r>
              <a:rPr lang="es-ES" dirty="0" err="1"/>
              <a:t>item</a:t>
            </a:r>
            <a:r>
              <a:rPr lang="es-ES" dirty="0"/>
              <a:t>=&gt;$</a:t>
            </a:r>
            <a:r>
              <a:rPr lang="es-ES" dirty="0" err="1"/>
              <a:t>value</a:t>
            </a:r>
            <a:r>
              <a:rPr lang="es-ES" dirty="0"/>
              <a:t>){</a:t>
            </a:r>
          </a:p>
          <a:p>
            <a:r>
              <a:rPr lang="es-ES" dirty="0"/>
              <a:t>    echo $</a:t>
            </a:r>
            <a:r>
              <a:rPr lang="es-ES" dirty="0" err="1"/>
              <a:t>item</a:t>
            </a:r>
            <a:r>
              <a:rPr lang="es-ES" dirty="0"/>
              <a:t>. ": ".$</a:t>
            </a:r>
            <a:r>
              <a:rPr lang="es-ES" dirty="0" err="1"/>
              <a:t>value</a:t>
            </a:r>
            <a:r>
              <a:rPr lang="es-ES" dirty="0"/>
              <a:t>;</a:t>
            </a:r>
          </a:p>
          <a:p>
            <a:r>
              <a:rPr lang="es-ES" dirty="0"/>
              <a:t>    echo "&lt;</a:t>
            </a:r>
            <a:r>
              <a:rPr lang="es-ES" dirty="0" err="1"/>
              <a:t>br</a:t>
            </a:r>
            <a:r>
              <a:rPr lang="es-ES" dirty="0"/>
              <a:t> /&gt;";</a:t>
            </a:r>
          </a:p>
          <a:p>
            <a:r>
              <a:rPr lang="es-ES" dirty="0" smtClean="0"/>
              <a:t>}</a:t>
            </a:r>
          </a:p>
          <a:p>
            <a:r>
              <a:rPr lang="es-ES" dirty="0" smtClean="0"/>
              <a:t>Ejemplo:</a:t>
            </a:r>
          </a:p>
          <a:p>
            <a:r>
              <a:rPr lang="es-ES" dirty="0"/>
              <a:t>&lt;?</a:t>
            </a:r>
            <a:r>
              <a:rPr lang="es-ES" dirty="0" err="1"/>
              <a:t>php</a:t>
            </a:r>
            <a:endParaRPr lang="es-ES" dirty="0"/>
          </a:p>
          <a:p>
            <a:r>
              <a:rPr lang="es-ES" dirty="0"/>
              <a:t>$visitas = </a:t>
            </a:r>
            <a:r>
              <a:rPr lang="es-ES" dirty="0" err="1"/>
              <a:t>array</a:t>
            </a:r>
            <a:r>
              <a:rPr lang="es-ES" dirty="0"/>
              <a:t>('lunes'=&gt;300, "martes"=&gt;186,</a:t>
            </a:r>
          </a:p>
          <a:p>
            <a:r>
              <a:rPr lang="es-ES" dirty="0"/>
              <a:t>"miércoles"=&gt;190, "jueves"=&gt;175);</a:t>
            </a:r>
          </a:p>
          <a:p>
            <a:r>
              <a:rPr lang="pt-BR" dirty="0" err="1"/>
              <a:t>foreach</a:t>
            </a:r>
            <a:r>
              <a:rPr lang="pt-BR" dirty="0"/>
              <a:t>($visitas as $item=&gt;$</a:t>
            </a:r>
            <a:r>
              <a:rPr lang="pt-BR" dirty="0" err="1"/>
              <a:t>value</a:t>
            </a:r>
            <a:r>
              <a:rPr lang="pt-BR" dirty="0"/>
              <a:t>){</a:t>
            </a:r>
          </a:p>
          <a:p>
            <a:r>
              <a:rPr lang="es-ES" dirty="0"/>
              <a:t>echo "el día ".$</a:t>
            </a:r>
            <a:r>
              <a:rPr lang="es-ES" dirty="0" err="1"/>
              <a:t>item</a:t>
            </a:r>
            <a:r>
              <a:rPr lang="es-ES" dirty="0"/>
              <a:t>. "ha tenido ".$</a:t>
            </a:r>
            <a:r>
              <a:rPr lang="es-ES" dirty="0" err="1"/>
              <a:t>value</a:t>
            </a:r>
            <a:r>
              <a:rPr lang="es-ES" dirty="0"/>
              <a:t>. "  visitas";</a:t>
            </a:r>
          </a:p>
          <a:p>
            <a:r>
              <a:rPr lang="es-ES" dirty="0"/>
              <a:t>    echo "&lt;</a:t>
            </a:r>
            <a:r>
              <a:rPr lang="es-ES" dirty="0" err="1"/>
              <a:t>br</a:t>
            </a:r>
            <a:r>
              <a:rPr lang="es-ES" dirty="0"/>
              <a:t> /&gt;";</a:t>
            </a:r>
            <a:r>
              <a:rPr lang="pt-BR" dirty="0" smtClean="0"/>
              <a:t>}</a:t>
            </a:r>
            <a:endParaRPr lang="pt-BR" dirty="0"/>
          </a:p>
          <a:p>
            <a:r>
              <a:rPr lang="pt-BR" dirty="0" smtClean="0"/>
              <a:t>?&gt;</a:t>
            </a:r>
          </a:p>
          <a:p>
            <a:r>
              <a:rPr lang="pt-BR" dirty="0" smtClean="0"/>
              <a:t>Resultado:</a:t>
            </a:r>
          </a:p>
          <a:p>
            <a:endParaRPr lang="es-ES" dirty="0"/>
          </a:p>
        </p:txBody>
      </p:sp>
      <p:sp>
        <p:nvSpPr>
          <p:cNvPr id="3" name="2 CuadroTexto"/>
          <p:cNvSpPr txBox="1"/>
          <p:nvPr/>
        </p:nvSpPr>
        <p:spPr>
          <a:xfrm>
            <a:off x="1259632" y="764704"/>
            <a:ext cx="4464496" cy="369332"/>
          </a:xfrm>
          <a:prstGeom prst="rect">
            <a:avLst/>
          </a:prstGeom>
          <a:noFill/>
        </p:spPr>
        <p:txBody>
          <a:bodyPr wrap="square" rtlCol="0">
            <a:spAutoFit/>
          </a:bodyPr>
          <a:lstStyle/>
          <a:p>
            <a:pPr algn="ctr"/>
            <a:r>
              <a:rPr lang="es-ES" dirty="0" smtClean="0"/>
              <a:t>Función </a:t>
            </a:r>
            <a:r>
              <a:rPr lang="es-ES" b="1" dirty="0" err="1" smtClean="0"/>
              <a:t>foreach</a:t>
            </a:r>
            <a:r>
              <a:rPr lang="es-ES" b="1" dirty="0" smtClean="0"/>
              <a:t>()</a:t>
            </a:r>
            <a:endParaRPr lang="es-ES" b="1" dirty="0"/>
          </a:p>
        </p:txBody>
      </p:sp>
    </p:spTree>
    <p:extLst>
      <p:ext uri="{BB962C8B-B14F-4D97-AF65-F5344CB8AC3E}">
        <p14:creationId xmlns:p14="http://schemas.microsoft.com/office/powerpoint/2010/main" val="421578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692696"/>
            <a:ext cx="6192688" cy="3693319"/>
          </a:xfrm>
          <a:prstGeom prst="rect">
            <a:avLst/>
          </a:prstGeom>
          <a:noFill/>
        </p:spPr>
        <p:txBody>
          <a:bodyPr wrap="square" rtlCol="0">
            <a:spAutoFit/>
          </a:bodyPr>
          <a:lstStyle/>
          <a:p>
            <a:r>
              <a:rPr lang="es-ES" dirty="0" smtClean="0"/>
              <a:t>Ejercicios</a:t>
            </a:r>
          </a:p>
          <a:p>
            <a:r>
              <a:rPr lang="es-ES" dirty="0" smtClean="0"/>
              <a:t>1.- Crear un vector de 10 elementos con números enteros, visualizar su contenido.</a:t>
            </a:r>
          </a:p>
          <a:p>
            <a:r>
              <a:rPr lang="es-ES" dirty="0" smtClean="0"/>
              <a:t>2.- Visualizar el vector anterior comenzando por el último elemento hasta el primer elemento del vector.</a:t>
            </a:r>
          </a:p>
          <a:p>
            <a:r>
              <a:rPr lang="es-ES" dirty="0" smtClean="0"/>
              <a:t>3.- Visualizar la primera mitad del vector.</a:t>
            </a:r>
          </a:p>
          <a:p>
            <a:r>
              <a:rPr lang="es-ES" dirty="0" smtClean="0"/>
              <a:t>4.- Visualizar la segunda mitad del vector.</a:t>
            </a:r>
          </a:p>
          <a:p>
            <a:r>
              <a:rPr lang="es-ES" dirty="0" smtClean="0"/>
              <a:t>5. -</a:t>
            </a:r>
            <a:r>
              <a:rPr lang="es-ES" dirty="0"/>
              <a:t>Crear un vector </a:t>
            </a:r>
            <a:r>
              <a:rPr lang="es-ES" dirty="0" smtClean="0"/>
              <a:t> </a:t>
            </a:r>
            <a:r>
              <a:rPr lang="es-ES" dirty="0"/>
              <a:t>que almacene las claves de acceso de 5 usuarios de un sistema. </a:t>
            </a:r>
            <a:r>
              <a:rPr lang="es-ES" dirty="0" smtClean="0"/>
              <a:t>El índice del vector será el nombre de cada usuario. Visualizar la clave de acceso de uno de los usuarios.</a:t>
            </a:r>
          </a:p>
          <a:p>
            <a:r>
              <a:rPr lang="es-ES" dirty="0" smtClean="0"/>
              <a:t>6.- Visualizar la clave de acceso de todos los usuarios.</a:t>
            </a:r>
          </a:p>
          <a:p>
            <a:endParaRPr lang="es-ES" dirty="0"/>
          </a:p>
        </p:txBody>
      </p:sp>
    </p:spTree>
    <p:extLst>
      <p:ext uri="{BB962C8B-B14F-4D97-AF65-F5344CB8AC3E}">
        <p14:creationId xmlns:p14="http://schemas.microsoft.com/office/powerpoint/2010/main" val="15715787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1164</Words>
  <Application>Microsoft Office PowerPoint</Application>
  <PresentationFormat>Presentación en pantalla (4:3)</PresentationFormat>
  <Paragraphs>181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Pilar</cp:lastModifiedBy>
  <cp:revision>48</cp:revision>
  <dcterms:created xsi:type="dcterms:W3CDTF">2013-11-09T23:00:39Z</dcterms:created>
  <dcterms:modified xsi:type="dcterms:W3CDTF">2020-07-24T12:11:37Z</dcterms:modified>
</cp:coreProperties>
</file>