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25/07/2020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ua.es/webdev/2009/11/05/_request-_post-o-_ge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s-ES" smtClean="0"/>
              <a:t>FORMULARIOS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88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36712"/>
            <a:ext cx="648072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6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pagina1.php</a:t>
            </a:r>
            <a:endParaRPr lang="es-E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476668" y="1117600"/>
            <a:ext cx="11431999" cy="4892675"/>
            <a:chOff x="426" y="760"/>
            <a:chExt cx="5546" cy="3082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6" y="760"/>
              <a:ext cx="4446" cy="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57" y="795"/>
              <a:ext cx="44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</a:t>
              </a:r>
              <a:r>
                <a:rPr kumimoji="0" lang="es-E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html</a:t>
              </a:r>
              <a:r>
                <a: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&gt; 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15" y="795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57" y="972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10" y="972"/>
              <a:ext cx="46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&lt;head&gt;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83" y="972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57" y="1148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10" y="1148"/>
              <a:ext cx="2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&lt;titl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97" y="1148"/>
              <a:ext cx="25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e&gt;Formulario de entrada del dato nombre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872" y="1148"/>
              <a:ext cx="4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&lt;/title&gt;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243" y="1148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57" y="1324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10" y="1324"/>
              <a:ext cx="50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&lt;/head&gt;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28" y="1324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57" y="1501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10" y="1501"/>
              <a:ext cx="43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&lt;body&gt;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58" y="1501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57" y="1677"/>
              <a:ext cx="43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&lt;form method="post" action="pagina2.php"&gt;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822" y="1677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&lt;!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917" y="1677"/>
              <a:ext cx="177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--programa que</a:t>
              </a:r>
              <a:r>
                <a:rPr kumimoji="0" lang="es-ES" sz="18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se encargará del procesamiento de los datos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s-ES" baseline="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Del</a:t>
              </a:r>
              <a:r>
                <a:rPr lang="es-ES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 formulario--&gt;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012" y="167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37" y="167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319" y="167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909" y="167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965" y="1677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57" y="185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Rectangle 32"/>
            <p:cNvSpPr>
              <a:spLocks noChangeArrowheads="1"/>
            </p:cNvSpPr>
            <p:nvPr/>
          </p:nvSpPr>
          <p:spPr bwMode="auto">
            <a:xfrm>
              <a:off x="2141" y="185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" name="Rectangle 33"/>
            <p:cNvSpPr>
              <a:spLocks noChangeArrowheads="1"/>
            </p:cNvSpPr>
            <p:nvPr/>
          </p:nvSpPr>
          <p:spPr bwMode="auto">
            <a:xfrm>
              <a:off x="1487" y="19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ctangle 34"/>
            <p:cNvSpPr>
              <a:spLocks noChangeArrowheads="1"/>
            </p:cNvSpPr>
            <p:nvPr/>
          </p:nvSpPr>
          <p:spPr bwMode="auto">
            <a:xfrm>
              <a:off x="4223" y="185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ctangle 35"/>
            <p:cNvSpPr>
              <a:spLocks noChangeArrowheads="1"/>
            </p:cNvSpPr>
            <p:nvPr/>
          </p:nvSpPr>
          <p:spPr bwMode="auto">
            <a:xfrm>
              <a:off x="4293" y="185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36"/>
            <p:cNvSpPr>
              <a:spLocks noChangeArrowheads="1"/>
            </p:cNvSpPr>
            <p:nvPr/>
          </p:nvSpPr>
          <p:spPr bwMode="auto">
            <a:xfrm>
              <a:off x="4349" y="1853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Rectangle 37"/>
            <p:cNvSpPr>
              <a:spLocks noChangeArrowheads="1"/>
            </p:cNvSpPr>
            <p:nvPr/>
          </p:nvSpPr>
          <p:spPr bwMode="auto">
            <a:xfrm>
              <a:off x="657" y="2030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Rectangle 38"/>
            <p:cNvSpPr>
              <a:spLocks noChangeArrowheads="1"/>
            </p:cNvSpPr>
            <p:nvPr/>
          </p:nvSpPr>
          <p:spPr bwMode="auto">
            <a:xfrm>
              <a:off x="710" y="2030"/>
              <a:ext cx="51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Teclea tu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39"/>
            <p:cNvSpPr>
              <a:spLocks noChangeArrowheads="1"/>
            </p:cNvSpPr>
            <p:nvPr/>
          </p:nvSpPr>
          <p:spPr bwMode="auto">
            <a:xfrm>
              <a:off x="1135" y="2030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Rectangle 40"/>
            <p:cNvSpPr>
              <a:spLocks noChangeArrowheads="1"/>
            </p:cNvSpPr>
            <p:nvPr/>
          </p:nvSpPr>
          <p:spPr bwMode="auto">
            <a:xfrm>
              <a:off x="1162" y="2030"/>
              <a:ext cx="51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nombre: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41"/>
            <p:cNvSpPr>
              <a:spLocks noChangeArrowheads="1"/>
            </p:cNvSpPr>
            <p:nvPr/>
          </p:nvSpPr>
          <p:spPr bwMode="auto">
            <a:xfrm>
              <a:off x="1589" y="2030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42"/>
            <p:cNvSpPr>
              <a:spLocks noChangeArrowheads="1"/>
            </p:cNvSpPr>
            <p:nvPr/>
          </p:nvSpPr>
          <p:spPr bwMode="auto">
            <a:xfrm>
              <a:off x="657" y="2206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43"/>
            <p:cNvSpPr>
              <a:spLocks noChangeArrowheads="1"/>
            </p:cNvSpPr>
            <p:nvPr/>
          </p:nvSpPr>
          <p:spPr bwMode="auto">
            <a:xfrm>
              <a:off x="710" y="2206"/>
              <a:ext cx="193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&lt;input type="text" name="nombre"&gt;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44"/>
            <p:cNvSpPr>
              <a:spLocks noChangeArrowheads="1"/>
            </p:cNvSpPr>
            <p:nvPr/>
          </p:nvSpPr>
          <p:spPr bwMode="auto">
            <a:xfrm>
              <a:off x="2476" y="2206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&lt;!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ctangle 45"/>
            <p:cNvSpPr>
              <a:spLocks noChangeArrowheads="1"/>
            </p:cNvSpPr>
            <p:nvPr/>
          </p:nvSpPr>
          <p:spPr bwMode="auto">
            <a:xfrm>
              <a:off x="2572" y="2206"/>
              <a:ext cx="13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--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ctangle 46"/>
            <p:cNvSpPr>
              <a:spLocks noChangeArrowheads="1"/>
            </p:cNvSpPr>
            <p:nvPr/>
          </p:nvSpPr>
          <p:spPr bwMode="auto">
            <a:xfrm>
              <a:off x="2642" y="2206"/>
              <a:ext cx="234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para crear un cuadro de texto para teclear un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47"/>
            <p:cNvSpPr>
              <a:spLocks noChangeArrowheads="1"/>
            </p:cNvSpPr>
            <p:nvPr/>
          </p:nvSpPr>
          <p:spPr bwMode="auto">
            <a:xfrm>
              <a:off x="4791" y="2206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Rectangle 48"/>
            <p:cNvSpPr>
              <a:spLocks noChangeArrowheads="1"/>
            </p:cNvSpPr>
            <p:nvPr/>
          </p:nvSpPr>
          <p:spPr bwMode="auto">
            <a:xfrm>
              <a:off x="657" y="2381"/>
              <a:ext cx="188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                                   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3" name="Rectangle 49"/>
            <p:cNvSpPr>
              <a:spLocks noChangeArrowheads="1"/>
            </p:cNvSpPr>
            <p:nvPr/>
          </p:nvSpPr>
          <p:spPr bwMode="auto">
            <a:xfrm>
              <a:off x="2349" y="2381"/>
              <a:ext cx="34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      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4" name="Rectangle 50"/>
            <p:cNvSpPr>
              <a:spLocks noChangeArrowheads="1"/>
            </p:cNvSpPr>
            <p:nvPr/>
          </p:nvSpPr>
          <p:spPr bwMode="auto">
            <a:xfrm>
              <a:off x="2611" y="2381"/>
              <a:ext cx="45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nombre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5" name="Rectangle 51"/>
            <p:cNvSpPr>
              <a:spLocks noChangeArrowheads="1"/>
            </p:cNvSpPr>
            <p:nvPr/>
          </p:nvSpPr>
          <p:spPr bwMode="auto">
            <a:xfrm>
              <a:off x="2981" y="2381"/>
              <a:ext cx="13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--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2"/>
            <p:cNvSpPr>
              <a:spLocks noChangeArrowheads="1"/>
            </p:cNvSpPr>
            <p:nvPr/>
          </p:nvSpPr>
          <p:spPr bwMode="auto">
            <a:xfrm>
              <a:off x="3051" y="2381"/>
              <a:ext cx="1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&gt;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Rectangle 53"/>
            <p:cNvSpPr>
              <a:spLocks noChangeArrowheads="1"/>
            </p:cNvSpPr>
            <p:nvPr/>
          </p:nvSpPr>
          <p:spPr bwMode="auto">
            <a:xfrm>
              <a:off x="3108" y="2381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57" y="2557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9" name="Rectangle 55"/>
            <p:cNvSpPr>
              <a:spLocks noChangeArrowheads="1"/>
            </p:cNvSpPr>
            <p:nvPr/>
          </p:nvSpPr>
          <p:spPr bwMode="auto">
            <a:xfrm>
              <a:off x="657" y="2733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ctangle 56"/>
            <p:cNvSpPr>
              <a:spLocks noChangeArrowheads="1"/>
            </p:cNvSpPr>
            <p:nvPr/>
          </p:nvSpPr>
          <p:spPr bwMode="auto">
            <a:xfrm>
              <a:off x="710" y="2733"/>
              <a:ext cx="23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&lt;br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868" y="2733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2" name="Rectangle 58"/>
            <p:cNvSpPr>
              <a:spLocks noChangeArrowheads="1"/>
            </p:cNvSpPr>
            <p:nvPr/>
          </p:nvSpPr>
          <p:spPr bwMode="auto">
            <a:xfrm>
              <a:off x="893" y="2733"/>
              <a:ext cx="11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/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59"/>
            <p:cNvSpPr>
              <a:spLocks noChangeArrowheads="1"/>
            </p:cNvSpPr>
            <p:nvPr/>
          </p:nvSpPr>
          <p:spPr bwMode="auto">
            <a:xfrm>
              <a:off x="938" y="2733"/>
              <a:ext cx="15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&gt;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4" name="Rectangle 60"/>
            <p:cNvSpPr>
              <a:spLocks noChangeArrowheads="1"/>
            </p:cNvSpPr>
            <p:nvPr/>
          </p:nvSpPr>
          <p:spPr bwMode="auto">
            <a:xfrm>
              <a:off x="1021" y="2733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Rectangle 61"/>
            <p:cNvSpPr>
              <a:spLocks noChangeArrowheads="1"/>
            </p:cNvSpPr>
            <p:nvPr/>
          </p:nvSpPr>
          <p:spPr bwMode="auto">
            <a:xfrm>
              <a:off x="657" y="2910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6" name="Rectangle 62"/>
            <p:cNvSpPr>
              <a:spLocks noChangeArrowheads="1"/>
            </p:cNvSpPr>
            <p:nvPr/>
          </p:nvSpPr>
          <p:spPr bwMode="auto">
            <a:xfrm>
              <a:off x="710" y="2910"/>
              <a:ext cx="34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&lt;inpu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7" name="Rectangle 63"/>
            <p:cNvSpPr>
              <a:spLocks noChangeArrowheads="1"/>
            </p:cNvSpPr>
            <p:nvPr/>
          </p:nvSpPr>
          <p:spPr bwMode="auto">
            <a:xfrm>
              <a:off x="975" y="2910"/>
              <a:ext cx="163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 type="submit" value="aceptar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8" name="Rectangle 64"/>
            <p:cNvSpPr>
              <a:spLocks noChangeArrowheads="1"/>
            </p:cNvSpPr>
            <p:nvPr/>
          </p:nvSpPr>
          <p:spPr bwMode="auto">
            <a:xfrm>
              <a:off x="2457" y="2910"/>
              <a:ext cx="20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"&gt;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Rectangle 65"/>
            <p:cNvSpPr>
              <a:spLocks noChangeArrowheads="1"/>
            </p:cNvSpPr>
            <p:nvPr/>
          </p:nvSpPr>
          <p:spPr bwMode="auto">
            <a:xfrm>
              <a:off x="2587" y="2910"/>
              <a:ext cx="16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&lt;!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0" name="Rectangle 66"/>
            <p:cNvSpPr>
              <a:spLocks noChangeArrowheads="1"/>
            </p:cNvSpPr>
            <p:nvPr/>
          </p:nvSpPr>
          <p:spPr bwMode="auto">
            <a:xfrm>
              <a:off x="2682" y="2910"/>
              <a:ext cx="13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--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67"/>
            <p:cNvSpPr>
              <a:spLocks noChangeArrowheads="1"/>
            </p:cNvSpPr>
            <p:nvPr/>
          </p:nvSpPr>
          <p:spPr bwMode="auto">
            <a:xfrm>
              <a:off x="2752" y="2910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68"/>
            <p:cNvSpPr>
              <a:spLocks noChangeArrowheads="1"/>
            </p:cNvSpPr>
            <p:nvPr/>
          </p:nvSpPr>
          <p:spPr bwMode="auto">
            <a:xfrm>
              <a:off x="2779" y="2910"/>
              <a:ext cx="40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para cr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Rectangle 69"/>
            <p:cNvSpPr>
              <a:spLocks noChangeArrowheads="1"/>
            </p:cNvSpPr>
            <p:nvPr/>
          </p:nvSpPr>
          <p:spPr bwMode="auto">
            <a:xfrm>
              <a:off x="3104" y="2910"/>
              <a:ext cx="3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ear el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4" name="Rectangle 70"/>
            <p:cNvSpPr>
              <a:spLocks noChangeArrowheads="1"/>
            </p:cNvSpPr>
            <p:nvPr/>
          </p:nvSpPr>
          <p:spPr bwMode="auto">
            <a:xfrm>
              <a:off x="3392" y="2910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71"/>
            <p:cNvSpPr>
              <a:spLocks noChangeArrowheads="1"/>
            </p:cNvSpPr>
            <p:nvPr/>
          </p:nvSpPr>
          <p:spPr bwMode="auto">
            <a:xfrm>
              <a:off x="3418" y="2910"/>
              <a:ext cx="3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botón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72"/>
            <p:cNvSpPr>
              <a:spLocks noChangeArrowheads="1"/>
            </p:cNvSpPr>
            <p:nvPr/>
          </p:nvSpPr>
          <p:spPr bwMode="auto">
            <a:xfrm>
              <a:off x="3698" y="2910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7" name="Rectangle 73"/>
            <p:cNvSpPr>
              <a:spLocks noChangeArrowheads="1"/>
            </p:cNvSpPr>
            <p:nvPr/>
          </p:nvSpPr>
          <p:spPr bwMode="auto">
            <a:xfrm>
              <a:off x="3724" y="2910"/>
              <a:ext cx="49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aceptar ,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8" name="Rectangle 74"/>
            <p:cNvSpPr>
              <a:spLocks noChangeArrowheads="1"/>
            </p:cNvSpPr>
            <p:nvPr/>
          </p:nvSpPr>
          <p:spPr bwMode="auto">
            <a:xfrm>
              <a:off x="4134" y="2910"/>
              <a:ext cx="111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en value ponemos la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9" name="Rectangle 75"/>
            <p:cNvSpPr>
              <a:spLocks noChangeArrowheads="1"/>
            </p:cNvSpPr>
            <p:nvPr/>
          </p:nvSpPr>
          <p:spPr bwMode="auto">
            <a:xfrm>
              <a:off x="5125" y="2910"/>
              <a:ext cx="84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0" name="Rectangle 76"/>
            <p:cNvSpPr>
              <a:spLocks noChangeArrowheads="1"/>
            </p:cNvSpPr>
            <p:nvPr/>
          </p:nvSpPr>
          <p:spPr bwMode="auto">
            <a:xfrm>
              <a:off x="5854" y="2910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1" name="Rectangle 77"/>
            <p:cNvSpPr>
              <a:spLocks noChangeArrowheads="1"/>
            </p:cNvSpPr>
            <p:nvPr/>
          </p:nvSpPr>
          <p:spPr bwMode="auto">
            <a:xfrm>
              <a:off x="657" y="3086"/>
              <a:ext cx="2165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                                               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2" name="Rectangle 78"/>
            <p:cNvSpPr>
              <a:spLocks noChangeArrowheads="1"/>
            </p:cNvSpPr>
            <p:nvPr/>
          </p:nvSpPr>
          <p:spPr bwMode="auto">
            <a:xfrm>
              <a:off x="2609" y="3086"/>
              <a:ext cx="8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etiqueta del bot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3" name="Rectangle 79"/>
            <p:cNvSpPr>
              <a:spLocks noChangeArrowheads="1"/>
            </p:cNvSpPr>
            <p:nvPr/>
          </p:nvSpPr>
          <p:spPr bwMode="auto">
            <a:xfrm>
              <a:off x="3360" y="3086"/>
              <a:ext cx="12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ó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ctangle 80"/>
            <p:cNvSpPr>
              <a:spLocks noChangeArrowheads="1"/>
            </p:cNvSpPr>
            <p:nvPr/>
          </p:nvSpPr>
          <p:spPr bwMode="auto">
            <a:xfrm>
              <a:off x="3422" y="3086"/>
              <a:ext cx="12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5" name="Rectangle 81"/>
            <p:cNvSpPr>
              <a:spLocks noChangeArrowheads="1"/>
            </p:cNvSpPr>
            <p:nvPr/>
          </p:nvSpPr>
          <p:spPr bwMode="auto">
            <a:xfrm>
              <a:off x="3482" y="3086"/>
              <a:ext cx="13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--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Rectangle 82"/>
            <p:cNvSpPr>
              <a:spLocks noChangeArrowheads="1"/>
            </p:cNvSpPr>
            <p:nvPr/>
          </p:nvSpPr>
          <p:spPr bwMode="auto">
            <a:xfrm>
              <a:off x="3552" y="3086"/>
              <a:ext cx="1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&gt;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ctangle 83"/>
            <p:cNvSpPr>
              <a:spLocks noChangeArrowheads="1"/>
            </p:cNvSpPr>
            <p:nvPr/>
          </p:nvSpPr>
          <p:spPr bwMode="auto">
            <a:xfrm>
              <a:off x="3609" y="3086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8" name="Rectangle 84"/>
            <p:cNvSpPr>
              <a:spLocks noChangeArrowheads="1"/>
            </p:cNvSpPr>
            <p:nvPr/>
          </p:nvSpPr>
          <p:spPr bwMode="auto">
            <a:xfrm>
              <a:off x="657" y="3262"/>
              <a:ext cx="12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9" name="Rectangle 85"/>
            <p:cNvSpPr>
              <a:spLocks noChangeArrowheads="1"/>
            </p:cNvSpPr>
            <p:nvPr/>
          </p:nvSpPr>
          <p:spPr bwMode="auto">
            <a:xfrm>
              <a:off x="710" y="3262"/>
              <a:ext cx="47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&lt;/form&gt;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0" name="Rectangle 86"/>
            <p:cNvSpPr>
              <a:spLocks noChangeArrowheads="1"/>
            </p:cNvSpPr>
            <p:nvPr/>
          </p:nvSpPr>
          <p:spPr bwMode="auto">
            <a:xfrm>
              <a:off x="1096" y="3262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1" name="Rectangle 87"/>
            <p:cNvSpPr>
              <a:spLocks noChangeArrowheads="1"/>
            </p:cNvSpPr>
            <p:nvPr/>
          </p:nvSpPr>
          <p:spPr bwMode="auto">
            <a:xfrm>
              <a:off x="657" y="3439"/>
              <a:ext cx="50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&lt;/</a:t>
              </a:r>
              <a:r>
                <a:rPr kumimoji="0" lang="es-ES" sz="18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body</a:t>
              </a:r>
              <a:r>
                <a: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&gt; 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2" name="Rectangle 88"/>
            <p:cNvSpPr>
              <a:spLocks noChangeArrowheads="1"/>
            </p:cNvSpPr>
            <p:nvPr/>
          </p:nvSpPr>
          <p:spPr bwMode="auto">
            <a:xfrm>
              <a:off x="1076" y="3439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3" name="Rectangle 89"/>
            <p:cNvSpPr>
              <a:spLocks noChangeArrowheads="1"/>
            </p:cNvSpPr>
            <p:nvPr/>
          </p:nvSpPr>
          <p:spPr bwMode="auto">
            <a:xfrm>
              <a:off x="657" y="3615"/>
              <a:ext cx="4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&lt;/html&gt;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4" name="Rectangle 90"/>
            <p:cNvSpPr>
              <a:spLocks noChangeArrowheads="1"/>
            </p:cNvSpPr>
            <p:nvPr/>
          </p:nvSpPr>
          <p:spPr bwMode="auto">
            <a:xfrm>
              <a:off x="1034" y="3615"/>
              <a:ext cx="9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0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s-ES" sz="4000" dirty="0" smtClean="0"/>
              <a:t>pagina2.php</a:t>
            </a:r>
            <a:endParaRPr lang="es-ES" sz="40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72" y="1340769"/>
            <a:ext cx="540125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4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25513" y="620713"/>
            <a:ext cx="8218487" cy="55054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smtClean="0"/>
              <a:t>&lt;form&gt;</a:t>
            </a:r>
          </a:p>
          <a:p>
            <a:pPr marL="0" indent="0">
              <a:buNone/>
            </a:pPr>
            <a:r>
              <a:rPr lang="es-ES" sz="2000" smtClean="0"/>
              <a:t>&lt;input type=[ "text"|</a:t>
            </a:r>
            <a:r>
              <a:rPr lang="es-ES" sz="2000"/>
              <a:t> </a:t>
            </a:r>
            <a:r>
              <a:rPr lang="es-ES" sz="2000" smtClean="0"/>
              <a:t>"submit"|</a:t>
            </a:r>
            <a:r>
              <a:rPr lang="es-ES" sz="2000"/>
              <a:t> </a:t>
            </a:r>
            <a:r>
              <a:rPr lang="es-ES" sz="2000" smtClean="0"/>
              <a:t>"reset"|</a:t>
            </a:r>
            <a:r>
              <a:rPr lang="es-ES" sz="2000"/>
              <a:t> </a:t>
            </a:r>
            <a:r>
              <a:rPr lang="es-ES" sz="2000" smtClean="0"/>
              <a:t>"radio"|</a:t>
            </a:r>
            <a:r>
              <a:rPr lang="es-ES" sz="2000"/>
              <a:t> </a:t>
            </a:r>
            <a:r>
              <a:rPr lang="es-ES" sz="2000" smtClean="0"/>
              <a:t>"checkbox"|</a:t>
            </a:r>
          </a:p>
          <a:p>
            <a:pPr marL="0" indent="0">
              <a:buNone/>
            </a:pPr>
            <a:r>
              <a:rPr lang="es-ES" sz="2000" smtClean="0"/>
              <a:t>"select"| </a:t>
            </a:r>
            <a:r>
              <a:rPr lang="es-ES" sz="2000"/>
              <a:t>"</a:t>
            </a:r>
            <a:r>
              <a:rPr lang="es-ES" sz="2000" smtClean="0"/>
              <a:t>textarea"]……&gt;</a:t>
            </a:r>
          </a:p>
          <a:p>
            <a:pPr marL="0" indent="0">
              <a:buNone/>
            </a:pPr>
            <a:r>
              <a:rPr lang="es-ES" sz="2000"/>
              <a:t>&lt;input type="text" name="nombre</a:t>
            </a:r>
            <a:r>
              <a:rPr lang="es-ES" sz="2000" smtClean="0"/>
              <a:t>"&gt;</a:t>
            </a:r>
          </a:p>
          <a:p>
            <a:pPr marL="0" indent="0">
              <a:buNone/>
            </a:pPr>
            <a:r>
              <a:rPr lang="es-ES" sz="2000"/>
              <a:t>&lt;input type="submit" value="aceptar</a:t>
            </a:r>
            <a:r>
              <a:rPr lang="es-ES" sz="2000" smtClean="0"/>
              <a:t>"&gt;</a:t>
            </a:r>
          </a:p>
          <a:p>
            <a:pPr marL="0" indent="0">
              <a:buNone/>
            </a:pPr>
            <a:r>
              <a:rPr lang="es-ES" sz="2000"/>
              <a:t>&lt;input type</a:t>
            </a:r>
            <a:r>
              <a:rPr lang="es-ES" sz="2000" smtClean="0"/>
              <a:t>="reset" </a:t>
            </a:r>
            <a:r>
              <a:rPr lang="es-ES" sz="2000"/>
              <a:t>value</a:t>
            </a:r>
            <a:r>
              <a:rPr lang="es-ES" sz="2000" smtClean="0"/>
              <a:t>="borrar datos"&gt;</a:t>
            </a:r>
          </a:p>
          <a:p>
            <a:pPr marL="0" indent="0">
              <a:buNone/>
            </a:pPr>
            <a:r>
              <a:rPr lang="en-US" sz="2000"/>
              <a:t>&lt;input type="radio" name="radio1" value="suma"&gt;</a:t>
            </a:r>
            <a:r>
              <a:rPr lang="en-US" sz="2000" smtClean="0"/>
              <a:t>sumar</a:t>
            </a:r>
            <a:endParaRPr lang="es-ES" sz="2000"/>
          </a:p>
          <a:p>
            <a:pPr marL="0" indent="0">
              <a:buNone/>
            </a:pPr>
            <a:r>
              <a:rPr lang="en-US" sz="2000" smtClean="0"/>
              <a:t>&lt;</a:t>
            </a:r>
            <a:r>
              <a:rPr lang="en-US" sz="2000"/>
              <a:t>input type="radio" name="radio1" value="resta"&gt;</a:t>
            </a:r>
            <a:r>
              <a:rPr lang="en-US" sz="2000" smtClean="0"/>
              <a:t>restar</a:t>
            </a:r>
          </a:p>
          <a:p>
            <a:pPr marL="0" indent="0">
              <a:buNone/>
            </a:pPr>
            <a:r>
              <a:rPr lang="en-US" sz="2000" smtClean="0"/>
              <a:t>&lt;input </a:t>
            </a:r>
            <a:r>
              <a:rPr lang="en-US" sz="2000"/>
              <a:t>type="checkbox" name="check1"&gt;sumar</a:t>
            </a:r>
            <a:endParaRPr lang="es-ES" sz="2000"/>
          </a:p>
          <a:p>
            <a:pPr marL="0" indent="0">
              <a:buNone/>
            </a:pPr>
            <a:r>
              <a:rPr lang="en-US" sz="2000"/>
              <a:t>&lt;input type="checkbox" name="check2"&gt;</a:t>
            </a:r>
            <a:r>
              <a:rPr lang="en-US" sz="2000" smtClean="0"/>
              <a:t>restar</a:t>
            </a:r>
          </a:p>
          <a:p>
            <a:pPr marL="0" indent="0">
              <a:buNone/>
            </a:pPr>
            <a:r>
              <a:rPr lang="en-US" sz="2000" smtClean="0"/>
              <a:t>&lt;select </a:t>
            </a:r>
            <a:r>
              <a:rPr lang="en-US" sz="2000"/>
              <a:t>name="operacion"&gt; </a:t>
            </a:r>
            <a:endParaRPr lang="es-ES" sz="2000"/>
          </a:p>
          <a:p>
            <a:pPr marL="0" indent="0">
              <a:buNone/>
            </a:pPr>
            <a:r>
              <a:rPr lang="en-US" sz="2000" smtClean="0"/>
              <a:t>   </a:t>
            </a:r>
            <a:r>
              <a:rPr lang="en-US" sz="2000"/>
              <a:t>&lt;option value="suma"&gt;sumar&lt;/option&gt; </a:t>
            </a:r>
            <a:endParaRPr lang="es-ES" sz="2000"/>
          </a:p>
          <a:p>
            <a:pPr marL="0" indent="0">
              <a:buNone/>
            </a:pPr>
            <a:r>
              <a:rPr lang="en-US" sz="2000" smtClean="0"/>
              <a:t>   </a:t>
            </a:r>
            <a:r>
              <a:rPr lang="en-US" sz="2000"/>
              <a:t>&lt;option value="resta"&gt;restar&lt;/option&gt; </a:t>
            </a:r>
            <a:endParaRPr lang="es-ES" sz="2000"/>
          </a:p>
          <a:p>
            <a:pPr marL="0" indent="0">
              <a:buNone/>
            </a:pPr>
            <a:r>
              <a:rPr lang="en-US" sz="2000" smtClean="0"/>
              <a:t> </a:t>
            </a:r>
            <a:r>
              <a:rPr lang="en-US" sz="2000"/>
              <a:t>&lt;/select&gt; </a:t>
            </a:r>
            <a:endParaRPr lang="en-US" sz="2000" smtClean="0"/>
          </a:p>
          <a:p>
            <a:pPr marL="0" indent="0">
              <a:buNone/>
            </a:pPr>
            <a:r>
              <a:rPr lang="es-ES" sz="2000"/>
              <a:t>&lt;textarea name</a:t>
            </a:r>
            <a:r>
              <a:rPr lang="es-ES" sz="2000" smtClean="0"/>
              <a:t>="Comentario"&gt;&lt;/</a:t>
            </a:r>
            <a:r>
              <a:rPr lang="es-ES" sz="2000"/>
              <a:t>textarea&gt; </a:t>
            </a:r>
          </a:p>
          <a:p>
            <a:pPr marL="0" indent="0">
              <a:buNone/>
            </a:pPr>
            <a:r>
              <a:rPr lang="es-ES" sz="2000" smtClean="0"/>
              <a:t>&lt;/form&gt;</a:t>
            </a:r>
            <a:endParaRPr lang="es-ES" sz="200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endParaRPr lang="es-ES" sz="2400" smtClean="0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7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92696"/>
            <a:ext cx="72728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Cuando accedemos a la información de un formulario o a los datos de una </a:t>
            </a:r>
            <a:r>
              <a:rPr lang="es-ES" sz="2800" dirty="0" err="1" smtClean="0"/>
              <a:t>b.d</a:t>
            </a:r>
            <a:r>
              <a:rPr lang="es-ES" sz="2800" dirty="0" smtClean="0"/>
              <a:t>. se realiza mediante el vector $_REQUEST que crea PHP de forma automática.</a:t>
            </a:r>
          </a:p>
          <a:p>
            <a:r>
              <a:rPr lang="es-ES" sz="2800" dirty="0" smtClean="0"/>
              <a:t>Ejemplos de uso del vector $_REQUEST:</a:t>
            </a:r>
          </a:p>
          <a:p>
            <a:r>
              <a:rPr lang="es-ES" sz="2800" dirty="0" smtClean="0"/>
              <a:t>echo $_REQUEST['</a:t>
            </a:r>
            <a:r>
              <a:rPr lang="es-ES" sz="2800" dirty="0" err="1" smtClean="0"/>
              <a:t>telefono</a:t>
            </a:r>
            <a:r>
              <a:rPr lang="es-ES" sz="2800" dirty="0" smtClean="0"/>
              <a:t>'];</a:t>
            </a:r>
          </a:p>
          <a:p>
            <a:r>
              <a:rPr lang="es-ES" sz="2800" dirty="0" err="1" smtClean="0"/>
              <a:t>if</a:t>
            </a:r>
            <a:r>
              <a:rPr lang="es-ES" sz="2800" dirty="0" smtClean="0"/>
              <a:t>($_REQUEST['radio1']=="suma")</a:t>
            </a:r>
          </a:p>
          <a:p>
            <a:r>
              <a:rPr lang="es-ES" sz="2800" dirty="0" err="1" smtClean="0"/>
              <a:t>if</a:t>
            </a:r>
            <a:r>
              <a:rPr lang="es-ES" sz="2800" dirty="0" smtClean="0"/>
              <a:t>(</a:t>
            </a:r>
            <a:r>
              <a:rPr lang="es-ES" sz="2800" dirty="0" err="1" smtClean="0"/>
              <a:t>isset</a:t>
            </a:r>
            <a:r>
              <a:rPr lang="es-ES" sz="2800" dirty="0" smtClean="0"/>
              <a:t>($_REQUEST</a:t>
            </a:r>
            <a:r>
              <a:rPr lang="es-ES" sz="2800" smtClean="0"/>
              <a:t>['check1</a:t>
            </a:r>
            <a:r>
              <a:rPr lang="es-ES" sz="2800" dirty="0" smtClean="0"/>
              <a:t>']))</a:t>
            </a:r>
          </a:p>
          <a:p>
            <a:r>
              <a:rPr lang="es-ES" sz="2800" dirty="0" smtClean="0"/>
              <a:t>La función </a:t>
            </a:r>
            <a:r>
              <a:rPr lang="es-ES" sz="2800" dirty="0" err="1" smtClean="0"/>
              <a:t>isset</a:t>
            </a:r>
            <a:r>
              <a:rPr lang="es-ES" sz="2800" dirty="0" smtClean="0"/>
              <a:t>() devuelve true o false. Sirve para saber si existe un determinado componente en un vector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64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827584" y="476672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hlinkClick r:id="rId2" tooltip="Permanent Link: $_REQUEST, $_POST o $_GET"/>
              </a:rPr>
              <a:t>MÉTODOS DE ENVÍO Y RECEPCIÓN DE DATOS: $_</a:t>
            </a:r>
            <a:r>
              <a:rPr lang="es-ES" b="1" dirty="0">
                <a:hlinkClick r:id="rId2" tooltip="Permanent Link: $_REQUEST, $_POST o $_GET"/>
              </a:rPr>
              <a:t>REQUEST, $_POST o $_</a:t>
            </a:r>
            <a:r>
              <a:rPr lang="es-ES" b="1" dirty="0" smtClean="0">
                <a:hlinkClick r:id="rId2" tooltip="Permanent Link: $_REQUEST, $_POST o $_GET"/>
              </a:rPr>
              <a:t>GET</a:t>
            </a:r>
            <a:endParaRPr lang="es-ES" b="1" dirty="0" smtClean="0"/>
          </a:p>
          <a:p>
            <a:pPr algn="ctr"/>
            <a:endParaRPr lang="es-ES" dirty="0"/>
          </a:p>
          <a:p>
            <a:r>
              <a:rPr lang="es-ES" dirty="0"/>
              <a:t>N</a:t>
            </a:r>
            <a:r>
              <a:rPr lang="es-ES" dirty="0" smtClean="0"/>
              <a:t>ecesitaremos </a:t>
            </a:r>
            <a:r>
              <a:rPr lang="es-ES" dirty="0"/>
              <a:t>un formulario </a:t>
            </a:r>
            <a:r>
              <a:rPr lang="es-ES" b="1" dirty="0"/>
              <a:t>HTML </a:t>
            </a:r>
            <a:r>
              <a:rPr lang="es-ES" dirty="0"/>
              <a:t>para enviar los </a:t>
            </a:r>
            <a:r>
              <a:rPr lang="es-ES" dirty="0" smtClean="0"/>
              <a:t>datos hacia el servidor para su procesamiento. En la etiqueta</a:t>
            </a:r>
            <a:r>
              <a:rPr lang="es-ES" dirty="0"/>
              <a:t> &lt;</a:t>
            </a:r>
            <a:r>
              <a:rPr lang="es-ES" dirty="0" err="1"/>
              <a:t>form</a:t>
            </a:r>
            <a:r>
              <a:rPr lang="es-ES" dirty="0" smtClean="0"/>
              <a:t>&gt;</a:t>
            </a:r>
            <a:r>
              <a:rPr lang="es-ES" dirty="0"/>
              <a:t> será dónde definiremos </a:t>
            </a:r>
            <a:r>
              <a:rPr lang="es-ES" dirty="0" smtClean="0"/>
              <a:t>la propiedad</a:t>
            </a:r>
            <a:r>
              <a:rPr lang="es-ES" dirty="0"/>
              <a:t> </a:t>
            </a:r>
            <a:r>
              <a:rPr lang="es-ES" dirty="0" err="1"/>
              <a:t>method</a:t>
            </a:r>
            <a:r>
              <a:rPr lang="es-ES" dirty="0"/>
              <a:t> </a:t>
            </a:r>
            <a:r>
              <a:rPr lang="es-ES" dirty="0" smtClean="0"/>
              <a:t>que indica cómo se enviarán los datos del cliente al servidor.</a:t>
            </a:r>
          </a:p>
          <a:p>
            <a:r>
              <a:rPr lang="es-ES" dirty="0" smtClean="0"/>
              <a:t> Las opciones son dos:</a:t>
            </a:r>
            <a:endParaRPr lang="es-ES" dirty="0"/>
          </a:p>
          <a:p>
            <a:pPr lvl="0"/>
            <a:r>
              <a:rPr lang="es-ES" b="1" dirty="0"/>
              <a:t>post:</a:t>
            </a:r>
            <a:r>
              <a:rPr lang="es-ES" dirty="0"/>
              <a:t> Envía ocultos los </a:t>
            </a:r>
            <a:r>
              <a:rPr lang="es-ES" dirty="0" smtClean="0"/>
              <a:t>datos. </a:t>
            </a:r>
            <a:r>
              <a:rPr lang="es-ES" dirty="0"/>
              <a:t>T</a:t>
            </a:r>
            <a:r>
              <a:rPr lang="es-ES" dirty="0" smtClean="0"/>
              <a:t>odos </a:t>
            </a:r>
            <a:r>
              <a:rPr lang="es-ES" dirty="0"/>
              <a:t>los nombres </a:t>
            </a:r>
            <a:r>
              <a:rPr lang="es-ES" dirty="0" smtClean="0"/>
              <a:t>y </a:t>
            </a:r>
            <a:r>
              <a:rPr lang="es-ES" dirty="0"/>
              <a:t>valores están integrados dentro del cuerpo de la solicitud </a:t>
            </a:r>
            <a:r>
              <a:rPr lang="es-ES" dirty="0" smtClean="0"/>
              <a:t>HTTP. No tiene límite de caracteres</a:t>
            </a:r>
            <a:r>
              <a:rPr lang="es-ES" dirty="0" smtClean="0"/>
              <a:t>.</a:t>
            </a:r>
          </a:p>
          <a:p>
            <a:pPr lvl="0"/>
            <a:r>
              <a:rPr lang="es-ES" dirty="0"/>
              <a:t>post: con este método los datos se incluyen en el cuerpo del formulario y se envían utilizando el protocolo HTTP</a:t>
            </a:r>
            <a:endParaRPr lang="es-ES" dirty="0"/>
          </a:p>
          <a:p>
            <a:pPr lvl="0"/>
            <a:r>
              <a:rPr lang="es-ES" b="1" dirty="0" err="1"/>
              <a:t>get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smtClean="0"/>
              <a:t>Pasa los datos de una página a la siguiente como parte de la URL. </a:t>
            </a:r>
            <a:r>
              <a:rPr lang="es-ES" dirty="0"/>
              <a:t>T</a:t>
            </a:r>
            <a:r>
              <a:rPr lang="es-ES" dirty="0" smtClean="0"/>
              <a:t>odos </a:t>
            </a:r>
            <a:r>
              <a:rPr lang="es-ES" dirty="0"/>
              <a:t>los nombres y valores de las variables se muestran en la </a:t>
            </a:r>
            <a:r>
              <a:rPr lang="es-ES" dirty="0" smtClean="0"/>
              <a:t>URL. Tiene limitación de caracteres (2000 caracteres aprox.   ).</a:t>
            </a:r>
          </a:p>
          <a:p>
            <a:pPr lvl="0"/>
            <a:r>
              <a:rPr lang="es-ES" dirty="0" smtClean="0"/>
              <a:t>Al final de la dirección URI se indica con un símbolo ? Y cada clave valor se envía un separador: </a:t>
            </a:r>
            <a:r>
              <a:rPr lang="es-ES" dirty="0" smtClean="0"/>
              <a:t>&amp;.</a:t>
            </a:r>
          </a:p>
          <a:p>
            <a:pPr lvl="0"/>
            <a:r>
              <a:rPr lang="es-ES" smtClean="0"/>
              <a:t>Ejemplo</a:t>
            </a:r>
            <a:r>
              <a:rPr lang="es-ES" dirty="0" smtClean="0"/>
              <a:t>:</a:t>
            </a:r>
          </a:p>
          <a:p>
            <a:pPr lvl="0"/>
            <a:r>
              <a:rPr lang="es-ES" dirty="0" smtClean="0"/>
              <a:t>http://localhost/ejer2.php?var1=5&amp;var2=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Bilbao</a:t>
            </a:r>
            <a:endParaRPr lang="es-ES" dirty="0" smtClean="0"/>
          </a:p>
          <a:p>
            <a:pPr lvl="0"/>
            <a:endParaRPr lang="es-ES" dirty="0" smtClean="0"/>
          </a:p>
          <a:p>
            <a:r>
              <a:rPr lang="es-ES" dirty="0"/>
              <a:t>Por otro lado tenemos la </a:t>
            </a:r>
            <a:r>
              <a:rPr lang="es-ES" dirty="0" smtClean="0"/>
              <a:t>opción</a:t>
            </a:r>
            <a:r>
              <a:rPr lang="es-ES" dirty="0"/>
              <a:t> </a:t>
            </a:r>
            <a:r>
              <a:rPr lang="es-ES" b="1" dirty="0" err="1"/>
              <a:t>Request</a:t>
            </a:r>
            <a:r>
              <a:rPr lang="es-ES" dirty="0"/>
              <a:t>. Esta opción es sin duda la más interesante cuando tenemos que </a:t>
            </a:r>
            <a:r>
              <a:rPr lang="es-ES" dirty="0" smtClean="0"/>
              <a:t>recoger </a:t>
            </a:r>
            <a:r>
              <a:rPr lang="es-ES" dirty="0"/>
              <a:t>datos de otras páginas en las que no sabemos cuál es el método de envío.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8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39552" y="1340768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GET</a:t>
            </a:r>
            <a:endParaRPr lang="es-ES" dirty="0"/>
          </a:p>
          <a:p>
            <a:r>
              <a:rPr lang="en-US" i="1" dirty="0"/>
              <a:t>formulario.html</a:t>
            </a:r>
            <a:endParaRPr lang="es-ES" dirty="0"/>
          </a:p>
          <a:p>
            <a:pPr lvl="1"/>
            <a:r>
              <a:rPr lang="en-US" dirty="0"/>
              <a:t>&lt;form action="</a:t>
            </a:r>
            <a:r>
              <a:rPr lang="en-US" dirty="0" err="1"/>
              <a:t>procesar.php</a:t>
            </a:r>
            <a:r>
              <a:rPr lang="en-US" dirty="0"/>
              <a:t>" method="get"&gt;</a:t>
            </a:r>
            <a:endParaRPr lang="es-ES" dirty="0"/>
          </a:p>
          <a:p>
            <a:pPr lvl="1"/>
            <a:r>
              <a:rPr lang="en-US" dirty="0"/>
              <a:t>     &lt;input name="variable" type="text"/&gt;</a:t>
            </a:r>
            <a:endParaRPr lang="es-ES" dirty="0"/>
          </a:p>
          <a:p>
            <a:pPr lvl="1"/>
            <a:r>
              <a:rPr lang="en-US" dirty="0"/>
              <a:t>     &lt;input type="submit" value="</a:t>
            </a:r>
            <a:r>
              <a:rPr lang="en-US" dirty="0" err="1"/>
              <a:t>enviar</a:t>
            </a:r>
            <a:r>
              <a:rPr lang="en-US" dirty="0"/>
              <a:t>"/&gt;</a:t>
            </a:r>
            <a:endParaRPr lang="es-ES" dirty="0"/>
          </a:p>
          <a:p>
            <a:pPr lvl="1"/>
            <a:r>
              <a:rPr lang="en-US" dirty="0"/>
              <a:t>&lt;/form</a:t>
            </a:r>
            <a:r>
              <a:rPr lang="en-US" dirty="0" smtClean="0"/>
              <a:t>&gt;</a:t>
            </a:r>
          </a:p>
          <a:p>
            <a:endParaRPr lang="es-ES" dirty="0"/>
          </a:p>
          <a:p>
            <a:r>
              <a:rPr lang="en-US" i="1" dirty="0" err="1"/>
              <a:t>procesar.php</a:t>
            </a:r>
            <a:endParaRPr lang="es-ES" dirty="0"/>
          </a:p>
          <a:p>
            <a:pPr lvl="1"/>
            <a:r>
              <a:rPr lang="en-US" dirty="0"/>
              <a:t>&lt;?</a:t>
            </a:r>
            <a:r>
              <a:rPr lang="en-US" dirty="0" err="1"/>
              <a:t>php</a:t>
            </a:r>
            <a:endParaRPr lang="es-ES" dirty="0"/>
          </a:p>
          <a:p>
            <a:pPr lvl="1"/>
            <a:r>
              <a:rPr lang="en-US" dirty="0"/>
              <a:t>     $</a:t>
            </a:r>
            <a:r>
              <a:rPr lang="en-US" dirty="0" err="1"/>
              <a:t>var</a:t>
            </a:r>
            <a:r>
              <a:rPr lang="en-US" dirty="0"/>
              <a:t> = $_GET['variable'];</a:t>
            </a:r>
            <a:endParaRPr lang="es-ES" dirty="0"/>
          </a:p>
          <a:p>
            <a:pPr lvl="1"/>
            <a:r>
              <a:rPr lang="en-US" dirty="0"/>
              <a:t>     echo $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es-ES" dirty="0"/>
          </a:p>
          <a:p>
            <a:pPr lvl="1"/>
            <a:r>
              <a:rPr lang="en-US" dirty="0"/>
              <a:t>?&gt;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63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260648"/>
            <a:ext cx="835292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POST</a:t>
            </a:r>
            <a:endParaRPr lang="es-ES" dirty="0"/>
          </a:p>
          <a:p>
            <a:r>
              <a:rPr lang="en-US" sz="1600" i="1" dirty="0"/>
              <a:t>formulario.html</a:t>
            </a:r>
            <a:endParaRPr lang="es-ES" sz="1600" dirty="0"/>
          </a:p>
          <a:p>
            <a:r>
              <a:rPr lang="en-US" sz="1600" dirty="0"/>
              <a:t>&lt;form action="</a:t>
            </a:r>
            <a:r>
              <a:rPr lang="en-US" sz="1600" dirty="0" err="1"/>
              <a:t>procesar.php</a:t>
            </a:r>
            <a:r>
              <a:rPr lang="en-US" sz="1600" dirty="0"/>
              <a:t>" method="post"&gt;</a:t>
            </a:r>
            <a:endParaRPr lang="es-ES" sz="1600" dirty="0"/>
          </a:p>
          <a:p>
            <a:r>
              <a:rPr lang="en-US" sz="1600" dirty="0"/>
              <a:t>     &lt;input name="variable" type="text"/&gt;</a:t>
            </a:r>
            <a:endParaRPr lang="es-ES" sz="1600" dirty="0"/>
          </a:p>
          <a:p>
            <a:r>
              <a:rPr lang="en-US" sz="1600" dirty="0"/>
              <a:t>     &lt;input type="submit" value="</a:t>
            </a:r>
            <a:r>
              <a:rPr lang="en-US" sz="1600" dirty="0" err="1"/>
              <a:t>enviar</a:t>
            </a:r>
            <a:r>
              <a:rPr lang="en-US" sz="1600" dirty="0"/>
              <a:t>"/&gt;</a:t>
            </a:r>
            <a:endParaRPr lang="es-ES" sz="1600" dirty="0"/>
          </a:p>
          <a:p>
            <a:r>
              <a:rPr lang="es-ES" sz="1600" dirty="0"/>
              <a:t>&lt;/</a:t>
            </a:r>
            <a:r>
              <a:rPr lang="es-ES" sz="1600" dirty="0" err="1"/>
              <a:t>form</a:t>
            </a:r>
            <a:r>
              <a:rPr lang="es-ES" sz="1600" dirty="0"/>
              <a:t>&gt;</a:t>
            </a:r>
          </a:p>
          <a:p>
            <a:r>
              <a:rPr lang="es-ES" sz="1600" i="1" dirty="0" err="1"/>
              <a:t>procesar.php</a:t>
            </a:r>
            <a:endParaRPr lang="es-ES" sz="1600" dirty="0"/>
          </a:p>
          <a:p>
            <a:r>
              <a:rPr lang="es-ES" sz="1600" dirty="0"/>
              <a:t>&lt;?</a:t>
            </a:r>
            <a:r>
              <a:rPr lang="es-ES" sz="1600" dirty="0" err="1"/>
              <a:t>php</a:t>
            </a:r>
            <a:endParaRPr lang="es-ES" sz="1600" dirty="0"/>
          </a:p>
          <a:p>
            <a:r>
              <a:rPr lang="es-ES" sz="1600" dirty="0"/>
              <a:t>     $</a:t>
            </a:r>
            <a:r>
              <a:rPr lang="es-ES" sz="1600" dirty="0" err="1"/>
              <a:t>var</a:t>
            </a:r>
            <a:r>
              <a:rPr lang="es-ES" sz="1600" dirty="0"/>
              <a:t> = $_POST</a:t>
            </a:r>
            <a:r>
              <a:rPr lang="es-ES" sz="1600"/>
              <a:t>[ </a:t>
            </a:r>
            <a:r>
              <a:rPr lang="es-ES" sz="1600" smtClean="0"/>
              <a:t>'variable‘];</a:t>
            </a:r>
            <a:endParaRPr lang="es-ES" sz="1600" dirty="0" smtClean="0"/>
          </a:p>
          <a:p>
            <a:r>
              <a:rPr lang="es-ES" sz="1600" dirty="0" smtClean="0"/>
              <a:t>     </a:t>
            </a:r>
            <a:r>
              <a:rPr lang="es-ES" sz="1600" dirty="0"/>
              <a:t>echo $</a:t>
            </a:r>
            <a:r>
              <a:rPr lang="es-ES" sz="1600" dirty="0" err="1"/>
              <a:t>var</a:t>
            </a:r>
            <a:r>
              <a:rPr lang="es-ES" sz="1600" dirty="0"/>
              <a:t>;</a:t>
            </a:r>
          </a:p>
          <a:p>
            <a:r>
              <a:rPr lang="en-US" sz="1600" dirty="0"/>
              <a:t>?&gt;</a:t>
            </a:r>
            <a:endParaRPr lang="es-ES" sz="1600" dirty="0"/>
          </a:p>
          <a:p>
            <a:r>
              <a:rPr lang="en-US" b="1" i="1" dirty="0"/>
              <a:t>REQUEST</a:t>
            </a:r>
            <a:endParaRPr lang="es-ES" dirty="0"/>
          </a:p>
          <a:p>
            <a:r>
              <a:rPr lang="en-US" sz="1600" i="1" dirty="0"/>
              <a:t>formulario.html</a:t>
            </a:r>
            <a:endParaRPr lang="es-ES" sz="1600" dirty="0"/>
          </a:p>
          <a:p>
            <a:r>
              <a:rPr lang="en-US" sz="1600" dirty="0"/>
              <a:t>&lt;form action="</a:t>
            </a:r>
            <a:r>
              <a:rPr lang="en-US" sz="1600" dirty="0" err="1"/>
              <a:t>procesar.php</a:t>
            </a:r>
            <a:r>
              <a:rPr lang="en-US" sz="1600" dirty="0"/>
              <a:t>" method="post"&gt;</a:t>
            </a:r>
            <a:endParaRPr lang="es-ES" sz="1600" dirty="0"/>
          </a:p>
          <a:p>
            <a:r>
              <a:rPr lang="en-US" sz="1600" dirty="0"/>
              <a:t>     &lt;input name="variable" type="text"/&gt;</a:t>
            </a:r>
            <a:endParaRPr lang="es-ES" sz="1600" dirty="0"/>
          </a:p>
          <a:p>
            <a:r>
              <a:rPr lang="en-US" sz="1600" dirty="0"/>
              <a:t>     &lt;input type="submit" value="</a:t>
            </a:r>
            <a:r>
              <a:rPr lang="en-US" sz="1600" dirty="0" err="1"/>
              <a:t>enviar</a:t>
            </a:r>
            <a:r>
              <a:rPr lang="en-US" sz="1600" dirty="0"/>
              <a:t>"/&gt;</a:t>
            </a:r>
            <a:endParaRPr lang="es-ES" sz="1600" dirty="0"/>
          </a:p>
          <a:p>
            <a:r>
              <a:rPr lang="en-US" sz="1600" dirty="0"/>
              <a:t>&lt;/form</a:t>
            </a:r>
            <a:r>
              <a:rPr lang="en-US" sz="1600" dirty="0" smtClean="0"/>
              <a:t>&gt;</a:t>
            </a:r>
            <a:r>
              <a:rPr lang="en-US" sz="1600" dirty="0"/>
              <a:t> </a:t>
            </a:r>
            <a:endParaRPr lang="es-ES" sz="1600" dirty="0"/>
          </a:p>
          <a:p>
            <a:r>
              <a:rPr lang="en-US" sz="1600" dirty="0"/>
              <a:t>&lt;form action="</a:t>
            </a:r>
            <a:r>
              <a:rPr lang="en-US" sz="1600" dirty="0" err="1"/>
              <a:t>procesar.php</a:t>
            </a:r>
            <a:r>
              <a:rPr lang="en-US" sz="1600" dirty="0"/>
              <a:t>" method="get"&gt;</a:t>
            </a:r>
            <a:endParaRPr lang="es-ES" sz="1600" dirty="0"/>
          </a:p>
          <a:p>
            <a:r>
              <a:rPr lang="en-US" sz="1600" dirty="0"/>
              <a:t>     &lt;input name="variable" type="text"/&gt;</a:t>
            </a:r>
            <a:endParaRPr lang="es-ES" sz="1600" dirty="0"/>
          </a:p>
          <a:p>
            <a:r>
              <a:rPr lang="en-US" sz="1600" dirty="0"/>
              <a:t>     &lt;input type="submit" value="</a:t>
            </a:r>
            <a:r>
              <a:rPr lang="en-US" sz="1600" dirty="0" err="1"/>
              <a:t>enviar</a:t>
            </a:r>
            <a:r>
              <a:rPr lang="en-US" sz="1600" dirty="0"/>
              <a:t>"/&gt;</a:t>
            </a:r>
            <a:endParaRPr lang="es-ES" sz="1600" dirty="0"/>
          </a:p>
          <a:p>
            <a:r>
              <a:rPr lang="en-US" sz="1600" dirty="0"/>
              <a:t>&lt;/form</a:t>
            </a:r>
            <a:r>
              <a:rPr lang="en-US" sz="1600" dirty="0" smtClean="0"/>
              <a:t>&gt;</a:t>
            </a:r>
            <a:r>
              <a:rPr lang="en-US" sz="1600" dirty="0"/>
              <a:t> </a:t>
            </a:r>
            <a:endParaRPr lang="es-ES" sz="1600" dirty="0"/>
          </a:p>
          <a:p>
            <a:r>
              <a:rPr lang="en-US" sz="1600" i="1" dirty="0" err="1"/>
              <a:t>procesar.php</a:t>
            </a:r>
            <a:endParaRPr lang="es-ES" sz="1600" dirty="0"/>
          </a:p>
          <a:p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s-ES" sz="1600" dirty="0"/>
          </a:p>
          <a:p>
            <a:r>
              <a:rPr lang="en-US" sz="1600" dirty="0"/>
              <a:t>     $</a:t>
            </a:r>
            <a:r>
              <a:rPr lang="en-US" sz="1600" dirty="0" err="1"/>
              <a:t>var</a:t>
            </a:r>
            <a:r>
              <a:rPr lang="en-US" sz="1600" dirty="0"/>
              <a:t> = $_REQUEST[</a:t>
            </a:r>
            <a:r>
              <a:rPr lang="en-US" sz="1600" dirty="0" smtClean="0"/>
              <a:t>'variable'];</a:t>
            </a:r>
            <a:endParaRPr lang="es-ES" sz="1600" dirty="0"/>
          </a:p>
          <a:p>
            <a:r>
              <a:rPr lang="en-US" sz="1600" dirty="0"/>
              <a:t>     </a:t>
            </a:r>
            <a:r>
              <a:rPr lang="es-ES" sz="1600" dirty="0"/>
              <a:t>echo $</a:t>
            </a:r>
            <a:r>
              <a:rPr lang="es-ES" sz="1600" dirty="0" err="1"/>
              <a:t>var</a:t>
            </a:r>
            <a:r>
              <a:rPr lang="es-ES" sz="1600" dirty="0"/>
              <a:t>;</a:t>
            </a:r>
          </a:p>
          <a:p>
            <a:r>
              <a:rPr lang="es-ES" sz="1600" dirty="0" smtClean="0"/>
              <a:t>?&gt;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77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404665"/>
            <a:ext cx="69127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Agrupación En Una Página De La Petición Y La Respuesta</a:t>
            </a:r>
          </a:p>
          <a:p>
            <a:r>
              <a:rPr lang="es-ES" sz="1600" dirty="0"/>
              <a:t>&lt;</a:t>
            </a:r>
            <a:r>
              <a:rPr lang="es-ES" sz="1600" dirty="0" err="1"/>
              <a:t>html</a:t>
            </a:r>
            <a:r>
              <a:rPr lang="es-ES" sz="1600" dirty="0"/>
              <a:t>&gt; </a:t>
            </a:r>
          </a:p>
          <a:p>
            <a:r>
              <a:rPr lang="es-ES" sz="1600" dirty="0"/>
              <a:t>  &lt;head&gt; </a:t>
            </a:r>
          </a:p>
          <a:p>
            <a:r>
              <a:rPr lang="es-ES" sz="1600" dirty="0"/>
              <a:t>  &lt;</a:t>
            </a:r>
            <a:r>
              <a:rPr lang="es-ES" sz="1600" dirty="0" err="1"/>
              <a:t>title</a:t>
            </a:r>
            <a:r>
              <a:rPr lang="es-ES" sz="1600" dirty="0"/>
              <a:t>&gt;Formulario de entrada del dato nombre&lt;/</a:t>
            </a:r>
            <a:r>
              <a:rPr lang="es-ES" sz="1600" dirty="0" err="1"/>
              <a:t>title</a:t>
            </a:r>
            <a:r>
              <a:rPr lang="es-ES" sz="1600" dirty="0"/>
              <a:t>&gt; </a:t>
            </a:r>
          </a:p>
          <a:p>
            <a:r>
              <a:rPr lang="es-ES" sz="1600" dirty="0"/>
              <a:t>  &lt;/head&gt; </a:t>
            </a:r>
          </a:p>
          <a:p>
            <a:r>
              <a:rPr lang="es-ES" sz="1600" dirty="0"/>
              <a:t>  &lt;</a:t>
            </a:r>
            <a:r>
              <a:rPr lang="es-ES" sz="1600" dirty="0" err="1"/>
              <a:t>body</a:t>
            </a:r>
            <a:r>
              <a:rPr lang="es-ES" sz="1600" dirty="0"/>
              <a:t>&gt;</a:t>
            </a:r>
          </a:p>
          <a:p>
            <a:r>
              <a:rPr lang="es-ES" sz="1600" dirty="0"/>
              <a:t>  &lt;?</a:t>
            </a:r>
            <a:r>
              <a:rPr lang="es-ES" sz="1600" dirty="0" err="1"/>
              <a:t>php</a:t>
            </a:r>
            <a:endParaRPr lang="es-ES" sz="1600" dirty="0"/>
          </a:p>
          <a:p>
            <a:r>
              <a:rPr lang="es-ES" sz="1600" dirty="0"/>
              <a:t>  </a:t>
            </a:r>
            <a:r>
              <a:rPr lang="es-ES" sz="1600" dirty="0" err="1"/>
              <a:t>if</a:t>
            </a:r>
            <a:r>
              <a:rPr lang="es-ES" sz="1600" dirty="0"/>
              <a:t>(!$_GET</a:t>
            </a:r>
            <a:r>
              <a:rPr lang="es-ES" sz="1600" dirty="0" smtClean="0"/>
              <a:t>){</a:t>
            </a:r>
            <a:r>
              <a:rPr lang="es-ES" sz="1600" dirty="0"/>
              <a:t>	  </a:t>
            </a:r>
          </a:p>
          <a:p>
            <a:r>
              <a:rPr lang="es-ES" sz="1600" dirty="0"/>
              <a:t>  ?&gt;</a:t>
            </a:r>
          </a:p>
          <a:p>
            <a:r>
              <a:rPr lang="es-ES" sz="1600" dirty="0"/>
              <a:t>&lt;</a:t>
            </a:r>
            <a:r>
              <a:rPr lang="es-ES" sz="1600" dirty="0" err="1"/>
              <a:t>form</a:t>
            </a:r>
            <a:r>
              <a:rPr lang="es-ES" sz="1600" dirty="0"/>
              <a:t> </a:t>
            </a:r>
            <a:r>
              <a:rPr lang="es-ES" sz="1600" dirty="0" err="1"/>
              <a:t>method</a:t>
            </a:r>
            <a:r>
              <a:rPr lang="es-ES" sz="1600" dirty="0"/>
              <a:t>="GET" </a:t>
            </a:r>
            <a:r>
              <a:rPr lang="es-ES" sz="1600" dirty="0" err="1"/>
              <a:t>action</a:t>
            </a:r>
            <a:r>
              <a:rPr lang="es-ES" sz="1600" dirty="0"/>
              <a:t>="</a:t>
            </a:r>
            <a:r>
              <a:rPr lang="es-ES" sz="1600" dirty="0" err="1"/>
              <a:t>todoUno.php</a:t>
            </a:r>
            <a:r>
              <a:rPr lang="es-ES" sz="1600" dirty="0"/>
              <a:t>"&gt; </a:t>
            </a:r>
          </a:p>
          <a:p>
            <a:r>
              <a:rPr lang="es-ES" sz="1600" dirty="0"/>
              <a:t>  Teclea tu nombre: </a:t>
            </a:r>
          </a:p>
          <a:p>
            <a:r>
              <a:rPr lang="es-ES" sz="1600" dirty="0"/>
              <a:t>  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="nombre"&gt; </a:t>
            </a:r>
          </a:p>
          <a:p>
            <a:r>
              <a:rPr lang="es-ES" sz="1600" dirty="0"/>
              <a:t>  &lt;</a:t>
            </a:r>
            <a:r>
              <a:rPr lang="es-ES" sz="1600" dirty="0" err="1"/>
              <a:t>br</a:t>
            </a:r>
            <a:r>
              <a:rPr lang="es-ES" sz="1600" dirty="0"/>
              <a:t> /&gt; </a:t>
            </a:r>
          </a:p>
          <a:p>
            <a:r>
              <a:rPr lang="es-ES" sz="1600" dirty="0"/>
              <a:t>  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submit</a:t>
            </a:r>
            <a:r>
              <a:rPr lang="es-ES" sz="1600" dirty="0"/>
              <a:t>" </a:t>
            </a:r>
            <a:r>
              <a:rPr lang="es-ES" sz="1600" dirty="0" err="1"/>
              <a:t>value</a:t>
            </a:r>
            <a:r>
              <a:rPr lang="es-ES" sz="1600" dirty="0"/>
              <a:t>="aceptar"&gt; </a:t>
            </a:r>
          </a:p>
          <a:p>
            <a:r>
              <a:rPr lang="es-ES" sz="1600" dirty="0"/>
              <a:t>  &lt;/</a:t>
            </a:r>
            <a:r>
              <a:rPr lang="es-ES" sz="1600" dirty="0" err="1"/>
              <a:t>form</a:t>
            </a:r>
            <a:r>
              <a:rPr lang="es-ES" sz="1600" dirty="0"/>
              <a:t>&gt;</a:t>
            </a:r>
          </a:p>
          <a:p>
            <a:r>
              <a:rPr lang="es-ES" sz="1600" dirty="0"/>
              <a:t>  &lt;?</a:t>
            </a:r>
            <a:r>
              <a:rPr lang="es-ES" sz="1600" dirty="0" err="1"/>
              <a:t>php</a:t>
            </a:r>
            <a:endParaRPr lang="es-ES" sz="1600" dirty="0"/>
          </a:p>
          <a:p>
            <a:r>
              <a:rPr lang="es-ES" sz="1600" dirty="0"/>
              <a:t>  }</a:t>
            </a:r>
          </a:p>
          <a:p>
            <a:r>
              <a:rPr lang="es-ES" sz="1600" dirty="0"/>
              <a:t>  </a:t>
            </a:r>
            <a:r>
              <a:rPr lang="es-ES" sz="1600" dirty="0" err="1"/>
              <a:t>else</a:t>
            </a:r>
            <a:r>
              <a:rPr lang="es-ES" sz="1600" dirty="0" smtClean="0"/>
              <a:t>{  </a:t>
            </a:r>
            <a:endParaRPr lang="es-ES" sz="1600" dirty="0"/>
          </a:p>
          <a:p>
            <a:r>
              <a:rPr lang="es-ES" sz="1600" dirty="0"/>
              <a:t>   echo "El nombre tecleado es:"; </a:t>
            </a:r>
            <a:r>
              <a:rPr lang="es-ES" sz="1600" dirty="0" smtClean="0"/>
              <a:t> </a:t>
            </a:r>
            <a:endParaRPr lang="es-ES" sz="1600" dirty="0"/>
          </a:p>
          <a:p>
            <a:r>
              <a:rPr lang="es-ES" sz="1600" dirty="0"/>
              <a:t>echo $_GET['nombre'];</a:t>
            </a:r>
          </a:p>
          <a:p>
            <a:r>
              <a:rPr lang="es-ES" sz="1600" dirty="0"/>
              <a:t>  }</a:t>
            </a:r>
          </a:p>
          <a:p>
            <a:r>
              <a:rPr lang="es-ES" sz="1600" dirty="0"/>
              <a:t>  ?&gt;</a:t>
            </a:r>
          </a:p>
          <a:p>
            <a:r>
              <a:rPr lang="es-ES" sz="1600" dirty="0"/>
              <a:t>&lt;/</a:t>
            </a:r>
            <a:r>
              <a:rPr lang="es-ES" sz="1600" dirty="0" err="1"/>
              <a:t>body</a:t>
            </a:r>
            <a:r>
              <a:rPr lang="es-ES" sz="1600" dirty="0"/>
              <a:t>&gt; </a:t>
            </a:r>
          </a:p>
          <a:p>
            <a:r>
              <a:rPr lang="es-ES" sz="1600" dirty="0"/>
              <a:t>&lt;/</a:t>
            </a:r>
            <a:r>
              <a:rPr lang="es-ES" sz="1600" dirty="0" err="1"/>
              <a:t>html</a:t>
            </a:r>
            <a:r>
              <a:rPr lang="es-ES" sz="1600" dirty="0" smtClean="0"/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8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600</Words>
  <Application>Microsoft Office PowerPoint</Application>
  <PresentationFormat>Presentación en pantalla (4:3)</PresentationFormat>
  <Paragraphs>177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FORMULARIOS</vt:lpstr>
      <vt:lpstr>pagina1.php</vt:lpstr>
      <vt:lpstr>pagina2.php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Pilar</cp:lastModifiedBy>
  <cp:revision>33</cp:revision>
  <dcterms:created xsi:type="dcterms:W3CDTF">2013-10-12T18:03:02Z</dcterms:created>
  <dcterms:modified xsi:type="dcterms:W3CDTF">2020-07-25T10:01:20Z</dcterms:modified>
</cp:coreProperties>
</file>