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6" r:id="rId4"/>
    <p:sldId id="259" r:id="rId5"/>
    <p:sldId id="275" r:id="rId6"/>
    <p:sldId id="276" r:id="rId7"/>
    <p:sldId id="260" r:id="rId8"/>
    <p:sldId id="277" r:id="rId9"/>
    <p:sldId id="272" r:id="rId10"/>
    <p:sldId id="261" r:id="rId11"/>
    <p:sldId id="262" r:id="rId12"/>
    <p:sldId id="263" r:id="rId13"/>
    <p:sldId id="271" r:id="rId14"/>
    <p:sldId id="264" r:id="rId15"/>
    <p:sldId id="267" r:id="rId16"/>
    <p:sldId id="268" r:id="rId17"/>
    <p:sldId id="269" r:id="rId18"/>
    <p:sldId id="270" r:id="rId19"/>
    <p:sldId id="273" r:id="rId20"/>
    <p:sldId id="278" r:id="rId21"/>
    <p:sldId id="279" r:id="rId22"/>
    <p:sldId id="265" r:id="rId23"/>
    <p:sldId id="274"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93724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237299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393026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fld id="{8ACC960E-1E5F-4C53-8416-0227DE6BCAA4}" type="datetime1">
              <a:rPr lang="es-ES">
                <a:solidFill>
                  <a:srgbClr val="DBF5F9">
                    <a:shade val="90000"/>
                  </a:srgbClr>
                </a:solidFill>
              </a:rPr>
              <a:pPr>
                <a:defRPr/>
              </a:pPr>
              <a:t>14/10/2022</a:t>
            </a:fld>
            <a:endParaRPr lang="es-ES">
              <a:solidFill>
                <a:srgbClr val="DBF5F9">
                  <a:shade val="90000"/>
                </a:srgbClr>
              </a:solidFill>
            </a:endParaRPr>
          </a:p>
        </p:txBody>
      </p:sp>
      <p:sp>
        <p:nvSpPr>
          <p:cNvPr id="5" name="18 Marcador de pie de página"/>
          <p:cNvSpPr>
            <a:spLocks noGrp="1"/>
          </p:cNvSpPr>
          <p:nvPr>
            <p:ph type="ftr" sz="quarter" idx="11"/>
          </p:nvPr>
        </p:nvSpPr>
        <p:spPr/>
        <p:txBody>
          <a:bodyPr/>
          <a:lstStyle>
            <a:lvl1pPr>
              <a:defRPr/>
            </a:lvl1pPr>
          </a:lstStyle>
          <a:p>
            <a:pPr>
              <a:defRPr/>
            </a:pPr>
            <a:endParaRPr lang="es-ES">
              <a:solidFill>
                <a:srgbClr val="DBF5F9">
                  <a:shade val="90000"/>
                </a:srgbClr>
              </a:solidFill>
            </a:endParaRPr>
          </a:p>
        </p:txBody>
      </p:sp>
      <p:sp>
        <p:nvSpPr>
          <p:cNvPr id="6" name="26 Marcador de número de diapositiva"/>
          <p:cNvSpPr>
            <a:spLocks noGrp="1"/>
          </p:cNvSpPr>
          <p:nvPr>
            <p:ph type="sldNum" sz="quarter" idx="12"/>
          </p:nvPr>
        </p:nvSpPr>
        <p:spPr/>
        <p:txBody>
          <a:bodyPr/>
          <a:lstStyle>
            <a:lvl1pPr>
              <a:defRPr/>
            </a:lvl1pPr>
          </a:lstStyle>
          <a:p>
            <a:pPr>
              <a:defRPr/>
            </a:pPr>
            <a:fld id="{8CBA6F57-A060-4D38-9152-BDAB00C61E5A}" type="slidenum">
              <a:rPr lang="es-ES">
                <a:solidFill>
                  <a:srgbClr val="DBF5F9">
                    <a:shade val="90000"/>
                  </a:srgbClr>
                </a:solidFill>
              </a:rPr>
              <a:pPr>
                <a:defRPr/>
              </a:pPr>
              <a:t>‹#›</a:t>
            </a:fld>
            <a:endParaRPr lang="es-ES">
              <a:solidFill>
                <a:srgbClr val="DBF5F9">
                  <a:shade val="90000"/>
                </a:srgbClr>
              </a:solidFill>
            </a:endParaRPr>
          </a:p>
        </p:txBody>
      </p:sp>
    </p:spTree>
    <p:extLst>
      <p:ext uri="{BB962C8B-B14F-4D97-AF65-F5344CB8AC3E}">
        <p14:creationId xmlns:p14="http://schemas.microsoft.com/office/powerpoint/2010/main" val="147533173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3377DE90-459D-4180-AE3A-4BAF66BE32E4}" type="datetime1">
              <a:rPr lang="es-ES">
                <a:solidFill>
                  <a:srgbClr val="04617B">
                    <a:shade val="90000"/>
                  </a:srgbClr>
                </a:solidFill>
              </a:rPr>
              <a:pPr>
                <a:defRPr/>
              </a:pPr>
              <a:t>14/10/2022</a:t>
            </a:fld>
            <a:endParaRPr lang="es-ES">
              <a:solidFill>
                <a:srgbClr val="04617B">
                  <a:shade val="90000"/>
                </a:srgbClr>
              </a:solidFill>
            </a:endParaRPr>
          </a:p>
        </p:txBody>
      </p:sp>
      <p:sp>
        <p:nvSpPr>
          <p:cNvPr id="5"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6" name="17 Marcador de número de diapositiva"/>
          <p:cNvSpPr>
            <a:spLocks noGrp="1"/>
          </p:cNvSpPr>
          <p:nvPr>
            <p:ph type="sldNum" sz="quarter" idx="12"/>
          </p:nvPr>
        </p:nvSpPr>
        <p:spPr/>
        <p:txBody>
          <a:bodyPr/>
          <a:lstStyle>
            <a:lvl1pPr>
              <a:defRPr/>
            </a:lvl1pPr>
          </a:lstStyle>
          <a:p>
            <a:pPr>
              <a:defRPr/>
            </a:pPr>
            <a:fld id="{0EB77A36-7AFD-4A7B-B4C7-36598DE2139F}"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2045842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4F09CB09-4ED8-4919-A735-D68D9478EF42}" type="datetime1">
              <a:rPr lang="es-ES">
                <a:solidFill>
                  <a:srgbClr val="DBF5F9">
                    <a:shade val="90000"/>
                  </a:srgbClr>
                </a:solidFill>
              </a:rPr>
              <a:pPr>
                <a:defRPr/>
              </a:pPr>
              <a:t>14/10/2022</a:t>
            </a:fld>
            <a:endParaRPr lang="es-ES">
              <a:solidFill>
                <a:srgbClr val="DBF5F9">
                  <a:shade val="90000"/>
                </a:srgbClr>
              </a:solidFill>
            </a:endParaRPr>
          </a:p>
        </p:txBody>
      </p:sp>
      <p:sp>
        <p:nvSpPr>
          <p:cNvPr id="5" name="4 Marcador de pie de página"/>
          <p:cNvSpPr>
            <a:spLocks noGrp="1"/>
          </p:cNvSpPr>
          <p:nvPr>
            <p:ph type="ftr" sz="quarter" idx="11"/>
          </p:nvPr>
        </p:nvSpPr>
        <p:spPr/>
        <p:txBody>
          <a:bodyPr/>
          <a:lstStyle>
            <a:lvl1pPr>
              <a:defRPr/>
            </a:lvl1pPr>
          </a:lstStyle>
          <a:p>
            <a:pPr>
              <a:defRPr/>
            </a:pPr>
            <a:endParaRPr lang="es-ES">
              <a:solidFill>
                <a:srgbClr val="DBF5F9">
                  <a:shade val="90000"/>
                </a:srgbClr>
              </a:solidFill>
            </a:endParaRPr>
          </a:p>
        </p:txBody>
      </p:sp>
      <p:sp>
        <p:nvSpPr>
          <p:cNvPr id="6" name="5 Marcador de número de diapositiva"/>
          <p:cNvSpPr>
            <a:spLocks noGrp="1"/>
          </p:cNvSpPr>
          <p:nvPr>
            <p:ph type="sldNum" sz="quarter" idx="12"/>
          </p:nvPr>
        </p:nvSpPr>
        <p:spPr/>
        <p:txBody>
          <a:bodyPr/>
          <a:lstStyle>
            <a:lvl1pPr>
              <a:defRPr/>
            </a:lvl1pPr>
          </a:lstStyle>
          <a:p>
            <a:pPr>
              <a:defRPr/>
            </a:pPr>
            <a:fld id="{8E349958-9C77-4AA0-92DD-CDC91CA47D68}" type="slidenum">
              <a:rPr lang="es-ES">
                <a:solidFill>
                  <a:srgbClr val="DBF5F9">
                    <a:shade val="90000"/>
                  </a:srgbClr>
                </a:solidFill>
              </a:rPr>
              <a:pPr>
                <a:defRPr/>
              </a:pPr>
              <a:t>‹#›</a:t>
            </a:fld>
            <a:endParaRPr lang="es-ES">
              <a:solidFill>
                <a:srgbClr val="DBF5F9">
                  <a:shade val="90000"/>
                </a:srgbClr>
              </a:solidFill>
            </a:endParaRPr>
          </a:p>
        </p:txBody>
      </p:sp>
    </p:spTree>
    <p:extLst>
      <p:ext uri="{BB962C8B-B14F-4D97-AF65-F5344CB8AC3E}">
        <p14:creationId xmlns:p14="http://schemas.microsoft.com/office/powerpoint/2010/main" val="81720738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p:cNvSpPr>
            <a:spLocks noGrp="1"/>
          </p:cNvSpPr>
          <p:nvPr>
            <p:ph type="dt" sz="half" idx="10"/>
          </p:nvPr>
        </p:nvSpPr>
        <p:spPr/>
        <p:txBody>
          <a:bodyPr/>
          <a:lstStyle>
            <a:lvl1pPr>
              <a:defRPr/>
            </a:lvl1pPr>
          </a:lstStyle>
          <a:p>
            <a:pPr>
              <a:defRPr/>
            </a:pPr>
            <a:fld id="{0DE1CA22-AA48-4121-8162-EB617617DC87}" type="datetime1">
              <a:rPr lang="es-ES">
                <a:solidFill>
                  <a:srgbClr val="04617B">
                    <a:shade val="90000"/>
                  </a:srgbClr>
                </a:solidFill>
              </a:rPr>
              <a:pPr>
                <a:defRPr/>
              </a:pPr>
              <a:t>14/10/2022</a:t>
            </a:fld>
            <a:endParaRPr lang="es-ES">
              <a:solidFill>
                <a:srgbClr val="04617B">
                  <a:shade val="90000"/>
                </a:srgbClr>
              </a:solidFill>
            </a:endParaRPr>
          </a:p>
        </p:txBody>
      </p:sp>
      <p:sp>
        <p:nvSpPr>
          <p:cNvPr id="6"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7" name="17 Marcador de número de diapositiva"/>
          <p:cNvSpPr>
            <a:spLocks noGrp="1"/>
          </p:cNvSpPr>
          <p:nvPr>
            <p:ph type="sldNum" sz="quarter" idx="12"/>
          </p:nvPr>
        </p:nvSpPr>
        <p:spPr/>
        <p:txBody>
          <a:bodyPr/>
          <a:lstStyle>
            <a:lvl1pPr>
              <a:defRPr/>
            </a:lvl1pPr>
          </a:lstStyle>
          <a:p>
            <a:pPr>
              <a:defRPr/>
            </a:pPr>
            <a:fld id="{70755E46-965B-44FA-B6D2-B82AC24922EC}"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4274646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9 Marcador de fecha"/>
          <p:cNvSpPr>
            <a:spLocks noGrp="1"/>
          </p:cNvSpPr>
          <p:nvPr>
            <p:ph type="dt" sz="half" idx="10"/>
          </p:nvPr>
        </p:nvSpPr>
        <p:spPr/>
        <p:txBody>
          <a:bodyPr/>
          <a:lstStyle>
            <a:lvl1pPr>
              <a:defRPr/>
            </a:lvl1pPr>
          </a:lstStyle>
          <a:p>
            <a:pPr>
              <a:defRPr/>
            </a:pPr>
            <a:fld id="{B805D98F-01F2-45D3-912A-E0BCAA4144E0}" type="datetime1">
              <a:rPr lang="es-ES">
                <a:solidFill>
                  <a:srgbClr val="04617B">
                    <a:shade val="90000"/>
                  </a:srgbClr>
                </a:solidFill>
              </a:rPr>
              <a:pPr>
                <a:defRPr/>
              </a:pPr>
              <a:t>14/10/2022</a:t>
            </a:fld>
            <a:endParaRPr lang="es-ES">
              <a:solidFill>
                <a:srgbClr val="04617B">
                  <a:shade val="90000"/>
                </a:srgbClr>
              </a:solidFill>
            </a:endParaRPr>
          </a:p>
        </p:txBody>
      </p:sp>
      <p:sp>
        <p:nvSpPr>
          <p:cNvPr id="8"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9" name="17 Marcador de número de diapositiva"/>
          <p:cNvSpPr>
            <a:spLocks noGrp="1"/>
          </p:cNvSpPr>
          <p:nvPr>
            <p:ph type="sldNum" sz="quarter" idx="12"/>
          </p:nvPr>
        </p:nvSpPr>
        <p:spPr/>
        <p:txBody>
          <a:bodyPr/>
          <a:lstStyle>
            <a:lvl1pPr>
              <a:defRPr/>
            </a:lvl1pPr>
          </a:lstStyle>
          <a:p>
            <a:pPr>
              <a:defRPr/>
            </a:pPr>
            <a:fld id="{8B246F57-BE3F-4D7F-8822-7EAA1BE62A32}"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4098310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5C5641BD-0002-40F7-85A7-9F36523276EF}" type="datetime1">
              <a:rPr lang="es-ES">
                <a:solidFill>
                  <a:srgbClr val="04617B">
                    <a:shade val="90000"/>
                  </a:srgbClr>
                </a:solidFill>
              </a:rPr>
              <a:pPr>
                <a:defRPr/>
              </a:pPr>
              <a:t>14/10/2022</a:t>
            </a:fld>
            <a:endParaRPr lang="es-ES">
              <a:solidFill>
                <a:srgbClr val="04617B">
                  <a:shade val="90000"/>
                </a:srgbClr>
              </a:solidFill>
            </a:endParaRPr>
          </a:p>
        </p:txBody>
      </p:sp>
      <p:sp>
        <p:nvSpPr>
          <p:cNvPr id="4"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5" name="17 Marcador de número de diapositiva"/>
          <p:cNvSpPr>
            <a:spLocks noGrp="1"/>
          </p:cNvSpPr>
          <p:nvPr>
            <p:ph type="sldNum" sz="quarter" idx="12"/>
          </p:nvPr>
        </p:nvSpPr>
        <p:spPr/>
        <p:txBody>
          <a:bodyPr/>
          <a:lstStyle>
            <a:lvl1pPr>
              <a:defRPr/>
            </a:lvl1pPr>
          </a:lstStyle>
          <a:p>
            <a:pPr>
              <a:defRPr/>
            </a:pPr>
            <a:fld id="{86EF5B04-065D-478D-A07D-65BB4103F13A}"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2872615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1938E15C-4C78-4F5C-AEE5-8855B53A8D1B}" type="datetime1">
              <a:rPr lang="es-ES">
                <a:solidFill>
                  <a:srgbClr val="04617B">
                    <a:shade val="90000"/>
                  </a:srgbClr>
                </a:solidFill>
              </a:rPr>
              <a:pPr>
                <a:defRPr/>
              </a:pPr>
              <a:t>14/10/2022</a:t>
            </a:fld>
            <a:endParaRPr lang="es-ES">
              <a:solidFill>
                <a:srgbClr val="04617B">
                  <a:shade val="90000"/>
                </a:srgbClr>
              </a:solidFill>
            </a:endParaRPr>
          </a:p>
        </p:txBody>
      </p:sp>
      <p:sp>
        <p:nvSpPr>
          <p:cNvPr id="3"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4" name="17 Marcador de número de diapositiva"/>
          <p:cNvSpPr>
            <a:spLocks noGrp="1"/>
          </p:cNvSpPr>
          <p:nvPr>
            <p:ph type="sldNum" sz="quarter" idx="12"/>
          </p:nvPr>
        </p:nvSpPr>
        <p:spPr/>
        <p:txBody>
          <a:bodyPr/>
          <a:lstStyle>
            <a:lvl1pPr>
              <a:defRPr/>
            </a:lvl1pPr>
          </a:lstStyle>
          <a:p>
            <a:pPr>
              <a:defRPr/>
            </a:pPr>
            <a:fld id="{96429B4C-0D07-41DB-A1C7-DAA3E9D028F8}"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2438244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p:cNvSpPr>
            <a:spLocks noGrp="1"/>
          </p:cNvSpPr>
          <p:nvPr>
            <p:ph type="dt" sz="half" idx="10"/>
          </p:nvPr>
        </p:nvSpPr>
        <p:spPr/>
        <p:txBody>
          <a:bodyPr/>
          <a:lstStyle>
            <a:lvl1pPr>
              <a:defRPr/>
            </a:lvl1pPr>
          </a:lstStyle>
          <a:p>
            <a:pPr>
              <a:defRPr/>
            </a:pPr>
            <a:fld id="{6DD7952D-E2B8-4365-B133-8179FF5E5A7B}" type="datetime1">
              <a:rPr lang="es-ES">
                <a:solidFill>
                  <a:srgbClr val="04617B">
                    <a:shade val="90000"/>
                  </a:srgbClr>
                </a:solidFill>
              </a:rPr>
              <a:pPr>
                <a:defRPr/>
              </a:pPr>
              <a:t>14/10/2022</a:t>
            </a:fld>
            <a:endParaRPr lang="es-ES">
              <a:solidFill>
                <a:srgbClr val="04617B">
                  <a:shade val="90000"/>
                </a:srgbClr>
              </a:solidFill>
            </a:endParaRPr>
          </a:p>
        </p:txBody>
      </p:sp>
      <p:sp>
        <p:nvSpPr>
          <p:cNvPr id="6"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7" name="17 Marcador de número de diapositiva"/>
          <p:cNvSpPr>
            <a:spLocks noGrp="1"/>
          </p:cNvSpPr>
          <p:nvPr>
            <p:ph type="sldNum" sz="quarter" idx="12"/>
          </p:nvPr>
        </p:nvSpPr>
        <p:spPr/>
        <p:txBody>
          <a:bodyPr/>
          <a:lstStyle>
            <a:lvl1pPr>
              <a:defRPr/>
            </a:lvl1pPr>
          </a:lstStyle>
          <a:p>
            <a:pPr>
              <a:defRPr/>
            </a:pPr>
            <a:fld id="{60BD2BF9-0920-45E0-8436-AB317ABD43D3}"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315412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3116020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fld id="{ADDFDDEB-0C73-45C9-9114-32E04F9E80CB}" type="datetime1">
              <a:rPr lang="es-ES">
                <a:solidFill>
                  <a:srgbClr val="04617B">
                    <a:shade val="90000"/>
                  </a:srgbClr>
                </a:solidFill>
              </a:rPr>
              <a:pPr>
                <a:defRPr/>
              </a:pPr>
              <a:t>14/10/2022</a:t>
            </a:fld>
            <a:endParaRPr lang="es-ES">
              <a:solidFill>
                <a:srgbClr val="04617B">
                  <a:shade val="90000"/>
                </a:srgbClr>
              </a:solidFill>
            </a:endParaRPr>
          </a:p>
        </p:txBody>
      </p:sp>
      <p:sp>
        <p:nvSpPr>
          <p:cNvPr id="10" name="5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A2FC700F-A973-46F8-A084-BDAC4EF6FC5C}"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1109183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C2C42759-783A-4E48-A308-54A2F06AF5CB}" type="datetime1">
              <a:rPr lang="es-ES">
                <a:solidFill>
                  <a:srgbClr val="04617B">
                    <a:shade val="90000"/>
                  </a:srgbClr>
                </a:solidFill>
              </a:rPr>
              <a:pPr>
                <a:defRPr/>
              </a:pPr>
              <a:t>14/10/2022</a:t>
            </a:fld>
            <a:endParaRPr lang="es-ES">
              <a:solidFill>
                <a:srgbClr val="04617B">
                  <a:shade val="90000"/>
                </a:srgbClr>
              </a:solidFill>
            </a:endParaRPr>
          </a:p>
        </p:txBody>
      </p:sp>
      <p:sp>
        <p:nvSpPr>
          <p:cNvPr id="5"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6" name="17 Marcador de número de diapositiva"/>
          <p:cNvSpPr>
            <a:spLocks noGrp="1"/>
          </p:cNvSpPr>
          <p:nvPr>
            <p:ph type="sldNum" sz="quarter" idx="12"/>
          </p:nvPr>
        </p:nvSpPr>
        <p:spPr/>
        <p:txBody>
          <a:bodyPr/>
          <a:lstStyle>
            <a:lvl1pPr>
              <a:defRPr/>
            </a:lvl1pPr>
          </a:lstStyle>
          <a:p>
            <a:pPr>
              <a:defRPr/>
            </a:pPr>
            <a:fld id="{41758206-185F-4BE6-876C-1913244EA254}"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3142718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p:cNvSpPr>
            <a:spLocks noGrp="1"/>
          </p:cNvSpPr>
          <p:nvPr>
            <p:ph type="dt" sz="half" idx="10"/>
          </p:nvPr>
        </p:nvSpPr>
        <p:spPr/>
        <p:txBody>
          <a:bodyPr/>
          <a:lstStyle>
            <a:lvl1pPr>
              <a:defRPr/>
            </a:lvl1pPr>
          </a:lstStyle>
          <a:p>
            <a:pPr>
              <a:defRPr/>
            </a:pPr>
            <a:fld id="{99B325B0-CD6E-436C-AFB0-9ABA785696F5}" type="datetime1">
              <a:rPr lang="es-ES">
                <a:solidFill>
                  <a:srgbClr val="04617B">
                    <a:shade val="90000"/>
                  </a:srgbClr>
                </a:solidFill>
              </a:rPr>
              <a:pPr>
                <a:defRPr/>
              </a:pPr>
              <a:t>14/10/2022</a:t>
            </a:fld>
            <a:endParaRPr lang="es-ES">
              <a:solidFill>
                <a:srgbClr val="04617B">
                  <a:shade val="90000"/>
                </a:srgbClr>
              </a:solidFill>
            </a:endParaRPr>
          </a:p>
        </p:txBody>
      </p:sp>
      <p:sp>
        <p:nvSpPr>
          <p:cNvPr id="5" name="21 Marcador de pie de página"/>
          <p:cNvSpPr>
            <a:spLocks noGrp="1"/>
          </p:cNvSpPr>
          <p:nvPr>
            <p:ph type="ftr" sz="quarter" idx="11"/>
          </p:nvPr>
        </p:nvSpPr>
        <p:spPr/>
        <p:txBody>
          <a:bodyPr/>
          <a:lstStyle>
            <a:lvl1pPr>
              <a:defRPr/>
            </a:lvl1pPr>
          </a:lstStyle>
          <a:p>
            <a:pPr>
              <a:defRPr/>
            </a:pPr>
            <a:endParaRPr lang="es-ES">
              <a:solidFill>
                <a:srgbClr val="04617B">
                  <a:shade val="90000"/>
                </a:srgbClr>
              </a:solidFill>
            </a:endParaRPr>
          </a:p>
        </p:txBody>
      </p:sp>
      <p:sp>
        <p:nvSpPr>
          <p:cNvPr id="6" name="17 Marcador de número de diapositiva"/>
          <p:cNvSpPr>
            <a:spLocks noGrp="1"/>
          </p:cNvSpPr>
          <p:nvPr>
            <p:ph type="sldNum" sz="quarter" idx="12"/>
          </p:nvPr>
        </p:nvSpPr>
        <p:spPr/>
        <p:txBody>
          <a:bodyPr/>
          <a:lstStyle>
            <a:lvl1pPr>
              <a:defRPr/>
            </a:lvl1pPr>
          </a:lstStyle>
          <a:p>
            <a:pPr>
              <a:defRPr/>
            </a:pPr>
            <a:fld id="{3F304364-7C79-484F-A132-BA20D002A7CD}" type="slidenum">
              <a:rPr lang="es-ES">
                <a:solidFill>
                  <a:srgbClr val="04617B">
                    <a:shade val="90000"/>
                  </a:srgbClr>
                </a:solidFill>
              </a:rPr>
              <a:pPr>
                <a:defRPr/>
              </a:pPr>
              <a:t>‹#›</a:t>
            </a:fld>
            <a:endParaRPr lang="es-ES">
              <a:solidFill>
                <a:srgbClr val="04617B">
                  <a:shade val="90000"/>
                </a:srgbClr>
              </a:solidFill>
            </a:endParaRPr>
          </a:p>
        </p:txBody>
      </p:sp>
    </p:spTree>
    <p:extLst>
      <p:ext uri="{BB962C8B-B14F-4D97-AF65-F5344CB8AC3E}">
        <p14:creationId xmlns:p14="http://schemas.microsoft.com/office/powerpoint/2010/main" val="102922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295296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64625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372484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11543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229631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159542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F71C418-DAA1-4BBF-846A-559E8A7CED5D}" type="datetimeFigureOut">
              <a:rPr lang="es-ES" smtClean="0"/>
              <a:t>14/10/2022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EFEE863-50EB-4352-9F5D-9A6CA0D6A888}" type="slidenum">
              <a:rPr lang="es-ES" smtClean="0"/>
              <a:t>‹#›</a:t>
            </a:fld>
            <a:endParaRPr lang="es-ES"/>
          </a:p>
        </p:txBody>
      </p:sp>
    </p:spTree>
    <p:extLst>
      <p:ext uri="{BB962C8B-B14F-4D97-AF65-F5344CB8AC3E}">
        <p14:creationId xmlns:p14="http://schemas.microsoft.com/office/powerpoint/2010/main" val="308698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1C418-DAA1-4BBF-846A-559E8A7CED5D}" type="datetimeFigureOut">
              <a:rPr lang="es-ES" smtClean="0"/>
              <a:t>14/10/2022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EE863-50EB-4352-9F5D-9A6CA0D6A888}" type="slidenum">
              <a:rPr lang="es-ES" smtClean="0"/>
              <a:t>‹#›</a:t>
            </a:fld>
            <a:endParaRPr lang="es-ES"/>
          </a:p>
        </p:txBody>
      </p:sp>
    </p:spTree>
    <p:extLst>
      <p:ext uri="{BB962C8B-B14F-4D97-AF65-F5344CB8AC3E}">
        <p14:creationId xmlns:p14="http://schemas.microsoft.com/office/powerpoint/2010/main" val="258668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1028" name="8 Marcador de título"/>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s-ES" altLang="es-ES"/>
              <a:t>Haga clic para modificar el estilo de título del patrón</a:t>
            </a:r>
            <a:endParaRPr lang="en-US" altLang="es-ES"/>
          </a:p>
        </p:txBody>
      </p:sp>
      <p:sp>
        <p:nvSpPr>
          <p:cNvPr id="1029" name="29 Marcador de texto"/>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en-US" altLang="es-E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C5E92C3C-E54D-488E-BCF6-718408E3FD2C}" type="datetime1">
              <a:rPr lang="es-ES">
                <a:solidFill>
                  <a:srgbClr val="04617B">
                    <a:shade val="90000"/>
                  </a:srgbClr>
                </a:solidFill>
              </a:rPr>
              <a:pPr>
                <a:defRPr/>
              </a:pPr>
              <a:t>14/10/2022</a:t>
            </a:fld>
            <a:endParaRPr lang="es-ES">
              <a:solidFill>
                <a:srgbClr val="04617B">
                  <a:shade val="90000"/>
                </a:srgb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s-ES">
              <a:solidFill>
                <a:srgbClr val="04617B">
                  <a:shade val="90000"/>
                </a:srgb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4249C6C5-336A-42FA-8CAA-E2F23F34966C}" type="slidenum">
              <a:rPr lang="es-ES">
                <a:solidFill>
                  <a:srgbClr val="04617B">
                    <a:shade val="90000"/>
                  </a:srgbClr>
                </a:solidFill>
              </a:rPr>
              <a:pPr>
                <a:defRPr/>
              </a:pPr>
              <a:t>‹#›</a:t>
            </a:fld>
            <a:endParaRPr lang="es-ES">
              <a:solidFill>
                <a:srgbClr val="04617B">
                  <a:shade val="90000"/>
                </a:srgbClr>
              </a:solidFill>
            </a:endParaRPr>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cs typeface="Arial" pitchFamily="34" charset="0"/>
              </a:endParaRPr>
            </a:p>
          </p:txBody>
        </p:sp>
      </p:grpSp>
    </p:spTree>
    <p:extLst>
      <p:ext uri="{BB962C8B-B14F-4D97-AF65-F5344CB8AC3E}">
        <p14:creationId xmlns:p14="http://schemas.microsoft.com/office/powerpoint/2010/main" val="3434682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a:t>FUNCIONES</a:t>
            </a:r>
          </a:p>
        </p:txBody>
      </p:sp>
      <p:sp>
        <p:nvSpPr>
          <p:cNvPr id="3" name="2 Subtítulo"/>
          <p:cNvSpPr>
            <a:spLocks noGrp="1"/>
          </p:cNvSpPr>
          <p:nvPr>
            <p:ph type="subTitle" idx="1"/>
          </p:nvPr>
        </p:nvSpPr>
        <p:spPr/>
        <p:txBody>
          <a:bodyPr>
            <a:normAutofit/>
          </a:bodyPr>
          <a:lstStyle/>
          <a:p>
            <a:r>
              <a:rPr lang="es-ES"/>
              <a:t>Las funciones nos permiten crear programas más estructurados y facilitan la reutilización del código</a:t>
            </a:r>
          </a:p>
        </p:txBody>
      </p:sp>
    </p:spTree>
    <p:extLst>
      <p:ext uri="{BB962C8B-B14F-4D97-AF65-F5344CB8AC3E}">
        <p14:creationId xmlns:p14="http://schemas.microsoft.com/office/powerpoint/2010/main" val="23664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47936" y="701080"/>
            <a:ext cx="8128520" cy="5909310"/>
          </a:xfrm>
          <a:prstGeom prst="rect">
            <a:avLst/>
          </a:prstGeom>
          <a:noFill/>
        </p:spPr>
        <p:txBody>
          <a:bodyPr wrap="square" rtlCol="0">
            <a:spAutoFit/>
          </a:bodyPr>
          <a:lstStyle/>
          <a:p>
            <a:r>
              <a:rPr lang="es-ES"/>
              <a:t>&lt;?php</a:t>
            </a:r>
          </a:p>
          <a:p>
            <a:r>
              <a:rPr lang="es-ES"/>
              <a:t>echo "Primer tipo de función.   ";</a:t>
            </a:r>
          </a:p>
          <a:p>
            <a:r>
              <a:rPr lang="es-ES"/>
              <a:t>function verificarClaves1(){</a:t>
            </a:r>
          </a:p>
          <a:p>
            <a:r>
              <a:rPr lang="en-US"/>
              <a:t>if($_REQUEST['clave1']!=$_REQUEST['clave2'])</a:t>
            </a:r>
          </a:p>
          <a:p>
            <a:r>
              <a:rPr lang="es-ES"/>
              <a:t>echo "Las contraseñas tecleadas son distintas";</a:t>
            </a:r>
          </a:p>
          <a:p>
            <a:r>
              <a:rPr lang="es-ES"/>
              <a:t>else</a:t>
            </a:r>
          </a:p>
          <a:p>
            <a:r>
              <a:rPr lang="es-ES"/>
              <a:t>echo "Correcto.  ";</a:t>
            </a:r>
          </a:p>
          <a:p>
            <a:r>
              <a:rPr lang="es-ES"/>
              <a:t>}</a:t>
            </a:r>
          </a:p>
          <a:p>
            <a:r>
              <a:rPr lang="es-ES"/>
              <a:t>verificarClaves1();</a:t>
            </a:r>
          </a:p>
          <a:p>
            <a:r>
              <a:rPr lang="es-ES"/>
              <a:t>echo "&lt;br /&gt;";</a:t>
            </a:r>
          </a:p>
          <a:p>
            <a:endParaRPr lang="es-ES"/>
          </a:p>
          <a:p>
            <a:r>
              <a:rPr lang="es-ES"/>
              <a:t>echo "Segundo tipo de función.     ";</a:t>
            </a:r>
          </a:p>
          <a:p>
            <a:r>
              <a:rPr lang="es-ES"/>
              <a:t>function verificarClaves2($cla1,$cla2)</a:t>
            </a:r>
          </a:p>
          <a:p>
            <a:r>
              <a:rPr lang="es-ES"/>
              <a:t>{</a:t>
            </a:r>
          </a:p>
          <a:p>
            <a:r>
              <a:rPr lang="es-ES"/>
              <a:t>if ($cla1!=$cla2)</a:t>
            </a:r>
          </a:p>
          <a:p>
            <a:r>
              <a:rPr lang="es-ES"/>
              <a:t>echo "Las contraseñas tecleadas son distintas";</a:t>
            </a:r>
          </a:p>
          <a:p>
            <a:r>
              <a:rPr lang="es-ES"/>
              <a:t>else</a:t>
            </a:r>
          </a:p>
          <a:p>
            <a:r>
              <a:rPr lang="es-ES"/>
              <a:t>echo "Correcto.";</a:t>
            </a:r>
          </a:p>
          <a:p>
            <a:r>
              <a:rPr lang="es-ES"/>
              <a:t>}</a:t>
            </a:r>
          </a:p>
          <a:p>
            <a:r>
              <a:rPr lang="es-ES"/>
              <a:t>verificarClaves2($_REQUEST['clave1'],$_REQUEST['clave2']);</a:t>
            </a:r>
          </a:p>
          <a:p>
            <a:r>
              <a:rPr lang="es-ES"/>
              <a:t>echo "&lt;br /&gt;";</a:t>
            </a:r>
          </a:p>
        </p:txBody>
      </p:sp>
    </p:spTree>
    <p:extLst>
      <p:ext uri="{BB962C8B-B14F-4D97-AF65-F5344CB8AC3E}">
        <p14:creationId xmlns:p14="http://schemas.microsoft.com/office/powerpoint/2010/main" val="60214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710502" y="620688"/>
            <a:ext cx="7416824" cy="6247864"/>
          </a:xfrm>
          <a:prstGeom prst="rect">
            <a:avLst/>
          </a:prstGeom>
          <a:noFill/>
        </p:spPr>
        <p:txBody>
          <a:bodyPr wrap="square" rtlCol="0">
            <a:spAutoFit/>
          </a:bodyPr>
          <a:lstStyle/>
          <a:p>
            <a:r>
              <a:rPr lang="es-ES" sz="1600"/>
              <a:t>echo "Tercer  tipo de función.   ";</a:t>
            </a:r>
          </a:p>
          <a:p>
            <a:r>
              <a:rPr lang="es-ES" sz="1600"/>
              <a:t>function verificarClaves3()</a:t>
            </a:r>
          </a:p>
          <a:p>
            <a:r>
              <a:rPr lang="es-ES" sz="1600"/>
              <a:t>{</a:t>
            </a:r>
          </a:p>
          <a:p>
            <a:r>
              <a:rPr lang="en-US" sz="1600"/>
              <a:t>if($_REQUEST['clave1']!=$_REQUEST['clave2'])</a:t>
            </a:r>
          </a:p>
          <a:p>
            <a:r>
              <a:rPr lang="es-ES" sz="1600"/>
              <a:t>$men= "Las contraseñas tecleadas son distintas";</a:t>
            </a:r>
          </a:p>
          <a:p>
            <a:r>
              <a:rPr lang="es-ES" sz="1600"/>
              <a:t>else</a:t>
            </a:r>
          </a:p>
          <a:p>
            <a:r>
              <a:rPr lang="es-ES" sz="1600"/>
              <a:t>$men= "Correcto.";</a:t>
            </a:r>
          </a:p>
          <a:p>
            <a:r>
              <a:rPr lang="es-ES" sz="1600"/>
              <a:t>return $men;</a:t>
            </a:r>
          </a:p>
          <a:p>
            <a:r>
              <a:rPr lang="es-ES" sz="1600"/>
              <a:t>}</a:t>
            </a:r>
          </a:p>
          <a:p>
            <a:r>
              <a:rPr lang="es-ES" sz="1600"/>
              <a:t>$men=verificarClaves3();</a:t>
            </a:r>
          </a:p>
          <a:p>
            <a:r>
              <a:rPr lang="es-ES" sz="1600"/>
              <a:t>echo $men;</a:t>
            </a:r>
          </a:p>
          <a:p>
            <a:r>
              <a:rPr lang="es-ES" sz="1600"/>
              <a:t>echo "&lt;br /&gt;";</a:t>
            </a:r>
          </a:p>
          <a:p>
            <a:endParaRPr lang="es-ES" sz="1600"/>
          </a:p>
          <a:p>
            <a:r>
              <a:rPr lang="es-ES" sz="1600"/>
              <a:t>echo "Cuarto tipo de función.    ";</a:t>
            </a:r>
          </a:p>
          <a:p>
            <a:r>
              <a:rPr lang="es-ES" sz="1600"/>
              <a:t>function verificarClaves4($cla1,$cla2)</a:t>
            </a:r>
          </a:p>
          <a:p>
            <a:r>
              <a:rPr lang="es-ES" sz="1600"/>
              <a:t>{</a:t>
            </a:r>
          </a:p>
          <a:p>
            <a:r>
              <a:rPr lang="es-ES" sz="1600"/>
              <a:t>if ($cla1!=$cla2)</a:t>
            </a:r>
          </a:p>
          <a:p>
            <a:r>
              <a:rPr lang="es-ES" sz="1600"/>
              <a:t>$men= "Las contraseñas tecleadas son distintas";</a:t>
            </a:r>
          </a:p>
          <a:p>
            <a:r>
              <a:rPr lang="es-ES" sz="1600"/>
              <a:t>else</a:t>
            </a:r>
          </a:p>
          <a:p>
            <a:r>
              <a:rPr lang="es-ES" sz="1600"/>
              <a:t>$men= "Correcto.";</a:t>
            </a:r>
          </a:p>
          <a:p>
            <a:r>
              <a:rPr lang="es-ES" sz="1600"/>
              <a:t>return $men;</a:t>
            </a:r>
          </a:p>
          <a:p>
            <a:r>
              <a:rPr lang="es-ES" sz="1600"/>
              <a:t>}</a:t>
            </a:r>
          </a:p>
          <a:p>
            <a:r>
              <a:rPr lang="es-ES" sz="1600"/>
              <a:t>$men=verificarClaves4($_REQUEST['clave1'],$_REQUEST['clave2']);</a:t>
            </a:r>
          </a:p>
          <a:p>
            <a:r>
              <a:rPr lang="es-ES" sz="1600"/>
              <a:t>echo $men;</a:t>
            </a:r>
          </a:p>
          <a:p>
            <a:r>
              <a:rPr lang="es-ES" sz="1600"/>
              <a:t>?&gt;</a:t>
            </a:r>
          </a:p>
        </p:txBody>
      </p:sp>
    </p:spTree>
    <p:extLst>
      <p:ext uri="{BB962C8B-B14F-4D97-AF65-F5344CB8AC3E}">
        <p14:creationId xmlns:p14="http://schemas.microsoft.com/office/powerpoint/2010/main" val="368678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439738"/>
            <a:ext cx="6371158" cy="597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2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692696"/>
            <a:ext cx="7776864" cy="4247317"/>
          </a:xfrm>
          <a:prstGeom prst="rect">
            <a:avLst/>
          </a:prstGeom>
          <a:noFill/>
        </p:spPr>
        <p:txBody>
          <a:bodyPr wrap="square" rtlCol="0">
            <a:spAutoFit/>
          </a:bodyPr>
          <a:lstStyle/>
          <a:p>
            <a:r>
              <a:rPr lang="es-ES"/>
              <a:t>Si una función  retorna más de un valor debemos emplear parámetros por referencia.</a:t>
            </a:r>
          </a:p>
          <a:p>
            <a:endParaRPr lang="es-ES"/>
          </a:p>
          <a:p>
            <a:r>
              <a:rPr lang="es-ES"/>
              <a:t>echo "Parámetros por referencia";</a:t>
            </a:r>
          </a:p>
          <a:p>
            <a:r>
              <a:rPr lang="pt-BR"/>
              <a:t>function operaciones($n1,$n2,&amp;$suma,&amp;$multiplicar)</a:t>
            </a:r>
          </a:p>
          <a:p>
            <a:r>
              <a:rPr lang="es-ES"/>
              <a:t>{</a:t>
            </a:r>
          </a:p>
          <a:p>
            <a:r>
              <a:rPr lang="es-ES"/>
              <a:t>$suma=$n1+$n2;</a:t>
            </a:r>
          </a:p>
          <a:p>
            <a:r>
              <a:rPr lang="es-ES"/>
              <a:t>$multiplicar=$n1*$n2;</a:t>
            </a:r>
          </a:p>
          <a:p>
            <a:endParaRPr lang="es-ES"/>
          </a:p>
          <a:p>
            <a:endParaRPr lang="es-ES"/>
          </a:p>
          <a:p>
            <a:r>
              <a:rPr lang="es-ES"/>
              <a:t>}</a:t>
            </a:r>
          </a:p>
          <a:p>
            <a:r>
              <a:rPr lang="es-ES"/>
              <a:t>operaciones(2,3,$suma,$producto);</a:t>
            </a:r>
          </a:p>
          <a:p>
            <a:r>
              <a:rPr lang="es-ES"/>
              <a:t>echo $suma;</a:t>
            </a:r>
          </a:p>
          <a:p>
            <a:r>
              <a:rPr lang="es-ES"/>
              <a:t>echo "&lt;br /&gt;";</a:t>
            </a:r>
          </a:p>
          <a:p>
            <a:r>
              <a:rPr lang="es-ES"/>
              <a:t>echo  $producto;</a:t>
            </a:r>
          </a:p>
        </p:txBody>
      </p:sp>
      <p:sp>
        <p:nvSpPr>
          <p:cNvPr id="3" name="2 CuadroTexto"/>
          <p:cNvSpPr txBox="1"/>
          <p:nvPr/>
        </p:nvSpPr>
        <p:spPr>
          <a:xfrm>
            <a:off x="755576" y="5301208"/>
            <a:ext cx="7920880" cy="369332"/>
          </a:xfrm>
          <a:prstGeom prst="rect">
            <a:avLst/>
          </a:prstGeom>
          <a:noFill/>
        </p:spPr>
        <p:txBody>
          <a:bodyPr wrap="square" rtlCol="0">
            <a:spAutoFit/>
          </a:bodyPr>
          <a:lstStyle/>
          <a:p>
            <a:r>
              <a:rPr lang="es-ES"/>
              <a:t> Colocamos el carácter ampersand : &amp; al parámetro.</a:t>
            </a:r>
          </a:p>
        </p:txBody>
      </p:sp>
    </p:spTree>
    <p:extLst>
      <p:ext uri="{BB962C8B-B14F-4D97-AF65-F5344CB8AC3E}">
        <p14:creationId xmlns:p14="http://schemas.microsoft.com/office/powerpoint/2010/main" val="218540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366623"/>
            <a:ext cx="8424936" cy="3231654"/>
          </a:xfrm>
          <a:prstGeom prst="rect">
            <a:avLst/>
          </a:prstGeom>
        </p:spPr>
        <p:txBody>
          <a:bodyPr wrap="square">
            <a:spAutoFit/>
          </a:bodyPr>
          <a:lstStyle/>
          <a:p>
            <a:r>
              <a:rPr lang="es-ES" sz="2400" dirty="0"/>
              <a:t>PHP permite a las funciones tener valores de argumentos por defecto. Para ello, se asigna un valor al argumento en la definición de la función.</a:t>
            </a:r>
          </a:p>
          <a:p>
            <a:pPr>
              <a:lnSpc>
                <a:spcPct val="150000"/>
              </a:lnSpc>
            </a:pPr>
            <a:endParaRPr lang="es-ES" sz="800" dirty="0"/>
          </a:p>
          <a:p>
            <a:pPr marL="274638" lvl="1" indent="0">
              <a:buNone/>
            </a:pPr>
            <a:r>
              <a:rPr lang="es-ES" sz="2000" dirty="0">
                <a:latin typeface="Consolas" pitchFamily="49" charset="0"/>
                <a:cs typeface="Consolas" pitchFamily="49" charset="0"/>
              </a:rPr>
              <a:t>Ejemplo:</a:t>
            </a:r>
          </a:p>
          <a:p>
            <a:pPr marL="274638" lvl="1" indent="0">
              <a:buNone/>
            </a:pPr>
            <a:r>
              <a:rPr lang="es-ES" sz="2000" dirty="0">
                <a:latin typeface="Consolas" pitchFamily="49" charset="0"/>
                <a:cs typeface="Consolas" pitchFamily="49" charset="0"/>
              </a:rPr>
              <a:t>	</a:t>
            </a:r>
            <a:r>
              <a:rPr lang="es-ES" sz="2000" dirty="0" err="1">
                <a:latin typeface="Consolas" pitchFamily="49" charset="0"/>
                <a:cs typeface="Consolas" pitchFamily="49" charset="0"/>
              </a:rPr>
              <a:t>function</a:t>
            </a:r>
            <a:r>
              <a:rPr lang="es-ES" sz="2000" dirty="0">
                <a:latin typeface="Consolas" pitchFamily="49" charset="0"/>
                <a:cs typeface="Consolas" pitchFamily="49" charset="0"/>
              </a:rPr>
              <a:t> saludando ($</a:t>
            </a:r>
            <a:r>
              <a:rPr lang="es-ES" sz="2000" dirty="0" err="1">
                <a:latin typeface="Consolas" pitchFamily="49" charset="0"/>
                <a:cs typeface="Consolas" pitchFamily="49" charset="0"/>
              </a:rPr>
              <a:t>who</a:t>
            </a:r>
            <a:r>
              <a:rPr lang="es-ES" sz="2000" dirty="0">
                <a:latin typeface="Consolas" pitchFamily="49" charset="0"/>
                <a:cs typeface="Consolas" pitchFamily="49" charset="0"/>
              </a:rPr>
              <a:t>= "</a:t>
            </a:r>
            <a:r>
              <a:rPr lang="es-ES" sz="2000" dirty="0" err="1">
                <a:latin typeface="Consolas" pitchFamily="49" charset="0"/>
                <a:cs typeface="Consolas" pitchFamily="49" charset="0"/>
              </a:rPr>
              <a:t>world</a:t>
            </a:r>
            <a:r>
              <a:rPr lang="es-ES" sz="2000" dirty="0">
                <a:latin typeface="Consolas" pitchFamily="49" charset="0"/>
                <a:cs typeface="Consolas" pitchFamily="49" charset="0"/>
              </a:rPr>
              <a:t>") {</a:t>
            </a:r>
          </a:p>
          <a:p>
            <a:pPr marL="274638" lvl="1" indent="0">
              <a:buNone/>
            </a:pPr>
            <a:r>
              <a:rPr lang="es-ES" sz="2000" dirty="0">
                <a:latin typeface="Consolas" pitchFamily="49" charset="0"/>
                <a:cs typeface="Consolas" pitchFamily="49" charset="0"/>
              </a:rPr>
              <a:t>        		</a:t>
            </a:r>
            <a:r>
              <a:rPr lang="es-ES" sz="2000" dirty="0" err="1">
                <a:latin typeface="Consolas" pitchFamily="49" charset="0"/>
                <a:cs typeface="Consolas" pitchFamily="49" charset="0"/>
              </a:rPr>
              <a:t>print</a:t>
            </a:r>
            <a:r>
              <a:rPr lang="es-ES" sz="2000" dirty="0">
                <a:latin typeface="Consolas" pitchFamily="49" charset="0"/>
                <a:cs typeface="Consolas" pitchFamily="49" charset="0"/>
              </a:rPr>
              <a:t> "</a:t>
            </a:r>
            <a:r>
              <a:rPr lang="es-ES" sz="2000" dirty="0" err="1">
                <a:latin typeface="Consolas" pitchFamily="49" charset="0"/>
                <a:cs typeface="Consolas" pitchFamily="49" charset="0"/>
              </a:rPr>
              <a:t>Hello</a:t>
            </a:r>
            <a:r>
              <a:rPr lang="es-ES" sz="2000" dirty="0">
                <a:latin typeface="Consolas" pitchFamily="49" charset="0"/>
                <a:cs typeface="Consolas" pitchFamily="49" charset="0"/>
              </a:rPr>
              <a:t>, $</a:t>
            </a:r>
            <a:r>
              <a:rPr lang="es-ES" sz="2000" dirty="0" err="1">
                <a:latin typeface="Consolas" pitchFamily="49" charset="0"/>
                <a:cs typeface="Consolas" pitchFamily="49" charset="0"/>
              </a:rPr>
              <a:t>who</a:t>
            </a:r>
            <a:r>
              <a:rPr lang="es-ES" sz="2000" dirty="0">
                <a:latin typeface="Consolas" pitchFamily="49" charset="0"/>
                <a:cs typeface="Consolas" pitchFamily="49" charset="0"/>
              </a:rPr>
              <a:t>!";</a:t>
            </a:r>
          </a:p>
          <a:p>
            <a:pPr marL="274638" lvl="1" indent="0">
              <a:buNone/>
            </a:pPr>
            <a:r>
              <a:rPr lang="es-ES" sz="2000" dirty="0">
                <a:latin typeface="Consolas" pitchFamily="49" charset="0"/>
                <a:cs typeface="Consolas" pitchFamily="49" charset="0"/>
              </a:rPr>
              <a:t>     	}</a:t>
            </a:r>
          </a:p>
          <a:p>
            <a:pPr marL="274638" lvl="1" indent="0">
              <a:buNone/>
            </a:pPr>
            <a:r>
              <a:rPr lang="es-ES" sz="2000" dirty="0">
                <a:latin typeface="Consolas" pitchFamily="49" charset="0"/>
                <a:cs typeface="Consolas" pitchFamily="49" charset="0"/>
              </a:rPr>
              <a:t>     saludando ( );  // muestra “</a:t>
            </a:r>
            <a:r>
              <a:rPr lang="es-ES" sz="2000" dirty="0" err="1">
                <a:latin typeface="Consolas" pitchFamily="49" charset="0"/>
                <a:cs typeface="Consolas" pitchFamily="49" charset="0"/>
              </a:rPr>
              <a:t>Hello</a:t>
            </a:r>
            <a:r>
              <a:rPr lang="es-ES" sz="2000" dirty="0">
                <a:latin typeface="Consolas" pitchFamily="49" charset="0"/>
                <a:cs typeface="Consolas" pitchFamily="49" charset="0"/>
              </a:rPr>
              <a:t>, </a:t>
            </a:r>
            <a:r>
              <a:rPr lang="es-ES" sz="2000" dirty="0" err="1">
                <a:latin typeface="Consolas" pitchFamily="49" charset="0"/>
                <a:cs typeface="Consolas" pitchFamily="49" charset="0"/>
              </a:rPr>
              <a:t>world</a:t>
            </a:r>
            <a:r>
              <a:rPr lang="es-ES" sz="2000" dirty="0">
                <a:latin typeface="Consolas" pitchFamily="49" charset="0"/>
                <a:cs typeface="Consolas" pitchFamily="49" charset="0"/>
              </a:rPr>
              <a:t>!”</a:t>
            </a:r>
          </a:p>
          <a:p>
            <a:pPr marL="274638" lvl="1" indent="0">
              <a:buNone/>
            </a:pPr>
            <a:r>
              <a:rPr lang="es-ES" sz="2000" dirty="0">
                <a:latin typeface="Consolas" pitchFamily="49" charset="0"/>
                <a:cs typeface="Consolas" pitchFamily="49" charset="0"/>
              </a:rPr>
              <a:t>     saludando ("Sara");  // muestra “</a:t>
            </a:r>
            <a:r>
              <a:rPr lang="es-ES" sz="2000" dirty="0" err="1">
                <a:latin typeface="Consolas" pitchFamily="49" charset="0"/>
                <a:cs typeface="Consolas" pitchFamily="49" charset="0"/>
              </a:rPr>
              <a:t>Hello</a:t>
            </a:r>
            <a:r>
              <a:rPr lang="es-ES" sz="2000" dirty="0">
                <a:latin typeface="Consolas" pitchFamily="49" charset="0"/>
                <a:cs typeface="Consolas" pitchFamily="49" charset="0"/>
              </a:rPr>
              <a:t>, Sara!”</a:t>
            </a:r>
          </a:p>
        </p:txBody>
      </p:sp>
    </p:spTree>
    <p:extLst>
      <p:ext uri="{BB962C8B-B14F-4D97-AF65-F5344CB8AC3E}">
        <p14:creationId xmlns:p14="http://schemas.microsoft.com/office/powerpoint/2010/main" val="413767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404664"/>
            <a:ext cx="7128792" cy="923330"/>
          </a:xfrm>
          <a:prstGeom prst="rect">
            <a:avLst/>
          </a:prstGeom>
        </p:spPr>
        <p:txBody>
          <a:bodyPr wrap="square">
            <a:spAutoFit/>
          </a:bodyPr>
          <a:lstStyle/>
          <a:p>
            <a:r>
              <a:rPr lang="es-ES" dirty="0"/>
              <a:t>Cuando se usan parámetros por defecto, estos tienen que estar </a:t>
            </a:r>
            <a:r>
              <a:rPr lang="es-ES" b="1" dirty="0"/>
              <a:t>a la derecha</a:t>
            </a:r>
            <a:r>
              <a:rPr lang="es-ES" dirty="0"/>
              <a:t> de cualquier parámetro sin valor por defecto; de otra manera las cosas no funcionarán de la forma esperada</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96" y="1484784"/>
            <a:ext cx="6696744" cy="1296144"/>
          </a:xfrm>
          <a:prstGeom prst="rect">
            <a:avLst/>
          </a:prstGeom>
        </p:spPr>
      </p:pic>
      <p:sp>
        <p:nvSpPr>
          <p:cNvPr id="4" name="3 Rectángulo"/>
          <p:cNvSpPr/>
          <p:nvPr/>
        </p:nvSpPr>
        <p:spPr>
          <a:xfrm>
            <a:off x="971600" y="2924944"/>
            <a:ext cx="5253769" cy="400110"/>
          </a:xfrm>
          <a:prstGeom prst="rect">
            <a:avLst/>
          </a:prstGeom>
        </p:spPr>
        <p:txBody>
          <a:bodyPr wrap="square">
            <a:spAutoFit/>
          </a:bodyPr>
          <a:lstStyle/>
          <a:p>
            <a:pPr marL="274638" lvl="1" indent="0">
              <a:buNone/>
            </a:pPr>
            <a:r>
              <a:rPr lang="es-ES" sz="1600" dirty="0"/>
              <a:t>La salida del ejemplo anterior es: </a:t>
            </a:r>
            <a:r>
              <a:rPr lang="es-ES" sz="2000" dirty="0"/>
              <a:t> </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37" y="3325054"/>
            <a:ext cx="6263164" cy="504056"/>
          </a:xfrm>
          <a:prstGeom prst="rect">
            <a:avLst/>
          </a:prstGeom>
        </p:spPr>
      </p:pic>
      <p:sp>
        <p:nvSpPr>
          <p:cNvPr id="8" name="7 Rectángulo"/>
          <p:cNvSpPr/>
          <p:nvPr/>
        </p:nvSpPr>
        <p:spPr>
          <a:xfrm>
            <a:off x="971600" y="3829110"/>
            <a:ext cx="3722173" cy="338554"/>
          </a:xfrm>
          <a:prstGeom prst="rect">
            <a:avLst/>
          </a:prstGeom>
        </p:spPr>
        <p:txBody>
          <a:bodyPr wrap="none">
            <a:spAutoFit/>
          </a:bodyPr>
          <a:lstStyle/>
          <a:p>
            <a:pPr marL="274638" lvl="1" indent="0">
              <a:buNone/>
            </a:pPr>
            <a:r>
              <a:rPr lang="es-ES" sz="1600" dirty="0"/>
              <a:t>Veamos cómo sería el código correcto: </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67" y="4477173"/>
            <a:ext cx="6759398" cy="1224136"/>
          </a:xfrm>
          <a:prstGeom prst="rect">
            <a:avLst/>
          </a:prstGeom>
        </p:spPr>
      </p:pic>
    </p:spTree>
    <p:extLst>
      <p:ext uri="{BB962C8B-B14F-4D97-AF65-F5344CB8AC3E}">
        <p14:creationId xmlns:p14="http://schemas.microsoft.com/office/powerpoint/2010/main" val="28299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5"/>
            <a:ext cx="7704856" cy="4915305"/>
          </a:xfrm>
          <a:prstGeom prst="rect">
            <a:avLst/>
          </a:prstGeom>
        </p:spPr>
        <p:txBody>
          <a:bodyPr wrap="square">
            <a:spAutoFit/>
          </a:bodyPr>
          <a:lstStyle/>
          <a:p>
            <a:pPr>
              <a:lnSpc>
                <a:spcPct val="150000"/>
              </a:lnSpc>
            </a:pPr>
            <a:r>
              <a:rPr lang="es-ES" dirty="0"/>
              <a:t>Alcance de una variable = ámbito en el que existe.</a:t>
            </a:r>
          </a:p>
          <a:p>
            <a:pPr>
              <a:lnSpc>
                <a:spcPct val="150000"/>
              </a:lnSpc>
            </a:pPr>
            <a:r>
              <a:rPr lang="es-ES" dirty="0"/>
              <a:t>Las variables de funciones, los argumentos de una función así como también cualquier variable definida dentro de la función, existen solamente dentro de esa función y no se puede acceder a ellas de fuera, es decir, son variables locales.</a:t>
            </a:r>
          </a:p>
          <a:p>
            <a:pPr>
              <a:lnSpc>
                <a:spcPct val="170000"/>
              </a:lnSpc>
            </a:pPr>
            <a:r>
              <a:rPr lang="es-ES" dirty="0"/>
              <a:t>Asimismo, se puede hacer referencia a una variable que se encuentra fuera de la función transfiriéndola a la función como argumento o utilizando la sentencia </a:t>
            </a:r>
            <a:r>
              <a:rPr lang="es-ES" i="1" dirty="0"/>
              <a:t>global</a:t>
            </a:r>
            <a:r>
              <a:rPr lang="es-ES" dirty="0"/>
              <a:t>. La sentencia </a:t>
            </a:r>
            <a:r>
              <a:rPr lang="es-ES" i="1" dirty="0"/>
              <a:t>global</a:t>
            </a:r>
            <a:r>
              <a:rPr lang="es-ES" dirty="0"/>
              <a:t>, convierte una variable local a una variable global con alcance global.</a:t>
            </a:r>
          </a:p>
          <a:p>
            <a:pPr>
              <a:lnSpc>
                <a:spcPct val="150000"/>
              </a:lnSpc>
            </a:pPr>
            <a:r>
              <a:rPr lang="es-ES" dirty="0"/>
              <a:t>Dos variable con el mismo nombre pero alcance diferente son entidades diferentes.</a:t>
            </a:r>
          </a:p>
        </p:txBody>
      </p:sp>
    </p:spTree>
    <p:extLst>
      <p:ext uri="{BB962C8B-B14F-4D97-AF65-F5344CB8AC3E}">
        <p14:creationId xmlns:p14="http://schemas.microsoft.com/office/powerpoint/2010/main" val="379624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332656"/>
            <a:ext cx="6984776" cy="369332"/>
          </a:xfrm>
          <a:prstGeom prst="rect">
            <a:avLst/>
          </a:prstGeom>
          <a:noFill/>
        </p:spPr>
        <p:txBody>
          <a:bodyPr wrap="square" rtlCol="0">
            <a:spAutoFit/>
          </a:bodyPr>
          <a:lstStyle/>
          <a:p>
            <a:pPr algn="ctr"/>
            <a:r>
              <a:rPr lang="es-ES" b="1" dirty="0"/>
              <a:t>CREAR LIBRERÍAS DE FUNCIONES</a:t>
            </a:r>
          </a:p>
        </p:txBody>
      </p:sp>
      <p:sp>
        <p:nvSpPr>
          <p:cNvPr id="3" name="2 Rectángulo"/>
          <p:cNvSpPr/>
          <p:nvPr/>
        </p:nvSpPr>
        <p:spPr>
          <a:xfrm>
            <a:off x="827584" y="836714"/>
            <a:ext cx="7611346" cy="4401205"/>
          </a:xfrm>
          <a:prstGeom prst="rect">
            <a:avLst/>
          </a:prstGeom>
        </p:spPr>
        <p:txBody>
          <a:bodyPr wrap="square">
            <a:spAutoFit/>
          </a:bodyPr>
          <a:lstStyle/>
          <a:p>
            <a:r>
              <a:rPr lang="es-ES" sz="1400" dirty="0"/>
              <a:t>Es muy común separar el código de un programa PHP en diferentes archivos y luego ir llamando a unos u otros según sea necesario para una determinada solicitud. Para ello se pueden utilizar las siguientes funciones:</a:t>
            </a:r>
          </a:p>
          <a:p>
            <a:r>
              <a:rPr lang="es-ES" sz="1400" dirty="0" err="1"/>
              <a:t>require</a:t>
            </a:r>
            <a:r>
              <a:rPr lang="es-ES" sz="1400" dirty="0"/>
              <a:t>(“ruta/</a:t>
            </a:r>
            <a:r>
              <a:rPr lang="es-ES" sz="1400" dirty="0" err="1"/>
              <a:t>archivo.php</a:t>
            </a:r>
            <a:r>
              <a:rPr lang="es-ES" sz="1400" dirty="0"/>
              <a:t>”)</a:t>
            </a:r>
          </a:p>
          <a:p>
            <a:r>
              <a:rPr lang="es-ES" sz="1400" dirty="0" err="1"/>
              <a:t>include</a:t>
            </a:r>
            <a:r>
              <a:rPr lang="es-ES" sz="1400" dirty="0"/>
              <a:t>(“ruta/</a:t>
            </a:r>
            <a:r>
              <a:rPr lang="es-ES" sz="1400" dirty="0" err="1"/>
              <a:t>archivo.php</a:t>
            </a:r>
            <a:r>
              <a:rPr lang="es-ES" sz="1400" dirty="0"/>
              <a:t>”)</a:t>
            </a:r>
          </a:p>
          <a:p>
            <a:r>
              <a:rPr lang="es-ES" sz="1400" dirty="0" err="1"/>
              <a:t>require_once</a:t>
            </a:r>
            <a:r>
              <a:rPr lang="es-ES" sz="1400" dirty="0"/>
              <a:t>(“ruta/</a:t>
            </a:r>
            <a:r>
              <a:rPr lang="es-ES" sz="1400" dirty="0" err="1"/>
              <a:t>archivo.php</a:t>
            </a:r>
            <a:r>
              <a:rPr lang="es-ES" sz="1400" dirty="0"/>
              <a:t>”)</a:t>
            </a:r>
          </a:p>
          <a:p>
            <a:r>
              <a:rPr lang="es-ES" sz="1400" dirty="0" err="1"/>
              <a:t>include_once</a:t>
            </a:r>
            <a:r>
              <a:rPr lang="es-ES" sz="1400" dirty="0"/>
              <a:t>(“ruta/</a:t>
            </a:r>
            <a:r>
              <a:rPr lang="es-ES" sz="1400" dirty="0" err="1"/>
              <a:t>archivo.php</a:t>
            </a:r>
            <a:r>
              <a:rPr lang="es-ES" sz="1400" dirty="0"/>
              <a:t>”)</a:t>
            </a:r>
          </a:p>
          <a:p>
            <a:r>
              <a:rPr lang="es-ES" sz="1400" dirty="0"/>
              <a:t>Se incluyen como parte del programa, en el mismo punto en que se realiza la llamada.</a:t>
            </a:r>
          </a:p>
          <a:p>
            <a:r>
              <a:rPr lang="es-ES" sz="1400" dirty="0"/>
              <a:t>Todas importan código desde dicho archivo PHP, pero, </a:t>
            </a:r>
            <a:r>
              <a:rPr lang="es-ES" sz="1400" b="1" dirty="0"/>
              <a:t>¿qué diferencia hay entre utilizar </a:t>
            </a:r>
            <a:r>
              <a:rPr lang="es-ES" sz="1400" b="1" dirty="0" err="1"/>
              <a:t>include</a:t>
            </a:r>
            <a:r>
              <a:rPr lang="es-ES" sz="1400" b="1" dirty="0"/>
              <a:t>() o </a:t>
            </a:r>
            <a:r>
              <a:rPr lang="es-ES" sz="1400" b="1" dirty="0" err="1"/>
              <a:t>require</a:t>
            </a:r>
            <a:r>
              <a:rPr lang="es-ES" sz="1400" b="1" dirty="0"/>
              <a:t>()? ¿Tengo que utilizar </a:t>
            </a:r>
            <a:r>
              <a:rPr lang="es-ES" sz="1400" b="1" dirty="0" err="1"/>
              <a:t>include</a:t>
            </a:r>
            <a:r>
              <a:rPr lang="es-ES" sz="1400" b="1" dirty="0"/>
              <a:t>() o </a:t>
            </a:r>
            <a:r>
              <a:rPr lang="es-ES" sz="1400" b="1" dirty="0" err="1"/>
              <a:t>include_once</a:t>
            </a:r>
            <a:r>
              <a:rPr lang="es-ES" sz="1400" b="1" dirty="0"/>
              <a:t>()?</a:t>
            </a:r>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dirty="0"/>
          </a:p>
        </p:txBody>
      </p:sp>
      <p:sp>
        <p:nvSpPr>
          <p:cNvPr id="4" name="3 Rectángulo"/>
          <p:cNvSpPr/>
          <p:nvPr/>
        </p:nvSpPr>
        <p:spPr>
          <a:xfrm>
            <a:off x="806082" y="2884739"/>
            <a:ext cx="7632848" cy="1384995"/>
          </a:xfrm>
          <a:prstGeom prst="rect">
            <a:avLst/>
          </a:prstGeom>
        </p:spPr>
        <p:txBody>
          <a:bodyPr wrap="square">
            <a:spAutoFit/>
          </a:bodyPr>
          <a:lstStyle/>
          <a:p>
            <a:r>
              <a:rPr lang="es-ES" sz="1400" b="1" dirty="0" err="1"/>
              <a:t>require</a:t>
            </a:r>
            <a:r>
              <a:rPr lang="es-ES" sz="1400" b="1" dirty="0"/>
              <a:t>()</a:t>
            </a:r>
            <a:r>
              <a:rPr lang="es-ES" sz="1400" dirty="0"/>
              <a:t> establece que el código del archivo invocado es requerido, es decir, obligatorio para el funcionamiento del programa. Por ello, si el archivo especificado en la función </a:t>
            </a:r>
            <a:r>
              <a:rPr lang="es-ES" sz="1400" dirty="0" err="1"/>
              <a:t>require</a:t>
            </a:r>
            <a:r>
              <a:rPr lang="es-ES" sz="1400" dirty="0"/>
              <a:t>() no se encuentra saltará un error “</a:t>
            </a:r>
            <a:r>
              <a:rPr lang="es-ES" sz="1400" i="1" dirty="0"/>
              <a:t>PHP Fatal error</a:t>
            </a:r>
            <a:r>
              <a:rPr lang="es-ES" sz="1400" dirty="0"/>
              <a:t>” y el programa PHP se detendrá.</a:t>
            </a:r>
          </a:p>
          <a:p>
            <a:r>
              <a:rPr lang="es-ES" sz="1400" b="1" dirty="0" err="1"/>
              <a:t>include</a:t>
            </a:r>
            <a:r>
              <a:rPr lang="es-ES" sz="1400" b="1" dirty="0"/>
              <a:t>()</a:t>
            </a:r>
            <a:r>
              <a:rPr lang="es-ES" sz="1400" dirty="0"/>
              <a:t>, por el contrario, si no se encuentra dicho código, saltará un error tipo “</a:t>
            </a:r>
            <a:r>
              <a:rPr lang="es-ES" sz="1400" i="1" dirty="0" err="1"/>
              <a:t>Warning</a:t>
            </a:r>
            <a:r>
              <a:rPr lang="es-ES" sz="1400" dirty="0"/>
              <a:t>” y el programa seguirá ejecutándose (aunque como consecuencia de no incluirse el código puede que no funcione correctamente, o sí, depende de la situación).</a:t>
            </a:r>
          </a:p>
        </p:txBody>
      </p:sp>
      <p:sp>
        <p:nvSpPr>
          <p:cNvPr id="5" name="4 Rectángulo"/>
          <p:cNvSpPr/>
          <p:nvPr/>
        </p:nvSpPr>
        <p:spPr>
          <a:xfrm>
            <a:off x="899592" y="4269734"/>
            <a:ext cx="7128792" cy="738664"/>
          </a:xfrm>
          <a:prstGeom prst="rect">
            <a:avLst/>
          </a:prstGeom>
        </p:spPr>
        <p:txBody>
          <a:bodyPr wrap="square">
            <a:spAutoFit/>
          </a:bodyPr>
          <a:lstStyle/>
          <a:p>
            <a:r>
              <a:rPr lang="es-ES" sz="1400" dirty="0"/>
              <a:t>Las versiones </a:t>
            </a:r>
            <a:r>
              <a:rPr lang="es-ES" sz="1400" dirty="0" err="1"/>
              <a:t>require_once</a:t>
            </a:r>
            <a:r>
              <a:rPr lang="es-ES" sz="1400" dirty="0"/>
              <a:t>() e </a:t>
            </a:r>
            <a:r>
              <a:rPr lang="es-ES" sz="1400" dirty="0" err="1"/>
              <a:t>include_once</a:t>
            </a:r>
            <a:r>
              <a:rPr lang="es-ES" sz="1400" dirty="0"/>
              <a:t>() funcionan de la misma forma que sus respectivos, salvo que, al utilizar la versión </a:t>
            </a:r>
            <a:r>
              <a:rPr lang="es-ES" sz="1400" i="1" dirty="0"/>
              <a:t>_once</a:t>
            </a:r>
            <a:r>
              <a:rPr lang="es-ES" sz="1400" dirty="0"/>
              <a:t>, se impide la carga de un mismo archivo más de una vez.</a:t>
            </a:r>
          </a:p>
        </p:txBody>
      </p:sp>
    </p:spTree>
    <p:extLst>
      <p:ext uri="{BB962C8B-B14F-4D97-AF65-F5344CB8AC3E}">
        <p14:creationId xmlns:p14="http://schemas.microsoft.com/office/powerpoint/2010/main" val="330615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476672"/>
            <a:ext cx="7704856" cy="4247317"/>
          </a:xfrm>
          <a:prstGeom prst="rect">
            <a:avLst/>
          </a:prstGeom>
          <a:noFill/>
        </p:spPr>
        <p:txBody>
          <a:bodyPr wrap="square" rtlCol="0">
            <a:spAutoFit/>
          </a:bodyPr>
          <a:lstStyle/>
          <a:p>
            <a:r>
              <a:rPr lang="es-ES" dirty="0"/>
              <a:t>RECURSIVIDAD</a:t>
            </a:r>
          </a:p>
          <a:p>
            <a:r>
              <a:rPr lang="es-ES" dirty="0"/>
              <a:t>Se dice que </a:t>
            </a:r>
            <a:r>
              <a:rPr lang="es-ES" b="1" dirty="0"/>
              <a:t>una función es recursiva si dentro de su código existe al menos una llamada a sí misma</a:t>
            </a:r>
            <a:r>
              <a:rPr lang="es-ES" dirty="0"/>
              <a:t>.</a:t>
            </a:r>
          </a:p>
          <a:p>
            <a:r>
              <a:rPr lang="es-ES" dirty="0"/>
              <a:t>Ejercicio: Calcular el factorial de 5</a:t>
            </a:r>
          </a:p>
          <a:p>
            <a:r>
              <a:rPr lang="es-ES" dirty="0"/>
              <a:t>&lt;?</a:t>
            </a:r>
            <a:r>
              <a:rPr lang="es-ES" dirty="0" err="1"/>
              <a:t>php</a:t>
            </a:r>
            <a:endParaRPr lang="es-ES" dirty="0"/>
          </a:p>
          <a:p>
            <a:r>
              <a:rPr lang="es-ES" dirty="0" err="1"/>
              <a:t>print</a:t>
            </a:r>
            <a:r>
              <a:rPr lang="es-ES" dirty="0"/>
              <a:t> "&lt;B&gt;&lt;U&gt;Recursividad &lt;/U&gt;&lt;/B&gt;&lt;BR&gt;&lt;BR&gt;";</a:t>
            </a:r>
          </a:p>
          <a:p>
            <a:r>
              <a:rPr lang="es-ES" dirty="0"/>
              <a:t>echo "El factorial de 4 es " . (factorial(4)); </a:t>
            </a:r>
          </a:p>
          <a:p>
            <a:r>
              <a:rPr lang="es-ES" dirty="0"/>
              <a:t> </a:t>
            </a:r>
          </a:p>
          <a:p>
            <a:r>
              <a:rPr lang="es-ES" dirty="0" err="1"/>
              <a:t>function</a:t>
            </a:r>
            <a:r>
              <a:rPr lang="es-ES" dirty="0"/>
              <a:t> factorial($</a:t>
            </a:r>
            <a:r>
              <a:rPr lang="es-ES" dirty="0" err="1"/>
              <a:t>var</a:t>
            </a:r>
            <a:r>
              <a:rPr lang="es-ES" dirty="0"/>
              <a:t>) {	</a:t>
            </a:r>
          </a:p>
          <a:p>
            <a:r>
              <a:rPr lang="es-ES" dirty="0"/>
              <a:t>	</a:t>
            </a:r>
            <a:r>
              <a:rPr lang="es-ES" dirty="0" err="1"/>
              <a:t>if</a:t>
            </a:r>
            <a:r>
              <a:rPr lang="es-ES" dirty="0"/>
              <a:t> ($</a:t>
            </a:r>
            <a:r>
              <a:rPr lang="es-ES" dirty="0" err="1"/>
              <a:t>var</a:t>
            </a:r>
            <a:r>
              <a:rPr lang="es-ES" dirty="0"/>
              <a:t> == 0) </a:t>
            </a:r>
            <a:r>
              <a:rPr lang="es-ES" dirty="0" err="1"/>
              <a:t>return</a:t>
            </a:r>
            <a:r>
              <a:rPr lang="es-ES" dirty="0"/>
              <a:t> 1;</a:t>
            </a:r>
          </a:p>
          <a:p>
            <a:r>
              <a:rPr lang="es-ES" dirty="0" err="1"/>
              <a:t>else</a:t>
            </a:r>
            <a:r>
              <a:rPr lang="es-ES" dirty="0"/>
              <a:t>	</a:t>
            </a:r>
          </a:p>
          <a:p>
            <a:r>
              <a:rPr lang="es-ES" dirty="0"/>
              <a:t>	</a:t>
            </a:r>
            <a:r>
              <a:rPr lang="es-ES" dirty="0" err="1"/>
              <a:t>return</a:t>
            </a:r>
            <a:r>
              <a:rPr lang="es-ES" dirty="0"/>
              <a:t> $</a:t>
            </a:r>
            <a:r>
              <a:rPr lang="es-ES" dirty="0" err="1"/>
              <a:t>var</a:t>
            </a:r>
            <a:r>
              <a:rPr lang="es-ES" dirty="0"/>
              <a:t> * factorial ($</a:t>
            </a:r>
            <a:r>
              <a:rPr lang="es-ES" dirty="0" err="1"/>
              <a:t>var</a:t>
            </a:r>
            <a:r>
              <a:rPr lang="es-ES" dirty="0"/>
              <a:t> -1);</a:t>
            </a:r>
          </a:p>
          <a:p>
            <a:r>
              <a:rPr lang="es-ES" dirty="0"/>
              <a:t>} </a:t>
            </a:r>
          </a:p>
          <a:p>
            <a:r>
              <a:rPr lang="es-ES" dirty="0"/>
              <a:t>?&gt;</a:t>
            </a:r>
          </a:p>
          <a:p>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087670"/>
            <a:ext cx="4503812" cy="277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23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Resultado de imagen de recursivid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descr="C:\Users\root\Desktop\rec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5" y="707854"/>
            <a:ext cx="5184577" cy="502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4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692696"/>
            <a:ext cx="7992888" cy="6078587"/>
          </a:xfrm>
          <a:prstGeom prst="rect">
            <a:avLst/>
          </a:prstGeom>
          <a:noFill/>
        </p:spPr>
        <p:txBody>
          <a:bodyPr wrap="square" rtlCol="0">
            <a:spAutoFit/>
          </a:bodyPr>
          <a:lstStyle/>
          <a:p>
            <a:pPr marL="273050" lvl="0" indent="-273050" fontAlgn="base">
              <a:lnSpc>
                <a:spcPct val="160000"/>
              </a:lnSpc>
              <a:spcBef>
                <a:spcPct val="20000"/>
              </a:spcBef>
              <a:spcAft>
                <a:spcPct val="0"/>
              </a:spcAft>
              <a:buClr>
                <a:srgbClr val="D16349"/>
              </a:buClr>
              <a:buSzPct val="85000"/>
              <a:buFont typeface="Wingdings 2" pitchFamily="18" charset="2"/>
              <a:buChar char=""/>
            </a:pPr>
            <a:r>
              <a:rPr lang="es-ES" sz="2700" dirty="0">
                <a:solidFill>
                  <a:prstClr val="black"/>
                </a:solidFill>
                <a:latin typeface="Georgia"/>
              </a:rPr>
              <a:t>Para qué utilizar funciones:</a:t>
            </a:r>
          </a:p>
          <a:p>
            <a:pPr marL="547688" lvl="1" indent="-273050" algn="just" fontAlgn="base">
              <a:lnSpc>
                <a:spcPct val="160000"/>
              </a:lnSpc>
              <a:spcBef>
                <a:spcPct val="20000"/>
              </a:spcBef>
              <a:spcAft>
                <a:spcPct val="0"/>
              </a:spcAft>
              <a:buClr>
                <a:srgbClr val="CCB400"/>
              </a:buClr>
              <a:buSzPct val="70000"/>
              <a:buFont typeface="Wingdings" pitchFamily="2" charset="2"/>
              <a:buChar char=""/>
            </a:pPr>
            <a:r>
              <a:rPr lang="es-ES" sz="2200" dirty="0">
                <a:solidFill>
                  <a:srgbClr val="646B86"/>
                </a:solidFill>
                <a:latin typeface="Georgia"/>
              </a:rPr>
              <a:t>Para no tener código </a:t>
            </a:r>
            <a:r>
              <a:rPr lang="es-ES" sz="2200" dirty="0" err="1">
                <a:solidFill>
                  <a:srgbClr val="646B86"/>
                </a:solidFill>
                <a:latin typeface="Georgia"/>
              </a:rPr>
              <a:t>php</a:t>
            </a:r>
            <a:r>
              <a:rPr lang="es-ES" sz="2200" dirty="0">
                <a:solidFill>
                  <a:srgbClr val="646B86"/>
                </a:solidFill>
                <a:latin typeface="Georgia"/>
              </a:rPr>
              <a:t> repetido en nuestros scripts, de manera que solamente tengamos ese código una vez definido dentro de una función, y después realizar llamadas a ese fragmento de código en otro punto del script.</a:t>
            </a:r>
          </a:p>
          <a:p>
            <a:pPr marL="547688" lvl="1" indent="-273050" algn="just" fontAlgn="base">
              <a:lnSpc>
                <a:spcPct val="160000"/>
              </a:lnSpc>
              <a:spcBef>
                <a:spcPct val="20000"/>
              </a:spcBef>
              <a:spcAft>
                <a:spcPct val="0"/>
              </a:spcAft>
              <a:buClr>
                <a:srgbClr val="CCB400"/>
              </a:buClr>
              <a:buSzPct val="70000"/>
              <a:buFont typeface="Wingdings" pitchFamily="2" charset="2"/>
              <a:buChar char=""/>
            </a:pPr>
            <a:r>
              <a:rPr lang="es-ES" sz="2200" dirty="0">
                <a:solidFill>
                  <a:srgbClr val="646B86"/>
                </a:solidFill>
                <a:latin typeface="Georgia"/>
              </a:rPr>
              <a:t>Para evitar errores. Al escribir varias veces el mismo código corremos el riesgo de cometer más errores de sintaxis, lógica...</a:t>
            </a:r>
          </a:p>
          <a:p>
            <a:pPr marL="547688" lvl="1" indent="-273050" fontAlgn="base">
              <a:lnSpc>
                <a:spcPct val="150000"/>
              </a:lnSpc>
              <a:spcBef>
                <a:spcPct val="20000"/>
              </a:spcBef>
              <a:spcAft>
                <a:spcPct val="0"/>
              </a:spcAft>
              <a:buClr>
                <a:srgbClr val="CCB400"/>
              </a:buClr>
              <a:buSzPct val="70000"/>
              <a:buFont typeface="Wingdings" pitchFamily="2" charset="2"/>
              <a:buChar char=""/>
            </a:pPr>
            <a:r>
              <a:rPr lang="es-ES" sz="2200" dirty="0">
                <a:solidFill>
                  <a:srgbClr val="646B86"/>
                </a:solidFill>
                <a:latin typeface="Georgia"/>
              </a:rPr>
              <a:t>Para ahorrar tiempo.</a:t>
            </a:r>
          </a:p>
          <a:p>
            <a:endParaRPr lang="es-ES" dirty="0"/>
          </a:p>
        </p:txBody>
      </p:sp>
    </p:spTree>
    <p:extLst>
      <p:ext uri="{BB962C8B-B14F-4D97-AF65-F5344CB8AC3E}">
        <p14:creationId xmlns:p14="http://schemas.microsoft.com/office/powerpoint/2010/main" val="3947616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oot\Desktop\rec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59" y="620688"/>
            <a:ext cx="7113945"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87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1600" y="764704"/>
            <a:ext cx="7704856" cy="2031325"/>
          </a:xfrm>
          <a:prstGeom prst="rect">
            <a:avLst/>
          </a:prstGeom>
          <a:noFill/>
        </p:spPr>
        <p:txBody>
          <a:bodyPr wrap="square" rtlCol="0">
            <a:spAutoFit/>
          </a:bodyPr>
          <a:lstStyle/>
          <a:p>
            <a:r>
              <a:rPr lang="es-ES" dirty="0"/>
              <a:t>1.- Ejercicio:</a:t>
            </a:r>
          </a:p>
          <a:p>
            <a:r>
              <a:rPr lang="es-ES" dirty="0"/>
              <a:t>En un formulario se teclea: nombre del alumno, apellido1, apellido2  y 3 notas referentes al mismo módulo.</a:t>
            </a:r>
          </a:p>
          <a:p>
            <a:r>
              <a:rPr lang="es-ES" dirty="0"/>
              <a:t>Mediante otro programa  </a:t>
            </a:r>
            <a:r>
              <a:rPr lang="es-ES" dirty="0" err="1"/>
              <a:t>php</a:t>
            </a:r>
            <a:r>
              <a:rPr lang="es-ES" dirty="0"/>
              <a:t>, visualizar los datos personales del alumno y la nota media.</a:t>
            </a:r>
          </a:p>
          <a:p>
            <a:r>
              <a:rPr lang="es-ES" dirty="0"/>
              <a:t>Realizar el ejercicio aplicando todo tipo de funciones.</a:t>
            </a:r>
          </a:p>
          <a:p>
            <a:endParaRPr lang="es-ES" dirty="0"/>
          </a:p>
        </p:txBody>
      </p:sp>
    </p:spTree>
    <p:extLst>
      <p:ext uri="{BB962C8B-B14F-4D97-AF65-F5344CB8AC3E}">
        <p14:creationId xmlns:p14="http://schemas.microsoft.com/office/powerpoint/2010/main" val="124058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764704"/>
            <a:ext cx="6624736" cy="5632311"/>
          </a:xfrm>
          <a:prstGeom prst="rect">
            <a:avLst/>
          </a:prstGeom>
          <a:noFill/>
        </p:spPr>
        <p:txBody>
          <a:bodyPr wrap="square" rtlCol="0">
            <a:spAutoFit/>
          </a:bodyPr>
          <a:lstStyle/>
          <a:p>
            <a:r>
              <a:rPr lang="es-ES" dirty="0"/>
              <a:t>2.- Explica este programa recursivo</a:t>
            </a:r>
          </a:p>
          <a:p>
            <a:r>
              <a:rPr lang="es-ES" dirty="0"/>
              <a:t>&lt;?</a:t>
            </a:r>
            <a:r>
              <a:rPr lang="es-ES" dirty="0" err="1"/>
              <a:t>php</a:t>
            </a:r>
            <a:endParaRPr lang="es-ES" dirty="0"/>
          </a:p>
          <a:p>
            <a:r>
              <a:rPr lang="es-ES" dirty="0" err="1"/>
              <a:t>function</a:t>
            </a:r>
            <a:r>
              <a:rPr lang="es-ES" dirty="0"/>
              <a:t> </a:t>
            </a:r>
            <a:r>
              <a:rPr lang="es-ES" dirty="0" err="1"/>
              <a:t>esPar</a:t>
            </a:r>
            <a:r>
              <a:rPr lang="es-ES" dirty="0"/>
              <a:t>($numero) {</a:t>
            </a:r>
          </a:p>
          <a:p>
            <a:r>
              <a:rPr lang="es-ES" dirty="0"/>
              <a:t>    </a:t>
            </a:r>
            <a:r>
              <a:rPr lang="es-ES" dirty="0" err="1"/>
              <a:t>if</a:t>
            </a:r>
            <a:r>
              <a:rPr lang="es-ES" dirty="0"/>
              <a:t> ($numero == 1) {</a:t>
            </a:r>
          </a:p>
          <a:p>
            <a:r>
              <a:rPr lang="es-ES" dirty="0"/>
              <a:t>        </a:t>
            </a:r>
            <a:r>
              <a:rPr lang="es-ES" dirty="0" err="1"/>
              <a:t>return</a:t>
            </a:r>
            <a:r>
              <a:rPr lang="es-ES" dirty="0"/>
              <a:t> false;</a:t>
            </a:r>
          </a:p>
          <a:p>
            <a:r>
              <a:rPr lang="es-ES" dirty="0"/>
              <a:t>    } </a:t>
            </a:r>
            <a:r>
              <a:rPr lang="es-ES" dirty="0" err="1"/>
              <a:t>else</a:t>
            </a:r>
            <a:r>
              <a:rPr lang="es-ES" dirty="0"/>
              <a:t> </a:t>
            </a:r>
            <a:r>
              <a:rPr lang="es-ES" dirty="0" err="1"/>
              <a:t>if</a:t>
            </a:r>
            <a:r>
              <a:rPr lang="es-ES" dirty="0"/>
              <a:t> ($numero == 0) {</a:t>
            </a:r>
          </a:p>
          <a:p>
            <a:r>
              <a:rPr lang="es-ES" dirty="0"/>
              <a:t>        </a:t>
            </a:r>
            <a:r>
              <a:rPr lang="es-ES" dirty="0" err="1"/>
              <a:t>return</a:t>
            </a:r>
            <a:r>
              <a:rPr lang="es-ES" dirty="0"/>
              <a:t> true;</a:t>
            </a:r>
          </a:p>
          <a:p>
            <a:r>
              <a:rPr lang="es-ES" dirty="0"/>
              <a:t>    } </a:t>
            </a:r>
            <a:r>
              <a:rPr lang="es-ES" dirty="0" err="1"/>
              <a:t>else</a:t>
            </a:r>
            <a:r>
              <a:rPr lang="es-ES" dirty="0"/>
              <a:t> {</a:t>
            </a:r>
          </a:p>
          <a:p>
            <a:r>
              <a:rPr lang="es-ES" dirty="0"/>
              <a:t>        </a:t>
            </a:r>
            <a:r>
              <a:rPr lang="es-ES" dirty="0" err="1"/>
              <a:t>return</a:t>
            </a:r>
            <a:r>
              <a:rPr lang="es-ES" dirty="0"/>
              <a:t> </a:t>
            </a:r>
            <a:r>
              <a:rPr lang="es-ES" dirty="0" err="1"/>
              <a:t>esPar</a:t>
            </a:r>
            <a:r>
              <a:rPr lang="es-ES" dirty="0"/>
              <a:t>($numero-2);</a:t>
            </a:r>
          </a:p>
          <a:p>
            <a:r>
              <a:rPr lang="es-ES" dirty="0"/>
              <a:t>    }</a:t>
            </a:r>
          </a:p>
          <a:p>
            <a:r>
              <a:rPr lang="es-ES" dirty="0"/>
              <a:t>}</a:t>
            </a:r>
          </a:p>
          <a:p>
            <a:r>
              <a:rPr lang="es-ES" dirty="0"/>
              <a:t> </a:t>
            </a:r>
          </a:p>
          <a:p>
            <a:r>
              <a:rPr lang="es-ES" dirty="0"/>
              <a:t>$</a:t>
            </a:r>
            <a:r>
              <a:rPr lang="es-ES" dirty="0" err="1"/>
              <a:t>num</a:t>
            </a:r>
            <a:r>
              <a:rPr lang="es-ES" dirty="0"/>
              <a:t> = 9;</a:t>
            </a:r>
          </a:p>
          <a:p>
            <a:r>
              <a:rPr lang="es-ES" dirty="0" err="1"/>
              <a:t>if</a:t>
            </a:r>
            <a:r>
              <a:rPr lang="es-ES" dirty="0"/>
              <a:t> (</a:t>
            </a:r>
            <a:r>
              <a:rPr lang="es-ES" dirty="0" err="1"/>
              <a:t>esPar</a:t>
            </a:r>
            <a:r>
              <a:rPr lang="es-ES" dirty="0"/>
              <a:t>($</a:t>
            </a:r>
            <a:r>
              <a:rPr lang="es-ES" dirty="0" err="1"/>
              <a:t>num</a:t>
            </a:r>
            <a:r>
              <a:rPr lang="es-ES" dirty="0"/>
              <a:t>) == true)</a:t>
            </a:r>
          </a:p>
          <a:p>
            <a:r>
              <a:rPr lang="es-ES" dirty="0"/>
              <a:t>    echo $</a:t>
            </a:r>
            <a:r>
              <a:rPr lang="es-ES" dirty="0" err="1"/>
              <a:t>num</a:t>
            </a:r>
            <a:r>
              <a:rPr lang="es-ES" dirty="0"/>
              <a:t> . ' es par&lt;</a:t>
            </a:r>
            <a:r>
              <a:rPr lang="es-ES" dirty="0" err="1"/>
              <a:t>br</a:t>
            </a:r>
            <a:r>
              <a:rPr lang="es-ES" dirty="0"/>
              <a:t>/&gt;';</a:t>
            </a:r>
          </a:p>
          <a:p>
            <a:r>
              <a:rPr lang="es-ES" dirty="0" err="1"/>
              <a:t>else</a:t>
            </a:r>
            <a:endParaRPr lang="es-ES" dirty="0"/>
          </a:p>
          <a:p>
            <a:r>
              <a:rPr lang="es-ES" dirty="0"/>
              <a:t>    echo $</a:t>
            </a:r>
            <a:r>
              <a:rPr lang="es-ES" dirty="0" err="1"/>
              <a:t>num</a:t>
            </a:r>
            <a:r>
              <a:rPr lang="es-ES" dirty="0"/>
              <a:t> . ' es impar&lt;</a:t>
            </a:r>
            <a:r>
              <a:rPr lang="es-ES" dirty="0" err="1"/>
              <a:t>br</a:t>
            </a:r>
            <a:r>
              <a:rPr lang="es-ES" dirty="0"/>
              <a:t>/&gt;';</a:t>
            </a:r>
          </a:p>
          <a:p>
            <a:r>
              <a:rPr lang="es-ES" dirty="0"/>
              <a:t>?&gt;</a:t>
            </a:r>
          </a:p>
          <a:p>
            <a:endParaRPr lang="es-ES" dirty="0"/>
          </a:p>
          <a:p>
            <a:endParaRPr lang="es-ES" dirty="0"/>
          </a:p>
        </p:txBody>
      </p:sp>
    </p:spTree>
    <p:extLst>
      <p:ext uri="{BB962C8B-B14F-4D97-AF65-F5344CB8AC3E}">
        <p14:creationId xmlns:p14="http://schemas.microsoft.com/office/powerpoint/2010/main" val="305361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4644008" y="3582308"/>
            <a:ext cx="3456384" cy="164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791580" y="3582308"/>
            <a:ext cx="3420380" cy="150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4538019" y="1431360"/>
            <a:ext cx="3922413" cy="1397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683568" y="1412776"/>
            <a:ext cx="3528392" cy="141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829607" y="1628800"/>
            <a:ext cx="7416824" cy="5078313"/>
          </a:xfrm>
          <a:prstGeom prst="rect">
            <a:avLst/>
          </a:prstGeom>
          <a:noFill/>
        </p:spPr>
        <p:txBody>
          <a:bodyPr wrap="square" rtlCol="0">
            <a:spAutoFit/>
          </a:bodyPr>
          <a:lstStyle/>
          <a:p>
            <a:r>
              <a:rPr lang="es-ES" dirty="0" err="1"/>
              <a:t>function</a:t>
            </a:r>
            <a:r>
              <a:rPr lang="es-ES" dirty="0"/>
              <a:t> </a:t>
            </a:r>
            <a:r>
              <a:rPr lang="es-ES" dirty="0" err="1"/>
              <a:t>nombreFuncion</a:t>
            </a:r>
            <a:r>
              <a:rPr lang="es-ES" dirty="0"/>
              <a:t>(){                     </a:t>
            </a:r>
            <a:r>
              <a:rPr lang="es-ES" dirty="0" err="1"/>
              <a:t>function</a:t>
            </a:r>
            <a:r>
              <a:rPr lang="es-ES" dirty="0"/>
              <a:t> </a:t>
            </a:r>
            <a:r>
              <a:rPr lang="es-ES" dirty="0" err="1"/>
              <a:t>nombreFuncion</a:t>
            </a:r>
            <a:r>
              <a:rPr lang="es-ES" dirty="0"/>
              <a:t>(parámetros){</a:t>
            </a:r>
          </a:p>
          <a:p>
            <a:r>
              <a:rPr lang="es-ES" dirty="0"/>
              <a:t>………                                                                   …………</a:t>
            </a:r>
          </a:p>
          <a:p>
            <a:r>
              <a:rPr lang="es-ES" dirty="0"/>
              <a:t>………                                                                   …………</a:t>
            </a:r>
          </a:p>
          <a:p>
            <a:r>
              <a:rPr lang="es-ES" dirty="0"/>
              <a:t>}                                                                           }                         </a:t>
            </a:r>
          </a:p>
          <a:p>
            <a:endParaRPr lang="es-ES" dirty="0"/>
          </a:p>
          <a:p>
            <a:endParaRPr lang="es-ES" dirty="0"/>
          </a:p>
          <a:p>
            <a:endParaRPr lang="es-ES" dirty="0"/>
          </a:p>
          <a:p>
            <a:endParaRPr lang="es-ES" dirty="0"/>
          </a:p>
          <a:p>
            <a:r>
              <a:rPr lang="es-ES" dirty="0" err="1"/>
              <a:t>function</a:t>
            </a:r>
            <a:r>
              <a:rPr lang="es-ES" dirty="0"/>
              <a:t>  </a:t>
            </a:r>
            <a:r>
              <a:rPr lang="es-ES" dirty="0" err="1"/>
              <a:t>nombreFuncion</a:t>
            </a:r>
            <a:r>
              <a:rPr lang="es-ES" dirty="0"/>
              <a:t>(){                      </a:t>
            </a:r>
            <a:r>
              <a:rPr lang="es-ES" dirty="0" err="1"/>
              <a:t>function</a:t>
            </a:r>
            <a:r>
              <a:rPr lang="es-ES" dirty="0"/>
              <a:t>  </a:t>
            </a:r>
            <a:r>
              <a:rPr lang="es-ES" dirty="0" err="1"/>
              <a:t>nombreFunc</a:t>
            </a:r>
            <a:r>
              <a:rPr lang="es-ES" dirty="0"/>
              <a:t>(parámetros){                                                                 …………                                                               ………………</a:t>
            </a:r>
          </a:p>
          <a:p>
            <a:r>
              <a:rPr lang="es-ES" dirty="0" err="1"/>
              <a:t>return</a:t>
            </a:r>
            <a:r>
              <a:rPr lang="es-ES" dirty="0"/>
              <a:t> valor de retorno;                                 </a:t>
            </a:r>
            <a:r>
              <a:rPr lang="es-ES" dirty="0" err="1"/>
              <a:t>return</a:t>
            </a:r>
            <a:r>
              <a:rPr lang="es-ES" dirty="0"/>
              <a:t> valor de retorno;</a:t>
            </a:r>
          </a:p>
          <a:p>
            <a:r>
              <a:rPr lang="es-ES" dirty="0"/>
              <a:t>}                                                                          }</a:t>
            </a:r>
          </a:p>
          <a:p>
            <a:endParaRPr lang="es-ES" dirty="0"/>
          </a:p>
          <a:p>
            <a:endParaRPr lang="es-ES" dirty="0"/>
          </a:p>
          <a:p>
            <a:r>
              <a:rPr lang="es-ES" dirty="0"/>
              <a:t>Parámetros o argumentos: </a:t>
            </a:r>
            <a:r>
              <a:rPr lang="es-ES" dirty="0" err="1"/>
              <a:t>nombreVariable</a:t>
            </a:r>
            <a:r>
              <a:rPr lang="es-ES" dirty="0"/>
              <a:t>, </a:t>
            </a:r>
            <a:r>
              <a:rPr lang="es-ES" dirty="0" err="1"/>
              <a:t>nombreVariable</a:t>
            </a:r>
            <a:r>
              <a:rPr lang="es-ES" dirty="0"/>
              <a:t>,….</a:t>
            </a:r>
          </a:p>
          <a:p>
            <a:r>
              <a:rPr lang="es-ES" dirty="0"/>
              <a:t>Llamadas a Funciones :  [variable=] </a:t>
            </a:r>
            <a:r>
              <a:rPr lang="es-ES" dirty="0" err="1"/>
              <a:t>nombreFuncion</a:t>
            </a:r>
            <a:r>
              <a:rPr lang="es-ES" dirty="0"/>
              <a:t>([</a:t>
            </a:r>
            <a:r>
              <a:rPr lang="es-ES"/>
              <a:t>parámetros])</a:t>
            </a:r>
            <a:endParaRPr lang="es-ES" dirty="0"/>
          </a:p>
          <a:p>
            <a:endParaRPr lang="es-ES" dirty="0"/>
          </a:p>
          <a:p>
            <a:endParaRPr lang="es-ES" dirty="0"/>
          </a:p>
        </p:txBody>
      </p:sp>
      <p:sp>
        <p:nvSpPr>
          <p:cNvPr id="6" name="5 CuadroTexto"/>
          <p:cNvSpPr txBox="1"/>
          <p:nvPr/>
        </p:nvSpPr>
        <p:spPr>
          <a:xfrm>
            <a:off x="467544" y="1062028"/>
            <a:ext cx="648072" cy="369332"/>
          </a:xfrm>
          <a:prstGeom prst="rect">
            <a:avLst/>
          </a:prstGeom>
          <a:noFill/>
        </p:spPr>
        <p:txBody>
          <a:bodyPr wrap="square" rtlCol="0">
            <a:spAutoFit/>
          </a:bodyPr>
          <a:lstStyle/>
          <a:p>
            <a:r>
              <a:rPr lang="es-ES"/>
              <a:t>1.-                                                                          </a:t>
            </a:r>
          </a:p>
        </p:txBody>
      </p:sp>
      <p:sp>
        <p:nvSpPr>
          <p:cNvPr id="8" name="7 CuadroTexto"/>
          <p:cNvSpPr txBox="1"/>
          <p:nvPr/>
        </p:nvSpPr>
        <p:spPr>
          <a:xfrm>
            <a:off x="4644008" y="1062028"/>
            <a:ext cx="504056" cy="369332"/>
          </a:xfrm>
          <a:prstGeom prst="rect">
            <a:avLst/>
          </a:prstGeom>
          <a:noFill/>
        </p:spPr>
        <p:txBody>
          <a:bodyPr wrap="square" rtlCol="0">
            <a:spAutoFit/>
          </a:bodyPr>
          <a:lstStyle/>
          <a:p>
            <a:r>
              <a:rPr lang="es-ES"/>
              <a:t>2.-</a:t>
            </a:r>
          </a:p>
        </p:txBody>
      </p:sp>
      <p:sp>
        <p:nvSpPr>
          <p:cNvPr id="10" name="9 CuadroTexto"/>
          <p:cNvSpPr txBox="1"/>
          <p:nvPr/>
        </p:nvSpPr>
        <p:spPr>
          <a:xfrm>
            <a:off x="791580" y="3212976"/>
            <a:ext cx="6444716" cy="369332"/>
          </a:xfrm>
          <a:prstGeom prst="rect">
            <a:avLst/>
          </a:prstGeom>
          <a:noFill/>
        </p:spPr>
        <p:txBody>
          <a:bodyPr wrap="square" rtlCol="0">
            <a:spAutoFit/>
          </a:bodyPr>
          <a:lstStyle/>
          <a:p>
            <a:r>
              <a:rPr lang="es-ES" dirty="0"/>
              <a:t>3. -                                                                     4.-                                                                                                                                        </a:t>
            </a:r>
          </a:p>
        </p:txBody>
      </p:sp>
    </p:spTree>
    <p:extLst>
      <p:ext uri="{BB962C8B-B14F-4D97-AF65-F5344CB8AC3E}">
        <p14:creationId xmlns:p14="http://schemas.microsoft.com/office/powerpoint/2010/main" val="75885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28625" y="642938"/>
            <a:ext cx="8229600" cy="776287"/>
          </a:xfrm>
        </p:spPr>
        <p:txBody>
          <a:bodyPr/>
          <a:lstStyle/>
          <a:p>
            <a:r>
              <a:rPr lang="es-ES" altLang="es-ES" sz="4500" dirty="0"/>
              <a:t>Funciones en PHP </a:t>
            </a:r>
            <a:endParaRPr lang="es-ES" altLang="es-ES" sz="3800" dirty="0"/>
          </a:p>
        </p:txBody>
      </p:sp>
      <p:sp>
        <p:nvSpPr>
          <p:cNvPr id="3" name="2 Marcador de contenido"/>
          <p:cNvSpPr>
            <a:spLocks noGrp="1"/>
          </p:cNvSpPr>
          <p:nvPr>
            <p:ph idx="1"/>
          </p:nvPr>
        </p:nvSpPr>
        <p:spPr>
          <a:xfrm>
            <a:off x="357188" y="1714500"/>
            <a:ext cx="8429625" cy="4786313"/>
          </a:xfrm>
        </p:spPr>
        <p:txBody>
          <a:bodyPr/>
          <a:lstStyle/>
          <a:p>
            <a:pPr algn="just">
              <a:buFont typeface="Wingdings" pitchFamily="2" charset="2"/>
              <a:buChar char="q"/>
              <a:defRPr/>
            </a:pPr>
            <a:r>
              <a:rPr lang="es-ES" sz="2400" b="1" dirty="0">
                <a:solidFill>
                  <a:srgbClr val="FF0000"/>
                </a:solidFill>
                <a:latin typeface="+mj-lt"/>
              </a:rPr>
              <a:t> </a:t>
            </a:r>
            <a:r>
              <a:rPr lang="es-ES" sz="2400" dirty="0">
                <a:latin typeface="+mj-lt"/>
              </a:rPr>
              <a:t>Sintaxis:</a:t>
            </a:r>
          </a:p>
          <a:p>
            <a:pPr algn="just">
              <a:buFont typeface="Wingdings 2" pitchFamily="18" charset="2"/>
              <a:buNone/>
              <a:defRPr/>
            </a:pPr>
            <a:endParaRPr lang="es-ES" sz="2400" dirty="0">
              <a:latin typeface="+mj-lt"/>
            </a:endParaRPr>
          </a:p>
          <a:p>
            <a:pPr algn="just">
              <a:buFont typeface="Wingdings 2" pitchFamily="18" charset="2"/>
              <a:buNone/>
              <a:defRPr/>
            </a:pPr>
            <a:endParaRPr lang="es-ES" sz="2400" dirty="0">
              <a:latin typeface="+mj-lt"/>
            </a:endParaRPr>
          </a:p>
          <a:p>
            <a:pPr algn="just">
              <a:buFont typeface="Wingdings 2" pitchFamily="18" charset="2"/>
              <a:buNone/>
              <a:defRPr/>
            </a:pPr>
            <a:endParaRPr lang="es-ES" sz="2400" dirty="0">
              <a:latin typeface="+mj-lt"/>
            </a:endParaRPr>
          </a:p>
          <a:p>
            <a:pPr algn="just">
              <a:buFont typeface="Wingdings" pitchFamily="2" charset="2"/>
              <a:buChar char="q"/>
              <a:defRPr/>
            </a:pPr>
            <a:endParaRPr lang="es-ES" sz="2400" dirty="0">
              <a:latin typeface="+mj-lt"/>
            </a:endParaRPr>
          </a:p>
          <a:p>
            <a:pPr algn="just">
              <a:buFont typeface="Wingdings" pitchFamily="2" charset="2"/>
              <a:buChar char="q"/>
              <a:defRPr/>
            </a:pPr>
            <a:r>
              <a:rPr lang="es-ES" sz="1400" dirty="0">
                <a:latin typeface="+mj-lt"/>
              </a:rPr>
              <a:t> La primera línea es la cabecera de la función y consta de:</a:t>
            </a:r>
          </a:p>
          <a:p>
            <a:pPr lvl="1" algn="just">
              <a:buFont typeface="Wingdings" pitchFamily="2" charset="2"/>
              <a:buChar char="q"/>
              <a:defRPr/>
            </a:pPr>
            <a:r>
              <a:rPr lang="es-ES" sz="1400" dirty="0">
                <a:latin typeface="+mj-lt"/>
              </a:rPr>
              <a:t> La palabra clave </a:t>
            </a:r>
            <a:r>
              <a:rPr lang="es-ES" sz="1400" i="1" dirty="0" err="1">
                <a:latin typeface="+mj-lt"/>
              </a:rPr>
              <a:t>function</a:t>
            </a:r>
            <a:r>
              <a:rPr lang="es-ES" sz="1400" dirty="0">
                <a:latin typeface="+mj-lt"/>
              </a:rPr>
              <a:t> .</a:t>
            </a:r>
          </a:p>
          <a:p>
            <a:pPr lvl="1" algn="just">
              <a:buFont typeface="Wingdings" pitchFamily="2" charset="2"/>
              <a:buChar char="q"/>
              <a:defRPr/>
            </a:pPr>
            <a:r>
              <a:rPr lang="es-ES" sz="1400" dirty="0">
                <a:latin typeface="+mj-lt"/>
              </a:rPr>
              <a:t> El nombre de la función, que no debe llevar acentos, espacios en blanco, ni caracteres especiales.</a:t>
            </a:r>
          </a:p>
          <a:p>
            <a:pPr lvl="1" algn="just">
              <a:buFont typeface="Wingdings" pitchFamily="2" charset="2"/>
              <a:buChar char="q"/>
              <a:defRPr/>
            </a:pPr>
            <a:r>
              <a:rPr lang="es-ES" sz="1400" dirty="0">
                <a:latin typeface="+mj-lt"/>
              </a:rPr>
              <a:t> La lista de parámetros encerrada entre paréntesis, separados por comas.</a:t>
            </a:r>
          </a:p>
          <a:p>
            <a:pPr algn="just">
              <a:buFont typeface="Wingdings" pitchFamily="2" charset="2"/>
              <a:buChar char="q"/>
              <a:defRPr/>
            </a:pPr>
            <a:r>
              <a:rPr lang="es-ES" sz="2400" dirty="0"/>
              <a:t> </a:t>
            </a:r>
            <a:r>
              <a:rPr lang="es-ES" sz="1400" dirty="0"/>
              <a:t>Devuelve sólo un único valor</a:t>
            </a:r>
          </a:p>
          <a:p>
            <a:pPr algn="just">
              <a:buFont typeface="Wingdings" pitchFamily="2" charset="2"/>
              <a:buChar char="q"/>
              <a:defRPr/>
            </a:pPr>
            <a:r>
              <a:rPr lang="es-ES" sz="1400" dirty="0"/>
              <a:t> Para devolver múltiples valores podemos usar un </a:t>
            </a:r>
            <a:r>
              <a:rPr lang="es-ES" sz="1400" i="1" dirty="0" err="1"/>
              <a:t>array</a:t>
            </a:r>
            <a:r>
              <a:rPr lang="es-ES" sz="1400" i="1"/>
              <a:t>, </a:t>
            </a:r>
            <a:r>
              <a:rPr lang="es-ES" sz="1400" i="1" dirty="0"/>
              <a:t>o bien </a:t>
            </a:r>
            <a:r>
              <a:rPr lang="es-ES" sz="1400" i="1"/>
              <a:t>utilizaremos referencias</a:t>
            </a:r>
            <a:endParaRPr lang="es-ES" sz="1400" i="1" dirty="0"/>
          </a:p>
          <a:p>
            <a:pPr algn="just">
              <a:buFont typeface="Wingdings" pitchFamily="2" charset="2"/>
              <a:buChar char="q"/>
              <a:defRPr/>
            </a:pPr>
            <a:r>
              <a:rPr lang="es-ES" sz="1400" dirty="0"/>
              <a:t> Usar la palabra reservada </a:t>
            </a:r>
            <a:r>
              <a:rPr lang="es-ES" sz="1400" i="1" dirty="0" err="1"/>
              <a:t>return</a:t>
            </a:r>
            <a:endParaRPr lang="es-ES" sz="1400" i="1" dirty="0"/>
          </a:p>
          <a:p>
            <a:pPr lvl="1" algn="just">
              <a:buFont typeface="Wingdings" pitchFamily="2" charset="2"/>
              <a:buChar char="q"/>
              <a:defRPr/>
            </a:pPr>
            <a:r>
              <a:rPr lang="es-ES" sz="1400" dirty="0"/>
              <a:t> Cuando aparece </a:t>
            </a:r>
            <a:r>
              <a:rPr lang="es-ES" sz="1400" i="1" dirty="0" err="1"/>
              <a:t>return</a:t>
            </a:r>
            <a:r>
              <a:rPr lang="es-ES" sz="1400" dirty="0"/>
              <a:t> la función deja de ejecutarse</a:t>
            </a:r>
          </a:p>
          <a:p>
            <a:pPr lvl="1" algn="just">
              <a:buFont typeface="Wingdings" pitchFamily="2" charset="2"/>
              <a:buChar char="q"/>
              <a:defRPr/>
            </a:pPr>
            <a:r>
              <a:rPr lang="es-ES" sz="1400" dirty="0"/>
              <a:t> Si después de </a:t>
            </a:r>
            <a:r>
              <a:rPr lang="es-ES" sz="1400" i="1" dirty="0" err="1"/>
              <a:t>return</a:t>
            </a:r>
            <a:r>
              <a:rPr lang="es-ES" sz="1400" dirty="0"/>
              <a:t> hay más líneas de código, no se ejecutarán nunca.</a:t>
            </a:r>
            <a:endParaRPr lang="es-ES" sz="1400" b="1" dirty="0"/>
          </a:p>
          <a:p>
            <a:pPr lvl="1" algn="just">
              <a:buFont typeface="Wingdings" pitchFamily="2" charset="2"/>
              <a:buChar char="q"/>
              <a:defRPr/>
            </a:pPr>
            <a:endParaRPr lang="es-ES" sz="1400" dirty="0">
              <a:latin typeface="+mj-lt"/>
            </a:endParaRPr>
          </a:p>
        </p:txBody>
      </p:sp>
      <p:cxnSp>
        <p:nvCxnSpPr>
          <p:cNvPr id="4" name="3 Conector recto"/>
          <p:cNvCxnSpPr/>
          <p:nvPr/>
        </p:nvCxnSpPr>
        <p:spPr>
          <a:xfrm rot="10800000" flipH="1">
            <a:off x="500063" y="6500813"/>
            <a:ext cx="8143875"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714375" y="2286000"/>
            <a:ext cx="4214813" cy="1323975"/>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b="1" i="1" dirty="0" err="1">
                <a:solidFill>
                  <a:prstClr val="black"/>
                </a:solidFill>
                <a:latin typeface="Arial" charset="0"/>
                <a:cs typeface="Arial" charset="0"/>
              </a:rPr>
              <a:t>function</a:t>
            </a:r>
            <a:r>
              <a:rPr lang="es-ES" sz="1600" dirty="0">
                <a:solidFill>
                  <a:prstClr val="black"/>
                </a:solidFill>
                <a:latin typeface="Arial" charset="0"/>
                <a:cs typeface="Arial" charset="0"/>
              </a:rPr>
              <a:t> </a:t>
            </a:r>
            <a:r>
              <a:rPr lang="es-ES" sz="1600" dirty="0" err="1">
                <a:solidFill>
                  <a:prstClr val="black"/>
                </a:solidFill>
                <a:latin typeface="Arial" charset="0"/>
                <a:cs typeface="Arial" charset="0"/>
              </a:rPr>
              <a:t>nombreFunción</a:t>
            </a:r>
            <a:r>
              <a:rPr lang="es-ES" sz="1600" dirty="0">
                <a:solidFill>
                  <a:prstClr val="black"/>
                </a:solidFill>
                <a:latin typeface="Arial" charset="0"/>
                <a:cs typeface="Arial" charset="0"/>
              </a:rPr>
              <a:t> (param1,param2){</a:t>
            </a:r>
          </a:p>
          <a:p>
            <a:pPr fontAlgn="base">
              <a:spcBef>
                <a:spcPct val="0"/>
              </a:spcBef>
              <a:spcAft>
                <a:spcPct val="0"/>
              </a:spcAft>
              <a:defRPr/>
            </a:pPr>
            <a:r>
              <a:rPr lang="es-ES" sz="1600" dirty="0">
                <a:solidFill>
                  <a:prstClr val="black"/>
                </a:solidFill>
                <a:latin typeface="Arial" charset="0"/>
                <a:cs typeface="Arial" charset="0"/>
              </a:rPr>
              <a:t>instrucción1;</a:t>
            </a:r>
          </a:p>
          <a:p>
            <a:pPr fontAlgn="base">
              <a:spcBef>
                <a:spcPct val="0"/>
              </a:spcBef>
              <a:spcAft>
                <a:spcPct val="0"/>
              </a:spcAft>
              <a:defRPr/>
            </a:pPr>
            <a:r>
              <a:rPr lang="es-ES" sz="1600" dirty="0">
                <a:solidFill>
                  <a:prstClr val="black"/>
                </a:solidFill>
                <a:latin typeface="Arial" charset="0"/>
                <a:cs typeface="Arial" charset="0"/>
              </a:rPr>
              <a:t>instrucción2;</a:t>
            </a:r>
          </a:p>
          <a:p>
            <a:pPr fontAlgn="base">
              <a:spcBef>
                <a:spcPct val="0"/>
              </a:spcBef>
              <a:spcAft>
                <a:spcPct val="0"/>
              </a:spcAft>
              <a:defRPr/>
            </a:pPr>
            <a:r>
              <a:rPr lang="es-ES" sz="1600" b="1" i="1" dirty="0" err="1">
                <a:solidFill>
                  <a:prstClr val="black"/>
                </a:solidFill>
                <a:latin typeface="Arial" charset="0"/>
                <a:cs typeface="Arial" charset="0"/>
              </a:rPr>
              <a:t>return</a:t>
            </a:r>
            <a:r>
              <a:rPr lang="es-ES" sz="1600" dirty="0">
                <a:solidFill>
                  <a:prstClr val="black"/>
                </a:solidFill>
                <a:latin typeface="Arial" charset="0"/>
                <a:cs typeface="Arial" charset="0"/>
              </a:rPr>
              <a:t> </a:t>
            </a:r>
            <a:r>
              <a:rPr lang="es-ES" sz="1600" dirty="0" err="1">
                <a:solidFill>
                  <a:prstClr val="black"/>
                </a:solidFill>
                <a:latin typeface="Arial" charset="0"/>
                <a:cs typeface="Arial" charset="0"/>
              </a:rPr>
              <a:t>valor_de_retorno</a:t>
            </a:r>
            <a:r>
              <a:rPr lang="es-ES" sz="1600" dirty="0">
                <a:solidFill>
                  <a:prstClr val="black"/>
                </a:solidFill>
                <a:latin typeface="Arial" charset="0"/>
                <a:cs typeface="Arial" charset="0"/>
              </a:rPr>
              <a:t>;</a:t>
            </a:r>
          </a:p>
          <a:p>
            <a:pPr fontAlgn="base">
              <a:spcBef>
                <a:spcPct val="0"/>
              </a:spcBef>
              <a:spcAft>
                <a:spcPct val="0"/>
              </a:spcAft>
              <a:defRPr/>
            </a:pPr>
            <a:r>
              <a:rPr lang="es-ES" sz="1600" dirty="0">
                <a:solidFill>
                  <a:prstClr val="black"/>
                </a:solidFill>
                <a:latin typeface="Arial" charset="0"/>
                <a:cs typeface="Arial" charset="0"/>
              </a:rPr>
              <a:t>}</a:t>
            </a:r>
          </a:p>
        </p:txBody>
      </p:sp>
      <p:sp>
        <p:nvSpPr>
          <p:cNvPr id="7" name="6 CuadroTexto"/>
          <p:cNvSpPr txBox="1"/>
          <p:nvPr/>
        </p:nvSpPr>
        <p:spPr>
          <a:xfrm>
            <a:off x="5106988" y="1730375"/>
            <a:ext cx="3787775" cy="2032000"/>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400" b="1" dirty="0">
                <a:solidFill>
                  <a:prstClr val="black"/>
                </a:solidFill>
                <a:latin typeface="Arial" charset="0"/>
                <a:cs typeface="Arial" charset="0"/>
              </a:rPr>
              <a:t>Ejemplo:</a:t>
            </a:r>
          </a:p>
          <a:p>
            <a:pPr fontAlgn="base">
              <a:spcBef>
                <a:spcPct val="0"/>
              </a:spcBef>
              <a:spcAft>
                <a:spcPct val="0"/>
              </a:spcAft>
              <a:defRPr/>
            </a:pPr>
            <a:r>
              <a:rPr lang="es-ES" sz="1400" dirty="0" err="1">
                <a:solidFill>
                  <a:prstClr val="black"/>
                </a:solidFill>
                <a:latin typeface="Arial" charset="0"/>
                <a:cs typeface="Arial" charset="0"/>
              </a:rPr>
              <a:t>function</a:t>
            </a:r>
            <a:r>
              <a:rPr lang="es-ES" sz="1400" dirty="0">
                <a:solidFill>
                  <a:prstClr val="black"/>
                </a:solidFill>
                <a:latin typeface="Arial" charset="0"/>
                <a:cs typeface="Arial" charset="0"/>
              </a:rPr>
              <a:t> suma ($x, $y){</a:t>
            </a:r>
          </a:p>
          <a:p>
            <a:pPr fontAlgn="base">
              <a:spcBef>
                <a:spcPct val="0"/>
              </a:spcBef>
              <a:spcAft>
                <a:spcPct val="0"/>
              </a:spcAft>
              <a:defRPr/>
            </a:pPr>
            <a:r>
              <a:rPr lang="es-ES" sz="1400" dirty="0">
                <a:solidFill>
                  <a:prstClr val="black"/>
                </a:solidFill>
                <a:latin typeface="Arial" charset="0"/>
                <a:cs typeface="Arial" charset="0"/>
              </a:rPr>
              <a:t>$s = $x + $y; 	              Definición</a:t>
            </a:r>
          </a:p>
          <a:p>
            <a:pPr fontAlgn="base">
              <a:spcBef>
                <a:spcPct val="0"/>
              </a:spcBef>
              <a:spcAft>
                <a:spcPct val="0"/>
              </a:spcAft>
              <a:defRPr/>
            </a:pPr>
            <a:r>
              <a:rPr lang="es-ES" sz="1400" dirty="0" err="1">
                <a:solidFill>
                  <a:prstClr val="black"/>
                </a:solidFill>
                <a:latin typeface="Arial" charset="0"/>
                <a:cs typeface="Arial" charset="0"/>
              </a:rPr>
              <a:t>return</a:t>
            </a:r>
            <a:r>
              <a:rPr lang="es-ES" sz="1400" dirty="0">
                <a:solidFill>
                  <a:prstClr val="black"/>
                </a:solidFill>
                <a:latin typeface="Arial" charset="0"/>
                <a:cs typeface="Arial" charset="0"/>
              </a:rPr>
              <a:t> $s;</a:t>
            </a:r>
          </a:p>
          <a:p>
            <a:pPr fontAlgn="base">
              <a:spcBef>
                <a:spcPct val="0"/>
              </a:spcBef>
              <a:spcAft>
                <a:spcPct val="0"/>
              </a:spcAft>
              <a:defRPr/>
            </a:pPr>
            <a:r>
              <a:rPr lang="es-ES" sz="1400" dirty="0">
                <a:solidFill>
                  <a:prstClr val="black"/>
                </a:solidFill>
                <a:latin typeface="Arial" charset="0"/>
                <a:cs typeface="Arial" charset="0"/>
              </a:rPr>
              <a:t>}</a:t>
            </a:r>
          </a:p>
          <a:p>
            <a:pPr fontAlgn="base">
              <a:spcBef>
                <a:spcPct val="0"/>
              </a:spcBef>
              <a:spcAft>
                <a:spcPct val="0"/>
              </a:spcAft>
              <a:defRPr/>
            </a:pPr>
            <a:r>
              <a:rPr lang="es-ES" sz="1400" dirty="0">
                <a:solidFill>
                  <a:prstClr val="black"/>
                </a:solidFill>
                <a:latin typeface="Arial" charset="0"/>
                <a:cs typeface="Arial" charset="0"/>
              </a:rPr>
              <a:t>$a=1;</a:t>
            </a:r>
          </a:p>
          <a:p>
            <a:pPr fontAlgn="base">
              <a:spcBef>
                <a:spcPct val="0"/>
              </a:spcBef>
              <a:spcAft>
                <a:spcPct val="0"/>
              </a:spcAft>
              <a:defRPr/>
            </a:pPr>
            <a:r>
              <a:rPr lang="es-ES" sz="1400" dirty="0">
                <a:solidFill>
                  <a:prstClr val="black"/>
                </a:solidFill>
                <a:latin typeface="Arial" charset="0"/>
                <a:cs typeface="Arial" charset="0"/>
              </a:rPr>
              <a:t>$b=2;</a:t>
            </a:r>
          </a:p>
          <a:p>
            <a:pPr fontAlgn="base">
              <a:spcBef>
                <a:spcPct val="0"/>
              </a:spcBef>
              <a:spcAft>
                <a:spcPct val="0"/>
              </a:spcAft>
              <a:defRPr/>
            </a:pPr>
            <a:r>
              <a:rPr lang="es-ES" sz="1400" dirty="0">
                <a:solidFill>
                  <a:prstClr val="black"/>
                </a:solidFill>
                <a:latin typeface="Arial" charset="0"/>
                <a:cs typeface="Arial" charset="0"/>
              </a:rPr>
              <a:t>$c=suma ($a, $b);         Invocación</a:t>
            </a:r>
          </a:p>
          <a:p>
            <a:pPr fontAlgn="base">
              <a:spcBef>
                <a:spcPct val="0"/>
              </a:spcBef>
              <a:spcAft>
                <a:spcPct val="0"/>
              </a:spcAft>
              <a:defRPr/>
            </a:pPr>
            <a:r>
              <a:rPr lang="es-ES" sz="1400" dirty="0" err="1">
                <a:solidFill>
                  <a:prstClr val="black"/>
                </a:solidFill>
                <a:latin typeface="Arial" charset="0"/>
                <a:cs typeface="Arial" charset="0"/>
              </a:rPr>
              <a:t>print</a:t>
            </a:r>
            <a:r>
              <a:rPr lang="es-ES" sz="1400" dirty="0">
                <a:solidFill>
                  <a:prstClr val="black"/>
                </a:solidFill>
                <a:latin typeface="Arial" charset="0"/>
                <a:cs typeface="Arial" charset="0"/>
              </a:rPr>
              <a:t> $c;</a:t>
            </a:r>
          </a:p>
        </p:txBody>
      </p:sp>
      <p:sp>
        <p:nvSpPr>
          <p:cNvPr id="8" name="7 Cerrar llave"/>
          <p:cNvSpPr/>
          <p:nvPr/>
        </p:nvSpPr>
        <p:spPr>
          <a:xfrm>
            <a:off x="7286625" y="1714500"/>
            <a:ext cx="357188" cy="9286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s-ES">
              <a:solidFill>
                <a:prstClr val="black"/>
              </a:solidFill>
            </a:endParaRPr>
          </a:p>
        </p:txBody>
      </p:sp>
      <p:sp>
        <p:nvSpPr>
          <p:cNvPr id="9" name="8 Cerrar llave"/>
          <p:cNvSpPr/>
          <p:nvPr/>
        </p:nvSpPr>
        <p:spPr>
          <a:xfrm>
            <a:off x="6715125" y="2928938"/>
            <a:ext cx="285750" cy="642937"/>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s-ES">
              <a:solidFill>
                <a:prstClr val="black"/>
              </a:solidFill>
            </a:endParaRPr>
          </a:p>
        </p:txBody>
      </p:sp>
    </p:spTree>
    <p:extLst>
      <p:ext uri="{BB962C8B-B14F-4D97-AF65-F5344CB8AC3E}">
        <p14:creationId xmlns:p14="http://schemas.microsoft.com/office/powerpoint/2010/main" val="181304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428625" y="642938"/>
            <a:ext cx="8229600" cy="776287"/>
          </a:xfrm>
        </p:spPr>
        <p:txBody>
          <a:bodyPr/>
          <a:lstStyle/>
          <a:p>
            <a:r>
              <a:rPr lang="es-ES" altLang="es-ES" sz="4500" dirty="0"/>
              <a:t>Funciones en PHP</a:t>
            </a:r>
            <a:endParaRPr lang="es-ES" altLang="es-ES" sz="3800" dirty="0"/>
          </a:p>
        </p:txBody>
      </p:sp>
      <p:sp>
        <p:nvSpPr>
          <p:cNvPr id="3" name="2 Marcador de contenido"/>
          <p:cNvSpPr>
            <a:spLocks noGrp="1"/>
          </p:cNvSpPr>
          <p:nvPr>
            <p:ph idx="1"/>
          </p:nvPr>
        </p:nvSpPr>
        <p:spPr>
          <a:xfrm>
            <a:off x="500063" y="1500188"/>
            <a:ext cx="8429625" cy="4786312"/>
          </a:xfrm>
        </p:spPr>
        <p:txBody>
          <a:bodyPr/>
          <a:lstStyle/>
          <a:p>
            <a:pPr algn="just">
              <a:buFont typeface="Wingdings 2" pitchFamily="18" charset="2"/>
              <a:buNone/>
              <a:defRPr/>
            </a:pPr>
            <a:endParaRPr lang="es-ES" sz="2400" dirty="0">
              <a:latin typeface="+mj-lt"/>
            </a:endParaRPr>
          </a:p>
          <a:p>
            <a:pPr algn="just">
              <a:buFont typeface="Wingdings 2" pitchFamily="18" charset="2"/>
              <a:buNone/>
              <a:defRPr/>
            </a:pPr>
            <a:endParaRPr lang="es-ES" sz="2400" dirty="0">
              <a:latin typeface="+mj-lt"/>
            </a:endParaRPr>
          </a:p>
          <a:p>
            <a:pPr algn="just">
              <a:buFont typeface="Wingdings 2" pitchFamily="18" charset="2"/>
              <a:buNone/>
              <a:defRPr/>
            </a:pPr>
            <a:endParaRPr lang="es-ES" sz="2400" dirty="0">
              <a:latin typeface="+mj-lt"/>
            </a:endParaRPr>
          </a:p>
          <a:p>
            <a:pPr algn="just">
              <a:buFont typeface="Wingdings 2" pitchFamily="18" charset="2"/>
              <a:buNone/>
              <a:defRPr/>
            </a:pPr>
            <a:endParaRPr lang="es-ES" sz="2400" dirty="0">
              <a:latin typeface="+mj-lt"/>
            </a:endParaRPr>
          </a:p>
        </p:txBody>
      </p:sp>
      <p:cxnSp>
        <p:nvCxnSpPr>
          <p:cNvPr id="4" name="3 Conector recto"/>
          <p:cNvCxnSpPr/>
          <p:nvPr/>
        </p:nvCxnSpPr>
        <p:spPr>
          <a:xfrm rot="10800000" flipH="1">
            <a:off x="500063" y="6500813"/>
            <a:ext cx="8143875" cy="1587"/>
          </a:xfrm>
          <a:prstGeom prst="line">
            <a:avLst/>
          </a:prstGeom>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785813" y="2143125"/>
            <a:ext cx="3786187" cy="1323975"/>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sz="1600" dirty="0" err="1">
                <a:solidFill>
                  <a:prstClr val="black"/>
                </a:solidFill>
                <a:latin typeface="Calibri"/>
                <a:cs typeface="Arial" charset="0"/>
              </a:rPr>
              <a:t>function</a:t>
            </a:r>
            <a:r>
              <a:rPr lang="es-ES" sz="1600" dirty="0">
                <a:solidFill>
                  <a:prstClr val="black"/>
                </a:solidFill>
                <a:latin typeface="Calibri"/>
                <a:cs typeface="Arial" charset="0"/>
              </a:rPr>
              <a:t>  </a:t>
            </a:r>
            <a:r>
              <a:rPr lang="es-ES" sz="1600" dirty="0" err="1">
                <a:solidFill>
                  <a:prstClr val="black"/>
                </a:solidFill>
                <a:latin typeface="Calibri"/>
                <a:cs typeface="Arial" charset="0"/>
              </a:rPr>
              <a:t>elmayor</a:t>
            </a:r>
            <a:r>
              <a:rPr lang="es-ES" sz="1600" dirty="0">
                <a:solidFill>
                  <a:prstClr val="black"/>
                </a:solidFill>
                <a:latin typeface="Calibri"/>
                <a:cs typeface="Arial" charset="0"/>
              </a:rPr>
              <a:t> ($</a:t>
            </a:r>
            <a:r>
              <a:rPr lang="es-ES" sz="1600" dirty="0" err="1">
                <a:solidFill>
                  <a:prstClr val="black"/>
                </a:solidFill>
                <a:latin typeface="Calibri"/>
                <a:cs typeface="Arial" charset="0"/>
              </a:rPr>
              <a:t>a,$b</a:t>
            </a:r>
            <a:r>
              <a:rPr lang="es-ES" sz="1600" dirty="0">
                <a:solidFill>
                  <a:prstClr val="black"/>
                </a:solidFill>
                <a:latin typeface="Calibri"/>
                <a:cs typeface="Arial" charset="0"/>
              </a:rPr>
              <a:t>){</a:t>
            </a:r>
          </a:p>
          <a:p>
            <a:pPr fontAlgn="base">
              <a:spcBef>
                <a:spcPct val="0"/>
              </a:spcBef>
              <a:spcAft>
                <a:spcPct val="0"/>
              </a:spcAft>
              <a:defRPr/>
            </a:pPr>
            <a:r>
              <a:rPr lang="es-ES" sz="1600" dirty="0">
                <a:solidFill>
                  <a:prstClr val="black"/>
                </a:solidFill>
                <a:latin typeface="Calibri"/>
                <a:cs typeface="Arial" charset="0"/>
              </a:rPr>
              <a:t>     </a:t>
            </a:r>
            <a:r>
              <a:rPr lang="es-ES" sz="1600" dirty="0" err="1">
                <a:solidFill>
                  <a:prstClr val="black"/>
                </a:solidFill>
                <a:latin typeface="Calibri"/>
                <a:cs typeface="Arial" charset="0"/>
              </a:rPr>
              <a:t>if</a:t>
            </a:r>
            <a:r>
              <a:rPr lang="es-ES" sz="1600" dirty="0">
                <a:solidFill>
                  <a:prstClr val="black"/>
                </a:solidFill>
                <a:latin typeface="Calibri"/>
                <a:cs typeface="Arial" charset="0"/>
              </a:rPr>
              <a:t> ($a &gt; $b)</a:t>
            </a:r>
          </a:p>
          <a:p>
            <a:pPr fontAlgn="base">
              <a:spcBef>
                <a:spcPct val="0"/>
              </a:spcBef>
              <a:spcAft>
                <a:spcPct val="0"/>
              </a:spcAft>
              <a:defRPr/>
            </a:pPr>
            <a:r>
              <a:rPr lang="es-ES" sz="1600" dirty="0">
                <a:solidFill>
                  <a:prstClr val="black"/>
                </a:solidFill>
                <a:latin typeface="Calibri"/>
                <a:cs typeface="Arial" charset="0"/>
              </a:rPr>
              <a:t>  	   </a:t>
            </a:r>
            <a:r>
              <a:rPr lang="es-ES" sz="1600" dirty="0" err="1">
                <a:solidFill>
                  <a:prstClr val="black"/>
                </a:solidFill>
                <a:latin typeface="Calibri"/>
                <a:cs typeface="Arial" charset="0"/>
              </a:rPr>
              <a:t>return</a:t>
            </a:r>
            <a:r>
              <a:rPr lang="es-ES" sz="1600" dirty="0">
                <a:solidFill>
                  <a:prstClr val="black"/>
                </a:solidFill>
                <a:latin typeface="Calibri"/>
                <a:cs typeface="Arial" charset="0"/>
              </a:rPr>
              <a:t> $a;</a:t>
            </a:r>
          </a:p>
          <a:p>
            <a:pPr fontAlgn="base">
              <a:spcBef>
                <a:spcPct val="0"/>
              </a:spcBef>
              <a:spcAft>
                <a:spcPct val="0"/>
              </a:spcAft>
              <a:defRPr/>
            </a:pPr>
            <a:r>
              <a:rPr lang="es-ES" sz="1600" b="1" dirty="0">
                <a:solidFill>
                  <a:prstClr val="black"/>
                </a:solidFill>
                <a:latin typeface="Calibri"/>
                <a:cs typeface="Arial" charset="0"/>
              </a:rPr>
              <a:t>    </a:t>
            </a:r>
            <a:r>
              <a:rPr lang="es-ES" sz="1600" b="1" dirty="0" err="1">
                <a:solidFill>
                  <a:prstClr val="black"/>
                </a:solidFill>
                <a:latin typeface="Calibri"/>
                <a:cs typeface="Arial" charset="0"/>
              </a:rPr>
              <a:t>return</a:t>
            </a:r>
            <a:r>
              <a:rPr lang="es-ES" sz="1600" b="1" dirty="0">
                <a:solidFill>
                  <a:prstClr val="black"/>
                </a:solidFill>
                <a:latin typeface="Calibri"/>
                <a:cs typeface="Arial" charset="0"/>
              </a:rPr>
              <a:t> $b;</a:t>
            </a:r>
          </a:p>
          <a:p>
            <a:pPr fontAlgn="base">
              <a:spcBef>
                <a:spcPct val="0"/>
              </a:spcBef>
              <a:spcAft>
                <a:spcPct val="0"/>
              </a:spcAft>
              <a:defRPr/>
            </a:pPr>
            <a:r>
              <a:rPr lang="es-ES" sz="1600" dirty="0">
                <a:solidFill>
                  <a:prstClr val="black"/>
                </a:solidFill>
                <a:latin typeface="Calibri"/>
                <a:cs typeface="Arial" charset="0"/>
              </a:rPr>
              <a:t>}</a:t>
            </a:r>
          </a:p>
        </p:txBody>
      </p:sp>
      <p:sp>
        <p:nvSpPr>
          <p:cNvPr id="10" name="9 CuadroTexto"/>
          <p:cNvSpPr txBox="1"/>
          <p:nvPr/>
        </p:nvSpPr>
        <p:spPr>
          <a:xfrm>
            <a:off x="857250" y="4143375"/>
            <a:ext cx="2714625" cy="369888"/>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_tradnl" dirty="0">
                <a:solidFill>
                  <a:prstClr val="black"/>
                </a:solidFill>
                <a:latin typeface="Arial" charset="0"/>
                <a:cs typeface="Arial" charset="0"/>
              </a:rPr>
              <a:t>Retorno del resultado</a:t>
            </a:r>
            <a:endParaRPr lang="es-ES" dirty="0">
              <a:solidFill>
                <a:prstClr val="black"/>
              </a:solidFill>
              <a:latin typeface="Arial" charset="0"/>
              <a:cs typeface="Arial" charset="0"/>
            </a:endParaRPr>
          </a:p>
        </p:txBody>
      </p:sp>
      <p:sp>
        <p:nvSpPr>
          <p:cNvPr id="12" name="11 CuadroTexto"/>
          <p:cNvSpPr txBox="1"/>
          <p:nvPr/>
        </p:nvSpPr>
        <p:spPr>
          <a:xfrm>
            <a:off x="5357813" y="3000375"/>
            <a:ext cx="2714625" cy="369888"/>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dirty="0">
                <a:solidFill>
                  <a:prstClr val="black"/>
                </a:solidFill>
                <a:latin typeface="Arial" charset="0"/>
                <a:cs typeface="Arial" charset="0"/>
              </a:rPr>
              <a:t>Invocación de la función</a:t>
            </a:r>
          </a:p>
        </p:txBody>
      </p:sp>
      <p:sp>
        <p:nvSpPr>
          <p:cNvPr id="13" name="12 CuadroTexto"/>
          <p:cNvSpPr txBox="1"/>
          <p:nvPr/>
        </p:nvSpPr>
        <p:spPr>
          <a:xfrm>
            <a:off x="5357813" y="2286000"/>
            <a:ext cx="2714625" cy="369888"/>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dirty="0">
                <a:solidFill>
                  <a:prstClr val="black"/>
                </a:solidFill>
                <a:latin typeface="Arial" charset="0"/>
                <a:cs typeface="Arial" charset="0"/>
              </a:rPr>
              <a:t>Paso de parámetros</a:t>
            </a:r>
          </a:p>
        </p:txBody>
      </p:sp>
      <p:sp>
        <p:nvSpPr>
          <p:cNvPr id="8201" name="13 CuadroTexto"/>
          <p:cNvSpPr txBox="1">
            <a:spLocks noChangeArrowheads="1"/>
          </p:cNvSpPr>
          <p:nvPr/>
        </p:nvSpPr>
        <p:spPr bwMode="auto">
          <a:xfrm>
            <a:off x="4714875" y="4071938"/>
            <a:ext cx="342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ES" altLang="es-ES">
              <a:solidFill>
                <a:prstClr val="black"/>
              </a:solidFill>
            </a:endParaRPr>
          </a:p>
        </p:txBody>
      </p:sp>
      <p:sp>
        <p:nvSpPr>
          <p:cNvPr id="15" name="14 CuadroTexto"/>
          <p:cNvSpPr txBox="1"/>
          <p:nvPr/>
        </p:nvSpPr>
        <p:spPr>
          <a:xfrm>
            <a:off x="4786313" y="4071938"/>
            <a:ext cx="2714625" cy="1754187"/>
          </a:xfrm>
          <a:prstGeom prst="rect">
            <a:avLst/>
          </a:prstGeom>
          <a:noFill/>
          <a:ln>
            <a:solidFill>
              <a:schemeClr val="accent1">
                <a:lumMod val="75000"/>
              </a:schemeClr>
            </a:solidFill>
          </a:ln>
        </p:spPr>
        <p:txBody>
          <a:bodyPr>
            <a:spAutoFit/>
          </a:bodyPr>
          <a:lstStyle/>
          <a:p>
            <a:pPr fontAlgn="base">
              <a:spcBef>
                <a:spcPct val="0"/>
              </a:spcBef>
              <a:spcAft>
                <a:spcPct val="0"/>
              </a:spcAft>
              <a:defRPr/>
            </a:pPr>
            <a:r>
              <a:rPr lang="es-ES" dirty="0">
                <a:solidFill>
                  <a:prstClr val="black"/>
                </a:solidFill>
                <a:latin typeface="Calibri"/>
                <a:cs typeface="Arial" charset="0"/>
              </a:rPr>
              <a:t>&lt;</a:t>
            </a:r>
            <a:r>
              <a:rPr lang="es-ES" dirty="0" err="1">
                <a:solidFill>
                  <a:prstClr val="black"/>
                </a:solidFill>
                <a:latin typeface="Calibri"/>
                <a:cs typeface="Arial" charset="0"/>
              </a:rPr>
              <a:t>html</a:t>
            </a:r>
            <a:r>
              <a:rPr lang="es-ES" dirty="0">
                <a:solidFill>
                  <a:prstClr val="black"/>
                </a:solidFill>
                <a:latin typeface="Calibri"/>
                <a:cs typeface="Arial" charset="0"/>
              </a:rPr>
              <a:t>&gt;&lt;</a:t>
            </a:r>
            <a:r>
              <a:rPr lang="es-ES" dirty="0" err="1">
                <a:solidFill>
                  <a:prstClr val="black"/>
                </a:solidFill>
                <a:latin typeface="Calibri"/>
                <a:cs typeface="Arial" charset="0"/>
              </a:rPr>
              <a:t>body</a:t>
            </a:r>
            <a:r>
              <a:rPr lang="es-ES" dirty="0">
                <a:solidFill>
                  <a:prstClr val="black"/>
                </a:solidFill>
                <a:latin typeface="Calibri"/>
                <a:cs typeface="Arial" charset="0"/>
              </a:rPr>
              <a:t>&gt;</a:t>
            </a:r>
          </a:p>
          <a:p>
            <a:pPr fontAlgn="base">
              <a:spcBef>
                <a:spcPct val="0"/>
              </a:spcBef>
              <a:spcAft>
                <a:spcPct val="0"/>
              </a:spcAft>
              <a:defRPr/>
            </a:pPr>
            <a:r>
              <a:rPr lang="es-ES" dirty="0">
                <a:solidFill>
                  <a:prstClr val="black"/>
                </a:solidFill>
                <a:latin typeface="Calibri"/>
                <a:cs typeface="Arial" charset="0"/>
              </a:rPr>
              <a:t>$x;</a:t>
            </a:r>
          </a:p>
          <a:p>
            <a:pPr fontAlgn="base">
              <a:spcBef>
                <a:spcPct val="0"/>
              </a:spcBef>
              <a:spcAft>
                <a:spcPct val="0"/>
              </a:spcAft>
              <a:defRPr/>
            </a:pPr>
            <a:r>
              <a:rPr lang="es-ES" dirty="0">
                <a:solidFill>
                  <a:prstClr val="black"/>
                </a:solidFill>
                <a:latin typeface="Calibri"/>
                <a:cs typeface="Arial" charset="0"/>
              </a:rPr>
              <a:t>$y;</a:t>
            </a:r>
          </a:p>
          <a:p>
            <a:pPr fontAlgn="base">
              <a:spcBef>
                <a:spcPct val="0"/>
              </a:spcBef>
              <a:spcAft>
                <a:spcPct val="0"/>
              </a:spcAft>
              <a:defRPr/>
            </a:pPr>
            <a:r>
              <a:rPr lang="es-ES" b="1" dirty="0">
                <a:solidFill>
                  <a:prstClr val="black"/>
                </a:solidFill>
                <a:latin typeface="Calibri"/>
                <a:cs typeface="Arial" charset="0"/>
              </a:rPr>
              <a:t>$c=</a:t>
            </a:r>
            <a:r>
              <a:rPr lang="es-ES" b="1" dirty="0" err="1">
                <a:solidFill>
                  <a:prstClr val="black"/>
                </a:solidFill>
                <a:latin typeface="Calibri"/>
                <a:cs typeface="Arial" charset="0"/>
              </a:rPr>
              <a:t>elmayor</a:t>
            </a:r>
            <a:r>
              <a:rPr lang="es-ES" b="1" dirty="0">
                <a:solidFill>
                  <a:prstClr val="black"/>
                </a:solidFill>
                <a:latin typeface="Calibri"/>
                <a:cs typeface="Arial" charset="0"/>
              </a:rPr>
              <a:t>($</a:t>
            </a:r>
            <a:r>
              <a:rPr lang="es-ES" b="1" dirty="0" err="1">
                <a:solidFill>
                  <a:prstClr val="black"/>
                </a:solidFill>
                <a:latin typeface="Calibri"/>
                <a:cs typeface="Arial" charset="0"/>
              </a:rPr>
              <a:t>x,$y</a:t>
            </a:r>
            <a:r>
              <a:rPr lang="es-ES" b="1" dirty="0">
                <a:solidFill>
                  <a:prstClr val="black"/>
                </a:solidFill>
                <a:latin typeface="Calibri"/>
                <a:cs typeface="Arial" charset="0"/>
              </a:rPr>
              <a:t>);</a:t>
            </a:r>
          </a:p>
          <a:p>
            <a:pPr fontAlgn="base">
              <a:spcBef>
                <a:spcPct val="0"/>
              </a:spcBef>
              <a:spcAft>
                <a:spcPct val="0"/>
              </a:spcAft>
              <a:defRPr/>
            </a:pPr>
            <a:r>
              <a:rPr lang="es-ES" dirty="0">
                <a:solidFill>
                  <a:prstClr val="black"/>
                </a:solidFill>
                <a:latin typeface="Calibri"/>
                <a:cs typeface="Arial" charset="0"/>
              </a:rPr>
              <a:t>echo $c;</a:t>
            </a:r>
          </a:p>
          <a:p>
            <a:pPr fontAlgn="base">
              <a:spcBef>
                <a:spcPct val="0"/>
              </a:spcBef>
              <a:spcAft>
                <a:spcPct val="0"/>
              </a:spcAft>
              <a:defRPr/>
            </a:pPr>
            <a:r>
              <a:rPr lang="es-ES" dirty="0">
                <a:solidFill>
                  <a:prstClr val="black"/>
                </a:solidFill>
                <a:latin typeface="Calibri"/>
                <a:cs typeface="Arial" charset="0"/>
              </a:rPr>
              <a:t>&lt;/</a:t>
            </a:r>
            <a:r>
              <a:rPr lang="es-ES" dirty="0" err="1">
                <a:solidFill>
                  <a:prstClr val="black"/>
                </a:solidFill>
                <a:latin typeface="Calibri"/>
                <a:cs typeface="Arial" charset="0"/>
              </a:rPr>
              <a:t>body</a:t>
            </a:r>
            <a:r>
              <a:rPr lang="es-ES" dirty="0">
                <a:solidFill>
                  <a:prstClr val="black"/>
                </a:solidFill>
                <a:latin typeface="Calibri"/>
                <a:cs typeface="Arial" charset="0"/>
              </a:rPr>
              <a:t>&gt;&lt;/</a:t>
            </a:r>
            <a:r>
              <a:rPr lang="es-ES" dirty="0" err="1">
                <a:solidFill>
                  <a:prstClr val="black"/>
                </a:solidFill>
                <a:latin typeface="Calibri"/>
                <a:cs typeface="Arial" charset="0"/>
              </a:rPr>
              <a:t>html</a:t>
            </a:r>
            <a:r>
              <a:rPr lang="es-ES" dirty="0">
                <a:solidFill>
                  <a:prstClr val="black"/>
                </a:solidFill>
                <a:latin typeface="Calibri"/>
                <a:cs typeface="Arial" charset="0"/>
              </a:rPr>
              <a:t>&gt;</a:t>
            </a:r>
          </a:p>
        </p:txBody>
      </p:sp>
      <p:cxnSp>
        <p:nvCxnSpPr>
          <p:cNvPr id="14" name="13 Conector recto de flecha"/>
          <p:cNvCxnSpPr/>
          <p:nvPr/>
        </p:nvCxnSpPr>
        <p:spPr>
          <a:xfrm rot="16200000" flipH="1">
            <a:off x="1820863" y="3603625"/>
            <a:ext cx="785812"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2714625" y="2286000"/>
            <a:ext cx="3214688"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12" idx="2"/>
          </p:cNvCxnSpPr>
          <p:nvPr/>
        </p:nvCxnSpPr>
        <p:spPr>
          <a:xfrm rot="5400000">
            <a:off x="5399882" y="3685381"/>
            <a:ext cx="1630362" cy="100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a:off x="3643313" y="3714750"/>
            <a:ext cx="1143000" cy="107156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40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980728"/>
            <a:ext cx="6768752" cy="369332"/>
          </a:xfrm>
          <a:prstGeom prst="rect">
            <a:avLst/>
          </a:prstGeom>
          <a:noFill/>
        </p:spPr>
        <p:txBody>
          <a:bodyPr wrap="square" rtlCol="0">
            <a:spAutoFit/>
          </a:bodyPr>
          <a:lstStyle/>
          <a:p>
            <a:endParaRPr lang="es-ES"/>
          </a:p>
        </p:txBody>
      </p:sp>
      <p:sp>
        <p:nvSpPr>
          <p:cNvPr id="3" name="2 CuadroTexto"/>
          <p:cNvSpPr txBox="1"/>
          <p:nvPr/>
        </p:nvSpPr>
        <p:spPr>
          <a:xfrm>
            <a:off x="652028" y="2942054"/>
            <a:ext cx="6768752" cy="2308324"/>
          </a:xfrm>
          <a:prstGeom prst="rect">
            <a:avLst/>
          </a:prstGeom>
          <a:noFill/>
        </p:spPr>
        <p:txBody>
          <a:bodyPr wrap="square" rtlCol="0">
            <a:spAutoFit/>
          </a:bodyPr>
          <a:lstStyle/>
          <a:p>
            <a:r>
              <a:rPr lang="es-ES" b="1" dirty="0"/>
              <a:t>Paso por valor</a:t>
            </a:r>
            <a:r>
              <a:rPr lang="es-ES" dirty="0"/>
              <a:t> significa que cuando un argumento se pasa a una función, la función recibe una copia del valor original. Por lo tanto, si la función modifica el parámetro, sólo la copia cambia y el valor original permanece intacto.</a:t>
            </a:r>
          </a:p>
          <a:p>
            <a:r>
              <a:rPr lang="es-ES" b="1" dirty="0"/>
              <a:t>Paso por referencia </a:t>
            </a:r>
            <a:r>
              <a:rPr lang="es-ES" dirty="0"/>
              <a:t>significa que cuando un argumento se pasa a una función, la función recibe la dirección de memoria del valor original, no la copia del valor. Por lo tanto, si la función modifica el parámetro, el valor original en el código que llamó a la función cambia</a:t>
            </a:r>
          </a:p>
        </p:txBody>
      </p:sp>
      <p:sp>
        <p:nvSpPr>
          <p:cNvPr id="4" name="3 CuadroTexto"/>
          <p:cNvSpPr txBox="1"/>
          <p:nvPr/>
        </p:nvSpPr>
        <p:spPr>
          <a:xfrm>
            <a:off x="755576" y="2199094"/>
            <a:ext cx="6624736" cy="742960"/>
          </a:xfrm>
          <a:prstGeom prst="rect">
            <a:avLst/>
          </a:prstGeom>
          <a:noFill/>
        </p:spPr>
        <p:txBody>
          <a:bodyPr wrap="square" rtlCol="0">
            <a:spAutoFit/>
          </a:bodyPr>
          <a:lstStyle/>
          <a:p>
            <a:pPr>
              <a:lnSpc>
                <a:spcPct val="160000"/>
              </a:lnSpc>
            </a:pPr>
            <a:r>
              <a:rPr lang="es-ES" sz="1400" dirty="0"/>
              <a:t>El orden y numero de los argumentos en la llamada debe coincidir con el de la definición de la función.</a:t>
            </a:r>
          </a:p>
        </p:txBody>
      </p:sp>
      <p:sp>
        <p:nvSpPr>
          <p:cNvPr id="5" name="4 CuadroTexto"/>
          <p:cNvSpPr txBox="1"/>
          <p:nvPr/>
        </p:nvSpPr>
        <p:spPr>
          <a:xfrm>
            <a:off x="971600" y="692696"/>
            <a:ext cx="6655161" cy="1471172"/>
          </a:xfrm>
          <a:prstGeom prst="rect">
            <a:avLst/>
          </a:prstGeom>
          <a:noFill/>
        </p:spPr>
        <p:txBody>
          <a:bodyPr wrap="square" rtlCol="0">
            <a:spAutoFit/>
          </a:bodyPr>
          <a:lstStyle/>
          <a:p>
            <a:pPr>
              <a:lnSpc>
                <a:spcPct val="160000"/>
              </a:lnSpc>
            </a:pPr>
            <a:r>
              <a:rPr lang="es-ES" sz="1400" dirty="0"/>
              <a:t>Podemos pasar como argumento:</a:t>
            </a:r>
          </a:p>
          <a:p>
            <a:pPr>
              <a:lnSpc>
                <a:spcPct val="160000"/>
              </a:lnSpc>
            </a:pPr>
            <a:r>
              <a:rPr lang="es-ES" sz="1400" dirty="0"/>
              <a:t>            Variables:	</a:t>
            </a:r>
            <a:r>
              <a:rPr lang="es-ES" sz="1400" dirty="0" err="1">
                <a:latin typeface="Consolas" pitchFamily="49" charset="0"/>
                <a:cs typeface="Consolas" pitchFamily="49" charset="0"/>
              </a:rPr>
              <a:t>make_full_name</a:t>
            </a:r>
            <a:r>
              <a:rPr lang="es-ES" sz="1400" dirty="0">
                <a:latin typeface="Consolas" pitchFamily="49" charset="0"/>
                <a:cs typeface="Consolas" pitchFamily="49" charset="0"/>
              </a:rPr>
              <a:t> ($</a:t>
            </a:r>
            <a:r>
              <a:rPr lang="es-ES" sz="1400" dirty="0" err="1">
                <a:latin typeface="Consolas" pitchFamily="49" charset="0"/>
                <a:cs typeface="Consolas" pitchFamily="49" charset="0"/>
              </a:rPr>
              <a:t>fn</a:t>
            </a:r>
            <a:r>
              <a:rPr lang="es-ES" sz="1400" dirty="0">
                <a:latin typeface="Consolas" pitchFamily="49" charset="0"/>
                <a:cs typeface="Consolas" pitchFamily="49" charset="0"/>
              </a:rPr>
              <a:t>, $</a:t>
            </a:r>
            <a:r>
              <a:rPr lang="es-ES" sz="1400" dirty="0" err="1">
                <a:latin typeface="Consolas" pitchFamily="49" charset="0"/>
                <a:cs typeface="Consolas" pitchFamily="49" charset="0"/>
              </a:rPr>
              <a:t>ln</a:t>
            </a:r>
            <a:r>
              <a:rPr lang="es-ES" sz="1400" dirty="0">
                <a:latin typeface="Consolas" pitchFamily="49" charset="0"/>
                <a:cs typeface="Consolas" pitchFamily="49" charset="0"/>
              </a:rPr>
              <a:t>);</a:t>
            </a:r>
          </a:p>
          <a:p>
            <a:pPr>
              <a:lnSpc>
                <a:spcPct val="160000"/>
              </a:lnSpc>
            </a:pPr>
            <a:r>
              <a:rPr lang="es-ES" sz="1400" dirty="0">
                <a:latin typeface="Consolas" pitchFamily="49" charset="0"/>
                <a:cs typeface="Consolas" pitchFamily="49" charset="0"/>
              </a:rPr>
              <a:t>     </a:t>
            </a:r>
            <a:r>
              <a:rPr lang="es-ES" sz="1400" dirty="0"/>
              <a:t>Literales: 	</a:t>
            </a:r>
            <a:r>
              <a:rPr lang="es-ES" sz="1400" dirty="0" err="1">
                <a:latin typeface="Consolas" pitchFamily="49" charset="0"/>
                <a:cs typeface="Consolas" pitchFamily="49" charset="0"/>
              </a:rPr>
              <a:t>make_full_name</a:t>
            </a:r>
            <a:r>
              <a:rPr lang="es-ES" sz="1400" dirty="0">
                <a:latin typeface="Consolas" pitchFamily="49" charset="0"/>
                <a:cs typeface="Consolas" pitchFamily="49" charset="0"/>
              </a:rPr>
              <a:t> (“Pepe”, “Pérez”);</a:t>
            </a:r>
          </a:p>
          <a:p>
            <a:pPr lvl="1">
              <a:lnSpc>
                <a:spcPct val="160000"/>
              </a:lnSpc>
            </a:pPr>
            <a:r>
              <a:rPr lang="es-ES" sz="1400" dirty="0"/>
              <a:t>Ambas: 	</a:t>
            </a:r>
            <a:r>
              <a:rPr lang="es-ES" sz="1400" dirty="0" err="1">
                <a:latin typeface="Consolas" pitchFamily="49" charset="0"/>
                <a:cs typeface="Consolas" pitchFamily="49" charset="0"/>
              </a:rPr>
              <a:t>make_full_name</a:t>
            </a:r>
            <a:r>
              <a:rPr lang="es-ES" sz="1400" dirty="0">
                <a:latin typeface="Consolas" pitchFamily="49" charset="0"/>
                <a:cs typeface="Consolas" pitchFamily="49" charset="0"/>
              </a:rPr>
              <a:t> (“Pepe”, $</a:t>
            </a:r>
            <a:r>
              <a:rPr lang="es-ES" sz="1400" dirty="0" err="1">
                <a:latin typeface="Consolas" pitchFamily="49" charset="0"/>
                <a:cs typeface="Consolas" pitchFamily="49" charset="0"/>
              </a:rPr>
              <a:t>ln</a:t>
            </a:r>
            <a:r>
              <a:rPr lang="es-ES" sz="1400" dirty="0">
                <a:latin typeface="Consolas" pitchFamily="49" charset="0"/>
                <a:cs typeface="Consolas" pitchFamily="49" charset="0"/>
              </a:rPr>
              <a:t>);</a:t>
            </a:r>
          </a:p>
        </p:txBody>
      </p:sp>
    </p:spTree>
    <p:extLst>
      <p:ext uri="{BB962C8B-B14F-4D97-AF65-F5344CB8AC3E}">
        <p14:creationId xmlns:p14="http://schemas.microsoft.com/office/powerpoint/2010/main" val="6256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548680"/>
            <a:ext cx="7056784" cy="2585323"/>
          </a:xfrm>
          <a:prstGeom prst="rect">
            <a:avLst/>
          </a:prstGeom>
          <a:noFill/>
        </p:spPr>
        <p:txBody>
          <a:bodyPr wrap="square" rtlCol="0">
            <a:spAutoFit/>
          </a:bodyPr>
          <a:lstStyle/>
          <a:p>
            <a:r>
              <a:rPr lang="es-ES" dirty="0">
                <a:solidFill>
                  <a:srgbClr val="FF0000"/>
                </a:solidFill>
                <a:latin typeface="Courier New"/>
              </a:rPr>
              <a:t>&lt;?</a:t>
            </a:r>
            <a:r>
              <a:rPr lang="es-ES" dirty="0" err="1">
                <a:solidFill>
                  <a:srgbClr val="FF0000"/>
                </a:solidFill>
                <a:latin typeface="Courier New"/>
              </a:rPr>
              <a:t>php</a:t>
            </a:r>
            <a:endParaRPr lang="es-ES" dirty="0">
              <a:solidFill>
                <a:srgbClr val="FF0000"/>
              </a:solidFill>
              <a:latin typeface="Courier New"/>
            </a:endParaRPr>
          </a:p>
          <a:p>
            <a:r>
              <a:rPr lang="es-ES" dirty="0">
                <a:solidFill>
                  <a:srgbClr val="000000"/>
                </a:solidFill>
                <a:latin typeface="Courier New"/>
              </a:rPr>
              <a:t> </a:t>
            </a:r>
            <a:r>
              <a:rPr lang="es-ES" b="1" dirty="0" err="1">
                <a:solidFill>
                  <a:srgbClr val="0000FF"/>
                </a:solidFill>
                <a:latin typeface="Courier New"/>
              </a:rPr>
              <a:t>function</a:t>
            </a:r>
            <a:r>
              <a:rPr lang="es-ES" dirty="0">
                <a:solidFill>
                  <a:srgbClr val="000000"/>
                </a:solidFill>
                <a:latin typeface="Courier New"/>
              </a:rPr>
              <a:t> incrementa </a:t>
            </a:r>
            <a:r>
              <a:rPr lang="es-ES" dirty="0">
                <a:solidFill>
                  <a:srgbClr val="8000FF"/>
                </a:solidFill>
                <a:latin typeface="Courier New"/>
              </a:rPr>
              <a:t>(</a:t>
            </a:r>
            <a:r>
              <a:rPr lang="es-ES" dirty="0">
                <a:solidFill>
                  <a:srgbClr val="000080"/>
                </a:solidFill>
                <a:latin typeface="Courier New"/>
              </a:rPr>
              <a:t>$a</a:t>
            </a:r>
            <a:r>
              <a:rPr lang="es-ES" dirty="0">
                <a:solidFill>
                  <a:srgbClr val="8000FF"/>
                </a:solidFill>
                <a:latin typeface="Courier New"/>
              </a:rPr>
              <a:t>){</a:t>
            </a:r>
          </a:p>
          <a:p>
            <a:r>
              <a:rPr lang="es-ES" dirty="0">
                <a:solidFill>
                  <a:srgbClr val="000000"/>
                </a:solidFill>
                <a:latin typeface="Courier New"/>
              </a:rPr>
              <a:t> </a:t>
            </a:r>
            <a:r>
              <a:rPr lang="es-ES" dirty="0">
                <a:solidFill>
                  <a:srgbClr val="000080"/>
                </a:solidFill>
                <a:latin typeface="Courier New"/>
              </a:rPr>
              <a:t>$a</a:t>
            </a:r>
            <a:r>
              <a:rPr lang="es-ES" dirty="0">
                <a:solidFill>
                  <a:srgbClr val="000000"/>
                </a:solidFill>
                <a:latin typeface="Courier New"/>
              </a:rPr>
              <a:t> </a:t>
            </a:r>
            <a:r>
              <a:rPr lang="es-ES" dirty="0">
                <a:solidFill>
                  <a:srgbClr val="8000FF"/>
                </a:solidFill>
                <a:latin typeface="Courier New"/>
              </a:rPr>
              <a:t>=</a:t>
            </a:r>
            <a:r>
              <a:rPr lang="es-ES" dirty="0">
                <a:solidFill>
                  <a:srgbClr val="000000"/>
                </a:solidFill>
                <a:latin typeface="Courier New"/>
              </a:rPr>
              <a:t> </a:t>
            </a:r>
            <a:r>
              <a:rPr lang="es-ES" dirty="0">
                <a:solidFill>
                  <a:srgbClr val="000080"/>
                </a:solidFill>
                <a:latin typeface="Courier New"/>
              </a:rPr>
              <a:t>$a</a:t>
            </a:r>
            <a:r>
              <a:rPr lang="es-ES" dirty="0">
                <a:solidFill>
                  <a:srgbClr val="000000"/>
                </a:solidFill>
                <a:latin typeface="Courier New"/>
              </a:rPr>
              <a:t> </a:t>
            </a:r>
            <a:r>
              <a:rPr lang="es-ES" dirty="0">
                <a:solidFill>
                  <a:srgbClr val="8000FF"/>
                </a:solidFill>
                <a:latin typeface="Courier New"/>
              </a:rPr>
              <a:t>+</a:t>
            </a:r>
            <a:r>
              <a:rPr lang="es-ES" dirty="0">
                <a:solidFill>
                  <a:srgbClr val="000000"/>
                </a:solidFill>
                <a:latin typeface="Courier New"/>
              </a:rPr>
              <a:t> </a:t>
            </a:r>
            <a:r>
              <a:rPr lang="es-ES" dirty="0">
                <a:solidFill>
                  <a:srgbClr val="FF8000"/>
                </a:solidFill>
                <a:latin typeface="Courier New"/>
              </a:rPr>
              <a:t>1</a:t>
            </a:r>
            <a:r>
              <a:rPr lang="es-ES" dirty="0">
                <a:solidFill>
                  <a:srgbClr val="8000FF"/>
                </a:solidFill>
                <a:latin typeface="Courier New"/>
              </a:rPr>
              <a:t>;</a:t>
            </a:r>
          </a:p>
          <a:p>
            <a:r>
              <a:rPr lang="es-ES" dirty="0">
                <a:solidFill>
                  <a:srgbClr val="000000"/>
                </a:solidFill>
                <a:latin typeface="Courier New"/>
              </a:rPr>
              <a:t> </a:t>
            </a:r>
            <a:r>
              <a:rPr lang="es-ES" dirty="0">
                <a:solidFill>
                  <a:srgbClr val="8000FF"/>
                </a:solidFill>
                <a:latin typeface="Courier New"/>
              </a:rPr>
              <a:t>}</a:t>
            </a:r>
            <a:r>
              <a:rPr lang="es-ES" dirty="0">
                <a:solidFill>
                  <a:srgbClr val="000000"/>
                </a:solidFill>
                <a:latin typeface="Courier New"/>
              </a:rPr>
              <a:t> </a:t>
            </a:r>
          </a:p>
          <a:p>
            <a:r>
              <a:rPr lang="es-ES" dirty="0">
                <a:solidFill>
                  <a:srgbClr val="000080"/>
                </a:solidFill>
                <a:latin typeface="Courier New"/>
              </a:rPr>
              <a:t> $a</a:t>
            </a:r>
            <a:r>
              <a:rPr lang="es-ES" dirty="0">
                <a:solidFill>
                  <a:srgbClr val="8000FF"/>
                </a:solidFill>
                <a:latin typeface="Courier New"/>
              </a:rPr>
              <a:t>=</a:t>
            </a:r>
            <a:r>
              <a:rPr lang="es-ES" dirty="0">
                <a:solidFill>
                  <a:srgbClr val="FF8000"/>
                </a:solidFill>
                <a:latin typeface="Courier New"/>
              </a:rPr>
              <a:t>1</a:t>
            </a:r>
            <a:r>
              <a:rPr lang="es-ES" dirty="0">
                <a:solidFill>
                  <a:srgbClr val="8000FF"/>
                </a:solidFill>
                <a:latin typeface="Courier New"/>
              </a:rPr>
              <a:t>;</a:t>
            </a:r>
            <a:r>
              <a:rPr lang="es-ES" dirty="0">
                <a:solidFill>
                  <a:srgbClr val="000000"/>
                </a:solidFill>
                <a:latin typeface="Courier New"/>
              </a:rPr>
              <a:t> </a:t>
            </a:r>
          </a:p>
          <a:p>
            <a:r>
              <a:rPr lang="es-ES" dirty="0">
                <a:solidFill>
                  <a:srgbClr val="000000"/>
                </a:solidFill>
                <a:latin typeface="Courier New"/>
              </a:rPr>
              <a:t> incrementa </a:t>
            </a:r>
            <a:r>
              <a:rPr lang="es-ES" dirty="0">
                <a:solidFill>
                  <a:srgbClr val="8000FF"/>
                </a:solidFill>
                <a:latin typeface="Courier New"/>
              </a:rPr>
              <a:t>(</a:t>
            </a:r>
            <a:r>
              <a:rPr lang="es-ES" dirty="0">
                <a:solidFill>
                  <a:srgbClr val="000080"/>
                </a:solidFill>
                <a:latin typeface="Courier New"/>
              </a:rPr>
              <a:t>$a</a:t>
            </a:r>
            <a:r>
              <a:rPr lang="es-ES" dirty="0">
                <a:solidFill>
                  <a:srgbClr val="8000FF"/>
                </a:solidFill>
                <a:latin typeface="Courier New"/>
              </a:rPr>
              <a:t>);</a:t>
            </a:r>
          </a:p>
          <a:p>
            <a:r>
              <a:rPr lang="es-ES" dirty="0">
                <a:solidFill>
                  <a:srgbClr val="000000"/>
                </a:solidFill>
                <a:latin typeface="Courier New"/>
              </a:rPr>
              <a:t> </a:t>
            </a:r>
            <a:r>
              <a:rPr lang="es-ES" b="1" dirty="0">
                <a:solidFill>
                  <a:srgbClr val="0000FF"/>
                </a:solidFill>
                <a:latin typeface="Courier New"/>
              </a:rPr>
              <a:t>echo</a:t>
            </a:r>
            <a:r>
              <a:rPr lang="es-ES" dirty="0">
                <a:solidFill>
                  <a:srgbClr val="000000"/>
                </a:solidFill>
                <a:latin typeface="Courier New"/>
              </a:rPr>
              <a:t> </a:t>
            </a:r>
            <a:r>
              <a:rPr lang="es-ES" dirty="0">
                <a:solidFill>
                  <a:srgbClr val="000080"/>
                </a:solidFill>
                <a:latin typeface="Courier New"/>
              </a:rPr>
              <a:t>$a</a:t>
            </a:r>
            <a:r>
              <a:rPr lang="es-ES" dirty="0">
                <a:solidFill>
                  <a:srgbClr val="8000FF"/>
                </a:solidFill>
                <a:latin typeface="Courier New"/>
              </a:rPr>
              <a:t>;</a:t>
            </a:r>
            <a:r>
              <a:rPr lang="es-ES" dirty="0">
                <a:solidFill>
                  <a:srgbClr val="000000"/>
                </a:solidFill>
                <a:latin typeface="Courier New"/>
              </a:rPr>
              <a:t> </a:t>
            </a:r>
            <a:r>
              <a:rPr lang="es-ES" dirty="0">
                <a:solidFill>
                  <a:srgbClr val="008000"/>
                </a:solidFill>
                <a:latin typeface="Courier New"/>
              </a:rPr>
              <a:t>// Muestra un 1</a:t>
            </a:r>
            <a:r>
              <a:rPr lang="es-ES" dirty="0">
                <a:solidFill>
                  <a:srgbClr val="000000"/>
                </a:solidFill>
                <a:latin typeface="Courier New"/>
              </a:rPr>
              <a:t> </a:t>
            </a:r>
          </a:p>
          <a:p>
            <a:r>
              <a:rPr lang="es-ES" dirty="0">
                <a:solidFill>
                  <a:srgbClr val="FF0000"/>
                </a:solidFill>
                <a:latin typeface="Courier New"/>
              </a:rPr>
              <a:t>?&gt;</a:t>
            </a:r>
            <a:endParaRPr lang="es-ES" dirty="0"/>
          </a:p>
          <a:p>
            <a:endParaRPr lang="es-ES" dirty="0"/>
          </a:p>
        </p:txBody>
      </p:sp>
      <p:sp>
        <p:nvSpPr>
          <p:cNvPr id="3" name="2 CuadroTexto"/>
          <p:cNvSpPr txBox="1"/>
          <p:nvPr/>
        </p:nvSpPr>
        <p:spPr>
          <a:xfrm>
            <a:off x="755576" y="3573016"/>
            <a:ext cx="6480720" cy="3046988"/>
          </a:xfrm>
          <a:prstGeom prst="rect">
            <a:avLst/>
          </a:prstGeom>
          <a:noFill/>
        </p:spPr>
        <p:txBody>
          <a:bodyPr wrap="square" rtlCol="0">
            <a:spAutoFit/>
          </a:bodyPr>
          <a:lstStyle/>
          <a:p>
            <a:pPr>
              <a:defRPr/>
            </a:pPr>
            <a:r>
              <a:rPr lang="es-ES" dirty="0" err="1">
                <a:latin typeface="Arial" charset="0"/>
                <a:cs typeface="Arial" charset="0"/>
              </a:rPr>
              <a:t>function</a:t>
            </a:r>
            <a:r>
              <a:rPr lang="es-ES" dirty="0">
                <a:latin typeface="Arial" charset="0"/>
                <a:cs typeface="Arial" charset="0"/>
              </a:rPr>
              <a:t> incrementa (&amp;$a){</a:t>
            </a:r>
          </a:p>
          <a:p>
            <a:pPr>
              <a:defRPr/>
            </a:pPr>
            <a:r>
              <a:rPr lang="es-ES" dirty="0">
                <a:latin typeface="Arial" charset="0"/>
                <a:cs typeface="Arial" charset="0"/>
              </a:rPr>
              <a:t>  $a = $a + 1;</a:t>
            </a:r>
          </a:p>
          <a:p>
            <a:pPr>
              <a:defRPr/>
            </a:pPr>
            <a:r>
              <a:rPr lang="es-ES" dirty="0">
                <a:latin typeface="Arial" charset="0"/>
                <a:cs typeface="Arial" charset="0"/>
              </a:rPr>
              <a:t>}</a:t>
            </a:r>
          </a:p>
          <a:p>
            <a:pPr>
              <a:defRPr/>
            </a:pPr>
            <a:r>
              <a:rPr lang="es-ES" dirty="0">
                <a:latin typeface="Arial" charset="0"/>
                <a:cs typeface="Arial" charset="0"/>
              </a:rPr>
              <a:t>$a=1;</a:t>
            </a:r>
          </a:p>
          <a:p>
            <a:pPr>
              <a:defRPr/>
            </a:pPr>
            <a:r>
              <a:rPr lang="es-ES" dirty="0">
                <a:latin typeface="Arial" charset="0"/>
                <a:cs typeface="Arial" charset="0"/>
              </a:rPr>
              <a:t>incrementa ($a);</a:t>
            </a:r>
          </a:p>
          <a:p>
            <a:pPr>
              <a:defRPr/>
            </a:pPr>
            <a:r>
              <a:rPr lang="es-ES" dirty="0">
                <a:latin typeface="Arial" charset="0"/>
                <a:cs typeface="Arial" charset="0"/>
              </a:rPr>
              <a:t>echo  $a; // Muestra un 2</a:t>
            </a:r>
            <a:endParaRPr lang="es-ES" sz="2200" dirty="0"/>
          </a:p>
          <a:p>
            <a:pPr>
              <a:buFont typeface="Wingdings" pitchFamily="2" charset="2"/>
              <a:buChar char="q"/>
              <a:defRPr/>
            </a:pPr>
            <a:r>
              <a:rPr lang="es-ES" sz="2200" dirty="0"/>
              <a:t> En la llamada a la función no se usa &amp; aunque los parámetros se pasen por referencia (Obsoleto desde 5.4.0)</a:t>
            </a:r>
          </a:p>
          <a:p>
            <a:endParaRPr lang="es-ES" dirty="0"/>
          </a:p>
        </p:txBody>
      </p:sp>
    </p:spTree>
    <p:extLst>
      <p:ext uri="{BB962C8B-B14F-4D97-AF65-F5344CB8AC3E}">
        <p14:creationId xmlns:p14="http://schemas.microsoft.com/office/powerpoint/2010/main" val="26267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995936" y="692696"/>
            <a:ext cx="4680520"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683568" y="4149080"/>
            <a:ext cx="2664296"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CuadroTexto"/>
          <p:cNvSpPr txBox="1"/>
          <p:nvPr/>
        </p:nvSpPr>
        <p:spPr>
          <a:xfrm>
            <a:off x="683568" y="476672"/>
            <a:ext cx="2952328" cy="3416320"/>
          </a:xfrm>
          <a:prstGeom prst="rect">
            <a:avLst/>
          </a:prstGeom>
          <a:noFill/>
        </p:spPr>
        <p:txBody>
          <a:bodyPr wrap="square" rtlCol="0">
            <a:spAutoFit/>
          </a:bodyPr>
          <a:lstStyle/>
          <a:p>
            <a:r>
              <a:rPr lang="es-ES" dirty="0"/>
              <a:t>RETORNO DE REFERENCIAS</a:t>
            </a:r>
          </a:p>
          <a:p>
            <a:endParaRPr lang="en-US" dirty="0"/>
          </a:p>
          <a:p>
            <a:endParaRPr lang="en-US" dirty="0"/>
          </a:p>
          <a:p>
            <a:r>
              <a:rPr lang="en-US" dirty="0"/>
              <a:t>&lt;?</a:t>
            </a:r>
            <a:r>
              <a:rPr lang="en-US" dirty="0" err="1"/>
              <a:t>php</a:t>
            </a:r>
            <a:endParaRPr lang="en-US" dirty="0"/>
          </a:p>
          <a:p>
            <a:r>
              <a:rPr lang="en-US" dirty="0"/>
              <a:t>function &amp;f1(){</a:t>
            </a:r>
          </a:p>
          <a:p>
            <a:r>
              <a:rPr lang="en-US" dirty="0"/>
              <a:t>$a=9;</a:t>
            </a:r>
          </a:p>
          <a:p>
            <a:r>
              <a:rPr lang="en-US" dirty="0"/>
              <a:t>return $a;</a:t>
            </a:r>
          </a:p>
          <a:p>
            <a:r>
              <a:rPr lang="en-US" dirty="0"/>
              <a:t>}</a:t>
            </a:r>
          </a:p>
          <a:p>
            <a:r>
              <a:rPr lang="en-US" dirty="0"/>
              <a:t>$</a:t>
            </a:r>
            <a:r>
              <a:rPr lang="en-US" dirty="0" err="1"/>
              <a:t>val</a:t>
            </a:r>
            <a:r>
              <a:rPr lang="en-US" dirty="0"/>
              <a:t>=&amp;f1();</a:t>
            </a:r>
          </a:p>
          <a:p>
            <a:r>
              <a:rPr lang="en-US" dirty="0"/>
              <a:t>echo $</a:t>
            </a:r>
            <a:r>
              <a:rPr lang="en-US" dirty="0" err="1"/>
              <a:t>val</a:t>
            </a:r>
            <a:r>
              <a:rPr lang="en-US" dirty="0"/>
              <a:t>;</a:t>
            </a:r>
          </a:p>
          <a:p>
            <a:r>
              <a:rPr lang="en-US" dirty="0"/>
              <a:t>?&gt;</a:t>
            </a:r>
          </a:p>
          <a:p>
            <a:r>
              <a:rPr lang="es-ES" dirty="0"/>
              <a:t>Resultado: 9</a:t>
            </a:r>
          </a:p>
        </p:txBody>
      </p:sp>
      <p:sp>
        <p:nvSpPr>
          <p:cNvPr id="3" name="2 CuadroTexto"/>
          <p:cNvSpPr txBox="1"/>
          <p:nvPr/>
        </p:nvSpPr>
        <p:spPr>
          <a:xfrm>
            <a:off x="3995936" y="692696"/>
            <a:ext cx="4680520" cy="5262979"/>
          </a:xfrm>
          <a:prstGeom prst="rect">
            <a:avLst/>
          </a:prstGeom>
          <a:noFill/>
        </p:spPr>
        <p:txBody>
          <a:bodyPr wrap="square" rtlCol="0">
            <a:spAutoFit/>
          </a:bodyPr>
          <a:lstStyle/>
          <a:p>
            <a:r>
              <a:rPr lang="es-ES" sz="1200" dirty="0"/>
              <a:t> $a;</a:t>
            </a:r>
          </a:p>
          <a:p>
            <a:r>
              <a:rPr lang="es-ES" sz="1200" dirty="0"/>
              <a:t>  $b;</a:t>
            </a:r>
          </a:p>
          <a:p>
            <a:r>
              <a:rPr lang="es-ES" sz="1200" dirty="0" err="1"/>
              <a:t>function</a:t>
            </a:r>
            <a:r>
              <a:rPr lang="es-ES" sz="1200" dirty="0"/>
              <a:t> &amp;f1(){</a:t>
            </a:r>
          </a:p>
          <a:p>
            <a:r>
              <a:rPr lang="es-ES" sz="1200" dirty="0"/>
              <a:t> global $a;</a:t>
            </a:r>
          </a:p>
          <a:p>
            <a:r>
              <a:rPr lang="es-ES" sz="1200" dirty="0"/>
              <a:t>$a=9;</a:t>
            </a:r>
          </a:p>
          <a:p>
            <a:r>
              <a:rPr lang="es-ES" sz="1200" dirty="0" err="1"/>
              <a:t>return</a:t>
            </a:r>
            <a:r>
              <a:rPr lang="es-ES" sz="1200" dirty="0"/>
              <a:t> $a;</a:t>
            </a:r>
          </a:p>
          <a:p>
            <a:endParaRPr lang="es-ES" sz="1200" dirty="0"/>
          </a:p>
          <a:p>
            <a:r>
              <a:rPr lang="es-ES" sz="1200" dirty="0"/>
              <a:t>}</a:t>
            </a:r>
          </a:p>
          <a:p>
            <a:r>
              <a:rPr lang="es-ES" sz="1200" dirty="0"/>
              <a:t>$val1=&amp;f1();</a:t>
            </a:r>
          </a:p>
          <a:p>
            <a:r>
              <a:rPr lang="es-ES" sz="1200" dirty="0"/>
              <a:t>echo $val1;</a:t>
            </a:r>
          </a:p>
          <a:p>
            <a:r>
              <a:rPr lang="es-ES" sz="1200" dirty="0"/>
              <a:t>$a++;</a:t>
            </a:r>
          </a:p>
          <a:p>
            <a:r>
              <a:rPr lang="es-ES" sz="1200" dirty="0"/>
              <a:t>echo "&lt;</a:t>
            </a:r>
            <a:r>
              <a:rPr lang="es-ES" sz="1200" dirty="0" err="1"/>
              <a:t>br</a:t>
            </a:r>
            <a:r>
              <a:rPr lang="es-ES" sz="1200" dirty="0"/>
              <a:t> /&gt;";</a:t>
            </a:r>
          </a:p>
          <a:p>
            <a:r>
              <a:rPr lang="es-ES" sz="1200" dirty="0"/>
              <a:t>echo $val1;</a:t>
            </a:r>
          </a:p>
          <a:p>
            <a:r>
              <a:rPr lang="es-ES" sz="1200" dirty="0"/>
              <a:t>echo "&lt;</a:t>
            </a:r>
            <a:r>
              <a:rPr lang="es-ES" sz="1200" dirty="0" err="1"/>
              <a:t>br</a:t>
            </a:r>
            <a:r>
              <a:rPr lang="es-ES" sz="1200" dirty="0"/>
              <a:t> /&gt;";</a:t>
            </a:r>
          </a:p>
          <a:p>
            <a:r>
              <a:rPr lang="es-ES" sz="1200" dirty="0"/>
              <a:t> echo "***** retorno por valor *******";</a:t>
            </a:r>
          </a:p>
          <a:p>
            <a:r>
              <a:rPr lang="es-ES" sz="1200" dirty="0"/>
              <a:t> echo "&lt;</a:t>
            </a:r>
            <a:r>
              <a:rPr lang="es-ES" sz="1200" dirty="0" err="1"/>
              <a:t>br</a:t>
            </a:r>
            <a:r>
              <a:rPr lang="es-ES" sz="1200" dirty="0"/>
              <a:t> /&gt;";</a:t>
            </a:r>
          </a:p>
          <a:p>
            <a:r>
              <a:rPr lang="es-ES" sz="1200" dirty="0"/>
              <a:t> </a:t>
            </a:r>
          </a:p>
          <a:p>
            <a:r>
              <a:rPr lang="es-ES" sz="1200" dirty="0"/>
              <a:t> </a:t>
            </a:r>
            <a:r>
              <a:rPr lang="es-ES" sz="1200" dirty="0" err="1"/>
              <a:t>function</a:t>
            </a:r>
            <a:r>
              <a:rPr lang="es-ES" sz="1200" dirty="0"/>
              <a:t> f2(){</a:t>
            </a:r>
          </a:p>
          <a:p>
            <a:r>
              <a:rPr lang="es-ES" sz="1200" dirty="0"/>
              <a:t>  global $b;</a:t>
            </a:r>
          </a:p>
          <a:p>
            <a:r>
              <a:rPr lang="es-ES" sz="1200" dirty="0"/>
              <a:t>  $b=9;</a:t>
            </a:r>
          </a:p>
          <a:p>
            <a:r>
              <a:rPr lang="es-ES" sz="1200" dirty="0"/>
              <a:t> </a:t>
            </a:r>
          </a:p>
          <a:p>
            <a:r>
              <a:rPr lang="es-ES" sz="1200" dirty="0" err="1"/>
              <a:t>return</a:t>
            </a:r>
            <a:r>
              <a:rPr lang="es-ES" sz="1200" dirty="0"/>
              <a:t> $b;</a:t>
            </a:r>
          </a:p>
          <a:p>
            <a:r>
              <a:rPr lang="es-ES" sz="1200" dirty="0"/>
              <a:t>}</a:t>
            </a:r>
          </a:p>
          <a:p>
            <a:r>
              <a:rPr lang="es-ES" sz="1200" dirty="0"/>
              <a:t>$val2=f2();</a:t>
            </a:r>
          </a:p>
          <a:p>
            <a:r>
              <a:rPr lang="es-ES" sz="1200" dirty="0"/>
              <a:t>echo $val2;</a:t>
            </a:r>
          </a:p>
          <a:p>
            <a:r>
              <a:rPr lang="es-ES" sz="1200" dirty="0"/>
              <a:t>$b++;</a:t>
            </a:r>
          </a:p>
          <a:p>
            <a:r>
              <a:rPr lang="es-ES" sz="1200" dirty="0"/>
              <a:t>echo "&lt;</a:t>
            </a:r>
            <a:r>
              <a:rPr lang="es-ES" sz="1200" dirty="0" err="1"/>
              <a:t>br</a:t>
            </a:r>
            <a:r>
              <a:rPr lang="es-ES" sz="1200" dirty="0"/>
              <a:t> /&gt;";</a:t>
            </a:r>
          </a:p>
          <a:p>
            <a:r>
              <a:rPr lang="es-ES" sz="1200" dirty="0"/>
              <a:t>echo $val2;</a:t>
            </a:r>
          </a:p>
        </p:txBody>
      </p:sp>
      <p:sp>
        <p:nvSpPr>
          <p:cNvPr id="4" name="3 CuadroTexto"/>
          <p:cNvSpPr txBox="1"/>
          <p:nvPr/>
        </p:nvSpPr>
        <p:spPr>
          <a:xfrm>
            <a:off x="683568" y="4293096"/>
            <a:ext cx="2808312" cy="1754326"/>
          </a:xfrm>
          <a:prstGeom prst="rect">
            <a:avLst/>
          </a:prstGeom>
          <a:noFill/>
        </p:spPr>
        <p:txBody>
          <a:bodyPr wrap="square" rtlCol="0">
            <a:spAutoFit/>
          </a:bodyPr>
          <a:lstStyle/>
          <a:p>
            <a:r>
              <a:rPr lang="es-ES" dirty="0"/>
              <a:t>Resultado:</a:t>
            </a:r>
          </a:p>
          <a:p>
            <a:r>
              <a:rPr lang="es-ES" dirty="0"/>
              <a:t>9</a:t>
            </a:r>
            <a:br>
              <a:rPr lang="es-ES" dirty="0"/>
            </a:br>
            <a:r>
              <a:rPr lang="es-ES" dirty="0"/>
              <a:t>10</a:t>
            </a:r>
            <a:br>
              <a:rPr lang="es-ES" dirty="0"/>
            </a:br>
            <a:r>
              <a:rPr lang="es-ES" dirty="0"/>
              <a:t>***** retorno por valor***</a:t>
            </a:r>
            <a:br>
              <a:rPr lang="es-ES" dirty="0"/>
            </a:br>
            <a:r>
              <a:rPr lang="es-ES" dirty="0"/>
              <a:t>9</a:t>
            </a:r>
            <a:br>
              <a:rPr lang="es-ES" dirty="0"/>
            </a:br>
            <a:r>
              <a:rPr lang="es-ES" dirty="0"/>
              <a:t>9</a:t>
            </a:r>
          </a:p>
        </p:txBody>
      </p:sp>
      <p:cxnSp>
        <p:nvCxnSpPr>
          <p:cNvPr id="7" name="6 Conector recto de flecha"/>
          <p:cNvCxnSpPr/>
          <p:nvPr/>
        </p:nvCxnSpPr>
        <p:spPr>
          <a:xfrm flipV="1">
            <a:off x="2015716" y="2460089"/>
            <a:ext cx="18722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2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836712"/>
            <a:ext cx="4176464" cy="646331"/>
          </a:xfrm>
          <a:prstGeom prst="rect">
            <a:avLst/>
          </a:prstGeom>
          <a:noFill/>
        </p:spPr>
        <p:txBody>
          <a:bodyPr wrap="square" rtlCol="0">
            <a:spAutoFit/>
          </a:bodyPr>
          <a:lstStyle/>
          <a:p>
            <a:r>
              <a:rPr lang="es-ES"/>
              <a:t>Ejercicio</a:t>
            </a:r>
          </a:p>
          <a:p>
            <a:endParaRPr lang="es-ES"/>
          </a:p>
        </p:txBody>
      </p:sp>
      <p:sp>
        <p:nvSpPr>
          <p:cNvPr id="3" name="2 CuadroTexto"/>
          <p:cNvSpPr txBox="1"/>
          <p:nvPr/>
        </p:nvSpPr>
        <p:spPr>
          <a:xfrm>
            <a:off x="1115616" y="3501008"/>
            <a:ext cx="5040560" cy="369332"/>
          </a:xfrm>
          <a:prstGeom prst="rect">
            <a:avLst/>
          </a:prstGeom>
          <a:noFill/>
        </p:spPr>
        <p:txBody>
          <a:bodyPr wrap="square" rtlCol="0">
            <a:spAutoFit/>
          </a:bodyPr>
          <a:lstStyle/>
          <a:p>
            <a:r>
              <a:rPr lang="es-ES"/>
              <a:t>Resultado a obtener:</a:t>
            </a:r>
          </a:p>
        </p:txBody>
      </p:sp>
      <p:sp>
        <p:nvSpPr>
          <p:cNvPr id="4" name="3 CuadroTexto"/>
          <p:cNvSpPr txBox="1"/>
          <p:nvPr/>
        </p:nvSpPr>
        <p:spPr>
          <a:xfrm>
            <a:off x="1176683" y="5229200"/>
            <a:ext cx="4619453" cy="369332"/>
          </a:xfrm>
          <a:prstGeom prst="rect">
            <a:avLst/>
          </a:prstGeom>
          <a:noFill/>
        </p:spPr>
        <p:txBody>
          <a:bodyPr wrap="square" rtlCol="0">
            <a:spAutoFit/>
          </a:bodyPr>
          <a:lstStyle/>
          <a:p>
            <a:r>
              <a:rPr lang="es-ES"/>
              <a:t>o bien, las contraseñas  tecleadas coinciden</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84" y="1483042"/>
            <a:ext cx="4948692" cy="16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358" y="3870340"/>
            <a:ext cx="5241889" cy="135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60680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694</TotalTime>
  <Words>1863</Words>
  <Application>Microsoft Office PowerPoint</Application>
  <PresentationFormat>On-screen Show (4:3)</PresentationFormat>
  <Paragraphs>267</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Consolas</vt:lpstr>
      <vt:lpstr>Constantia</vt:lpstr>
      <vt:lpstr>Courier New</vt:lpstr>
      <vt:lpstr>Georgia</vt:lpstr>
      <vt:lpstr>Wingdings</vt:lpstr>
      <vt:lpstr>Wingdings 2</vt:lpstr>
      <vt:lpstr>Tema de Office</vt:lpstr>
      <vt:lpstr>Flujo</vt:lpstr>
      <vt:lpstr>FUNCIONES</vt:lpstr>
      <vt:lpstr>PowerPoint Presentation</vt:lpstr>
      <vt:lpstr>PowerPoint Presentation</vt:lpstr>
      <vt:lpstr>Funciones en PHP </vt:lpstr>
      <vt:lpstr>Funciones en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dc:title>
  <dc:creator>HOME</dc:creator>
  <cp:lastModifiedBy>Iker Aginaga</cp:lastModifiedBy>
  <cp:revision>56</cp:revision>
  <dcterms:created xsi:type="dcterms:W3CDTF">2013-11-23T23:58:52Z</dcterms:created>
  <dcterms:modified xsi:type="dcterms:W3CDTF">2022-10-14T10:33:28Z</dcterms:modified>
</cp:coreProperties>
</file>