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s/function.fseek.ph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1728191"/>
          </a:xfrm>
        </p:spPr>
        <p:txBody>
          <a:bodyPr/>
          <a:lstStyle/>
          <a:p>
            <a:r>
              <a:rPr lang="es-ES" dirty="0"/>
              <a:t>Archivos de texto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276872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Hay aplicaciones web para las que una base de datos SQL se le queda grande</a:t>
            </a:r>
            <a:r>
              <a:rPr lang="es-ES" dirty="0"/>
              <a:t>. Una base de datos SQL necesita un servidor de base de datos que consume no pocos recursos en nuestra máquina; además la base de datos necesita ser creada, junto a los usuarios y sus permisos, …</a:t>
            </a:r>
          </a:p>
        </p:txBody>
      </p:sp>
    </p:spTree>
    <p:extLst>
      <p:ext uri="{BB962C8B-B14F-4D97-AF65-F5344CB8AC3E}">
        <p14:creationId xmlns:p14="http://schemas.microsoft.com/office/powerpoint/2010/main" val="40895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20688"/>
            <a:ext cx="7272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Función </a:t>
            </a:r>
            <a:r>
              <a:rPr lang="es-ES" dirty="0" err="1">
                <a:solidFill>
                  <a:srgbClr val="FF0000"/>
                </a:solidFill>
              </a:rPr>
              <a:t>fopen</a:t>
            </a:r>
            <a:r>
              <a:rPr lang="es-ES" dirty="0">
                <a:solidFill>
                  <a:srgbClr val="FF0000"/>
                </a:solidFill>
              </a:rPr>
              <a:t>()</a:t>
            </a:r>
          </a:p>
          <a:p>
            <a:r>
              <a:rPr lang="es-ES" dirty="0"/>
              <a:t>Para abrir un fichero </a:t>
            </a:r>
          </a:p>
          <a:p>
            <a:r>
              <a:rPr lang="es-ES" dirty="0"/>
              <a:t>$</a:t>
            </a:r>
            <a:r>
              <a:rPr lang="es-ES" dirty="0" err="1"/>
              <a:t>ar</a:t>
            </a:r>
            <a:r>
              <a:rPr lang="es-ES" dirty="0"/>
              <a:t>=</a:t>
            </a:r>
            <a:r>
              <a:rPr lang="es-ES" dirty="0" err="1"/>
              <a:t>fopen</a:t>
            </a:r>
            <a:r>
              <a:rPr lang="es-ES" dirty="0"/>
              <a:t>("datos.</a:t>
            </a:r>
            <a:r>
              <a:rPr lang="es-ES" dirty="0" err="1"/>
              <a:t>txt</a:t>
            </a:r>
            <a:r>
              <a:rPr lang="es-ES" dirty="0"/>
              <a:t>","a") </a:t>
            </a:r>
            <a:r>
              <a:rPr lang="es-ES" dirty="0" err="1"/>
              <a:t>or</a:t>
            </a:r>
            <a:r>
              <a:rPr lang="es-ES" dirty="0"/>
              <a:t> die("Problemas en la </a:t>
            </a:r>
            <a:r>
              <a:rPr lang="es-ES" dirty="0" err="1"/>
              <a:t>creacion</a:t>
            </a:r>
            <a:r>
              <a:rPr lang="es-ES" dirty="0"/>
              <a:t>");</a:t>
            </a:r>
          </a:p>
          <a:p>
            <a:endParaRPr lang="es-ES" dirty="0"/>
          </a:p>
          <a:p>
            <a:r>
              <a:rPr lang="es-ES" dirty="0"/>
              <a:t>El segundo parámetro de la función </a:t>
            </a:r>
            <a:r>
              <a:rPr lang="es-ES" dirty="0" err="1"/>
              <a:t>fopen</a:t>
            </a:r>
            <a:r>
              <a:rPr lang="es-ES" dirty="0"/>
              <a:t> indica la forma de apertura de archivo "a" (lo crea o si ya existe el archivo lo abre para añadir datos al final), "w" (crea el archivo de texto, si existe borra su contenido) y  "r" (abre el archivo para su lectura).</a:t>
            </a:r>
          </a:p>
          <a:p>
            <a:r>
              <a:rPr lang="es-ES" dirty="0"/>
              <a:t>La función retorna una referencia al archivo, la almacenamos en una variable.</a:t>
            </a:r>
          </a:p>
          <a:p>
            <a:r>
              <a:rPr lang="es-ES" dirty="0"/>
              <a:t>Si el archivo no se puede abrir, se ejecuta la instrucción que se encuentra a continuación  del operador "</a:t>
            </a:r>
            <a:r>
              <a:rPr lang="es-ES" dirty="0" err="1"/>
              <a:t>or</a:t>
            </a:r>
            <a:r>
              <a:rPr lang="es-ES" dirty="0"/>
              <a:t>" .</a:t>
            </a:r>
          </a:p>
          <a:p>
            <a:r>
              <a:rPr lang="es-ES" dirty="0"/>
              <a:t>La función die()  finaliza la ejecución del programa.</a:t>
            </a:r>
          </a:p>
          <a:p>
            <a:r>
              <a:rPr lang="es-ES" dirty="0">
                <a:solidFill>
                  <a:srgbClr val="FF0000"/>
                </a:solidFill>
              </a:rPr>
              <a:t>Función </a:t>
            </a:r>
            <a:r>
              <a:rPr lang="es-ES" dirty="0" err="1">
                <a:solidFill>
                  <a:srgbClr val="FF0000"/>
                </a:solidFill>
              </a:rPr>
              <a:t>fwrite</a:t>
            </a:r>
            <a:r>
              <a:rPr lang="es-ES" dirty="0">
                <a:solidFill>
                  <a:srgbClr val="FF0000"/>
                </a:solidFill>
              </a:rPr>
              <a:t>()</a:t>
            </a:r>
          </a:p>
          <a:p>
            <a:r>
              <a:rPr lang="es-ES" dirty="0"/>
              <a:t>Para grabar datos en el fichero</a:t>
            </a:r>
          </a:p>
          <a:p>
            <a:r>
              <a:rPr lang="es-ES" dirty="0" err="1"/>
              <a:t>fwrite</a:t>
            </a:r>
            <a:r>
              <a:rPr lang="es-ES" dirty="0"/>
              <a:t>($</a:t>
            </a:r>
            <a:r>
              <a:rPr lang="es-ES" dirty="0" err="1"/>
              <a:t>ar</a:t>
            </a:r>
            <a:r>
              <a:rPr lang="es-ES" dirty="0"/>
              <a:t>,$_REQUEST['nombre']);</a:t>
            </a:r>
          </a:p>
          <a:p>
            <a:r>
              <a:rPr lang="es-ES" dirty="0" err="1"/>
              <a:t>fwrite</a:t>
            </a:r>
            <a:r>
              <a:rPr lang="es-ES" dirty="0"/>
              <a:t>($</a:t>
            </a:r>
            <a:r>
              <a:rPr lang="es-ES" dirty="0" err="1"/>
              <a:t>ar</a:t>
            </a:r>
            <a:r>
              <a:rPr lang="es-ES" dirty="0"/>
              <a:t>,"&lt;</a:t>
            </a:r>
            <a:r>
              <a:rPr lang="es-ES" dirty="0" err="1"/>
              <a:t>br</a:t>
            </a:r>
            <a:r>
              <a:rPr lang="es-ES" dirty="0"/>
              <a:t> /&gt;");</a:t>
            </a:r>
          </a:p>
          <a:p>
            <a:r>
              <a:rPr lang="es-ES" dirty="0"/>
              <a:t>Consta de: la referencia al archivo donde grabamos y el </a:t>
            </a:r>
            <a:r>
              <a:rPr lang="es-ES" dirty="0" err="1"/>
              <a:t>string</a:t>
            </a:r>
            <a:r>
              <a:rPr lang="es-ES" dirty="0"/>
              <a:t> a grabar. </a:t>
            </a:r>
          </a:p>
          <a:p>
            <a:r>
              <a:rPr lang="es-ES" dirty="0">
                <a:solidFill>
                  <a:srgbClr val="FF0000"/>
                </a:solidFill>
              </a:rPr>
              <a:t>Función </a:t>
            </a:r>
            <a:r>
              <a:rPr lang="es-ES" dirty="0" err="1">
                <a:solidFill>
                  <a:srgbClr val="FF0000"/>
                </a:solidFill>
              </a:rPr>
              <a:t>fclose</a:t>
            </a:r>
            <a:r>
              <a:rPr lang="es-ES" dirty="0">
                <a:solidFill>
                  <a:srgbClr val="FF0000"/>
                </a:solidFill>
              </a:rPr>
              <a:t>()</a:t>
            </a:r>
          </a:p>
          <a:p>
            <a:r>
              <a:rPr lang="es-ES" dirty="0"/>
              <a:t>Para cerrar el fichero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74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82565"/>
              </p:ext>
            </p:extLst>
          </p:nvPr>
        </p:nvGraphicFramePr>
        <p:xfrm>
          <a:off x="611557" y="260650"/>
          <a:ext cx="7920882" cy="5580308"/>
        </p:xfrm>
        <a:graphic>
          <a:graphicData uri="http://schemas.openxmlformats.org/drawingml/2006/table">
            <a:tbl>
              <a:tblPr/>
              <a:tblGrid>
                <a:gridCol w="396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847">
                <a:tc gridSpan="2">
                  <a:txBody>
                    <a:bodyPr/>
                    <a:lstStyle/>
                    <a:p>
                      <a:r>
                        <a:rPr lang="es-ES" sz="1200" dirty="0"/>
                        <a:t>Una lista de los modos posibles de </a:t>
                      </a:r>
                      <a:r>
                        <a:rPr lang="es-ES" sz="1200" dirty="0" err="1"/>
                        <a:t>fopen</a:t>
                      </a:r>
                      <a:r>
                        <a:rPr lang="es-ES" sz="1200" dirty="0"/>
                        <a:t>() usando </a:t>
                      </a:r>
                      <a:r>
                        <a:rPr lang="es-ES" sz="1200" dirty="0" err="1"/>
                        <a:t>mode</a:t>
                      </a:r>
                      <a:endParaRPr lang="es-ES" sz="1200" dirty="0"/>
                    </a:p>
                  </a:txBody>
                  <a:tcPr marL="29973" marR="29973" marT="14987" marB="14987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47">
                <a:tc>
                  <a:txBody>
                    <a:bodyPr/>
                    <a:lstStyle/>
                    <a:p>
                      <a:pPr algn="l"/>
                      <a:r>
                        <a:rPr lang="es-ES" sz="1200">
                          <a:effectLst/>
                        </a:rPr>
                        <a:t>mode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>
                          <a:effectLst/>
                        </a:rPr>
                        <a:t>Descripción</a:t>
                      </a:r>
                    </a:p>
                  </a:txBody>
                  <a:tcPr marL="29973" marR="29973" marT="14987" marB="14987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91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'r'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Apertura para sólo lectura; coloca el puntero al fichero al principio del fichero.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91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 dirty="0">
                          <a:effectLst/>
                        </a:rPr>
                        <a:t>'r+'</a:t>
                      </a:r>
                      <a:endParaRPr lang="es-ES" sz="1200" dirty="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Apertura para lectura y escritura; coloca el puntero al fichero al principio del fichero.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336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'w'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Apertura para sólo escritura; coloca el puntero al fichero al principio del fichero y trunca el fichero a longitud cero. Si el fichero no existe se intenta crear.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336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'w+'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Apertura para lectura y escritura; coloca el puntero al fichero al principio del fichero y trunca el fichero a longitud cero. Si el fichero no existe se intenta crear.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0081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'a'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Apertura para sólo escritura; coloca el puntero del fichero al final del mismo. Si el fichero no existe, se intenta crear. En este modo, </a:t>
                      </a:r>
                      <a:r>
                        <a:rPr lang="es-ES" sz="1200" u="none" strike="noStrike">
                          <a:solidFill>
                            <a:srgbClr val="336699"/>
                          </a:solidFill>
                          <a:effectLst/>
                          <a:hlinkClick r:id="rId2"/>
                        </a:rPr>
                        <a:t>fseek()</a:t>
                      </a:r>
                      <a:r>
                        <a:rPr lang="es-ES" sz="1200">
                          <a:effectLst/>
                        </a:rPr>
                        <a:t> solamente afecta a la posición de lectura; las lecturas siempre son pospuestas.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0081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'a+'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</a:rPr>
                        <a:t>Apertura para lectura y escritura; coloca el puntero del fichero al final del mismo. Si el fichero no existe, se intenta crear. En este modo, </a:t>
                      </a:r>
                      <a:r>
                        <a:rPr lang="es-ES" sz="1200" u="none" strike="noStrike">
                          <a:solidFill>
                            <a:srgbClr val="336699"/>
                          </a:solidFill>
                          <a:effectLst/>
                          <a:hlinkClick r:id="rId2"/>
                        </a:rPr>
                        <a:t>fseek()</a:t>
                      </a:r>
                      <a:r>
                        <a:rPr lang="es-ES" sz="1200">
                          <a:effectLst/>
                        </a:rPr>
                        <a:t> solamente afecta a la posición de lectura; las lecturas siempre son pospuestas.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6564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'x'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effectLst/>
                        </a:rPr>
                        <a:t>Creación y apertura para sólo escritura; coloca el puntero del fichero al principio del mismo. Si el fichero ya existe, la llamada a </a:t>
                      </a:r>
                      <a:r>
                        <a:rPr lang="es-ES" sz="1200" b="1" i="0" dirty="0" err="1">
                          <a:effectLst/>
                        </a:rPr>
                        <a:t>fopen</a:t>
                      </a:r>
                      <a:r>
                        <a:rPr lang="es-ES" sz="1200" b="1" i="0" dirty="0">
                          <a:effectLst/>
                        </a:rPr>
                        <a:t>()</a:t>
                      </a:r>
                      <a:r>
                        <a:rPr lang="es-ES" sz="1200" dirty="0">
                          <a:effectLst/>
                        </a:rPr>
                        <a:t> fallará devolviendo </a:t>
                      </a:r>
                      <a:r>
                        <a:rPr lang="es-ES" sz="1200" b="1" i="0" dirty="0">
                          <a:effectLst/>
                        </a:rPr>
                        <a:t>FALSE</a:t>
                      </a:r>
                      <a:r>
                        <a:rPr lang="es-ES" sz="1200" dirty="0">
                          <a:effectLst/>
                        </a:rPr>
                        <a:t> y generando un error de nivel </a:t>
                      </a:r>
                      <a:r>
                        <a:rPr lang="es-ES" sz="1200" b="1" i="0" dirty="0">
                          <a:effectLst/>
                        </a:rPr>
                        <a:t>E_WARNING</a:t>
                      </a:r>
                      <a:r>
                        <a:rPr lang="es-ES" sz="1200" dirty="0">
                          <a:effectLst/>
                        </a:rPr>
                        <a:t>. Si el fichero no existe se intenta crear. 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91">
                <a:tc>
                  <a:txBody>
                    <a:bodyPr/>
                    <a:lstStyle/>
                    <a:p>
                      <a:pPr fontAlgn="t"/>
                      <a:r>
                        <a:rPr lang="es-ES" sz="1200" b="0" i="1">
                          <a:effectLst/>
                        </a:rPr>
                        <a:t>'x+'</a:t>
                      </a:r>
                      <a:endParaRPr lang="es-ES" sz="1200">
                        <a:effectLst/>
                      </a:endParaRP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effectLst/>
                        </a:rPr>
                        <a:t>Creación y apertura para lectura y escritura; de otro modo tiene el mismo comportamiento que</a:t>
                      </a:r>
                      <a:r>
                        <a:rPr lang="es-ES" sz="1200" b="0" i="1" dirty="0">
                          <a:effectLst/>
                        </a:rPr>
                        <a:t>‘ x'</a:t>
                      </a:r>
                      <a:r>
                        <a:rPr lang="es-ES" sz="1200" dirty="0">
                          <a:effectLst/>
                        </a:rPr>
                        <a:t>.</a:t>
                      </a:r>
                    </a:p>
                  </a:txBody>
                  <a:tcPr marL="29973" marR="29973" marT="14987" marB="149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68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57781" y="260648"/>
            <a:ext cx="7920880" cy="734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 guardar la información en un fichero. Este fichero se </a:t>
            </a:r>
            <a:r>
              <a:rPr lang="es-ES" dirty="0" err="1"/>
              <a:t>encuentrará</a:t>
            </a:r>
            <a:r>
              <a:rPr lang="es-ES" dirty="0"/>
              <a:t> en el servidor.</a:t>
            </a:r>
          </a:p>
          <a:p>
            <a:r>
              <a:rPr lang="es-ES" dirty="0"/>
              <a:t>pagina1.php contiene un formulario donde tecleamos el nombre y el teléfono.</a:t>
            </a:r>
          </a:p>
          <a:p>
            <a:r>
              <a:rPr lang="es-ES" sz="900" dirty="0"/>
              <a:t>&lt;!DOCTYPE </a:t>
            </a:r>
            <a:r>
              <a:rPr lang="es-ES" sz="900" dirty="0" err="1"/>
              <a:t>html</a:t>
            </a:r>
            <a:r>
              <a:rPr lang="es-ES" sz="900" dirty="0"/>
              <a:t> &gt;</a:t>
            </a:r>
          </a:p>
          <a:p>
            <a:r>
              <a:rPr lang="es-ES" sz="900" dirty="0"/>
              <a:t>&lt;</a:t>
            </a:r>
            <a:r>
              <a:rPr lang="es-ES" sz="900" dirty="0" err="1"/>
              <a:t>html</a:t>
            </a:r>
            <a:r>
              <a:rPr lang="es-ES" sz="900" dirty="0"/>
              <a:t> &gt;</a:t>
            </a:r>
          </a:p>
          <a:p>
            <a:r>
              <a:rPr lang="es-ES" sz="900" dirty="0"/>
              <a:t>&lt;head&gt;</a:t>
            </a:r>
          </a:p>
          <a:p>
            <a:r>
              <a:rPr lang="es-ES" sz="900" dirty="0"/>
              <a:t>&lt;meta http-</a:t>
            </a:r>
            <a:r>
              <a:rPr lang="es-ES" sz="900" dirty="0" err="1"/>
              <a:t>equiv</a:t>
            </a:r>
            <a:r>
              <a:rPr lang="es-ES" sz="900" dirty="0"/>
              <a:t>="</a:t>
            </a:r>
            <a:r>
              <a:rPr lang="es-ES" sz="900" dirty="0" err="1"/>
              <a:t>content-type</a:t>
            </a:r>
            <a:r>
              <a:rPr lang="es-ES" sz="900" dirty="0"/>
              <a:t>" </a:t>
            </a:r>
            <a:r>
              <a:rPr lang="es-ES" sz="900" dirty="0" err="1"/>
              <a:t>content</a:t>
            </a:r>
            <a:r>
              <a:rPr lang="es-ES" sz="900" dirty="0"/>
              <a:t>="</a:t>
            </a:r>
            <a:r>
              <a:rPr lang="es-ES" sz="900" dirty="0" err="1"/>
              <a:t>text</a:t>
            </a:r>
            <a:r>
              <a:rPr lang="es-ES" sz="900" dirty="0"/>
              <a:t>/</a:t>
            </a:r>
            <a:r>
              <a:rPr lang="es-ES" sz="900" dirty="0" err="1"/>
              <a:t>html</a:t>
            </a:r>
            <a:r>
              <a:rPr lang="es-ES" sz="900" dirty="0"/>
              <a:t>; </a:t>
            </a:r>
            <a:r>
              <a:rPr lang="es-ES" sz="900" dirty="0" err="1"/>
              <a:t>charset</a:t>
            </a:r>
            <a:r>
              <a:rPr lang="es-ES" sz="900" dirty="0"/>
              <a:t>=UTF-8" /&gt;  </a:t>
            </a:r>
          </a:p>
          <a:p>
            <a:r>
              <a:rPr lang="es-ES" sz="900" dirty="0"/>
              <a:t>&lt;</a:t>
            </a:r>
            <a:r>
              <a:rPr lang="es-ES" sz="900" dirty="0" err="1"/>
              <a:t>title</a:t>
            </a:r>
            <a:r>
              <a:rPr lang="es-ES" sz="900" dirty="0"/>
              <a:t>&gt;Documento sin título&lt;/</a:t>
            </a:r>
            <a:r>
              <a:rPr lang="es-ES" sz="900" dirty="0" err="1"/>
              <a:t>title</a:t>
            </a:r>
            <a:r>
              <a:rPr lang="es-ES" sz="900" dirty="0"/>
              <a:t>&gt;</a:t>
            </a:r>
          </a:p>
          <a:p>
            <a:r>
              <a:rPr lang="es-ES" sz="900" dirty="0"/>
              <a:t>&lt;/head&gt;</a:t>
            </a:r>
          </a:p>
          <a:p>
            <a:r>
              <a:rPr lang="es-ES" sz="900" dirty="0"/>
              <a:t>&lt;</a:t>
            </a:r>
            <a:r>
              <a:rPr lang="es-ES" sz="900" dirty="0" err="1"/>
              <a:t>body</a:t>
            </a:r>
            <a:r>
              <a:rPr lang="es-ES" sz="900" dirty="0"/>
              <a:t>&gt; </a:t>
            </a:r>
          </a:p>
          <a:p>
            <a:endParaRPr lang="es-ES" sz="900" dirty="0"/>
          </a:p>
          <a:p>
            <a:r>
              <a:rPr lang="es-ES" sz="900" dirty="0"/>
              <a:t>&lt;</a:t>
            </a:r>
            <a:r>
              <a:rPr lang="es-ES" sz="900" dirty="0" err="1"/>
              <a:t>form</a:t>
            </a:r>
            <a:r>
              <a:rPr lang="es-ES" sz="900" dirty="0"/>
              <a:t> </a:t>
            </a:r>
            <a:r>
              <a:rPr lang="es-ES" sz="900" dirty="0" err="1"/>
              <a:t>action</a:t>
            </a:r>
            <a:r>
              <a:rPr lang="es-ES" sz="900" dirty="0"/>
              <a:t>="pagina2.php" </a:t>
            </a:r>
            <a:r>
              <a:rPr lang="es-ES" sz="900" dirty="0" err="1"/>
              <a:t>method</a:t>
            </a:r>
            <a:r>
              <a:rPr lang="es-ES" sz="900" dirty="0"/>
              <a:t>="post" &gt;</a:t>
            </a:r>
          </a:p>
          <a:p>
            <a:r>
              <a:rPr lang="es-ES" sz="900" dirty="0"/>
              <a:t>   &lt;p&gt;nombre: &lt;input </a:t>
            </a:r>
            <a:r>
              <a:rPr lang="es-ES" sz="900" dirty="0" err="1"/>
              <a:t>type</a:t>
            </a:r>
            <a:r>
              <a:rPr lang="es-ES" sz="900" dirty="0"/>
              <a:t>="</a:t>
            </a:r>
            <a:r>
              <a:rPr lang="es-ES" sz="900" dirty="0" err="1"/>
              <a:t>text</a:t>
            </a:r>
            <a:r>
              <a:rPr lang="es-ES" sz="900" dirty="0"/>
              <a:t>" </a:t>
            </a:r>
            <a:r>
              <a:rPr lang="es-ES" sz="900" dirty="0" err="1"/>
              <a:t>name</a:t>
            </a:r>
            <a:r>
              <a:rPr lang="es-ES" sz="900" dirty="0"/>
              <a:t>="nombre" </a:t>
            </a:r>
            <a:r>
              <a:rPr lang="es-ES" sz="900" dirty="0" err="1"/>
              <a:t>size</a:t>
            </a:r>
            <a:r>
              <a:rPr lang="es-ES" sz="900" dirty="0"/>
              <a:t>="20"/&gt;&lt;/p&gt;</a:t>
            </a:r>
          </a:p>
          <a:p>
            <a:r>
              <a:rPr lang="es-ES" sz="900" dirty="0"/>
              <a:t>   &lt;p&gt;</a:t>
            </a:r>
            <a:r>
              <a:rPr lang="es-ES" sz="900" dirty="0" err="1"/>
              <a:t>telefono</a:t>
            </a:r>
            <a:r>
              <a:rPr lang="es-ES" sz="900" dirty="0"/>
              <a:t>: &lt;input </a:t>
            </a:r>
            <a:r>
              <a:rPr lang="es-ES" sz="900" dirty="0" err="1"/>
              <a:t>type</a:t>
            </a:r>
            <a:r>
              <a:rPr lang="es-ES" sz="900" dirty="0"/>
              <a:t>="</a:t>
            </a:r>
            <a:r>
              <a:rPr lang="es-ES" sz="900" dirty="0" err="1"/>
              <a:t>text</a:t>
            </a:r>
            <a:r>
              <a:rPr lang="es-ES" sz="900" dirty="0"/>
              <a:t>" </a:t>
            </a:r>
            <a:r>
              <a:rPr lang="es-ES" sz="900" dirty="0" err="1"/>
              <a:t>name</a:t>
            </a:r>
            <a:r>
              <a:rPr lang="es-ES" sz="900" dirty="0"/>
              <a:t>="</a:t>
            </a:r>
            <a:r>
              <a:rPr lang="es-ES" sz="900" dirty="0" err="1"/>
              <a:t>telefono</a:t>
            </a:r>
            <a:r>
              <a:rPr lang="es-ES" sz="900" dirty="0"/>
              <a:t>"  </a:t>
            </a:r>
            <a:r>
              <a:rPr lang="es-ES" sz="900" dirty="0" err="1"/>
              <a:t>size</a:t>
            </a:r>
            <a:r>
              <a:rPr lang="es-ES" sz="900" dirty="0"/>
              <a:t>="10"/&gt;&lt;/p&gt;</a:t>
            </a:r>
          </a:p>
          <a:p>
            <a:r>
              <a:rPr lang="es-ES" sz="900" dirty="0"/>
              <a:t>   &lt;p&gt;&lt;input </a:t>
            </a:r>
            <a:r>
              <a:rPr lang="es-ES" sz="900" dirty="0" err="1"/>
              <a:t>type</a:t>
            </a:r>
            <a:r>
              <a:rPr lang="es-ES" sz="900" dirty="0"/>
              <a:t>="</a:t>
            </a:r>
            <a:r>
              <a:rPr lang="es-ES" sz="900" dirty="0" err="1"/>
              <a:t>submit</a:t>
            </a:r>
            <a:r>
              <a:rPr lang="es-ES" sz="900" dirty="0"/>
              <a:t>"  </a:t>
            </a:r>
            <a:r>
              <a:rPr lang="es-ES" sz="900" dirty="0" err="1"/>
              <a:t>name</a:t>
            </a:r>
            <a:r>
              <a:rPr lang="es-ES" sz="900" dirty="0"/>
              <a:t>="</a:t>
            </a:r>
            <a:r>
              <a:rPr lang="es-ES" sz="900" dirty="0" err="1"/>
              <a:t>submit</a:t>
            </a:r>
            <a:r>
              <a:rPr lang="es-ES" sz="900" dirty="0"/>
              <a:t>" </a:t>
            </a:r>
            <a:r>
              <a:rPr lang="es-ES" sz="900" dirty="0" err="1"/>
              <a:t>value</a:t>
            </a:r>
            <a:r>
              <a:rPr lang="es-ES" sz="900" dirty="0"/>
              <a:t>="aceptar." /&gt;&lt;/p&gt;</a:t>
            </a:r>
          </a:p>
          <a:p>
            <a:r>
              <a:rPr lang="es-ES" sz="900" dirty="0"/>
              <a:t>&lt;/</a:t>
            </a:r>
            <a:r>
              <a:rPr lang="es-ES" sz="900" dirty="0" err="1"/>
              <a:t>form</a:t>
            </a:r>
            <a:r>
              <a:rPr lang="es-ES" sz="900" dirty="0"/>
              <a:t>&gt;</a:t>
            </a:r>
          </a:p>
          <a:p>
            <a:r>
              <a:rPr lang="es-ES" sz="900" dirty="0"/>
              <a:t>&lt;/</a:t>
            </a:r>
            <a:r>
              <a:rPr lang="es-ES" sz="900" dirty="0" err="1"/>
              <a:t>body</a:t>
            </a:r>
            <a:r>
              <a:rPr lang="es-ES" sz="900" dirty="0"/>
              <a:t>&gt;</a:t>
            </a:r>
          </a:p>
          <a:p>
            <a:r>
              <a:rPr lang="es-ES" sz="900" dirty="0"/>
              <a:t>&lt;/</a:t>
            </a:r>
            <a:r>
              <a:rPr lang="es-ES" sz="900" dirty="0" err="1"/>
              <a:t>html</a:t>
            </a:r>
            <a:r>
              <a:rPr lang="es-ES" sz="900" dirty="0"/>
              <a:t>&gt;</a:t>
            </a:r>
          </a:p>
          <a:p>
            <a:endParaRPr lang="es-ES" dirty="0"/>
          </a:p>
          <a:p>
            <a:r>
              <a:rPr lang="es-ES" dirty="0"/>
              <a:t>pagina2.php introduce estos datos en un fichero.</a:t>
            </a:r>
          </a:p>
          <a:p>
            <a:r>
              <a:rPr lang="es-ES" dirty="0"/>
              <a:t>pagina2.php</a:t>
            </a:r>
          </a:p>
          <a:p>
            <a:r>
              <a:rPr lang="es-ES" sz="1200" dirty="0">
                <a:solidFill>
                  <a:srgbClr val="FF0000"/>
                </a:solidFill>
                <a:latin typeface="Courier New"/>
              </a:rPr>
              <a:t>&lt;?</a:t>
            </a:r>
            <a:r>
              <a:rPr lang="es-ES" sz="1200" dirty="0" err="1">
                <a:solidFill>
                  <a:srgbClr val="FF0000"/>
                </a:solidFill>
                <a:latin typeface="Courier New"/>
              </a:rPr>
              <a:t>php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s-ES" sz="1200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s-ES" sz="1200" dirty="0" err="1">
                <a:solidFill>
                  <a:srgbClr val="000080"/>
                </a:solidFill>
                <a:latin typeface="Courier New"/>
              </a:rPr>
              <a:t>ar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=</a:t>
            </a:r>
            <a:r>
              <a:rPr lang="es-ES" sz="1200" b="1" dirty="0" err="1">
                <a:solidFill>
                  <a:srgbClr val="0000FF"/>
                </a:solidFill>
                <a:latin typeface="Courier New"/>
              </a:rPr>
              <a:t>fopen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(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"datos.</a:t>
            </a:r>
            <a:r>
              <a:rPr lang="es-ES" sz="1200" dirty="0" err="1">
                <a:solidFill>
                  <a:srgbClr val="808080"/>
                </a:solidFill>
                <a:latin typeface="Courier New"/>
              </a:rPr>
              <a:t>txt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,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"a"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)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 err="1">
                <a:solidFill>
                  <a:srgbClr val="0000FF"/>
                </a:solidFill>
                <a:latin typeface="Courier New"/>
              </a:rPr>
              <a:t>or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>
                <a:solidFill>
                  <a:srgbClr val="0000FF"/>
                </a:solidFill>
                <a:latin typeface="Courier New"/>
              </a:rPr>
              <a:t>die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(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"Problemas en la </a:t>
            </a:r>
            <a:r>
              <a:rPr lang="es-ES" sz="1200" dirty="0" err="1">
                <a:solidFill>
                  <a:srgbClr val="808080"/>
                </a:solidFill>
                <a:latin typeface="Courier New"/>
              </a:rPr>
              <a:t>creacion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b="1" dirty="0" err="1">
                <a:solidFill>
                  <a:srgbClr val="0000FF"/>
                </a:solidFill>
                <a:latin typeface="Courier New"/>
              </a:rPr>
              <a:t>fwrite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(</a:t>
            </a:r>
            <a:r>
              <a:rPr lang="es-ES" sz="1200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s-ES" sz="1200" dirty="0" err="1">
                <a:solidFill>
                  <a:srgbClr val="000080"/>
                </a:solidFill>
                <a:latin typeface="Courier New"/>
              </a:rPr>
              <a:t>ar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,</a:t>
            </a:r>
            <a:r>
              <a:rPr lang="es-ES" sz="1200" dirty="0">
                <a:solidFill>
                  <a:srgbClr val="000080"/>
                </a:solidFill>
                <a:latin typeface="Courier New"/>
              </a:rPr>
              <a:t>$_POST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[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'nombre'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]);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s-ES" sz="1200" b="1" dirty="0" err="1">
                <a:solidFill>
                  <a:srgbClr val="0000FF"/>
                </a:solidFill>
                <a:latin typeface="Courier New"/>
              </a:rPr>
              <a:t>fwrite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(</a:t>
            </a:r>
            <a:r>
              <a:rPr lang="es-ES" sz="1200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s-ES" sz="1200" dirty="0" err="1">
                <a:solidFill>
                  <a:srgbClr val="000080"/>
                </a:solidFill>
                <a:latin typeface="Courier New"/>
              </a:rPr>
              <a:t>ar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"|"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//separación entre nombre y teléfono</a:t>
            </a:r>
          </a:p>
          <a:p>
            <a:r>
              <a:rPr lang="es-ES" sz="1200" b="1" dirty="0" err="1">
                <a:solidFill>
                  <a:srgbClr val="0000FF"/>
                </a:solidFill>
                <a:latin typeface="Courier New"/>
              </a:rPr>
              <a:t>fwrite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(</a:t>
            </a:r>
            <a:r>
              <a:rPr lang="es-ES" sz="1200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s-ES" sz="1200" dirty="0" err="1">
                <a:solidFill>
                  <a:srgbClr val="000080"/>
                </a:solidFill>
                <a:latin typeface="Courier New"/>
              </a:rPr>
              <a:t>ar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,</a:t>
            </a:r>
            <a:r>
              <a:rPr lang="es-ES" sz="1200" dirty="0">
                <a:solidFill>
                  <a:srgbClr val="000080"/>
                </a:solidFill>
                <a:latin typeface="Courier New"/>
              </a:rPr>
              <a:t>$_POST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[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s-ES" sz="1200" dirty="0" err="1">
                <a:solidFill>
                  <a:srgbClr val="808080"/>
                </a:solidFill>
                <a:latin typeface="Courier New"/>
              </a:rPr>
              <a:t>telefono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].</a:t>
            </a:r>
            <a:r>
              <a:rPr lang="es-ES" sz="1200" b="1" dirty="0">
                <a:solidFill>
                  <a:srgbClr val="0000FF"/>
                </a:solidFill>
                <a:latin typeface="Courier New"/>
              </a:rPr>
              <a:t>PHP_EOL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); //</a:t>
            </a:r>
            <a:r>
              <a:rPr lang="es-ES" sz="1000" dirty="0">
                <a:solidFill>
                  <a:srgbClr val="8000FF"/>
                </a:solidFill>
                <a:latin typeface="Courier New"/>
              </a:rPr>
              <a:t>PHP_EOL (</a:t>
            </a:r>
            <a:r>
              <a:rPr lang="es-ES" sz="1000" dirty="0" err="1">
                <a:solidFill>
                  <a:srgbClr val="8000FF"/>
                </a:solidFill>
                <a:latin typeface="Courier New"/>
              </a:rPr>
              <a:t>End</a:t>
            </a:r>
            <a:r>
              <a:rPr lang="es-ES" sz="1000" dirty="0">
                <a:solidFill>
                  <a:srgbClr val="8000FF"/>
                </a:solidFill>
                <a:latin typeface="Courier New"/>
              </a:rPr>
              <a:t> Of Line. Introduce un salto de línea)</a:t>
            </a:r>
          </a:p>
          <a:p>
            <a:r>
              <a:rPr lang="es-ES" sz="1200" b="1" dirty="0" err="1">
                <a:solidFill>
                  <a:srgbClr val="0000FF"/>
                </a:solidFill>
                <a:latin typeface="Courier New"/>
              </a:rPr>
              <a:t>fclose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(</a:t>
            </a:r>
            <a:r>
              <a:rPr lang="es-ES" sz="1200" dirty="0">
                <a:solidFill>
                  <a:srgbClr val="000080"/>
                </a:solidFill>
                <a:latin typeface="Courier New"/>
              </a:rPr>
              <a:t>$</a:t>
            </a:r>
            <a:r>
              <a:rPr lang="es-ES" sz="1200" dirty="0" err="1">
                <a:solidFill>
                  <a:srgbClr val="000080"/>
                </a:solidFill>
                <a:latin typeface="Courier New"/>
              </a:rPr>
              <a:t>ar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s-ES" sz="1200" b="1" dirty="0">
                <a:solidFill>
                  <a:srgbClr val="0000FF"/>
                </a:solidFill>
                <a:latin typeface="Courier New"/>
              </a:rPr>
              <a:t>echo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200" dirty="0">
                <a:solidFill>
                  <a:srgbClr val="808080"/>
                </a:solidFill>
                <a:latin typeface="Courier New"/>
              </a:rPr>
              <a:t>"Los datos se guardaron correctamente."</a:t>
            </a:r>
            <a:r>
              <a:rPr lang="es-ES" sz="1200" dirty="0">
                <a:solidFill>
                  <a:srgbClr val="8000FF"/>
                </a:solidFill>
                <a:latin typeface="Courier New"/>
              </a:rPr>
              <a:t>;</a:t>
            </a:r>
            <a:r>
              <a:rPr lang="es-E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s-ES" sz="1200" dirty="0">
                <a:solidFill>
                  <a:srgbClr val="FF0000"/>
                </a:solidFill>
                <a:latin typeface="Courier New"/>
              </a:rPr>
              <a:t>?&gt;</a:t>
            </a:r>
          </a:p>
          <a:p>
            <a:endParaRPr lang="es-ES" sz="1200" dirty="0">
              <a:solidFill>
                <a:srgbClr val="FF0000"/>
              </a:solidFill>
              <a:effectLst/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effectLst/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effectLst/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effectLst/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latin typeface="Courier New"/>
            </a:endParaRPr>
          </a:p>
          <a:p>
            <a:endParaRPr lang="es-ES" sz="1200" dirty="0">
              <a:solidFill>
                <a:srgbClr val="FF0000"/>
              </a:solidFill>
              <a:effectLst/>
              <a:latin typeface="Courier New"/>
            </a:endParaRPr>
          </a:p>
          <a:p>
            <a:endParaRPr lang="es-E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44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16632"/>
            <a:ext cx="849694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>
              <a:solidFill>
                <a:srgbClr val="FF0000"/>
              </a:solidFill>
              <a:highlight>
                <a:srgbClr val="FDF8E3"/>
              </a:highlight>
              <a:latin typeface="Courier New"/>
            </a:endParaRPr>
          </a:p>
          <a:p>
            <a:r>
              <a:rPr lang="es-ES" sz="14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Para leer el archivo anteriormente creado y visualizar su contenido:</a:t>
            </a:r>
          </a:p>
          <a:p>
            <a:r>
              <a:rPr lang="es-ES" sz="14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&lt;?</a:t>
            </a:r>
            <a:r>
              <a:rPr lang="es-ES" sz="1400" dirty="0" err="1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php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header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'Content-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Type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: 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text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/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html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; 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charset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=UTF-8'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fp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fopen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'datos.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txt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,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'r'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or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die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'ERROR: No ha sido posible abrir el archivo. Revisa su nombre y sus permisos.'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$line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fgets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fp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guardamos toda la línea en $line como un </a:t>
            </a:r>
            <a:r>
              <a:rPr lang="es-ES" sz="1400" dirty="0" err="1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string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. Leemos el primer registro del fichero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while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(!</a:t>
            </a:r>
            <a:r>
              <a:rPr lang="es-E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feof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fp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{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loop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 hasta que se llegue al final del archivo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field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[]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explode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'|'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$line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dividimos $line en sus celdas, separadas por el </a:t>
            </a:r>
            <a:r>
              <a:rPr lang="es-ES" sz="1400" dirty="0" err="1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caracter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 |  e incorporamos la línea a la matriz $</a:t>
            </a:r>
            <a:r>
              <a:rPr lang="es-ES" sz="1400" dirty="0" err="1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field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endParaRPr lang="es-ES" sz="1400" b="1" dirty="0">
              <a:solidFill>
                <a:srgbClr val="FF0000"/>
              </a:solidFill>
              <a:highlight>
                <a:srgbClr val="FDF8E3"/>
              </a:highlight>
              <a:latin typeface="Courier New"/>
            </a:endParaRPr>
          </a:p>
          <a:p>
            <a:endParaRPr lang="es-ES" sz="1400" b="1" dirty="0">
              <a:solidFill>
                <a:srgbClr val="FF0000"/>
              </a:solidFill>
              <a:highlight>
                <a:srgbClr val="FDF8E3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$line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fgets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fp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//leemos del registro segundo al último.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fclose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fp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generamos la salida HTML 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foreach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$field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infor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){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//$field es un array bidimensional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echo</a:t>
            </a:r>
            <a:r>
              <a:rPr lang="es-E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 </a:t>
            </a:r>
          </a:p>
          <a:p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  &lt;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div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&gt;Nombre: 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infor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[</a:t>
            </a:r>
            <a:r>
              <a:rPr lang="es-ES" sz="1400" dirty="0">
                <a:solidFill>
                  <a:srgbClr val="FF8000"/>
                </a:solidFill>
                <a:highlight>
                  <a:srgbClr val="FEFCF5"/>
                </a:highlight>
                <a:latin typeface="Courier New"/>
              </a:rPr>
              <a:t>0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].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'&lt;/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div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&gt;</a:t>
            </a:r>
          </a:p>
          <a:p>
            <a:endParaRPr lang="es-ES" sz="1400" dirty="0">
              <a:solidFill>
                <a:srgbClr val="80808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  &lt;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div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&gt;Email: 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s-E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$</a:t>
            </a:r>
            <a:r>
              <a:rPr lang="es-E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/>
              </a:rPr>
              <a:t>infor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[</a:t>
            </a:r>
            <a:r>
              <a:rPr lang="es-ES" sz="1400" dirty="0">
                <a:solidFill>
                  <a:srgbClr val="FF8000"/>
                </a:solidFill>
                <a:highlight>
                  <a:srgbClr val="FEFCF5"/>
                </a:highlight>
                <a:latin typeface="Courier New"/>
              </a:rPr>
              <a:t>1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].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'&lt;/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div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&gt; </a:t>
            </a:r>
          </a:p>
          <a:p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  &lt;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div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&gt;**************************************&lt;/</a:t>
            </a:r>
            <a:r>
              <a:rPr lang="es-ES" sz="14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div</a:t>
            </a:r>
            <a:r>
              <a:rPr lang="es-E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&gt;'</a:t>
            </a:r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r>
              <a:rPr lang="es-ES" sz="14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?&gt;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1746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975</Words>
  <Application>Microsoft Office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Tema de Office</vt:lpstr>
      <vt:lpstr>Archivos de texto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de texto</dc:title>
  <dc:creator>HOME</dc:creator>
  <cp:lastModifiedBy>Iker Aginaga</cp:lastModifiedBy>
  <cp:revision>91</cp:revision>
  <dcterms:created xsi:type="dcterms:W3CDTF">2013-11-10T11:04:48Z</dcterms:created>
  <dcterms:modified xsi:type="dcterms:W3CDTF">2022-11-18T13:16:33Z</dcterms:modified>
</cp:coreProperties>
</file>