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3" r:id="rId4"/>
    <p:sldId id="258" r:id="rId5"/>
    <p:sldId id="264" r:id="rId6"/>
    <p:sldId id="263" r:id="rId7"/>
    <p:sldId id="265" r:id="rId8"/>
    <p:sldId id="319" r:id="rId9"/>
    <p:sldId id="320" r:id="rId10"/>
    <p:sldId id="266" r:id="rId11"/>
    <p:sldId id="322" r:id="rId12"/>
    <p:sldId id="321" r:id="rId13"/>
    <p:sldId id="316" r:id="rId14"/>
    <p:sldId id="30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E34B2-B52B-4C3C-B153-DF6DA47D3417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A3319-5C1F-446B-B899-5214D3CA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4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A3319-5C1F-446B-B899-5214D3CA98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8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2E0FD0-8D73-4BB6-BCF2-85BD572A9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DF0DC55-DFB3-4D89-B02D-92B50EC7F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BE6468E-7442-4943-976B-2D9C2D5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85634C3-93DB-4D5C-B546-D4D3DE9C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3B0E1CC-F548-46B2-8844-622B03D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DE2116-597E-4DD8-AD92-68185AFE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812EDC3-4730-484D-B978-F3613E99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74D578E-8DD1-48D2-B4CF-BCCA595D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D91BB9B-25F4-4C27-97A9-A7462DF4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E809AA5-D4FB-4B5F-A77F-FC43B66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3FF491C-C682-4EC4-B6BA-A92D0788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3C6B30B-4AF1-49BE-A671-E3DE5324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1464228-AD9C-4972-8E96-B1B1EB42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356928A-C531-49A6-884B-AB9EAC9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06764B8-591A-476F-8606-DA1DECB4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8535B8-081D-4D19-9D00-5D406912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61E709-B78E-46A7-AD4B-060D6BB0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B8BC30D-B833-4B23-9D81-340249A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6556FD-4CD4-4B4D-9FFD-FCAFE5F1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786F28E-EE78-4907-9E11-843B8153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7711E17-321C-4941-8679-FF85489C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C64F03A-49F4-4B07-9E11-6E75B475B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DE266A-3641-43D4-BF87-FE65880C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394FB25-962E-47A0-8A1F-333B34CB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EE61F30-EBE6-4BF1-AC8A-5F305E25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BA53109-CF8C-4ECB-B401-5CE6F2FB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5251836-5A1D-40C5-B1CA-29047CA98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8918C14-4958-4EB1-95F4-77F9114EC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94366A6-0E92-4058-AF25-E7A1F0C2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53D190A-8266-4E58-93F0-0492516F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396B66B-41BC-4834-9AE4-F3ADFB6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D3178B-F8DA-4887-80EE-8244BAE9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E4D8898-7620-48CD-B46F-7FACC7E3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C99EAE1-B6F4-4BA6-BCBB-A9BD9B27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7130D00B-7C63-4B81-98D1-A2A99B96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B858648-906A-4C7B-9101-A0FB083DE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C5D9E22-9500-46CD-8F76-13DF0F10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289159A-9DDC-47A0-9B54-9599B1E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FD9D9B88-6BD4-4613-AA99-483FE184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719C47-E1E7-4941-807C-A17117F5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79DFE68-14D5-4B64-A642-C0D94CBB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ED476E2-BA2A-4008-9DE0-1B55DE89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63984CE-2D0F-4ABA-8917-0675C5EB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1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5D52C8B3-B0A9-4EFB-B083-1C2E3E70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F7622CB-277E-4C7D-BF81-02748CC9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562E955-F8CB-4167-A363-671C691F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56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178A82-278A-4FBF-826B-50D10FEB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AC2DBA-0BAD-4312-920D-A6DCD21F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8F0E7B4-5E69-4B83-9197-83F0CC61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410FBF9-4D84-4811-BF58-DD0B959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971C298-0AA4-4D32-9A55-9E4D1357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44879BA-5765-40C2-8A5D-9C998CB3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16AD6A-B115-42CD-9E80-A39F5F21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ACFA6AD-E28B-4B10-ADDD-37F80A426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7A13D55-55AD-4E5E-9AD7-DD7A02A4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5756A91-638E-4330-82B7-921D439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94CA018-3072-41EB-A645-E4CE9A31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D09117D-AD5C-4575-AE81-4163D1DF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4A2E63D-E884-44C3-8207-6FA6AF37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34B633C-06BE-48B2-B70B-7AEB1E490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D588169-FAF1-4043-8CD9-F5DB91E0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F600-EB8F-459F-AF4C-5EA8F733D60E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662D4A-97C3-458F-B1AE-EA6BC5A3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B923EE7-DAC9-4164-A7EC-B6D3CEB93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1D35-EBB8-43C9-94C5-183DFC374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6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8E97A1-D3A4-40DD-A8B6-471C6FF7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746"/>
            <a:ext cx="9144000" cy="655637"/>
          </a:xfrm>
        </p:spPr>
        <p:txBody>
          <a:bodyPr>
            <a:noAutofit/>
          </a:bodyPr>
          <a:lstStyle/>
          <a:p>
            <a:r>
              <a:rPr lang="fr-FR" sz="3200" dirty="0"/>
              <a:t>Aide à la décision multicritère</a:t>
            </a:r>
            <a:endParaRPr lang="fr-FR" sz="3200" dirty="0">
              <a:effectLst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792B375-A0E6-4E9C-BA18-C37649221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412"/>
            <a:ext cx="9144000" cy="2080738"/>
          </a:xfrm>
        </p:spPr>
        <p:txBody>
          <a:bodyPr/>
          <a:lstStyle/>
          <a:p>
            <a:r>
              <a:rPr lang="fr-FR" cap="small" dirty="0"/>
              <a:t>Mini projet</a:t>
            </a:r>
          </a:p>
          <a:p>
            <a:r>
              <a:rPr lang="fr-FR" sz="5400" cap="small" dirty="0" smtClean="0"/>
              <a:t>Electre 3</a:t>
            </a:r>
            <a:endParaRPr lang="fr-FR" sz="5400" cap="small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AFADAAFD-4085-4730-AB0E-6389C84861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187008"/>
            <a:ext cx="2324100" cy="935355"/>
          </a:xfrm>
          <a:prstGeom prst="rect">
            <a:avLst/>
          </a:prstGeom>
        </p:spPr>
      </p:pic>
      <p:sp>
        <p:nvSpPr>
          <p:cNvPr id="5" name="Zone de texte 3">
            <a:extLst>
              <a:ext uri="{FF2B5EF4-FFF2-40B4-BE49-F238E27FC236}">
                <a16:creationId xmlns:a16="http://schemas.microsoft.com/office/drawing/2014/main" xmlns="" id="{9114DEC2-D12B-4BC4-8CB4-1422E50E0F75}"/>
              </a:ext>
            </a:extLst>
          </p:cNvPr>
          <p:cNvSpPr txBox="1"/>
          <p:nvPr/>
        </p:nvSpPr>
        <p:spPr>
          <a:xfrm>
            <a:off x="270510" y="5310313"/>
            <a:ext cx="2850515" cy="93535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cap="small" dirty="0" err="1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Réalisé</a:t>
            </a:r>
            <a:r>
              <a:rPr lang="en-US" sz="2400" cap="small" dirty="0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par: </a:t>
            </a:r>
            <a:endParaRPr lang="fr-FR" dirty="0">
              <a:effectLst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2400" cap="small" dirty="0" err="1" smtClean="0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Aklouh</a:t>
            </a:r>
            <a:r>
              <a:rPr lang="fr-FR" sz="2400" cap="small" dirty="0" smtClean="0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el </a:t>
            </a:r>
            <a:r>
              <a:rPr lang="fr-FR" sz="2400" cap="small" dirty="0" err="1" smtClean="0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hassan</a:t>
            </a:r>
            <a:endParaRPr lang="fr-FR" dirty="0">
              <a:effectLst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cap="small" dirty="0">
                <a:solidFill>
                  <a:srgbClr val="5A5A5A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IKHELEF ISSAM</a:t>
            </a:r>
            <a:endParaRPr lang="fr-FR" dirty="0">
              <a:effectLst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fr-FR" dirty="0">
              <a:effectLst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 Étude </a:t>
            </a:r>
            <a:r>
              <a:rPr lang="fr-FR" sz="3200" dirty="0"/>
              <a:t>de la relation de </a:t>
            </a:r>
            <a:r>
              <a:rPr lang="fr-FR" sz="3200" dirty="0" err="1"/>
              <a:t>surclassement</a:t>
            </a:r>
            <a:r>
              <a:rPr lang="fr-FR" sz="3200" dirty="0"/>
              <a:t> à travers les procédures</a:t>
            </a:r>
          </a:p>
          <a:p>
            <a:r>
              <a:rPr lang="fr-FR" sz="3200" dirty="0"/>
              <a:t>de distillation ascendante et descendante</a:t>
            </a:r>
            <a:endParaRPr lang="fr-FR" sz="32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4032"/>
              </p:ext>
            </p:extLst>
          </p:nvPr>
        </p:nvGraphicFramePr>
        <p:xfrm>
          <a:off x="2076245" y="1324349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0,9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0,66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0,85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0,75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0,75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0,79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0,22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0,25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0,45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854245" y="3347885"/>
            <a:ext cx="44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S</a:t>
            </a:r>
            <a:r>
              <a:rPr lang="fr-FR" sz="2400" b="1" dirty="0" smtClean="0">
                <a:solidFill>
                  <a:srgbClr val="00B050"/>
                </a:solidFill>
              </a:rPr>
              <a:t>euil </a:t>
            </a:r>
            <a:r>
              <a:rPr lang="fr-FR" sz="2400" b="1" dirty="0">
                <a:solidFill>
                  <a:srgbClr val="00B050"/>
                </a:solidFill>
              </a:rPr>
              <a:t>de discrimination s (λ</a:t>
            </a:r>
            <a:r>
              <a:rPr lang="fr-FR" sz="2400" b="1" dirty="0" smtClean="0">
                <a:solidFill>
                  <a:srgbClr val="00B050"/>
                </a:solidFill>
              </a:rPr>
              <a:t>)=0,85</a:t>
            </a:r>
            <a:endParaRPr lang="fr-FR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40437"/>
              </p:ext>
            </p:extLst>
          </p:nvPr>
        </p:nvGraphicFramePr>
        <p:xfrm>
          <a:off x="2032000" y="448542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èche vers le bas 5"/>
          <p:cNvSpPr/>
          <p:nvPr/>
        </p:nvSpPr>
        <p:spPr>
          <a:xfrm>
            <a:off x="5633884" y="3809550"/>
            <a:ext cx="781664" cy="57072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44547"/>
              </p:ext>
            </p:extLst>
          </p:nvPr>
        </p:nvGraphicFramePr>
        <p:xfrm>
          <a:off x="10704052" y="4849215"/>
          <a:ext cx="725948" cy="1483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725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13074"/>
              </p:ext>
            </p:extLst>
          </p:nvPr>
        </p:nvGraphicFramePr>
        <p:xfrm>
          <a:off x="3654323" y="6383046"/>
          <a:ext cx="64778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455"/>
                <a:gridCol w="1619455"/>
                <a:gridCol w="1619455"/>
                <a:gridCol w="1619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20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8261"/>
              </p:ext>
            </p:extLst>
          </p:nvPr>
        </p:nvGraphicFramePr>
        <p:xfrm>
          <a:off x="852129" y="1663564"/>
          <a:ext cx="725948" cy="1483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725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4264744" y="1430594"/>
            <a:ext cx="2566218" cy="2615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/>
              <a:t> Étude de la relation de </a:t>
            </a:r>
            <a:r>
              <a:rPr lang="fr-FR" sz="3200" dirty="0" err="1"/>
              <a:t>surclassement</a:t>
            </a:r>
            <a:r>
              <a:rPr lang="fr-FR" sz="3200" dirty="0"/>
              <a:t> à travers les procédures</a:t>
            </a:r>
          </a:p>
          <a:p>
            <a:r>
              <a:rPr lang="fr-FR" sz="3200" dirty="0"/>
              <a:t>de distillation ascendante et descendante</a:t>
            </a:r>
            <a:endParaRPr lang="fr-FR" sz="32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23676"/>
              </p:ext>
            </p:extLst>
          </p:nvPr>
        </p:nvGraphicFramePr>
        <p:xfrm>
          <a:off x="2518697" y="3521859"/>
          <a:ext cx="64778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455"/>
                <a:gridCol w="1619455"/>
                <a:gridCol w="1619455"/>
                <a:gridCol w="1619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98164"/>
              </p:ext>
            </p:extLst>
          </p:nvPr>
        </p:nvGraphicFramePr>
        <p:xfrm>
          <a:off x="2477729" y="1577340"/>
          <a:ext cx="6492568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23142"/>
                <a:gridCol w="1623142"/>
                <a:gridCol w="1623142"/>
                <a:gridCol w="1623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55341" y="2171946"/>
            <a:ext cx="585019" cy="206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255341" y="3441290"/>
            <a:ext cx="585019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255340" y="3839496"/>
            <a:ext cx="585019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06595"/>
              </p:ext>
            </p:extLst>
          </p:nvPr>
        </p:nvGraphicFramePr>
        <p:xfrm>
          <a:off x="2479368" y="4262285"/>
          <a:ext cx="6477820" cy="44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455"/>
                <a:gridCol w="1619455"/>
                <a:gridCol w="1619455"/>
                <a:gridCol w="1619455"/>
              </a:tblGrid>
              <a:tr h="44835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516194" y="5589637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258960" y="5589636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P3 et P4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001726" y="5589636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8" idx="6"/>
            <a:endCxn id="13" idx="2"/>
          </p:cNvCxnSpPr>
          <p:nvPr/>
        </p:nvCxnSpPr>
        <p:spPr>
          <a:xfrm flipV="1">
            <a:off x="1356852" y="5973095"/>
            <a:ext cx="9021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6"/>
            <a:endCxn id="15" idx="2"/>
          </p:cNvCxnSpPr>
          <p:nvPr/>
        </p:nvCxnSpPr>
        <p:spPr>
          <a:xfrm>
            <a:off x="3099618" y="5973095"/>
            <a:ext cx="902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47135" y="6474542"/>
            <a:ext cx="295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Distillation </a:t>
            </a:r>
            <a:r>
              <a:rPr lang="fr-FR" b="1" dirty="0"/>
              <a:t>ascendante</a:t>
            </a:r>
          </a:p>
        </p:txBody>
      </p:sp>
      <p:sp>
        <p:nvSpPr>
          <p:cNvPr id="22" name="Ellipse 21"/>
          <p:cNvSpPr/>
          <p:nvPr/>
        </p:nvSpPr>
        <p:spPr>
          <a:xfrm>
            <a:off x="6258233" y="5589637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P4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8000999" y="5589636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P3 et P4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9743765" y="5589636"/>
            <a:ext cx="840658" cy="76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2" idx="6"/>
            <a:endCxn id="23" idx="2"/>
          </p:cNvCxnSpPr>
          <p:nvPr/>
        </p:nvCxnSpPr>
        <p:spPr>
          <a:xfrm flipV="1">
            <a:off x="7098891" y="5973095"/>
            <a:ext cx="9021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6"/>
            <a:endCxn id="24" idx="2"/>
          </p:cNvCxnSpPr>
          <p:nvPr/>
        </p:nvCxnSpPr>
        <p:spPr>
          <a:xfrm>
            <a:off x="8841657" y="5973095"/>
            <a:ext cx="902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789174" y="6474542"/>
            <a:ext cx="295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Distillation descendante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87859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10039 0.03843 C 0.12136 0.04699 0.15274 0.05185 0.18568 0.05185 C 0.22318 0.05185 0.25313 0.04699 0.27409 0.03843 L 0.37461 -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24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0534 -0.13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5" grpId="0" animBg="1"/>
      <p:bldP spid="19" grpId="0"/>
      <p:bldP spid="22" grpId="0" animBg="1"/>
      <p:bldP spid="23" grpId="0" animBg="1"/>
      <p:bldP spid="24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Conclusion</a:t>
            </a:r>
            <a:endParaRPr lang="fr-FR" sz="3200" b="1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C9004F49-51DD-4DE0-B813-052F51B0F428}"/>
              </a:ext>
            </a:extLst>
          </p:cNvPr>
          <p:cNvSpPr txBox="1">
            <a:spLocks/>
          </p:cNvSpPr>
          <p:nvPr/>
        </p:nvSpPr>
        <p:spPr>
          <a:xfrm>
            <a:off x="705465" y="2271441"/>
            <a:ext cx="10515600" cy="252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dirty="0">
                <a:latin typeface="Rockwell" panose="02060603020205020403" pitchFamily="18" charset="0"/>
                <a:ea typeface="MS Mincho" panose="02020609040205080304" pitchFamily="49" charset="-128"/>
              </a:rPr>
              <a:t>ELECTRE III est une méthode d’analyse multicritère fondée sur la construction de relations </a:t>
            </a:r>
            <a:r>
              <a:rPr lang="fr-FR" sz="2400" dirty="0" smtClean="0">
                <a:latin typeface="Rockwell" panose="02060603020205020403" pitchFamily="18" charset="0"/>
                <a:ea typeface="MS Mincho" panose="02020609040205080304" pitchFamily="49" charset="-128"/>
              </a:rPr>
              <a:t>de sur classement </a:t>
            </a:r>
            <a:r>
              <a:rPr lang="fr-FR" sz="2400" dirty="0">
                <a:latin typeface="Rockwell" panose="02060603020205020403" pitchFamily="18" charset="0"/>
                <a:ea typeface="MS Mincho" panose="02020609040205080304" pitchFamily="49" charset="-128"/>
              </a:rPr>
              <a:t>entre alternatives, à travers une approche d’agrégation partielle des performances.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Rockwell" panose="02060603020205020403" pitchFamily="18" charset="0"/>
                <a:ea typeface="MS Mincho" panose="02020609040205080304" pitchFamily="49" charset="-128"/>
              </a:rPr>
              <a:t>Déjà largement appliquée pour résoudre des questions liées à des </a:t>
            </a:r>
            <a:r>
              <a:rPr lang="fr-FR" sz="2400" dirty="0" smtClean="0">
                <a:latin typeface="Rockwell" panose="02060603020205020403" pitchFamily="18" charset="0"/>
                <a:ea typeface="MS Mincho" panose="02020609040205080304" pitchFamily="49" charset="-128"/>
              </a:rPr>
              <a:t>problématiques environnementales.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4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545627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79740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BC5661-8B6C-4E64-8408-3593F8BFCFCE}"/>
              </a:ext>
            </a:extLst>
          </p:cNvPr>
          <p:cNvSpPr/>
          <p:nvPr/>
        </p:nvSpPr>
        <p:spPr>
          <a:xfrm>
            <a:off x="-1469572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AF97EE-1272-416C-AC4F-F58050CD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322"/>
            <a:ext cx="9666514" cy="34357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</a:rPr>
              <a:t>Présentation </a:t>
            </a:r>
            <a:r>
              <a:rPr lang="fr-FR" b="1" dirty="0" smtClean="0">
                <a:solidFill>
                  <a:schemeClr val="bg1"/>
                </a:solidFill>
              </a:rPr>
              <a:t>d’ELECTRE 3</a:t>
            </a:r>
            <a:r>
              <a:rPr lang="fr-FR" b="1" dirty="0">
                <a:solidFill>
                  <a:schemeClr val="bg1"/>
                </a:solidFill>
              </a:rPr>
              <a:t> </a:t>
            </a: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Principe de la méthode</a:t>
            </a: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Matrice </a:t>
            </a:r>
            <a:r>
              <a:rPr lang="fr-FR" b="1" dirty="0">
                <a:solidFill>
                  <a:schemeClr val="bg1"/>
                </a:solidFill>
              </a:rPr>
              <a:t>de </a:t>
            </a:r>
            <a:r>
              <a:rPr lang="fr-FR" b="1" dirty="0" smtClean="0">
                <a:solidFill>
                  <a:schemeClr val="bg1"/>
                </a:solidFill>
              </a:rPr>
              <a:t>concordance, discordance et  de crédibilité</a:t>
            </a: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Démonstration  </a:t>
            </a: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15E90E34-EB69-4C86-B467-5965462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0604319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821BA7D-7247-49FE-9A2D-B22C4C1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Low">
              <a:lnSpc>
                <a:spcPct val="150000"/>
              </a:lnSpc>
              <a:spcAft>
                <a:spcPts val="0"/>
              </a:spcAft>
            </a:pPr>
            <a:r>
              <a:rPr lang="fr-FR" dirty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L’utilisation de méthodes d’aide à la décision fondées sur un critère unique de décision </a:t>
            </a:r>
            <a:r>
              <a:rPr lang="fr-FR" dirty="0" smtClean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a </a:t>
            </a:r>
            <a:r>
              <a:rPr lang="fr-FR" dirty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rapidement montré ses limites pour résoudre des problèmes de </a:t>
            </a:r>
            <a:r>
              <a:rPr lang="fr-FR" dirty="0" smtClean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choix multiples </a:t>
            </a:r>
            <a:r>
              <a:rPr lang="fr-FR" dirty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dans le domaine de l’environnement</a:t>
            </a:r>
            <a:r>
              <a:rPr lang="fr-FR" dirty="0" smtClean="0">
                <a:latin typeface="Rockwell" panose="02060603020205020403" pitchFamily="18" charset="0"/>
                <a:ea typeface="MS Mincho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Rockwell" panose="02060603020205020403" pitchFamily="18" charset="0"/>
              </a:rPr>
              <a:t>Le recours aux méthodes d’aide à la décision multicritère s’est donc largement répandu </a:t>
            </a:r>
            <a:r>
              <a:rPr lang="fr-FR" dirty="0" smtClean="0">
                <a:latin typeface="Rockwell" panose="02060603020205020403" pitchFamily="18" charset="0"/>
              </a:rPr>
              <a:t>depuis quelques </a:t>
            </a:r>
            <a:r>
              <a:rPr lang="fr-FR" dirty="0">
                <a:latin typeface="Rockwell" panose="02060603020205020403" pitchFamily="18" charset="0"/>
              </a:rPr>
              <a:t>années.</a:t>
            </a:r>
            <a:endParaRPr lang="fr-FR" dirty="0">
              <a:latin typeface="Rockwell" panose="02060603020205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2D8603-82FC-4626-9DBE-849811BF7B8D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7E74667-E215-4ED3-8AF0-CCEB2DAF31DB}"/>
              </a:ext>
            </a:extLst>
          </p:cNvPr>
          <p:cNvSpPr/>
          <p:nvPr/>
        </p:nvSpPr>
        <p:spPr>
          <a:xfrm>
            <a:off x="1016595" y="0"/>
            <a:ext cx="240245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bg1"/>
                </a:solidFill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669133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 Avantages</a:t>
            </a:r>
            <a:endParaRPr lang="fr-FR" sz="3200" b="1" dirty="0"/>
          </a:p>
        </p:txBody>
      </p:sp>
      <p:sp>
        <p:nvSpPr>
          <p:cNvPr id="6" name="Ellipse 5"/>
          <p:cNvSpPr/>
          <p:nvPr/>
        </p:nvSpPr>
        <p:spPr>
          <a:xfrm>
            <a:off x="575188" y="1430592"/>
            <a:ext cx="3215148" cy="23744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Rockwell" panose="02060603020205020403" pitchFamily="18" charset="0"/>
              </a:rPr>
              <a:t>P</a:t>
            </a:r>
            <a:r>
              <a:rPr lang="fr-FR" sz="2000" b="1" dirty="0" smtClean="0">
                <a:latin typeface="Rockwell" panose="02060603020205020403" pitchFamily="18" charset="0"/>
              </a:rPr>
              <a:t>rendre </a:t>
            </a:r>
            <a:r>
              <a:rPr lang="fr-FR" sz="2000" b="1" dirty="0">
                <a:latin typeface="Rockwell" panose="02060603020205020403" pitchFamily="18" charset="0"/>
              </a:rPr>
              <a:t>en compte différents points de vue dans le processus de décision.</a:t>
            </a:r>
            <a:endParaRPr lang="fr-FR" sz="2000" b="1" dirty="0">
              <a:latin typeface="Rockwell" panose="02060603020205020403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6697" y="3805084"/>
            <a:ext cx="3215148" cy="23744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Rockwell" panose="02060603020205020403" pitchFamily="18" charset="0"/>
              </a:rPr>
              <a:t>Gérer </a:t>
            </a:r>
            <a:r>
              <a:rPr lang="fr-FR" sz="2000" b="1" dirty="0">
                <a:latin typeface="Rockwell" panose="02060603020205020403" pitchFamily="18" charset="0"/>
              </a:rPr>
              <a:t>des situations conflictuelles entre plusieurs</a:t>
            </a:r>
          </a:p>
          <a:p>
            <a:pPr algn="ctr"/>
            <a:r>
              <a:rPr lang="fr-FR" sz="2000" b="1" dirty="0">
                <a:latin typeface="Rockwell" panose="02060603020205020403" pitchFamily="18" charset="0"/>
              </a:rPr>
              <a:t>acteurs.</a:t>
            </a:r>
          </a:p>
        </p:txBody>
      </p:sp>
      <p:sp>
        <p:nvSpPr>
          <p:cNvPr id="8" name="Ellipse 7"/>
          <p:cNvSpPr/>
          <p:nvPr/>
        </p:nvSpPr>
        <p:spPr>
          <a:xfrm>
            <a:off x="7826478" y="1430593"/>
            <a:ext cx="3215148" cy="23744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Rockwell" panose="02060603020205020403" pitchFamily="18" charset="0"/>
              </a:rPr>
              <a:t>Permet d’orienter </a:t>
            </a:r>
            <a:r>
              <a:rPr lang="fr-FR" sz="2000" b="1" dirty="0">
                <a:latin typeface="Rockwell" panose="02060603020205020403" pitchFamily="18" charset="0"/>
              </a:rPr>
              <a:t>la réflexion vers </a:t>
            </a:r>
            <a:r>
              <a:rPr lang="fr-FR" sz="2000" b="1" dirty="0" smtClean="0">
                <a:latin typeface="Rockwell" panose="02060603020205020403" pitchFamily="18" charset="0"/>
              </a:rPr>
              <a:t>un ensemble </a:t>
            </a:r>
            <a:r>
              <a:rPr lang="fr-FR" sz="2000" b="1" dirty="0">
                <a:latin typeface="Rockwell" panose="02060603020205020403" pitchFamily="18" charset="0"/>
              </a:rPr>
              <a:t>de solutions possibles ou envisageables.</a:t>
            </a:r>
          </a:p>
        </p:txBody>
      </p:sp>
    </p:spTree>
    <p:extLst>
      <p:ext uri="{BB962C8B-B14F-4D97-AF65-F5344CB8AC3E}">
        <p14:creationId xmlns:p14="http://schemas.microsoft.com/office/powerpoint/2010/main" val="298499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ELECTRE </a:t>
            </a:r>
            <a:r>
              <a:rPr lang="fr-FR" sz="3200" dirty="0"/>
              <a:t>: Elimination Et Choix Traduisant la Réalité</a:t>
            </a:r>
            <a:endParaRPr lang="fr-FR" sz="3200" dirty="0">
              <a:effectLst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41D0CCBF-F892-41A4-A3A7-064A7DD45F97}"/>
              </a:ext>
            </a:extLst>
          </p:cNvPr>
          <p:cNvSpPr txBox="1">
            <a:spLocks/>
          </p:cNvSpPr>
          <p:nvPr/>
        </p:nvSpPr>
        <p:spPr>
          <a:xfrm>
            <a:off x="336755" y="1499203"/>
            <a:ext cx="7111181" cy="895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Electre est une famille des méthodes conçues par Bernard Roy.</a:t>
            </a:r>
          </a:p>
          <a:p>
            <a:pPr algn="just"/>
            <a:r>
              <a:rPr lang="fr-FR" sz="3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Ces </a:t>
            </a:r>
            <a:r>
              <a:rPr lang="fr-FR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méthodes permettent de pallier aux insuffisances des méthodes existantes</a:t>
            </a:r>
            <a:r>
              <a:rPr lang="fr-FR" sz="3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fr-FR" sz="3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fr-FR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Electre 3 : Méthode multicritère fondée sur les principes de la logique floue.</a:t>
            </a:r>
          </a:p>
          <a:p>
            <a:pPr algn="just"/>
            <a:r>
              <a:rPr lang="fr-FR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Prendre en compte les incertitudes liées aux calculs.</a:t>
            </a:r>
          </a:p>
          <a:p>
            <a:pPr algn="just"/>
            <a:endParaRPr lang="fr-FR" sz="3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endParaRPr lang="fr-FR" sz="3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36" y="1499203"/>
            <a:ext cx="4246092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/>
              <a:t> </a:t>
            </a:r>
            <a:r>
              <a:rPr lang="fr-FR" sz="3200" dirty="0" smtClean="0"/>
              <a:t>   </a:t>
            </a:r>
            <a:r>
              <a:rPr lang="fr-FR" sz="3200" dirty="0" smtClean="0"/>
              <a:t>Principe de la méthode</a:t>
            </a:r>
            <a:r>
              <a:rPr lang="fr-FR" sz="3200" dirty="0"/>
              <a:t> 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47" y="1121231"/>
            <a:ext cx="9411788" cy="56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4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Matrice </a:t>
            </a:r>
            <a:r>
              <a:rPr lang="fr-FR" sz="3200" dirty="0"/>
              <a:t>de concordance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531" y="2274050"/>
            <a:ext cx="835102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 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sz="1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a1,a2:deux actions différentes.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Pj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: le poids du critère j.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Gi(a1):évaluation du critère j pour l’action a1.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J:indice du critère.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P: seuil de préférence.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Q: seuil d’indifférence.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3.googleusercontent.com/_JB2H0v053ANJQf1vY0RUAE1Gj0a1KxzGMC6NbSkkencJq6pzmaShxx4RcBB4JgcwQR009__5sCjhGjfV3AIciNQj8DUO9cr6xL49-HUWrvuYSCR3ZO0c8zLahbf8OfmXmz6T9lANpSh4DbR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b="3708"/>
          <a:stretch/>
        </p:blipFill>
        <p:spPr bwMode="auto">
          <a:xfrm>
            <a:off x="1889581" y="1362065"/>
            <a:ext cx="754397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\Desktop\e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26" y="5407999"/>
            <a:ext cx="22288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67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Matrice </a:t>
            </a:r>
            <a:r>
              <a:rPr lang="fr-FR" sz="3200" dirty="0"/>
              <a:t>de </a:t>
            </a:r>
            <a:r>
              <a:rPr lang="fr-FR" sz="3200" dirty="0" smtClean="0"/>
              <a:t>discordance</a:t>
            </a:r>
            <a:endParaRPr lang="fr-FR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4647" y="1005840"/>
            <a:ext cx="5560818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/>
            </a:r>
            <a:b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</a:b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/>
            </a:r>
            <a:b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</a:b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/>
            </a:r>
            <a:b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</a:b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 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 </a:t>
            </a:r>
            <a:r>
              <a:rPr kumimoji="0" lang="fr-FR" sz="23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/>
            </a:r>
            <a:br>
              <a:rPr kumimoji="0" lang="fr-FR" sz="23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</a:b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a1,a2:deux actions différentes.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Pj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: le poids du critère j.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Gi(a1):évaluation du critère j pour l’action a1.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J:indice du critère.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P: seuil de préférence.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V: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VETO.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/>
            </a:r>
            <a:b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</a:b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</p:txBody>
      </p:sp>
      <p:pic>
        <p:nvPicPr>
          <p:cNvPr id="2053" name="Picture 5" descr="https://lh3.googleusercontent.com/Vm8B6X_bpaaYsApr2KAJ6y2w2z3UmNrbjReEEw2BFf52KwytcBRUuHfmmfnybCr_ufacijxWbRIls5qMjv2gqANpNIgPwONSCg0zdfeV7w1R9qEqt1kBvfnKYUJXAV92S7ruO37894jzdGyV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/>
          <a:stretch/>
        </p:blipFill>
        <p:spPr bwMode="auto">
          <a:xfrm>
            <a:off x="1463675" y="1508760"/>
            <a:ext cx="8875901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71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B63E0D-0480-4AC1-8E64-B1B6D0B40824}"/>
              </a:ext>
            </a:extLst>
          </p:cNvPr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/>
              <a:t>   Matrice </a:t>
            </a:r>
            <a:r>
              <a:rPr lang="fr-FR" sz="3200" dirty="0"/>
              <a:t>de </a:t>
            </a:r>
            <a:r>
              <a:rPr lang="fr-FR" sz="3200" dirty="0" smtClean="0"/>
              <a:t>crédibilité</a:t>
            </a:r>
            <a:endParaRPr lang="fr-FR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6034" y="3644404"/>
            <a:ext cx="1149993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latin typeface="Rockwell" panose="02060603020205020403" pitchFamily="18" charset="0"/>
              </a:rPr>
              <a:t>L’expression mathématique précédente signifie que pour une même paire d’actions </a:t>
            </a:r>
            <a:r>
              <a:rPr lang="fr-FR" sz="2000" dirty="0" smtClean="0">
                <a:latin typeface="Rockwell" panose="02060603020205020403" pitchFamily="18" charset="0"/>
              </a:rPr>
              <a:t>: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Rockwell" panose="02060603020205020403" pitchFamily="18" charset="0"/>
              </a:rPr>
              <a:t> </a:t>
            </a:r>
            <a:r>
              <a:rPr lang="fr-FR" sz="2000" dirty="0">
                <a:latin typeface="Rockwell" panose="02060603020205020403" pitchFamily="18" charset="0"/>
              </a:rPr>
              <a:t>si l’indice de concordance est supérieur ou égal à l’indice de discordance, alors le degré de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latin typeface="Rockwell" panose="02060603020205020403" pitchFamily="18" charset="0"/>
              </a:rPr>
              <a:t>crédibilité est égal à l’indice de concordance </a:t>
            </a:r>
            <a:r>
              <a:rPr lang="fr-FR" sz="2000" dirty="0" smtClean="0">
                <a:latin typeface="Rockwell" panose="02060603020205020403" pitchFamily="18" charset="0"/>
              </a:rPr>
              <a:t>;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Rockwell" panose="02060603020205020403" pitchFamily="18" charset="0"/>
              </a:rPr>
              <a:t> </a:t>
            </a:r>
            <a:r>
              <a:rPr lang="fr-FR" sz="2000" dirty="0">
                <a:latin typeface="Rockwell" panose="02060603020205020403" pitchFamily="18" charset="0"/>
              </a:rPr>
              <a:t>si l’indice de concordance est strictement inférieur à l’indice de discordance, alors le degré </a:t>
            </a:r>
            <a:r>
              <a:rPr lang="fr-FR" sz="2000" dirty="0" err="1" smtClean="0">
                <a:latin typeface="Rockwell" panose="02060603020205020403" pitchFamily="18" charset="0"/>
              </a:rPr>
              <a:t>decrédibilité</a:t>
            </a:r>
            <a:r>
              <a:rPr lang="fr-FR" sz="2000" dirty="0" smtClean="0">
                <a:latin typeface="Rockwell" panose="02060603020205020403" pitchFamily="18" charset="0"/>
              </a:rPr>
              <a:t> est égal à l’indice de concordance affaibli des indices de discordance.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53" y="1137078"/>
            <a:ext cx="7504783" cy="23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5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422</Words>
  <Application>Microsoft Office PowerPoint</Application>
  <PresentationFormat>Grand écran</PresentationFormat>
  <Paragraphs>145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MS Mincho</vt:lpstr>
      <vt:lpstr>Raleway</vt:lpstr>
      <vt:lpstr>Roboto</vt:lpstr>
      <vt:lpstr>Rockwell</vt:lpstr>
      <vt:lpstr>Times New Roman</vt:lpstr>
      <vt:lpstr>Wingdings</vt:lpstr>
      <vt:lpstr>Thème Office</vt:lpstr>
      <vt:lpstr>Aide à la décision multicritère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Décision pour les systèmes parallèles</dc:title>
  <dc:creator>HENNOUNE WASSIM</dc:creator>
  <cp:lastModifiedBy>HP ProBook 430 G2</cp:lastModifiedBy>
  <cp:revision>54</cp:revision>
  <dcterms:created xsi:type="dcterms:W3CDTF">2020-01-06T19:24:10Z</dcterms:created>
  <dcterms:modified xsi:type="dcterms:W3CDTF">2020-03-09T18:34:22Z</dcterms:modified>
</cp:coreProperties>
</file>