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6794500" cy="9918700"/>
  <p:defaultTextStyle>
    <a:defPPr>
      <a:defRPr lang="de-DE"/>
    </a:defPPr>
    <a:lvl1pPr algn="l" defTabSz="2951163" rtl="0" fontAlgn="base">
      <a:spcBef>
        <a:spcPct val="0"/>
      </a:spcBef>
      <a:spcAft>
        <a:spcPct val="0"/>
      </a:spcAft>
      <a:defRPr sz="5800" kern="1200">
        <a:solidFill>
          <a:schemeClr val="tx1"/>
        </a:solidFill>
        <a:latin typeface="Calibri" panose="020F0502020204030204" pitchFamily="34" charset="0"/>
        <a:ea typeface="+mn-ea"/>
        <a:cs typeface="Arial" panose="020B0604020202020204" pitchFamily="34" charset="0"/>
      </a:defRPr>
    </a:lvl1pPr>
    <a:lvl2pPr marL="1474788" indent="-1017588" algn="l" defTabSz="2951163" rtl="0" fontAlgn="base">
      <a:spcBef>
        <a:spcPct val="0"/>
      </a:spcBef>
      <a:spcAft>
        <a:spcPct val="0"/>
      </a:spcAft>
      <a:defRPr sz="5800" kern="1200">
        <a:solidFill>
          <a:schemeClr val="tx1"/>
        </a:solidFill>
        <a:latin typeface="Calibri" panose="020F0502020204030204" pitchFamily="34" charset="0"/>
        <a:ea typeface="+mn-ea"/>
        <a:cs typeface="Arial" panose="020B0604020202020204" pitchFamily="34" charset="0"/>
      </a:defRPr>
    </a:lvl2pPr>
    <a:lvl3pPr marL="2951163" indent="-2036763" algn="l" defTabSz="2951163" rtl="0" fontAlgn="base">
      <a:spcBef>
        <a:spcPct val="0"/>
      </a:spcBef>
      <a:spcAft>
        <a:spcPct val="0"/>
      </a:spcAft>
      <a:defRPr sz="5800" kern="1200">
        <a:solidFill>
          <a:schemeClr val="tx1"/>
        </a:solidFill>
        <a:latin typeface="Calibri" panose="020F0502020204030204" pitchFamily="34" charset="0"/>
        <a:ea typeface="+mn-ea"/>
        <a:cs typeface="Arial" panose="020B0604020202020204" pitchFamily="34" charset="0"/>
      </a:defRPr>
    </a:lvl3pPr>
    <a:lvl4pPr marL="4427538" indent="-3055938" algn="l" defTabSz="2951163" rtl="0" fontAlgn="base">
      <a:spcBef>
        <a:spcPct val="0"/>
      </a:spcBef>
      <a:spcAft>
        <a:spcPct val="0"/>
      </a:spcAft>
      <a:defRPr sz="5800" kern="1200">
        <a:solidFill>
          <a:schemeClr val="tx1"/>
        </a:solidFill>
        <a:latin typeface="Calibri" panose="020F0502020204030204" pitchFamily="34" charset="0"/>
        <a:ea typeface="+mn-ea"/>
        <a:cs typeface="Arial" panose="020B0604020202020204" pitchFamily="34" charset="0"/>
      </a:defRPr>
    </a:lvl4pPr>
    <a:lvl5pPr marL="5903913" indent="-4075113" algn="l" defTabSz="2951163" rtl="0" fontAlgn="base">
      <a:spcBef>
        <a:spcPct val="0"/>
      </a:spcBef>
      <a:spcAft>
        <a:spcPct val="0"/>
      </a:spcAft>
      <a:defRPr sz="58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58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58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58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58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4970" autoAdjust="0"/>
  </p:normalViewPr>
  <p:slideViewPr>
    <p:cSldViewPr>
      <p:cViewPr varScale="1">
        <p:scale>
          <a:sx n="13" d="100"/>
          <a:sy n="13" d="100"/>
        </p:scale>
        <p:origin x="2440" y="13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813" cy="495300"/>
          </a:xfrm>
          <a:prstGeom prst="rect">
            <a:avLst/>
          </a:prstGeom>
        </p:spPr>
        <p:txBody>
          <a:bodyPr vert="horz" lIns="91440" tIns="45720" rIns="91440" bIns="45720" rtlCol="0"/>
          <a:lstStyle>
            <a:lvl1pPr algn="l" defTabSz="2952323"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defTabSz="2952323" fontAlgn="auto">
              <a:spcBef>
                <a:spcPts val="0"/>
              </a:spcBef>
              <a:spcAft>
                <a:spcPts val="0"/>
              </a:spcAft>
              <a:defRPr sz="1200">
                <a:latin typeface="+mn-lt"/>
                <a:cs typeface="+mn-cs"/>
              </a:defRPr>
            </a:lvl1pPr>
          </a:lstStyle>
          <a:p>
            <a:pPr>
              <a:defRPr/>
            </a:pPr>
            <a:fld id="{2441CC14-05E4-4FF7-B02F-26525FDE8A73}" type="datetimeFigureOut">
              <a:rPr lang="de-DE"/>
              <a:pPr>
                <a:defRPr/>
              </a:pPr>
              <a:t>25.08.2020</a:t>
            </a:fld>
            <a:endParaRPr lang="de-DE"/>
          </a:p>
        </p:txBody>
      </p:sp>
      <p:sp>
        <p:nvSpPr>
          <p:cNvPr id="4" name="Fußzeilenplatzhalter 3"/>
          <p:cNvSpPr>
            <a:spLocks noGrp="1"/>
          </p:cNvSpPr>
          <p:nvPr>
            <p:ph type="ftr" sz="quarter" idx="2"/>
          </p:nvPr>
        </p:nvSpPr>
        <p:spPr>
          <a:xfrm>
            <a:off x="0" y="9421813"/>
            <a:ext cx="2944813" cy="495300"/>
          </a:xfrm>
          <a:prstGeom prst="rect">
            <a:avLst/>
          </a:prstGeom>
        </p:spPr>
        <p:txBody>
          <a:bodyPr vert="horz" lIns="91440" tIns="45720" rIns="91440" bIns="45720" rtlCol="0" anchor="b"/>
          <a:lstStyle>
            <a:lvl1pPr algn="l" defTabSz="2952323" fontAlgn="auto">
              <a:spcBef>
                <a:spcPts val="0"/>
              </a:spcBef>
              <a:spcAft>
                <a:spcPts val="0"/>
              </a:spcAft>
              <a:defRPr sz="1200">
                <a:latin typeface="+mn-lt"/>
                <a:cs typeface="+mn-cs"/>
              </a:defRPr>
            </a:lvl1pPr>
          </a:lstStyle>
          <a:p>
            <a:pPr>
              <a:defRPr/>
            </a:pPr>
            <a:endParaRPr lang="de-DE"/>
          </a:p>
        </p:txBody>
      </p:sp>
      <p:sp>
        <p:nvSpPr>
          <p:cNvPr id="5" name="Foliennummernplatzhalter 4"/>
          <p:cNvSpPr>
            <a:spLocks noGrp="1"/>
          </p:cNvSpPr>
          <p:nvPr>
            <p:ph type="sldNum" sz="quarter" idx="3"/>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A31DF8C-AC62-4D5D-87A7-58B7F2D059CD}" type="slidenum">
              <a:rPr lang="de-DE" altLang="de-DE"/>
              <a:pPr/>
              <a:t>‹Nr.›</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lvl1pPr>
          </a:lstStyle>
          <a:p>
            <a:fld id="{CEE49082-4367-408D-8BA5-5BF97858B011}" type="datetimeFigureOut">
              <a:rPr lang="de-DE" smtClean="0"/>
              <a:t>25.08.2020</a:t>
            </a:fld>
            <a:endParaRPr lang="de-DE"/>
          </a:p>
        </p:txBody>
      </p:sp>
      <p:sp>
        <p:nvSpPr>
          <p:cNvPr id="4" name="Folienbildplatzhalter 3"/>
          <p:cNvSpPr>
            <a:spLocks noGrp="1" noRot="1" noChangeAspect="1"/>
          </p:cNvSpPr>
          <p:nvPr>
            <p:ph type="sldImg" idx="2"/>
          </p:nvPr>
        </p:nvSpPr>
        <p:spPr>
          <a:xfrm>
            <a:off x="2214563" y="1239838"/>
            <a:ext cx="2365375" cy="334803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3613"/>
            <a:ext cx="5435600" cy="39052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1813"/>
            <a:ext cx="2944813" cy="4968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8100" y="9421813"/>
            <a:ext cx="2944813" cy="496887"/>
          </a:xfrm>
          <a:prstGeom prst="rect">
            <a:avLst/>
          </a:prstGeom>
        </p:spPr>
        <p:txBody>
          <a:bodyPr vert="horz" lIns="91440" tIns="45720" rIns="91440" bIns="45720" rtlCol="0" anchor="b"/>
          <a:lstStyle>
            <a:lvl1pPr algn="r">
              <a:defRPr sz="1200"/>
            </a:lvl1pPr>
          </a:lstStyle>
          <a:p>
            <a:fld id="{9E998968-EA1E-41E0-80A4-45207468D875}" type="slidenum">
              <a:rPr lang="de-DE" smtClean="0"/>
              <a:t>‹Nr.›</a:t>
            </a:fld>
            <a:endParaRPr lang="de-DE"/>
          </a:p>
        </p:txBody>
      </p:sp>
    </p:spTree>
    <p:extLst>
      <p:ext uri="{BB962C8B-B14F-4D97-AF65-F5344CB8AC3E}">
        <p14:creationId xmlns:p14="http://schemas.microsoft.com/office/powerpoint/2010/main" val="214081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Bearbeitung...</a:t>
            </a:r>
          </a:p>
        </p:txBody>
      </p:sp>
      <p:sp>
        <p:nvSpPr>
          <p:cNvPr id="4" name="Foliennummernplatzhalter 3"/>
          <p:cNvSpPr>
            <a:spLocks noGrp="1"/>
          </p:cNvSpPr>
          <p:nvPr>
            <p:ph type="sldNum" sz="quarter" idx="5"/>
          </p:nvPr>
        </p:nvSpPr>
        <p:spPr/>
        <p:txBody>
          <a:bodyPr/>
          <a:lstStyle/>
          <a:p>
            <a:fld id="{9E998968-EA1E-41E0-80A4-45207468D875}" type="slidenum">
              <a:rPr lang="de-DE" smtClean="0"/>
              <a:t>1</a:t>
            </a:fld>
            <a:endParaRPr lang="de-DE"/>
          </a:p>
        </p:txBody>
      </p:sp>
    </p:spTree>
    <p:extLst>
      <p:ext uri="{BB962C8B-B14F-4D97-AF65-F5344CB8AC3E}">
        <p14:creationId xmlns:p14="http://schemas.microsoft.com/office/powerpoint/2010/main" val="210386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7575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SkalaFlaeche_A1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8313" y="-141288"/>
            <a:ext cx="2808288" cy="3061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Gerade Verbindung 8"/>
          <p:cNvCxnSpPr/>
          <p:nvPr userDrawn="1"/>
        </p:nvCxnSpPr>
        <p:spPr>
          <a:xfrm rot="16200000" flipH="1">
            <a:off x="-144463" y="12079288"/>
            <a:ext cx="540067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2339975" y="14419263"/>
            <a:ext cx="87852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rot="5400000">
            <a:off x="-864394" y="19280982"/>
            <a:ext cx="684053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2339975" y="22340888"/>
            <a:ext cx="87852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rot="5400000">
            <a:off x="35718" y="26300907"/>
            <a:ext cx="504031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339975" y="28462288"/>
            <a:ext cx="87852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userDrawn="1"/>
        </p:nvSpPr>
        <p:spPr>
          <a:xfrm>
            <a:off x="11485563" y="8659813"/>
            <a:ext cx="8569325" cy="19802475"/>
          </a:xfrm>
          <a:prstGeom prst="roundRect">
            <a:avLst>
              <a:gd name="adj" fmla="val 1556"/>
            </a:avLst>
          </a:prstGeom>
          <a:ln w="28575">
            <a:solidFill>
              <a:srgbClr val="DB0031"/>
            </a:solidFill>
          </a:ln>
        </p:spPr>
        <p:style>
          <a:lnRef idx="2">
            <a:schemeClr val="accent2"/>
          </a:lnRef>
          <a:fillRef idx="1">
            <a:schemeClr val="lt1"/>
          </a:fillRef>
          <a:effectRef idx="0">
            <a:schemeClr val="accent2"/>
          </a:effectRef>
          <a:fontRef idx="minor">
            <a:schemeClr val="dk1"/>
          </a:fontRef>
        </p:style>
        <p:txBody>
          <a:bodyPr lIns="90197" tIns="45098" rIns="90197" bIns="45098"/>
          <a:lstStyle/>
          <a:p>
            <a:pPr defTabSz="2952323" fontAlgn="auto">
              <a:spcBef>
                <a:spcPts val="0"/>
              </a:spcBef>
              <a:spcAft>
                <a:spcPts val="0"/>
              </a:spcAft>
              <a:defRPr/>
            </a:pPr>
            <a:endParaRPr lang="de-DE" sz="4300" b="1" dirty="0">
              <a:latin typeface="Arial" pitchFamily="34" charset="0"/>
              <a:cs typeface="Arial" pitchFamily="34" charset="0"/>
            </a:endParaRPr>
          </a:p>
        </p:txBody>
      </p:sp>
      <p:sp>
        <p:nvSpPr>
          <p:cNvPr id="23" name="Abgerundetes Rechteck 22"/>
          <p:cNvSpPr/>
          <p:nvPr userDrawn="1"/>
        </p:nvSpPr>
        <p:spPr>
          <a:xfrm>
            <a:off x="2551113" y="15139988"/>
            <a:ext cx="8574087" cy="792162"/>
          </a:xfrm>
          <a:prstGeom prst="roundRect">
            <a:avLst/>
          </a:prstGeom>
          <a:solidFill>
            <a:schemeClr val="bg1">
              <a:lumMod val="95000"/>
            </a:schemeClr>
          </a:solidFill>
          <a:ln w="28575">
            <a:solidFill>
              <a:srgbClr val="DB0031"/>
            </a:solid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endParaRPr lang="de-DE" sz="3900" b="1" dirty="0">
              <a:latin typeface="Arial" pitchFamily="34" charset="0"/>
              <a:cs typeface="Arial" pitchFamily="34" charset="0"/>
            </a:endParaRPr>
          </a:p>
        </p:txBody>
      </p:sp>
      <p:sp>
        <p:nvSpPr>
          <p:cNvPr id="24" name="Abgerundetes Rechteck 23"/>
          <p:cNvSpPr/>
          <p:nvPr userDrawn="1"/>
        </p:nvSpPr>
        <p:spPr>
          <a:xfrm>
            <a:off x="2555875" y="8659813"/>
            <a:ext cx="8569325" cy="792162"/>
          </a:xfrm>
          <a:prstGeom prst="roundRect">
            <a:avLst/>
          </a:prstGeom>
          <a:solidFill>
            <a:schemeClr val="bg1">
              <a:lumMod val="95000"/>
            </a:schemeClr>
          </a:solidFill>
          <a:ln w="28575">
            <a:solidFill>
              <a:srgbClr val="DB0031"/>
            </a:solid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endParaRPr lang="de-DE" sz="3900" b="1" dirty="0">
              <a:latin typeface="Arial" pitchFamily="34" charset="0"/>
              <a:cs typeface="Arial" pitchFamily="34" charset="0"/>
            </a:endParaRPr>
          </a:p>
        </p:txBody>
      </p:sp>
      <p:sp>
        <p:nvSpPr>
          <p:cNvPr id="25" name="Abgerundetes Rechteck 24"/>
          <p:cNvSpPr/>
          <p:nvPr userDrawn="1"/>
        </p:nvSpPr>
        <p:spPr>
          <a:xfrm>
            <a:off x="2551113" y="23061613"/>
            <a:ext cx="8574087" cy="792162"/>
          </a:xfrm>
          <a:prstGeom prst="roundRect">
            <a:avLst/>
          </a:prstGeom>
          <a:solidFill>
            <a:schemeClr val="bg1">
              <a:lumMod val="95000"/>
            </a:schemeClr>
          </a:solidFill>
          <a:ln w="28575">
            <a:solidFill>
              <a:srgbClr val="DB0031"/>
            </a:solid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endParaRPr lang="de-DE" sz="4300" b="1" dirty="0">
              <a:latin typeface="Arial" pitchFamily="34" charset="0"/>
              <a:cs typeface="Arial" pitchFamily="34" charset="0"/>
            </a:endParaRPr>
          </a:p>
        </p:txBody>
      </p:sp>
      <p:sp>
        <p:nvSpPr>
          <p:cNvPr id="1037" name="Textfeld 4"/>
          <p:cNvSpPr txBox="1">
            <a:spLocks noChangeArrowheads="1"/>
          </p:cNvSpPr>
          <p:nvPr userDrawn="1"/>
        </p:nvSpPr>
        <p:spPr bwMode="auto">
          <a:xfrm>
            <a:off x="3335338" y="29109988"/>
            <a:ext cx="170735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5800">
                <a:solidFill>
                  <a:schemeClr val="tx1"/>
                </a:solidFill>
                <a:latin typeface="Calibri" pitchFamily="34" charset="0"/>
              </a:defRPr>
            </a:lvl1pPr>
            <a:lvl2pPr marL="742950" indent="-285750">
              <a:defRPr sz="5800">
                <a:solidFill>
                  <a:schemeClr val="tx1"/>
                </a:solidFill>
                <a:latin typeface="Calibri" pitchFamily="34" charset="0"/>
              </a:defRPr>
            </a:lvl2pPr>
            <a:lvl3pPr marL="1143000" indent="-228600">
              <a:defRPr sz="5800">
                <a:solidFill>
                  <a:schemeClr val="tx1"/>
                </a:solidFill>
                <a:latin typeface="Calibri" pitchFamily="34" charset="0"/>
              </a:defRPr>
            </a:lvl3pPr>
            <a:lvl4pPr marL="1600200" indent="-228600">
              <a:defRPr sz="5800">
                <a:solidFill>
                  <a:schemeClr val="tx1"/>
                </a:solidFill>
                <a:latin typeface="Calibri" pitchFamily="34" charset="0"/>
              </a:defRPr>
            </a:lvl4pPr>
            <a:lvl5pPr marL="2057400" indent="-228600">
              <a:defRPr sz="5800">
                <a:solidFill>
                  <a:schemeClr val="tx1"/>
                </a:solidFill>
                <a:latin typeface="Calibri" pitchFamily="34" charset="0"/>
              </a:defRPr>
            </a:lvl5pPr>
            <a:lvl6pPr marL="2514600" indent="-228600" defTabSz="2951163" fontAlgn="base">
              <a:spcBef>
                <a:spcPct val="0"/>
              </a:spcBef>
              <a:spcAft>
                <a:spcPct val="0"/>
              </a:spcAft>
              <a:defRPr sz="5800">
                <a:solidFill>
                  <a:schemeClr val="tx1"/>
                </a:solidFill>
                <a:latin typeface="Calibri" pitchFamily="34" charset="0"/>
              </a:defRPr>
            </a:lvl6pPr>
            <a:lvl7pPr marL="2971800" indent="-228600" defTabSz="2951163" fontAlgn="base">
              <a:spcBef>
                <a:spcPct val="0"/>
              </a:spcBef>
              <a:spcAft>
                <a:spcPct val="0"/>
              </a:spcAft>
              <a:defRPr sz="5800">
                <a:solidFill>
                  <a:schemeClr val="tx1"/>
                </a:solidFill>
                <a:latin typeface="Calibri" pitchFamily="34" charset="0"/>
              </a:defRPr>
            </a:lvl7pPr>
            <a:lvl8pPr marL="3429000" indent="-228600" defTabSz="2951163" fontAlgn="base">
              <a:spcBef>
                <a:spcPct val="0"/>
              </a:spcBef>
              <a:spcAft>
                <a:spcPct val="0"/>
              </a:spcAft>
              <a:defRPr sz="5800">
                <a:solidFill>
                  <a:schemeClr val="tx1"/>
                </a:solidFill>
                <a:latin typeface="Calibri" pitchFamily="34" charset="0"/>
              </a:defRPr>
            </a:lvl8pPr>
            <a:lvl9pPr marL="3886200" indent="-228600" defTabSz="2951163" fontAlgn="base">
              <a:spcBef>
                <a:spcPct val="0"/>
              </a:spcBef>
              <a:spcAft>
                <a:spcPct val="0"/>
              </a:spcAft>
              <a:defRPr sz="5800">
                <a:solidFill>
                  <a:schemeClr val="tx1"/>
                </a:solidFill>
                <a:latin typeface="Calibri" pitchFamily="34" charset="0"/>
              </a:defRPr>
            </a:lvl9pPr>
          </a:lstStyle>
          <a:p>
            <a:pPr algn="ctr">
              <a:defRPr/>
            </a:pPr>
            <a:r>
              <a:rPr lang="de-DE" sz="1600">
                <a:cs typeface="Arial" charset="0"/>
              </a:rPr>
              <a:t>Hochschule Karlsruhe – Technik und Wirtschaft | Fakultät für Maschinenbau und Mechatronik | Moltkestraße 30, 76133 Karlsruhe | Tel.: 0721 925-1914/-1708, Fax: 0721 925-1915/-1707</a:t>
            </a:r>
          </a:p>
        </p:txBody>
      </p:sp>
      <p:sp>
        <p:nvSpPr>
          <p:cNvPr id="28" name="Abgerundetes Rechteck 27"/>
          <p:cNvSpPr/>
          <p:nvPr userDrawn="1"/>
        </p:nvSpPr>
        <p:spPr>
          <a:xfrm>
            <a:off x="2555875" y="5059363"/>
            <a:ext cx="17499013" cy="2879725"/>
          </a:xfrm>
          <a:prstGeom prst="roundRect">
            <a:avLst>
              <a:gd name="adj" fmla="val 4563"/>
            </a:avLst>
          </a:prstGeom>
          <a:solidFill>
            <a:schemeClr val="bg1">
              <a:lumMod val="95000"/>
            </a:schemeClr>
          </a:solidFill>
          <a:ln w="28575">
            <a:solidFill>
              <a:srgbClr val="DB0031"/>
            </a:solidFill>
          </a:ln>
        </p:spPr>
        <p:style>
          <a:lnRef idx="2">
            <a:schemeClr val="accent2"/>
          </a:lnRef>
          <a:fillRef idx="1">
            <a:schemeClr val="lt1"/>
          </a:fillRef>
          <a:effectRef idx="0">
            <a:schemeClr val="accent2"/>
          </a:effectRef>
          <a:fontRef idx="minor">
            <a:schemeClr val="dk1"/>
          </a:fontRef>
        </p:style>
        <p:txBody>
          <a:bodyPr lIns="71021" tIns="710209" rIns="71021" bIns="71021" anchor="ctr"/>
          <a:lstStyle/>
          <a:p>
            <a:pPr algn="ctr" defTabSz="2952323" fontAlgn="auto">
              <a:spcBef>
                <a:spcPts val="0"/>
              </a:spcBef>
              <a:spcAft>
                <a:spcPts val="0"/>
              </a:spcAft>
              <a:defRPr/>
            </a:pPr>
            <a:endParaRPr lang="de-DE" dirty="0"/>
          </a:p>
        </p:txBody>
      </p:sp>
      <p:sp>
        <p:nvSpPr>
          <p:cNvPr id="29" name="Rechteck 28"/>
          <p:cNvSpPr/>
          <p:nvPr userDrawn="1"/>
        </p:nvSpPr>
        <p:spPr>
          <a:xfrm>
            <a:off x="0" y="0"/>
            <a:ext cx="21383625" cy="30275213"/>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952323" fontAlgn="auto">
              <a:spcBef>
                <a:spcPts val="0"/>
              </a:spcBef>
              <a:spcAft>
                <a:spcPts val="0"/>
              </a:spcAft>
              <a:defRPr/>
            </a:pPr>
            <a:endParaRPr lang="de-DE"/>
          </a:p>
        </p:txBody>
      </p:sp>
      <p:pic>
        <p:nvPicPr>
          <p:cNvPr id="1040" name="Grafik 4" descr="hska_300dpi_hgw.gif"/>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875" y="1314450"/>
            <a:ext cx="684371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Grafik 4"/>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996738" y="1728788"/>
            <a:ext cx="80581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2" name="Gruppieren 6"/>
          <p:cNvGrpSpPr>
            <a:grpSpLocks/>
          </p:cNvGrpSpPr>
          <p:nvPr userDrawn="1"/>
        </p:nvGrpSpPr>
        <p:grpSpPr bwMode="auto">
          <a:xfrm>
            <a:off x="20989925" y="-414338"/>
            <a:ext cx="665163" cy="806451"/>
            <a:chOff x="20669251" y="-664703"/>
            <a:chExt cx="1329405" cy="1329405"/>
          </a:xfrm>
        </p:grpSpPr>
        <p:cxnSp>
          <p:nvCxnSpPr>
            <p:cNvPr id="3" name="Gerade Verbindung 2"/>
            <p:cNvCxnSpPr/>
            <p:nvPr userDrawn="1"/>
          </p:nvCxnSpPr>
          <p:spPr>
            <a:xfrm>
              <a:off x="20669251" y="-1"/>
              <a:ext cx="1329405" cy="0"/>
            </a:xfrm>
            <a:prstGeom prst="line">
              <a:avLst/>
            </a:prstGeom>
          </p:spPr>
          <p:style>
            <a:lnRef idx="1">
              <a:schemeClr val="dk1"/>
            </a:lnRef>
            <a:fillRef idx="0">
              <a:schemeClr val="dk1"/>
            </a:fillRef>
            <a:effectRef idx="0">
              <a:schemeClr val="dk1"/>
            </a:effectRef>
            <a:fontRef idx="minor">
              <a:schemeClr val="tx1"/>
            </a:fontRef>
          </p:style>
        </p:cxnSp>
        <p:cxnSp>
          <p:nvCxnSpPr>
            <p:cNvPr id="31" name="Gerade Verbindung 30"/>
            <p:cNvCxnSpPr/>
            <p:nvPr userDrawn="1"/>
          </p:nvCxnSpPr>
          <p:spPr>
            <a:xfrm rot="5400000">
              <a:off x="20721601" y="0"/>
              <a:ext cx="132940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3" name="Gruppieren 31"/>
          <p:cNvGrpSpPr>
            <a:grpSpLocks/>
          </p:cNvGrpSpPr>
          <p:nvPr userDrawn="1"/>
        </p:nvGrpSpPr>
        <p:grpSpPr bwMode="auto">
          <a:xfrm>
            <a:off x="20989925" y="29887863"/>
            <a:ext cx="665163" cy="806450"/>
            <a:chOff x="20669251" y="-664703"/>
            <a:chExt cx="1329405" cy="1329405"/>
          </a:xfrm>
        </p:grpSpPr>
        <p:cxnSp>
          <p:nvCxnSpPr>
            <p:cNvPr id="33" name="Gerade Verbindung 32"/>
            <p:cNvCxnSpPr/>
            <p:nvPr userDrawn="1"/>
          </p:nvCxnSpPr>
          <p:spPr>
            <a:xfrm>
              <a:off x="20669251" y="-1"/>
              <a:ext cx="1329405" cy="0"/>
            </a:xfrm>
            <a:prstGeom prst="line">
              <a:avLst/>
            </a:prstGeom>
          </p:spPr>
          <p:style>
            <a:lnRef idx="1">
              <a:schemeClr val="dk1"/>
            </a:lnRef>
            <a:fillRef idx="0">
              <a:schemeClr val="dk1"/>
            </a:fillRef>
            <a:effectRef idx="0">
              <a:schemeClr val="dk1"/>
            </a:effectRef>
            <a:fontRef idx="minor">
              <a:schemeClr val="tx1"/>
            </a:fontRef>
          </p:style>
        </p:cxnSp>
        <p:cxnSp>
          <p:nvCxnSpPr>
            <p:cNvPr id="34" name="Gerade Verbindung 33"/>
            <p:cNvCxnSpPr/>
            <p:nvPr userDrawn="1"/>
          </p:nvCxnSpPr>
          <p:spPr>
            <a:xfrm rot="5400000">
              <a:off x="20721602" y="-1"/>
              <a:ext cx="1329405"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ctr" defTabSz="2951163" rtl="0" eaLnBrk="0" fontAlgn="base" hangingPunct="0">
        <a:spcBef>
          <a:spcPct val="0"/>
        </a:spcBef>
        <a:spcAft>
          <a:spcPct val="0"/>
        </a:spcAft>
        <a:defRPr sz="14200" kern="1200">
          <a:solidFill>
            <a:schemeClr val="tx1"/>
          </a:solidFill>
          <a:latin typeface="+mj-lt"/>
          <a:ea typeface="+mj-ea"/>
          <a:cs typeface="+mj-cs"/>
        </a:defRPr>
      </a:lvl1pPr>
      <a:lvl2pPr algn="ctr" defTabSz="2951163" rtl="0" eaLnBrk="0" fontAlgn="base" hangingPunct="0">
        <a:spcBef>
          <a:spcPct val="0"/>
        </a:spcBef>
        <a:spcAft>
          <a:spcPct val="0"/>
        </a:spcAft>
        <a:defRPr sz="14200">
          <a:solidFill>
            <a:schemeClr val="tx1"/>
          </a:solidFill>
          <a:latin typeface="Calibri" pitchFamily="34" charset="0"/>
        </a:defRPr>
      </a:lvl2pPr>
      <a:lvl3pPr algn="ctr" defTabSz="2951163" rtl="0" eaLnBrk="0" fontAlgn="base" hangingPunct="0">
        <a:spcBef>
          <a:spcPct val="0"/>
        </a:spcBef>
        <a:spcAft>
          <a:spcPct val="0"/>
        </a:spcAft>
        <a:defRPr sz="14200">
          <a:solidFill>
            <a:schemeClr val="tx1"/>
          </a:solidFill>
          <a:latin typeface="Calibri" pitchFamily="34" charset="0"/>
        </a:defRPr>
      </a:lvl3pPr>
      <a:lvl4pPr algn="ctr" defTabSz="2951163" rtl="0" eaLnBrk="0" fontAlgn="base" hangingPunct="0">
        <a:spcBef>
          <a:spcPct val="0"/>
        </a:spcBef>
        <a:spcAft>
          <a:spcPct val="0"/>
        </a:spcAft>
        <a:defRPr sz="14200">
          <a:solidFill>
            <a:schemeClr val="tx1"/>
          </a:solidFill>
          <a:latin typeface="Calibri" pitchFamily="34" charset="0"/>
        </a:defRPr>
      </a:lvl4pPr>
      <a:lvl5pPr algn="ctr" defTabSz="2951163" rtl="0" eaLnBrk="0" fontAlgn="base" hangingPunct="0">
        <a:spcBef>
          <a:spcPct val="0"/>
        </a:spcBef>
        <a:spcAft>
          <a:spcPct val="0"/>
        </a:spcAft>
        <a:defRPr sz="14200">
          <a:solidFill>
            <a:schemeClr val="tx1"/>
          </a:solidFill>
          <a:latin typeface="Calibri" pitchFamily="34" charset="0"/>
        </a:defRPr>
      </a:lvl5pPr>
      <a:lvl6pPr marL="457200" algn="ctr" defTabSz="2951163" rtl="0" fontAlgn="base">
        <a:spcBef>
          <a:spcPct val="0"/>
        </a:spcBef>
        <a:spcAft>
          <a:spcPct val="0"/>
        </a:spcAft>
        <a:defRPr sz="14200">
          <a:solidFill>
            <a:schemeClr val="tx1"/>
          </a:solidFill>
          <a:latin typeface="Calibri" pitchFamily="34" charset="0"/>
        </a:defRPr>
      </a:lvl6pPr>
      <a:lvl7pPr marL="914400" algn="ctr" defTabSz="2951163" rtl="0" fontAlgn="base">
        <a:spcBef>
          <a:spcPct val="0"/>
        </a:spcBef>
        <a:spcAft>
          <a:spcPct val="0"/>
        </a:spcAft>
        <a:defRPr sz="14200">
          <a:solidFill>
            <a:schemeClr val="tx1"/>
          </a:solidFill>
          <a:latin typeface="Calibri" pitchFamily="34" charset="0"/>
        </a:defRPr>
      </a:lvl7pPr>
      <a:lvl8pPr marL="1371600" algn="ctr" defTabSz="2951163" rtl="0" fontAlgn="base">
        <a:spcBef>
          <a:spcPct val="0"/>
        </a:spcBef>
        <a:spcAft>
          <a:spcPct val="0"/>
        </a:spcAft>
        <a:defRPr sz="14200">
          <a:solidFill>
            <a:schemeClr val="tx1"/>
          </a:solidFill>
          <a:latin typeface="Calibri" pitchFamily="34" charset="0"/>
        </a:defRPr>
      </a:lvl8pPr>
      <a:lvl9pPr marL="1828800" algn="ctr" defTabSz="2951163" rtl="0" fontAlgn="base">
        <a:spcBef>
          <a:spcPct val="0"/>
        </a:spcBef>
        <a:spcAft>
          <a:spcPct val="0"/>
        </a:spcAft>
        <a:defRPr sz="14200">
          <a:solidFill>
            <a:schemeClr val="tx1"/>
          </a:solidFill>
          <a:latin typeface="Calibri" pitchFamily="34" charset="0"/>
        </a:defRPr>
      </a:lvl9pPr>
    </p:titleStyle>
    <p:bodyStyle>
      <a:lvl1pPr marL="1106488" indent="-1106488" algn="l" defTabSz="2951163" rtl="0" eaLnBrk="0" fontAlgn="base" hangingPunct="0">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eaLnBrk="0" fontAlgn="base" hangingPunct="0">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3"/>
          <p:cNvSpPr txBox="1">
            <a:spLocks noChangeArrowheads="1"/>
          </p:cNvSpPr>
          <p:nvPr/>
        </p:nvSpPr>
        <p:spPr bwMode="auto">
          <a:xfrm>
            <a:off x="2774215" y="9475787"/>
            <a:ext cx="8350985"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97" tIns="45098" rIns="90197" bIns="45098"/>
          <a:lstStyle>
            <a:lvl1pPr defTabSz="2909888" eaLnBrk="0" hangingPunct="0">
              <a:defRPr sz="5800">
                <a:solidFill>
                  <a:schemeClr val="tx1"/>
                </a:solidFill>
                <a:latin typeface="Calibri" panose="020F0502020204030204" pitchFamily="34" charset="0"/>
                <a:cs typeface="Arial" panose="020B0604020202020204" pitchFamily="34" charset="0"/>
              </a:defRPr>
            </a:lvl1pPr>
            <a:lvl2pPr marL="742950" indent="-285750" defTabSz="2909888" eaLnBrk="0" hangingPunct="0">
              <a:defRPr sz="5800">
                <a:solidFill>
                  <a:schemeClr val="tx1"/>
                </a:solidFill>
                <a:latin typeface="Calibri" panose="020F0502020204030204" pitchFamily="34" charset="0"/>
                <a:cs typeface="Arial" panose="020B0604020202020204" pitchFamily="34" charset="0"/>
              </a:defRPr>
            </a:lvl2pPr>
            <a:lvl3pPr marL="1143000" indent="-228600" defTabSz="2909888" eaLnBrk="0" hangingPunct="0">
              <a:defRPr sz="5800">
                <a:solidFill>
                  <a:schemeClr val="tx1"/>
                </a:solidFill>
                <a:latin typeface="Calibri" panose="020F0502020204030204" pitchFamily="34" charset="0"/>
                <a:cs typeface="Arial" panose="020B0604020202020204" pitchFamily="34" charset="0"/>
              </a:defRPr>
            </a:lvl3pPr>
            <a:lvl4pPr marL="1600200" indent="-228600" defTabSz="2909888" eaLnBrk="0" hangingPunct="0">
              <a:defRPr sz="5800">
                <a:solidFill>
                  <a:schemeClr val="tx1"/>
                </a:solidFill>
                <a:latin typeface="Calibri" panose="020F0502020204030204" pitchFamily="34" charset="0"/>
                <a:cs typeface="Arial" panose="020B0604020202020204" pitchFamily="34" charset="0"/>
              </a:defRPr>
            </a:lvl4pPr>
            <a:lvl5pPr marL="2057400" indent="-228600" defTabSz="2909888" eaLnBrk="0" hangingPunct="0">
              <a:defRPr sz="5800">
                <a:solidFill>
                  <a:schemeClr val="tx1"/>
                </a:solidFill>
                <a:latin typeface="Calibri" panose="020F0502020204030204" pitchFamily="34" charset="0"/>
                <a:cs typeface="Arial" panose="020B0604020202020204" pitchFamily="34" charset="0"/>
              </a:defRPr>
            </a:lvl5pPr>
            <a:lvl6pPr marL="25146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6pPr>
            <a:lvl7pPr marL="29718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7pPr>
            <a:lvl8pPr marL="34290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8pPr>
            <a:lvl9pPr marL="38862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9pPr>
          </a:lstStyle>
          <a:p>
            <a:pPr lvl="0" eaLnBrk="1" hangingPunct="1">
              <a:spcAft>
                <a:spcPts val="600"/>
              </a:spcAft>
            </a:pPr>
            <a:endParaRPr lang="de-DE" altLang="de-DE" sz="1900" dirty="0">
              <a:solidFill>
                <a:srgbClr val="000000"/>
              </a:solidFill>
              <a:latin typeface="Arial" panose="020B0604020202020204" pitchFamily="34" charset="0"/>
            </a:endParaRPr>
          </a:p>
          <a:p>
            <a:pPr lvl="0" eaLnBrk="1" hangingPunct="1">
              <a:spcAft>
                <a:spcPts val="600"/>
              </a:spcAft>
            </a:pPr>
            <a:r>
              <a:rPr lang="de-DE" altLang="de-DE" sz="1900" dirty="0" err="1">
                <a:solidFill>
                  <a:srgbClr val="000000"/>
                </a:solidFill>
                <a:latin typeface="Arial" panose="020B0604020202020204" pitchFamily="34" charset="0"/>
              </a:rPr>
              <a:t>MYiTOPS</a:t>
            </a:r>
            <a:r>
              <a:rPr lang="de-DE" altLang="de-DE" sz="1900" dirty="0">
                <a:solidFill>
                  <a:srgbClr val="000000"/>
                </a:solidFill>
                <a:latin typeface="Arial" panose="020B0604020202020204" pitchFamily="34" charset="0"/>
              </a:rPr>
              <a:t> ist ein auf drei Jahre angesetztes bilaterales Forschungsprojekt der Hochschule Karlsruhe -Technik und Wirtschaft und der Universität Malaysia </a:t>
            </a:r>
            <a:r>
              <a:rPr lang="de-DE" altLang="de-DE" sz="1900" dirty="0" err="1">
                <a:solidFill>
                  <a:srgbClr val="000000"/>
                </a:solidFill>
                <a:latin typeface="Arial" panose="020B0604020202020204" pitchFamily="34" charset="0"/>
              </a:rPr>
              <a:t>Pahang</a:t>
            </a:r>
            <a:r>
              <a:rPr lang="de-DE" altLang="de-DE" sz="1900" dirty="0">
                <a:solidFill>
                  <a:srgbClr val="000000"/>
                </a:solidFill>
                <a:latin typeface="Arial" panose="020B0604020202020204" pitchFamily="34" charset="0"/>
              </a:rPr>
              <a:t>. Die in den drei Jahren zu bearbeitenden Teilentwicklungsprojekte wurden und werden an beiden Standorten in gemischten Teams aus Studenten beider Standorte bearbeitet. Sie befassen sich mit physikalischen Systemen, die über das Internet gesteuert und ausgewertet werden können. </a:t>
            </a:r>
          </a:p>
          <a:p>
            <a:pPr lvl="0" eaLnBrk="1" hangingPunct="1">
              <a:spcAft>
                <a:spcPts val="600"/>
              </a:spcAft>
            </a:pPr>
            <a:endParaRPr lang="de-DE" altLang="de-DE" sz="1900" dirty="0">
              <a:solidFill>
                <a:srgbClr val="000000"/>
              </a:solidFill>
              <a:latin typeface="Arial" panose="020B0604020202020204" pitchFamily="34" charset="0"/>
            </a:endParaRPr>
          </a:p>
          <a:p>
            <a:pPr lvl="0" eaLnBrk="1" hangingPunct="1">
              <a:spcAft>
                <a:spcPts val="0"/>
              </a:spcAft>
            </a:pPr>
            <a:r>
              <a:rPr lang="de-DE" altLang="de-DE" sz="1900" dirty="0">
                <a:solidFill>
                  <a:srgbClr val="000000"/>
                </a:solidFill>
                <a:latin typeface="Arial" panose="020B0604020202020204" pitchFamily="34" charset="0"/>
              </a:rPr>
              <a:t>Ziel der Projektarbeit im SS20 war es aus dem Prototypen der vorherigen Projektgruppe ein r</a:t>
            </a:r>
            <a:r>
              <a:rPr lang="de-DE" sz="1900" dirty="0">
                <a:solidFill>
                  <a:srgbClr val="000000"/>
                </a:solidFill>
                <a:latin typeface="Arial" panose="020B0604020202020204" pitchFamily="34" charset="0"/>
              </a:rPr>
              <a:t>obustes schlüsselfertiges Endp</a:t>
            </a:r>
            <a:r>
              <a:rPr lang="de-DE" altLang="de-DE" sz="1900" dirty="0">
                <a:solidFill>
                  <a:srgbClr val="000000"/>
                </a:solidFill>
                <a:latin typeface="Arial" panose="020B0604020202020204" pitchFamily="34" charset="0"/>
              </a:rPr>
              <a:t>rodukt zu entwickeln.</a:t>
            </a:r>
          </a:p>
          <a:p>
            <a:pPr eaLnBrk="1" hangingPunct="1">
              <a:spcAft>
                <a:spcPts val="0"/>
              </a:spcAft>
            </a:pPr>
            <a:r>
              <a:rPr lang="de-DE" altLang="de-DE" sz="1900" dirty="0">
                <a:solidFill>
                  <a:srgbClr val="000000"/>
                </a:solidFill>
                <a:latin typeface="Arial" panose="020B0604020202020204" pitchFamily="34" charset="0"/>
              </a:rPr>
              <a:t>Um die gesetzten Ziele erreichen zu können, war eine strukturierte und genau geplante Vorgehensweise gerade in der COVID19 Zeit besonders wichtig.</a:t>
            </a:r>
            <a:endParaRPr lang="de-DE" sz="1900" dirty="0">
              <a:solidFill>
                <a:srgbClr val="000000"/>
              </a:solidFill>
              <a:latin typeface="Arial" panose="020B0604020202020204" pitchFamily="34" charset="0"/>
            </a:endParaRPr>
          </a:p>
          <a:p>
            <a:pPr lvl="0" eaLnBrk="1" hangingPunct="1">
              <a:spcAft>
                <a:spcPts val="600"/>
              </a:spcAft>
            </a:pPr>
            <a:endParaRPr lang="de-DE" altLang="de-DE" sz="1900" dirty="0">
              <a:solidFill>
                <a:srgbClr val="000000"/>
              </a:solidFill>
              <a:latin typeface="Arial" panose="020B0604020202020204" pitchFamily="34" charset="0"/>
            </a:endParaRPr>
          </a:p>
          <a:p>
            <a:pPr lvl="0" eaLnBrk="1" hangingPunct="1">
              <a:spcAft>
                <a:spcPts val="600"/>
              </a:spcAft>
            </a:pPr>
            <a:endParaRPr lang="de-DE" altLang="de-DE" sz="1900" dirty="0">
              <a:solidFill>
                <a:srgbClr val="000000"/>
              </a:solidFill>
              <a:latin typeface="Arial" panose="020B0604020202020204" pitchFamily="34" charset="0"/>
            </a:endParaRPr>
          </a:p>
          <a:p>
            <a:pPr lvl="0" eaLnBrk="1" hangingPunct="1">
              <a:spcAft>
                <a:spcPts val="600"/>
              </a:spcAft>
            </a:pPr>
            <a:endParaRPr lang="de-DE" altLang="de-DE" sz="1900" dirty="0">
              <a:solidFill>
                <a:srgbClr val="000000"/>
              </a:solidFill>
              <a:latin typeface="Arial" panose="020B0604020202020204" pitchFamily="34" charset="0"/>
            </a:endParaRPr>
          </a:p>
          <a:p>
            <a:pPr lvl="0" eaLnBrk="1" hangingPunct="1">
              <a:spcAft>
                <a:spcPts val="600"/>
              </a:spcAft>
            </a:pPr>
            <a:endParaRPr lang="de-DE" altLang="de-DE" sz="1900" dirty="0">
              <a:solidFill>
                <a:srgbClr val="000000"/>
              </a:solidFill>
              <a:latin typeface="Arial" panose="020B0604020202020204" pitchFamily="34" charset="0"/>
            </a:endParaRPr>
          </a:p>
        </p:txBody>
      </p:sp>
      <p:sp>
        <p:nvSpPr>
          <p:cNvPr id="5" name="Textfeld 4"/>
          <p:cNvSpPr txBox="1"/>
          <p:nvPr/>
        </p:nvSpPr>
        <p:spPr>
          <a:xfrm>
            <a:off x="2555875" y="5059363"/>
            <a:ext cx="17425988" cy="2553289"/>
          </a:xfrm>
          <a:prstGeom prst="rect">
            <a:avLst/>
          </a:prstGeom>
          <a:noFill/>
        </p:spPr>
        <p:txBody>
          <a:bodyPr wrap="square" lIns="90197" tIns="45098" rIns="90197" bIns="45098">
            <a:spAutoFit/>
          </a:bodyPr>
          <a:lstStyle/>
          <a:p>
            <a:pPr algn="ctr" defTabSz="2952323" fontAlgn="auto">
              <a:spcBef>
                <a:spcPts val="0"/>
              </a:spcBef>
              <a:spcAft>
                <a:spcPts val="0"/>
              </a:spcAft>
              <a:defRPr/>
            </a:pPr>
            <a:r>
              <a:rPr lang="de-DE" sz="4500" b="1" dirty="0">
                <a:effectLst>
                  <a:outerShdw blurRad="38100" dist="38100" dir="2700000" algn="tl">
                    <a:srgbClr val="000000">
                      <a:alpha val="43137"/>
                    </a:srgbClr>
                  </a:outerShdw>
                </a:effectLst>
                <a:latin typeface="Arial" pitchFamily="34" charset="0"/>
              </a:rPr>
              <a:t>ENTWICKLUNGSPROJEKT </a:t>
            </a:r>
            <a:r>
              <a:rPr lang="de-DE" sz="4500" b="1" dirty="0" err="1">
                <a:effectLst>
                  <a:outerShdw blurRad="38100" dist="38100" dir="2700000" algn="tl">
                    <a:srgbClr val="000000">
                      <a:alpha val="43137"/>
                    </a:srgbClr>
                  </a:outerShdw>
                </a:effectLst>
                <a:latin typeface="Arial" pitchFamily="34" charset="0"/>
              </a:rPr>
              <a:t>MYiTOPS</a:t>
            </a:r>
            <a:r>
              <a:rPr lang="de-DE" sz="4500" b="1" dirty="0">
                <a:effectLst>
                  <a:outerShdw blurRad="38100" dist="38100" dir="2700000" algn="tl">
                    <a:srgbClr val="000000">
                      <a:alpha val="43137"/>
                    </a:srgbClr>
                  </a:outerShdw>
                </a:effectLst>
                <a:latin typeface="Arial" pitchFamily="34" charset="0"/>
              </a:rPr>
              <a:t> </a:t>
            </a:r>
          </a:p>
          <a:p>
            <a:pPr algn="ctr" defTabSz="2952323" fontAlgn="auto">
              <a:spcBef>
                <a:spcPts val="0"/>
              </a:spcBef>
              <a:spcAft>
                <a:spcPts val="0"/>
              </a:spcAft>
              <a:defRPr/>
            </a:pPr>
            <a:r>
              <a:rPr lang="de-DE" sz="4500" b="1" dirty="0">
                <a:effectLst>
                  <a:outerShdw blurRad="38100" dist="38100" dir="2700000" algn="tl">
                    <a:srgbClr val="000000">
                      <a:alpha val="43137"/>
                    </a:srgbClr>
                  </a:outerShdw>
                </a:effectLst>
                <a:latin typeface="Arial" pitchFamily="34" charset="0"/>
              </a:rPr>
              <a:t>„Handrobot“</a:t>
            </a:r>
            <a:endParaRPr lang="de-DE" sz="3500" b="1" dirty="0">
              <a:effectLst>
                <a:outerShdw blurRad="38100" dist="38100" dir="2700000" algn="tl">
                  <a:srgbClr val="000000">
                    <a:alpha val="43137"/>
                  </a:srgbClr>
                </a:outerShdw>
              </a:effectLst>
              <a:latin typeface="Arial" pitchFamily="34" charset="0"/>
            </a:endParaRPr>
          </a:p>
          <a:p>
            <a:pPr algn="ctr" defTabSz="2952323" fontAlgn="auto">
              <a:spcBef>
                <a:spcPts val="0"/>
              </a:spcBef>
              <a:spcAft>
                <a:spcPts val="0"/>
              </a:spcAft>
              <a:defRPr/>
            </a:pPr>
            <a:r>
              <a:rPr lang="de-DE" sz="3500" b="1" dirty="0">
                <a:effectLst>
                  <a:outerShdw blurRad="38100" dist="38100" dir="2700000" algn="tl">
                    <a:srgbClr val="000000">
                      <a:alpha val="43137"/>
                    </a:srgbClr>
                  </a:outerShdw>
                </a:effectLst>
                <a:latin typeface="Arial" pitchFamily="34" charset="0"/>
              </a:rPr>
              <a:t>Ansteuerung und Auswertung von Elektrowerkzeugen in einer Höhensimulationskammer mit Anwendung von </a:t>
            </a:r>
            <a:r>
              <a:rPr lang="de-DE" sz="3500" b="1" dirty="0" err="1">
                <a:effectLst>
                  <a:outerShdw blurRad="38100" dist="38100" dir="2700000" algn="tl">
                    <a:srgbClr val="000000">
                      <a:alpha val="43137"/>
                    </a:srgbClr>
                  </a:outerShdw>
                </a:effectLst>
                <a:latin typeface="Arial" pitchFamily="34" charset="0"/>
              </a:rPr>
              <a:t>IoT</a:t>
            </a:r>
            <a:r>
              <a:rPr lang="de-DE" sz="3500" b="1" dirty="0">
                <a:effectLst>
                  <a:outerShdw blurRad="38100" dist="38100" dir="2700000" algn="tl">
                    <a:srgbClr val="000000">
                      <a:alpha val="43137"/>
                    </a:srgbClr>
                  </a:outerShdw>
                </a:effectLst>
                <a:latin typeface="Arial" pitchFamily="34" charset="0"/>
              </a:rPr>
              <a:t> </a:t>
            </a:r>
          </a:p>
        </p:txBody>
      </p:sp>
      <p:sp>
        <p:nvSpPr>
          <p:cNvPr id="2052" name="Textfeld 9"/>
          <p:cNvSpPr txBox="1">
            <a:spLocks noChangeArrowheads="1"/>
          </p:cNvSpPr>
          <p:nvPr/>
        </p:nvSpPr>
        <p:spPr bwMode="auto">
          <a:xfrm>
            <a:off x="2774215" y="23852188"/>
            <a:ext cx="835098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97" tIns="45098" rIns="90197" bIns="45098"/>
          <a:lstStyle>
            <a:lvl1pPr marL="355600" indent="-355600" eaLnBrk="0" hangingPunct="0">
              <a:tabLst>
                <a:tab pos="4508500" algn="l"/>
              </a:tabLst>
              <a:defRPr sz="5800">
                <a:solidFill>
                  <a:schemeClr val="tx1"/>
                </a:solidFill>
                <a:latin typeface="Calibri" panose="020F0502020204030204" pitchFamily="34" charset="0"/>
                <a:cs typeface="Arial" panose="020B0604020202020204" pitchFamily="34" charset="0"/>
              </a:defRPr>
            </a:lvl1pPr>
            <a:lvl2pPr marL="742950" indent="-285750" eaLnBrk="0" hangingPunct="0">
              <a:tabLst>
                <a:tab pos="4508500" algn="l"/>
              </a:tabLst>
              <a:defRPr sz="5800">
                <a:solidFill>
                  <a:schemeClr val="tx1"/>
                </a:solidFill>
                <a:latin typeface="Calibri" panose="020F0502020204030204" pitchFamily="34" charset="0"/>
                <a:cs typeface="Arial" panose="020B0604020202020204" pitchFamily="34" charset="0"/>
              </a:defRPr>
            </a:lvl2pPr>
            <a:lvl3pPr marL="1143000" indent="-228600" eaLnBrk="0" hangingPunct="0">
              <a:tabLst>
                <a:tab pos="4508500" algn="l"/>
              </a:tabLst>
              <a:defRPr sz="5800">
                <a:solidFill>
                  <a:schemeClr val="tx1"/>
                </a:solidFill>
                <a:latin typeface="Calibri" panose="020F0502020204030204" pitchFamily="34" charset="0"/>
                <a:cs typeface="Arial" panose="020B0604020202020204" pitchFamily="34" charset="0"/>
              </a:defRPr>
            </a:lvl3pPr>
            <a:lvl4pPr marL="1600200" indent="-228600" eaLnBrk="0" hangingPunct="0">
              <a:tabLst>
                <a:tab pos="4508500" algn="l"/>
              </a:tabLst>
              <a:defRPr sz="5800">
                <a:solidFill>
                  <a:schemeClr val="tx1"/>
                </a:solidFill>
                <a:latin typeface="Calibri" panose="020F0502020204030204" pitchFamily="34" charset="0"/>
                <a:cs typeface="Arial" panose="020B0604020202020204" pitchFamily="34" charset="0"/>
              </a:defRPr>
            </a:lvl4pPr>
            <a:lvl5pPr marL="2057400" indent="-228600" eaLnBrk="0" hangingPunct="0">
              <a:tabLst>
                <a:tab pos="4508500" algn="l"/>
              </a:tabLst>
              <a:defRPr sz="5800">
                <a:solidFill>
                  <a:schemeClr val="tx1"/>
                </a:solidFill>
                <a:latin typeface="Calibri" panose="020F0502020204030204" pitchFamily="34" charset="0"/>
                <a:cs typeface="Arial" panose="020B0604020202020204" pitchFamily="34" charset="0"/>
              </a:defRPr>
            </a:lvl5pPr>
            <a:lvl6pPr marL="2514600" indent="-228600" defTabSz="2951163" eaLnBrk="0" fontAlgn="base" hangingPunct="0">
              <a:spcBef>
                <a:spcPct val="0"/>
              </a:spcBef>
              <a:spcAft>
                <a:spcPct val="0"/>
              </a:spcAft>
              <a:tabLst>
                <a:tab pos="4508500" algn="l"/>
              </a:tabLst>
              <a:defRPr sz="5800">
                <a:solidFill>
                  <a:schemeClr val="tx1"/>
                </a:solidFill>
                <a:latin typeface="Calibri" panose="020F0502020204030204" pitchFamily="34" charset="0"/>
                <a:cs typeface="Arial" panose="020B0604020202020204" pitchFamily="34" charset="0"/>
              </a:defRPr>
            </a:lvl6pPr>
            <a:lvl7pPr marL="2971800" indent="-228600" defTabSz="2951163" eaLnBrk="0" fontAlgn="base" hangingPunct="0">
              <a:spcBef>
                <a:spcPct val="0"/>
              </a:spcBef>
              <a:spcAft>
                <a:spcPct val="0"/>
              </a:spcAft>
              <a:tabLst>
                <a:tab pos="4508500" algn="l"/>
              </a:tabLst>
              <a:defRPr sz="5800">
                <a:solidFill>
                  <a:schemeClr val="tx1"/>
                </a:solidFill>
                <a:latin typeface="Calibri" panose="020F0502020204030204" pitchFamily="34" charset="0"/>
                <a:cs typeface="Arial" panose="020B0604020202020204" pitchFamily="34" charset="0"/>
              </a:defRPr>
            </a:lvl7pPr>
            <a:lvl8pPr marL="3429000" indent="-228600" defTabSz="2951163" eaLnBrk="0" fontAlgn="base" hangingPunct="0">
              <a:spcBef>
                <a:spcPct val="0"/>
              </a:spcBef>
              <a:spcAft>
                <a:spcPct val="0"/>
              </a:spcAft>
              <a:tabLst>
                <a:tab pos="4508500" algn="l"/>
              </a:tabLst>
              <a:defRPr sz="5800">
                <a:solidFill>
                  <a:schemeClr val="tx1"/>
                </a:solidFill>
                <a:latin typeface="Calibri" panose="020F0502020204030204" pitchFamily="34" charset="0"/>
                <a:cs typeface="Arial" panose="020B0604020202020204" pitchFamily="34" charset="0"/>
              </a:defRPr>
            </a:lvl8pPr>
            <a:lvl9pPr marL="3886200" indent="-228600" defTabSz="2951163" eaLnBrk="0" fontAlgn="base" hangingPunct="0">
              <a:spcBef>
                <a:spcPct val="0"/>
              </a:spcBef>
              <a:spcAft>
                <a:spcPct val="0"/>
              </a:spcAft>
              <a:tabLst>
                <a:tab pos="4508500" algn="l"/>
              </a:tabLst>
              <a:defRPr sz="5800">
                <a:solidFill>
                  <a:schemeClr val="tx1"/>
                </a:solidFill>
                <a:latin typeface="Calibri" panose="020F0502020204030204" pitchFamily="34" charset="0"/>
                <a:cs typeface="Arial" panose="020B0604020202020204" pitchFamily="34" charset="0"/>
              </a:defRPr>
            </a:lvl9pPr>
          </a:lstStyle>
          <a:p>
            <a:pPr marL="457200" indent="-457200" eaLnBrk="1" hangingPunct="1">
              <a:buClr>
                <a:srgbClr val="DB0031"/>
              </a:buClr>
              <a:buFont typeface="+mj-lt"/>
              <a:buAutoNum type="arabicParenBoth"/>
            </a:pPr>
            <a:r>
              <a:rPr lang="de-DE" altLang="de-DE" sz="1900" b="1" dirty="0">
                <a:latin typeface="Arial" panose="020B0604020202020204" pitchFamily="34" charset="0"/>
              </a:rPr>
              <a:t>Art der Arbeit: 	</a:t>
            </a:r>
            <a:r>
              <a:rPr lang="de-DE" altLang="de-DE" sz="1900" dirty="0">
                <a:latin typeface="Arial" panose="020B0604020202020204" pitchFamily="34" charset="0"/>
              </a:rPr>
              <a:t>Projektarbeit</a:t>
            </a:r>
            <a:endParaRPr lang="de-DE" altLang="de-DE" sz="1900" b="1" dirty="0">
              <a:latin typeface="Arial" panose="020B0604020202020204" pitchFamily="34" charset="0"/>
            </a:endParaRPr>
          </a:p>
          <a:p>
            <a:pPr marL="457200" indent="-457200" eaLnBrk="1" hangingPunct="1">
              <a:buClr>
                <a:srgbClr val="DB0031"/>
              </a:buClr>
              <a:buFont typeface="+mj-lt"/>
              <a:buAutoNum type="arabicParenBoth"/>
            </a:pPr>
            <a:r>
              <a:rPr lang="de-DE" altLang="de-DE" sz="1900" b="1" dirty="0">
                <a:latin typeface="Arial" panose="020B0604020202020204" pitchFamily="34" charset="0"/>
              </a:rPr>
              <a:t>Dauer der Arbeit:	</a:t>
            </a:r>
            <a:r>
              <a:rPr lang="de-DE" altLang="de-DE" sz="1900" dirty="0">
                <a:latin typeface="Arial" panose="020B0604020202020204" pitchFamily="34" charset="0"/>
              </a:rPr>
              <a:t>6 Monate (</a:t>
            </a:r>
            <a:r>
              <a:rPr lang="de-DE" altLang="de-DE" sz="1900" dirty="0" err="1">
                <a:latin typeface="Arial" panose="020B0604020202020204" pitchFamily="34" charset="0"/>
              </a:rPr>
              <a:t>SoSe</a:t>
            </a:r>
            <a:r>
              <a:rPr lang="de-DE" altLang="de-DE" sz="1900" dirty="0">
                <a:latin typeface="Arial" panose="020B0604020202020204" pitchFamily="34" charset="0"/>
              </a:rPr>
              <a:t> 2020)</a:t>
            </a:r>
          </a:p>
          <a:p>
            <a:pPr marL="457200" indent="-457200" eaLnBrk="1" hangingPunct="1">
              <a:buClr>
                <a:srgbClr val="DB0031"/>
              </a:buClr>
              <a:buFont typeface="+mj-lt"/>
              <a:buAutoNum type="arabicParenBoth"/>
            </a:pPr>
            <a:r>
              <a:rPr lang="de-DE" altLang="de-DE" sz="1900" b="1" dirty="0">
                <a:latin typeface="Arial" panose="020B0604020202020204" pitchFamily="34" charset="0"/>
              </a:rPr>
              <a:t>Betreuer/Ansprechpartner:</a:t>
            </a:r>
            <a:br>
              <a:rPr lang="de-DE" altLang="de-DE" sz="1900" b="1" dirty="0">
                <a:latin typeface="Arial" panose="020B0604020202020204" pitchFamily="34" charset="0"/>
              </a:rPr>
            </a:br>
            <a:r>
              <a:rPr lang="de-DE" altLang="de-DE" sz="1900" b="1" dirty="0">
                <a:latin typeface="Arial" panose="020B0604020202020204" pitchFamily="34" charset="0"/>
              </a:rPr>
              <a:t>	</a:t>
            </a:r>
            <a:r>
              <a:rPr lang="de-DE" altLang="de-DE" sz="1900" dirty="0">
                <a:latin typeface="Arial" panose="020B0604020202020204" pitchFamily="34" charset="0"/>
              </a:rPr>
              <a:t>Prof. Dr.-Ing Maurice Kettner </a:t>
            </a:r>
            <a:br>
              <a:rPr lang="de-DE" altLang="de-DE" sz="1900" dirty="0">
                <a:latin typeface="Arial" panose="020B0604020202020204" pitchFamily="34" charset="0"/>
              </a:rPr>
            </a:br>
            <a:r>
              <a:rPr lang="de-DE" altLang="de-DE" sz="1900" dirty="0">
                <a:latin typeface="Arial" panose="020B0604020202020204" pitchFamily="34" charset="0"/>
              </a:rPr>
              <a:t>	Dipl.- Phys. Ferhat Aslan </a:t>
            </a:r>
          </a:p>
          <a:p>
            <a:pPr marL="0" indent="0" eaLnBrk="1" hangingPunct="1">
              <a:buClr>
                <a:srgbClr val="DB0031"/>
              </a:buClr>
            </a:pPr>
            <a:r>
              <a:rPr lang="de-DE" altLang="de-DE" sz="1900" dirty="0">
                <a:latin typeface="Arial" panose="020B0604020202020204" pitchFamily="34" charset="0"/>
              </a:rPr>
              <a:t>	</a:t>
            </a:r>
            <a:r>
              <a:rPr lang="de-DE" altLang="de-DE" sz="1900" dirty="0" err="1">
                <a:latin typeface="Arial" panose="020B0604020202020204" pitchFamily="34" charset="0"/>
              </a:rPr>
              <a:t>B.Eng</a:t>
            </a:r>
            <a:r>
              <a:rPr lang="de-DE" altLang="de-DE" sz="1900" dirty="0">
                <a:latin typeface="Arial" panose="020B0604020202020204" pitchFamily="34" charset="0"/>
              </a:rPr>
              <a:t>. </a:t>
            </a:r>
            <a:r>
              <a:rPr lang="de-DE" altLang="de-DE" sz="1900" dirty="0" err="1">
                <a:latin typeface="Arial" panose="020B0604020202020204" pitchFamily="34" charset="0"/>
              </a:rPr>
              <a:t>Danial</a:t>
            </a:r>
            <a:r>
              <a:rPr lang="de-DE" altLang="de-DE" sz="1900" dirty="0">
                <a:latin typeface="Arial" panose="020B0604020202020204" pitchFamily="34" charset="0"/>
              </a:rPr>
              <a:t> Haris </a:t>
            </a:r>
          </a:p>
          <a:p>
            <a:pPr marL="457200" indent="-457200" eaLnBrk="1" hangingPunct="1">
              <a:buClr>
                <a:srgbClr val="DB0031"/>
              </a:buClr>
              <a:buFont typeface="+mj-lt"/>
              <a:buAutoNum type="arabicParenBoth"/>
            </a:pPr>
            <a:r>
              <a:rPr lang="de-DE" altLang="de-DE" sz="1900" b="1" dirty="0">
                <a:latin typeface="Arial" panose="020B0604020202020204" pitchFamily="34" charset="0"/>
              </a:rPr>
              <a:t>Teammitglieder:</a:t>
            </a:r>
          </a:p>
          <a:p>
            <a:pPr marL="457200" indent="-457200" eaLnBrk="1" hangingPunct="1">
              <a:buClr>
                <a:srgbClr val="DB0031"/>
              </a:buClr>
              <a:buFont typeface="+mj-lt"/>
              <a:buAutoNum type="arabicParenBoth"/>
            </a:pPr>
            <a:endParaRPr lang="de-DE" altLang="de-DE" sz="1900" b="1" dirty="0">
              <a:latin typeface="Arial" panose="020B0604020202020204" pitchFamily="34" charset="0"/>
            </a:endParaRPr>
          </a:p>
          <a:p>
            <a:pPr marL="457200" lvl="1" indent="0" algn="ctr">
              <a:lnSpc>
                <a:spcPct val="105000"/>
              </a:lnSpc>
              <a:spcAft>
                <a:spcPts val="15"/>
              </a:spcAft>
              <a:buClr>
                <a:srgbClr val="000000"/>
              </a:buClr>
              <a:buSzPts val="1000"/>
            </a:pPr>
            <a:r>
              <a:rPr lang="de-DE" sz="1900" dirty="0">
                <a:latin typeface="Arial" panose="020B0604020202020204" pitchFamily="34" charset="0"/>
              </a:rPr>
              <a:t>              Daria Masny-Kulak MECB </a:t>
            </a:r>
          </a:p>
          <a:p>
            <a:pPr marL="457200" lvl="1" indent="0" algn="ctr">
              <a:lnSpc>
                <a:spcPct val="105000"/>
              </a:lnSpc>
              <a:spcAft>
                <a:spcPts val="15"/>
              </a:spcAft>
              <a:buClr>
                <a:srgbClr val="000000"/>
              </a:buClr>
              <a:buSzPts val="1000"/>
            </a:pPr>
            <a:r>
              <a:rPr lang="de-DE" sz="1900" dirty="0">
                <a:latin typeface="Arial" panose="020B0604020202020204" pitchFamily="34" charset="0"/>
              </a:rPr>
              <a:t>              Muhammad </a:t>
            </a:r>
            <a:r>
              <a:rPr lang="de-DE" sz="1900" dirty="0" err="1">
                <a:latin typeface="Arial" panose="020B0604020202020204" pitchFamily="34" charset="0"/>
              </a:rPr>
              <a:t>Lujaini</a:t>
            </a:r>
            <a:r>
              <a:rPr lang="de-DE" sz="1900" dirty="0">
                <a:latin typeface="Arial" panose="020B0604020202020204" pitchFamily="34" charset="0"/>
              </a:rPr>
              <a:t> MECB </a:t>
            </a:r>
          </a:p>
          <a:p>
            <a:pPr marL="457200" lvl="1" indent="0" algn="ctr">
              <a:lnSpc>
                <a:spcPct val="105000"/>
              </a:lnSpc>
              <a:spcAft>
                <a:spcPts val="15"/>
              </a:spcAft>
              <a:buClr>
                <a:srgbClr val="000000"/>
              </a:buClr>
              <a:buSzPts val="1000"/>
            </a:pPr>
            <a:r>
              <a:rPr lang="de-DE" sz="1900" dirty="0">
                <a:latin typeface="Arial" panose="020B0604020202020204" pitchFamily="34" charset="0"/>
              </a:rPr>
              <a:t>Jin Yun </a:t>
            </a:r>
            <a:r>
              <a:rPr lang="de-DE" sz="1900" dirty="0" err="1">
                <a:latin typeface="Arial" panose="020B0604020202020204" pitchFamily="34" charset="0"/>
              </a:rPr>
              <a:t>Ng</a:t>
            </a:r>
            <a:r>
              <a:rPr lang="de-DE" sz="1900" dirty="0">
                <a:latin typeface="Arial" panose="020B0604020202020204" pitchFamily="34" charset="0"/>
              </a:rPr>
              <a:t> MECB </a:t>
            </a:r>
          </a:p>
          <a:p>
            <a:pPr marL="457200" lvl="1" indent="0" algn="ctr">
              <a:lnSpc>
                <a:spcPct val="105000"/>
              </a:lnSpc>
              <a:spcAft>
                <a:spcPts val="15"/>
              </a:spcAft>
              <a:buClr>
                <a:srgbClr val="000000"/>
              </a:buClr>
              <a:buSzPts val="1000"/>
            </a:pPr>
            <a:r>
              <a:rPr lang="de-DE" sz="1900" dirty="0">
                <a:latin typeface="Arial" panose="020B0604020202020204" pitchFamily="34" charset="0"/>
              </a:rPr>
              <a:t>     </a:t>
            </a:r>
            <a:r>
              <a:rPr lang="de-DE" sz="1900" dirty="0" err="1">
                <a:latin typeface="Arial" panose="020B0604020202020204" pitchFamily="34" charset="0"/>
              </a:rPr>
              <a:t>Alyxie</a:t>
            </a:r>
            <a:r>
              <a:rPr lang="de-DE" sz="1900" dirty="0">
                <a:latin typeface="Arial" panose="020B0604020202020204" pitchFamily="34" charset="0"/>
              </a:rPr>
              <a:t> Anthony FZTB </a:t>
            </a:r>
          </a:p>
          <a:p>
            <a:pPr marL="457200" lvl="1" indent="0" algn="ctr">
              <a:lnSpc>
                <a:spcPct val="105000"/>
              </a:lnSpc>
              <a:spcAft>
                <a:spcPts val="15"/>
              </a:spcAft>
              <a:buClr>
                <a:srgbClr val="000000"/>
              </a:buClr>
              <a:buSzPts val="1000"/>
            </a:pPr>
            <a:r>
              <a:rPr lang="de-DE" sz="1900" dirty="0">
                <a:latin typeface="Arial" panose="020B0604020202020204" pitchFamily="34" charset="0"/>
              </a:rPr>
              <a:t>                             Hussein Al-Faiz bin Mohamed FZTB  </a:t>
            </a:r>
          </a:p>
          <a:p>
            <a:pPr marL="457200" lvl="1" indent="0" algn="ctr">
              <a:lnSpc>
                <a:spcPct val="105000"/>
              </a:lnSpc>
              <a:spcAft>
                <a:spcPts val="15"/>
              </a:spcAft>
              <a:buClr>
                <a:srgbClr val="000000"/>
              </a:buClr>
              <a:buSzPts val="1000"/>
            </a:pPr>
            <a:r>
              <a:rPr lang="de-DE" sz="1900" dirty="0">
                <a:latin typeface="Arial" panose="020B0604020202020204" pitchFamily="34" charset="0"/>
              </a:rPr>
              <a:t>        Jannick Ungerer MECB </a:t>
            </a:r>
          </a:p>
          <a:p>
            <a:pPr marL="457200" lvl="1" indent="0" algn="ctr">
              <a:lnSpc>
                <a:spcPct val="105000"/>
              </a:lnSpc>
              <a:spcAft>
                <a:spcPts val="15"/>
              </a:spcAft>
              <a:buClr>
                <a:srgbClr val="000000"/>
              </a:buClr>
              <a:buSzPts val="1000"/>
            </a:pPr>
            <a:r>
              <a:rPr lang="de-DE" sz="1900" dirty="0">
                <a:latin typeface="Arial" panose="020B0604020202020204" pitchFamily="34" charset="0"/>
              </a:rPr>
              <a:t>          Johannes Kessler MECB</a:t>
            </a:r>
          </a:p>
          <a:p>
            <a:pPr eaLnBrk="1" hangingPunct="1">
              <a:buClr>
                <a:srgbClr val="DB0031"/>
              </a:buClr>
              <a:buFont typeface="Wingdings" panose="05000000000000000000" pitchFamily="2" charset="2"/>
              <a:buChar char="§"/>
            </a:pPr>
            <a:endParaRPr lang="de-DE" altLang="de-DE" sz="2700" dirty="0">
              <a:latin typeface="Arial" panose="020B0604020202020204" pitchFamily="34" charset="0"/>
            </a:endParaRPr>
          </a:p>
        </p:txBody>
      </p:sp>
      <p:sp>
        <p:nvSpPr>
          <p:cNvPr id="12" name="Abgerundetes Rechteck 11"/>
          <p:cNvSpPr/>
          <p:nvPr/>
        </p:nvSpPr>
        <p:spPr>
          <a:xfrm>
            <a:off x="2555875" y="8659813"/>
            <a:ext cx="8569325" cy="792162"/>
          </a:xfrm>
          <a:prstGeom prst="roundRect">
            <a:avLst/>
          </a:prstGeom>
          <a:noFill/>
          <a:ln w="28575">
            <a:no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r>
              <a:rPr lang="de-DE" sz="3900" b="1" dirty="0">
                <a:latin typeface="Arial" pitchFamily="34" charset="0"/>
                <a:cs typeface="Arial" pitchFamily="34" charset="0"/>
              </a:rPr>
              <a:t>Ziel des Projekts</a:t>
            </a:r>
          </a:p>
        </p:txBody>
      </p:sp>
      <p:sp>
        <p:nvSpPr>
          <p:cNvPr id="2054" name="Textfeld 16"/>
          <p:cNvSpPr txBox="1">
            <a:spLocks noChangeArrowheads="1"/>
          </p:cNvSpPr>
          <p:nvPr/>
        </p:nvSpPr>
        <p:spPr bwMode="auto">
          <a:xfrm>
            <a:off x="11629503" y="8659812"/>
            <a:ext cx="8350985" cy="1537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800">
                <a:solidFill>
                  <a:schemeClr val="tx1"/>
                </a:solidFill>
                <a:latin typeface="Calibri" panose="020F0502020204030204" pitchFamily="34" charset="0"/>
                <a:cs typeface="Arial" panose="020B0604020202020204" pitchFamily="34" charset="0"/>
              </a:defRPr>
            </a:lvl1pPr>
            <a:lvl2pPr marL="742950" indent="-285750" eaLnBrk="0" hangingPunct="0">
              <a:defRPr sz="5800">
                <a:solidFill>
                  <a:schemeClr val="tx1"/>
                </a:solidFill>
                <a:latin typeface="Calibri" panose="020F0502020204030204" pitchFamily="34" charset="0"/>
                <a:cs typeface="Arial" panose="020B0604020202020204" pitchFamily="34" charset="0"/>
              </a:defRPr>
            </a:lvl2pPr>
            <a:lvl3pPr marL="1143000" indent="-228600" eaLnBrk="0" hangingPunct="0">
              <a:defRPr sz="5800">
                <a:solidFill>
                  <a:schemeClr val="tx1"/>
                </a:solidFill>
                <a:latin typeface="Calibri" panose="020F0502020204030204" pitchFamily="34" charset="0"/>
                <a:cs typeface="Arial" panose="020B0604020202020204" pitchFamily="34" charset="0"/>
              </a:defRPr>
            </a:lvl3pPr>
            <a:lvl4pPr marL="1600200" indent="-228600" eaLnBrk="0" hangingPunct="0">
              <a:defRPr sz="5800">
                <a:solidFill>
                  <a:schemeClr val="tx1"/>
                </a:solidFill>
                <a:latin typeface="Calibri" panose="020F0502020204030204" pitchFamily="34" charset="0"/>
                <a:cs typeface="Arial" panose="020B0604020202020204" pitchFamily="34" charset="0"/>
              </a:defRPr>
            </a:lvl4pPr>
            <a:lvl5pPr marL="2057400" indent="-228600" eaLnBrk="0" hangingPunct="0">
              <a:defRPr sz="5800">
                <a:solidFill>
                  <a:schemeClr val="tx1"/>
                </a:solidFill>
                <a:latin typeface="Calibri" panose="020F0502020204030204" pitchFamily="34" charset="0"/>
                <a:cs typeface="Arial" panose="020B0604020202020204" pitchFamily="34" charset="0"/>
              </a:defRPr>
            </a:lvl5pPr>
            <a:lvl6pPr marL="2514600" indent="-228600" defTabSz="2951163"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6pPr>
            <a:lvl7pPr marL="2971800" indent="-228600" defTabSz="2951163"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7pPr>
            <a:lvl8pPr marL="3429000" indent="-228600" defTabSz="2951163"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8pPr>
            <a:lvl9pPr marL="3886200" indent="-228600" defTabSz="2951163"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9pPr>
          </a:lstStyle>
          <a:p>
            <a:pPr defTabSz="2952323" eaLnBrk="1" fontAlgn="auto" hangingPunct="1">
              <a:spcBef>
                <a:spcPts val="0"/>
              </a:spcBef>
              <a:spcAft>
                <a:spcPts val="0"/>
              </a:spcAft>
              <a:defRPr/>
            </a:pPr>
            <a:r>
              <a:rPr lang="de-DE" altLang="de-DE" sz="3900" b="1" dirty="0">
                <a:solidFill>
                  <a:schemeClr val="dk1"/>
                </a:solidFill>
                <a:latin typeface="Arial" pitchFamily="34" charset="0"/>
              </a:rPr>
              <a:t>Projektbilder/ -beschreibung</a:t>
            </a:r>
          </a:p>
          <a:p>
            <a:pPr algn="just" defTabSz="2952323" eaLnBrk="1" fontAlgn="auto" hangingPunct="1">
              <a:spcBef>
                <a:spcPts val="0"/>
              </a:spcBef>
              <a:spcAft>
                <a:spcPts val="0"/>
              </a:spcAft>
              <a:defRPr/>
            </a:pPr>
            <a:endParaRPr lang="de-DE" altLang="de-DE" sz="1900" b="1" dirty="0">
              <a:solidFill>
                <a:schemeClr val="dk1"/>
              </a:solidFill>
              <a:latin typeface="Arial" pitchFamily="34" charset="0"/>
            </a:endParaRPr>
          </a:p>
          <a:p>
            <a:pPr defTabSz="2909888" eaLnBrk="1" hangingPunct="1">
              <a:spcAft>
                <a:spcPts val="0"/>
              </a:spcAft>
            </a:pPr>
            <a:r>
              <a:rPr lang="de-DE" altLang="de-DE" sz="1900" dirty="0">
                <a:solidFill>
                  <a:srgbClr val="000000"/>
                </a:solidFill>
                <a:latin typeface="Arial" panose="020B0604020202020204" pitchFamily="34" charset="0"/>
              </a:rPr>
              <a:t>Als Umhausung der Steuerung wurde ein Gehäuse mittels 3D Druck erstellt. Das System wurde </a:t>
            </a:r>
            <a:r>
              <a:rPr lang="de-DE" altLang="de-DE" sz="1900" dirty="0">
                <a:latin typeface="Arial" panose="020B0604020202020204" pitchFamily="34" charset="0"/>
              </a:rPr>
              <a:t>mittels </a:t>
            </a:r>
            <a:r>
              <a:rPr lang="de-DE" altLang="de-DE" sz="1800" dirty="0">
                <a:latin typeface="Arial" panose="020B0604020202020204" pitchFamily="34" charset="0"/>
              </a:rPr>
              <a:t>z</a:t>
            </a:r>
            <a:r>
              <a:rPr lang="de-DE" altLang="de-DE" sz="1900" dirty="0">
                <a:latin typeface="Arial" panose="020B0604020202020204" pitchFamily="34" charset="0"/>
              </a:rPr>
              <a:t>ugbeständiger und </a:t>
            </a:r>
            <a:r>
              <a:rPr lang="de-DE" altLang="de-DE" sz="2000" dirty="0">
                <a:latin typeface="Arial" panose="020B0604020202020204" pitchFamily="34" charset="0"/>
              </a:rPr>
              <a:t>l</a:t>
            </a:r>
            <a:r>
              <a:rPr lang="de-DE" altLang="de-DE" sz="1900" dirty="0">
                <a:latin typeface="Arial" panose="020B0604020202020204" pitchFamily="34" charset="0"/>
              </a:rPr>
              <a:t>uftfeuchteresistenter Bauteile an industrielle Standards angelehnt,</a:t>
            </a:r>
            <a:r>
              <a:rPr lang="de-DE" altLang="de-DE" sz="1900" dirty="0">
                <a:solidFill>
                  <a:srgbClr val="000000"/>
                </a:solidFill>
                <a:latin typeface="Arial" panose="020B0604020202020204" pitchFamily="34" charset="0"/>
              </a:rPr>
              <a:t> um einen sicheren und dauerhaften Betrieb zu ermöglichen. Der Raspberry Pi </a:t>
            </a:r>
            <a:r>
              <a:rPr lang="de-DE" altLang="de-DE" sz="1500" dirty="0">
                <a:solidFill>
                  <a:srgbClr val="000000"/>
                </a:solidFill>
                <a:latin typeface="Arial" panose="020B0604020202020204" pitchFamily="34" charset="0"/>
              </a:rPr>
              <a:t>[1]</a:t>
            </a:r>
            <a:r>
              <a:rPr lang="de-DE" altLang="de-DE" sz="1900" dirty="0">
                <a:solidFill>
                  <a:srgbClr val="000000"/>
                </a:solidFill>
                <a:latin typeface="Arial" panose="020B0604020202020204" pitchFamily="34" charset="0"/>
              </a:rPr>
              <a:t> bildet nach wie vor die zentrale Steuereinheit dieses Systems.</a:t>
            </a:r>
          </a:p>
          <a:p>
            <a:pPr defTabSz="2909888" eaLnBrk="1" hangingPunct="1">
              <a:spcAft>
                <a:spcPts val="600"/>
              </a:spcAft>
            </a:pPr>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sz="1900" dirty="0">
              <a:solidFill>
                <a:srgbClr val="000000"/>
              </a:solidFill>
              <a:latin typeface="Arial" panose="020B0604020202020204" pitchFamily="34" charset="0"/>
            </a:endParaRPr>
          </a:p>
          <a:p>
            <a:pPr defTabSz="2909888" eaLnBrk="1" hangingPunct="1"/>
            <a:endParaRPr lang="de-DE" sz="1900" dirty="0">
              <a:solidFill>
                <a:srgbClr val="000000"/>
              </a:solidFill>
              <a:latin typeface="Arial" panose="020B0604020202020204" pitchFamily="34" charset="0"/>
            </a:endParaRPr>
          </a:p>
          <a:p>
            <a:pPr defTabSz="2909888" eaLnBrk="1" hangingPunct="1"/>
            <a:endParaRPr lang="de-DE" sz="1900" dirty="0">
              <a:solidFill>
                <a:srgbClr val="000000"/>
              </a:solidFill>
              <a:latin typeface="Arial" panose="020B0604020202020204" pitchFamily="34" charset="0"/>
            </a:endParaRPr>
          </a:p>
          <a:p>
            <a:pPr defTabSz="2909888" eaLnBrk="1" hangingPunct="1"/>
            <a:r>
              <a:rPr lang="de-DE" sz="1900" dirty="0">
                <a:solidFill>
                  <a:srgbClr val="000000"/>
                </a:solidFill>
                <a:latin typeface="Arial" panose="020B0604020202020204" pitchFamily="34" charset="0"/>
              </a:rPr>
              <a:t>Die Ansteuerung, Auswertung und Überwachung des Systems erfolgt über</a:t>
            </a:r>
            <a:endParaRPr lang="de-DE" altLang="de-DE" sz="1900" dirty="0">
              <a:solidFill>
                <a:srgbClr val="000000"/>
              </a:solidFill>
              <a:latin typeface="Arial" panose="020B0604020202020204" pitchFamily="34" charset="0"/>
            </a:endParaRPr>
          </a:p>
          <a:p>
            <a:pPr defTabSz="2909888" eaLnBrk="1" hangingPunct="1"/>
            <a:r>
              <a:rPr lang="de-DE" altLang="de-DE" sz="1900" dirty="0">
                <a:solidFill>
                  <a:srgbClr val="000000"/>
                </a:solidFill>
                <a:latin typeface="Arial" panose="020B0604020202020204" pitchFamily="34" charset="0"/>
              </a:rPr>
              <a:t>eine webbasierte</a:t>
            </a:r>
            <a:r>
              <a:rPr lang="de-DE" altLang="de-DE" sz="1900" dirty="0">
                <a:latin typeface="Arial" panose="020B0604020202020204" pitchFamily="34" charset="0"/>
              </a:rPr>
              <a:t> Benutzeroberfläche (</a:t>
            </a:r>
            <a:r>
              <a:rPr lang="de-DE" sz="1900" dirty="0">
                <a:latin typeface="Arial" panose="020B0604020202020204" pitchFamily="34" charset="0"/>
              </a:rPr>
              <a:t>GUI) die mit jedem Browser eines  internetfähigen Gerätes ausgeführt werden kann.</a:t>
            </a:r>
          </a:p>
          <a:p>
            <a:pPr defTabSz="2909888" eaLnBrk="1" hangingPunct="1"/>
            <a:endParaRPr lang="de-DE" sz="1900" dirty="0">
              <a:latin typeface="Arial" panose="020B0604020202020204" pitchFamily="34" charset="0"/>
            </a:endParaRPr>
          </a:p>
          <a:p>
            <a:pPr defTabSz="2909888" eaLnBrk="1" hangingPunct="1"/>
            <a:r>
              <a:rPr lang="de-DE" sz="1900" dirty="0">
                <a:latin typeface="Arial" panose="020B0604020202020204" pitchFamily="34" charset="0"/>
              </a:rPr>
              <a:t>Verwendet </a:t>
            </a:r>
            <a:r>
              <a:rPr lang="de-DE" sz="1900" dirty="0">
                <a:solidFill>
                  <a:srgbClr val="000000"/>
                </a:solidFill>
                <a:latin typeface="Arial" panose="020B0604020202020204" pitchFamily="34" charset="0"/>
              </a:rPr>
              <a:t>wurde dafür der Cloud Broker Cayenne Dashboard </a:t>
            </a:r>
            <a:r>
              <a:rPr lang="de-DE" sz="1500" dirty="0">
                <a:solidFill>
                  <a:srgbClr val="000000"/>
                </a:solidFill>
                <a:latin typeface="Arial" panose="020B0604020202020204" pitchFamily="34" charset="0"/>
              </a:rPr>
              <a:t>[2]</a:t>
            </a:r>
            <a:r>
              <a:rPr lang="de-DE" sz="1900" dirty="0">
                <a:solidFill>
                  <a:srgbClr val="000000"/>
                </a:solidFill>
                <a:latin typeface="Arial" panose="020B0604020202020204" pitchFamily="34" charset="0"/>
              </a:rPr>
              <a:t>.</a:t>
            </a:r>
            <a:endParaRPr lang="de-DE" sz="1500" b="0" dirty="0">
              <a:solidFill>
                <a:srgbClr val="000000"/>
              </a:solidFill>
              <a:latin typeface="Arial" panose="020B0604020202020204" pitchFamily="34" charset="0"/>
            </a:endParaRPr>
          </a:p>
          <a:p>
            <a:pPr defTabSz="2909888" eaLnBrk="1" hangingPunct="1"/>
            <a:endParaRPr lang="de-DE" altLang="de-DE" sz="3600" dirty="0">
              <a:solidFill>
                <a:srgbClr val="FF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endParaRPr lang="de-DE" altLang="de-DE" sz="1900" dirty="0">
              <a:solidFill>
                <a:srgbClr val="000000"/>
              </a:solidFill>
              <a:latin typeface="Arial" panose="020B0604020202020204" pitchFamily="34" charset="0"/>
            </a:endParaRPr>
          </a:p>
          <a:p>
            <a:pPr defTabSz="2909888" eaLnBrk="1" hangingPunct="1"/>
            <a:r>
              <a:rPr lang="de-DE" altLang="de-DE" sz="1900" dirty="0">
                <a:solidFill>
                  <a:srgbClr val="000000"/>
                </a:solidFill>
                <a:latin typeface="Arial" panose="020B0604020202020204" pitchFamily="34" charset="0"/>
              </a:rPr>
              <a:t>Die Kommunikation erfolgt über ein MQTT-</a:t>
            </a:r>
            <a:r>
              <a:rPr lang="de-DE" altLang="de-DE" sz="1900" dirty="0">
                <a:latin typeface="Arial" panose="020B0604020202020204" pitchFamily="34" charset="0"/>
              </a:rPr>
              <a:t>Io</a:t>
            </a:r>
            <a:r>
              <a:rPr lang="de-DE" altLang="de-DE" sz="1900" dirty="0">
                <a:solidFill>
                  <a:srgbClr val="000000"/>
                </a:solidFill>
                <a:latin typeface="Arial" panose="020B0604020202020204" pitchFamily="34" charset="0"/>
              </a:rPr>
              <a:t>T-Protokoll.</a:t>
            </a:r>
          </a:p>
          <a:p>
            <a:pPr defTabSz="2909888" eaLnBrk="1" hangingPunct="1"/>
            <a:r>
              <a:rPr lang="de-DE" altLang="de-DE" sz="1900" dirty="0">
                <a:solidFill>
                  <a:srgbClr val="000000"/>
                </a:solidFill>
                <a:latin typeface="Arial" panose="020B0604020202020204" pitchFamily="34" charset="0"/>
              </a:rPr>
              <a:t>Jeder </a:t>
            </a:r>
            <a:r>
              <a:rPr lang="de-DE" altLang="de-DE" sz="1900" dirty="0">
                <a:latin typeface="Arial" panose="020B0604020202020204" pitchFamily="34" charset="0"/>
              </a:rPr>
              <a:t>Client des Brokers ist sowohl sende- als auch empfangsberechtigt.</a:t>
            </a:r>
          </a:p>
          <a:p>
            <a:pPr defTabSz="2909888" eaLnBrk="1" hangingPunct="1"/>
            <a:endParaRPr lang="de-DE" altLang="de-DE" sz="1900" dirty="0">
              <a:latin typeface="Arial" panose="020B0604020202020204" pitchFamily="34" charset="0"/>
            </a:endParaRPr>
          </a:p>
          <a:p>
            <a:pPr defTabSz="2909888" eaLnBrk="1" hangingPunct="1"/>
            <a:endParaRPr lang="de-DE" altLang="de-DE" sz="1900" dirty="0">
              <a:latin typeface="Arial" panose="020B0604020202020204" pitchFamily="34" charset="0"/>
            </a:endParaRPr>
          </a:p>
          <a:p>
            <a:pPr defTabSz="2909888" eaLnBrk="1" hangingPunct="1"/>
            <a:r>
              <a:rPr lang="de-DE" altLang="de-DE" sz="1900" dirty="0">
                <a:solidFill>
                  <a:srgbClr val="000000"/>
                </a:solidFill>
                <a:latin typeface="Arial" panose="020B0604020202020204" pitchFamily="34" charset="0"/>
              </a:rPr>
              <a:t>Die Cloud-Lösung vereinfacht die Implementierung neuer Geräte.</a:t>
            </a:r>
          </a:p>
          <a:p>
            <a:pPr defTabSz="2909888" eaLnBrk="1" hangingPunct="1"/>
            <a:endParaRPr lang="de-DE" altLang="de-DE" sz="1900" dirty="0">
              <a:solidFill>
                <a:srgbClr val="000000"/>
              </a:solidFill>
              <a:latin typeface="Arial" panose="020B0604020202020204" pitchFamily="34" charset="0"/>
            </a:endParaRPr>
          </a:p>
        </p:txBody>
      </p:sp>
      <p:sp>
        <p:nvSpPr>
          <p:cNvPr id="19" name="Abgerundetes Rechteck 18"/>
          <p:cNvSpPr/>
          <p:nvPr/>
        </p:nvSpPr>
        <p:spPr>
          <a:xfrm>
            <a:off x="2555875" y="15139988"/>
            <a:ext cx="8569325" cy="792162"/>
          </a:xfrm>
          <a:prstGeom prst="roundRect">
            <a:avLst/>
          </a:prstGeom>
          <a:noFill/>
          <a:ln w="28575">
            <a:no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r>
              <a:rPr lang="de-DE" sz="3900" b="1" dirty="0">
                <a:latin typeface="Arial" pitchFamily="34" charset="0"/>
                <a:cs typeface="Arial" pitchFamily="34" charset="0"/>
              </a:rPr>
              <a:t>Vorgehensweise</a:t>
            </a:r>
          </a:p>
        </p:txBody>
      </p:sp>
      <p:sp>
        <p:nvSpPr>
          <p:cNvPr id="20" name="Abgerundetes Rechteck 19"/>
          <p:cNvSpPr/>
          <p:nvPr/>
        </p:nvSpPr>
        <p:spPr>
          <a:xfrm>
            <a:off x="2555875" y="23061613"/>
            <a:ext cx="8886825" cy="790575"/>
          </a:xfrm>
          <a:prstGeom prst="roundRect">
            <a:avLst/>
          </a:prstGeom>
          <a:noFill/>
          <a:ln w="28575">
            <a:noFill/>
          </a:ln>
        </p:spPr>
        <p:style>
          <a:lnRef idx="2">
            <a:schemeClr val="accent2"/>
          </a:lnRef>
          <a:fillRef idx="1">
            <a:schemeClr val="lt1"/>
          </a:fillRef>
          <a:effectRef idx="0">
            <a:schemeClr val="accent2"/>
          </a:effectRef>
          <a:fontRef idx="minor">
            <a:schemeClr val="dk1"/>
          </a:fontRef>
        </p:style>
        <p:txBody>
          <a:bodyPr lIns="90197" tIns="45098" rIns="90197" bIns="45098" anchor="ctr"/>
          <a:lstStyle/>
          <a:p>
            <a:pPr defTabSz="2952323" fontAlgn="auto">
              <a:spcBef>
                <a:spcPts val="0"/>
              </a:spcBef>
              <a:spcAft>
                <a:spcPts val="0"/>
              </a:spcAft>
              <a:defRPr/>
            </a:pPr>
            <a:r>
              <a:rPr lang="de-DE" sz="3900" b="1" dirty="0">
                <a:latin typeface="Arial" pitchFamily="34" charset="0"/>
                <a:cs typeface="Arial" pitchFamily="34" charset="0"/>
              </a:rPr>
              <a:t>Projektinformation</a:t>
            </a:r>
          </a:p>
        </p:txBody>
      </p:sp>
      <p:sp>
        <p:nvSpPr>
          <p:cNvPr id="2057" name="Textfeld 21"/>
          <p:cNvSpPr txBox="1">
            <a:spLocks noChangeArrowheads="1"/>
          </p:cNvSpPr>
          <p:nvPr/>
        </p:nvSpPr>
        <p:spPr bwMode="auto">
          <a:xfrm>
            <a:off x="2774215" y="16286235"/>
            <a:ext cx="8350985" cy="61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97" tIns="45098" rIns="90197" bIns="45098"/>
          <a:lstStyle>
            <a:lvl1pPr defTabSz="2909888" eaLnBrk="0" hangingPunct="0">
              <a:defRPr sz="5800">
                <a:solidFill>
                  <a:schemeClr val="tx1"/>
                </a:solidFill>
                <a:latin typeface="Calibri" panose="020F0502020204030204" pitchFamily="34" charset="0"/>
                <a:cs typeface="Arial" panose="020B0604020202020204" pitchFamily="34" charset="0"/>
              </a:defRPr>
            </a:lvl1pPr>
            <a:lvl2pPr marL="742950" indent="-285750" defTabSz="2909888" eaLnBrk="0" hangingPunct="0">
              <a:defRPr sz="5800">
                <a:solidFill>
                  <a:schemeClr val="tx1"/>
                </a:solidFill>
                <a:latin typeface="Calibri" panose="020F0502020204030204" pitchFamily="34" charset="0"/>
                <a:cs typeface="Arial" panose="020B0604020202020204" pitchFamily="34" charset="0"/>
              </a:defRPr>
            </a:lvl2pPr>
            <a:lvl3pPr marL="1143000" indent="-228600" defTabSz="2909888" eaLnBrk="0" hangingPunct="0">
              <a:defRPr sz="5800">
                <a:solidFill>
                  <a:schemeClr val="tx1"/>
                </a:solidFill>
                <a:latin typeface="Calibri" panose="020F0502020204030204" pitchFamily="34" charset="0"/>
                <a:cs typeface="Arial" panose="020B0604020202020204" pitchFamily="34" charset="0"/>
              </a:defRPr>
            </a:lvl3pPr>
            <a:lvl4pPr marL="1600200" indent="-228600" defTabSz="2909888" eaLnBrk="0" hangingPunct="0">
              <a:defRPr sz="5800">
                <a:solidFill>
                  <a:schemeClr val="tx1"/>
                </a:solidFill>
                <a:latin typeface="Calibri" panose="020F0502020204030204" pitchFamily="34" charset="0"/>
                <a:cs typeface="Arial" panose="020B0604020202020204" pitchFamily="34" charset="0"/>
              </a:defRPr>
            </a:lvl4pPr>
            <a:lvl5pPr marL="2057400" indent="-228600" defTabSz="2909888" eaLnBrk="0" hangingPunct="0">
              <a:defRPr sz="5800">
                <a:solidFill>
                  <a:schemeClr val="tx1"/>
                </a:solidFill>
                <a:latin typeface="Calibri" panose="020F0502020204030204" pitchFamily="34" charset="0"/>
                <a:cs typeface="Arial" panose="020B0604020202020204" pitchFamily="34" charset="0"/>
              </a:defRPr>
            </a:lvl5pPr>
            <a:lvl6pPr marL="25146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6pPr>
            <a:lvl7pPr marL="29718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7pPr>
            <a:lvl8pPr marL="34290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8pPr>
            <a:lvl9pPr marL="3886200" indent="-228600" defTabSz="2909888" eaLnBrk="0" fontAlgn="base" hangingPunct="0">
              <a:spcBef>
                <a:spcPct val="0"/>
              </a:spcBef>
              <a:spcAft>
                <a:spcPct val="0"/>
              </a:spcAft>
              <a:defRPr sz="5800">
                <a:solidFill>
                  <a:schemeClr val="tx1"/>
                </a:solidFill>
                <a:latin typeface="Calibri" panose="020F0502020204030204" pitchFamily="34" charset="0"/>
                <a:cs typeface="Arial" panose="020B0604020202020204" pitchFamily="34" charset="0"/>
              </a:defRPr>
            </a:lvl9pPr>
          </a:lstStyle>
          <a:p>
            <a:pPr defTabSz="2951163" eaLnBrk="1" hangingPunct="1">
              <a:spcAft>
                <a:spcPts val="0"/>
              </a:spcAft>
            </a:pPr>
            <a:r>
              <a:rPr lang="de-DE" sz="1900" dirty="0">
                <a:solidFill>
                  <a:srgbClr val="000000"/>
                </a:solidFill>
                <a:latin typeface="Arial" panose="020B0604020202020204" pitchFamily="34" charset="0"/>
              </a:rPr>
              <a:t>Die Dokumentation und Strategien der vorherigen Gruppe wurden analysiert und verstanden. Die zur Verfügung gestellten Materialien wurden zusammengebaut und zum Laufen gebracht.</a:t>
            </a:r>
          </a:p>
          <a:p>
            <a:pPr defTabSz="2951163" eaLnBrk="1" hangingPunct="1">
              <a:spcAft>
                <a:spcPts val="0"/>
              </a:spcAft>
            </a:pPr>
            <a:endParaRPr lang="de-DE" sz="1900" dirty="0">
              <a:solidFill>
                <a:srgbClr val="000000"/>
              </a:solidFill>
              <a:latin typeface="Arial" panose="020B0604020202020204" pitchFamily="34" charset="0"/>
            </a:endParaRPr>
          </a:p>
          <a:p>
            <a:pPr defTabSz="2951163" eaLnBrk="1" hangingPunct="1">
              <a:spcAft>
                <a:spcPts val="0"/>
              </a:spcAft>
            </a:pPr>
            <a:r>
              <a:rPr lang="de-DE" sz="1900" dirty="0">
                <a:solidFill>
                  <a:srgbClr val="000000"/>
                </a:solidFill>
                <a:latin typeface="Arial" panose="020B0604020202020204" pitchFamily="34" charset="0"/>
              </a:rPr>
              <a:t>Schließlich wurde das System in Bezug auf Hardware, Sensoren, Aktoren, Verkabelung, Gehäuse, Benutzeroberfläche – GUI, Software, </a:t>
            </a:r>
            <a:r>
              <a:rPr lang="de-DE" sz="1900" dirty="0">
                <a:latin typeface="Arial" panose="020B0604020202020204" pitchFamily="34" charset="0"/>
              </a:rPr>
              <a:t>Konnektivität, </a:t>
            </a:r>
            <a:r>
              <a:rPr lang="de-DE" sz="1900" dirty="0">
                <a:solidFill>
                  <a:srgbClr val="000000"/>
                </a:solidFill>
                <a:latin typeface="Arial" panose="020B0604020202020204" pitchFamily="34" charset="0"/>
              </a:rPr>
              <a:t>Ausfallsicherheit und Umgang mit der Signallatenz verbessert und der Automatisierungsgrad erhöht.</a:t>
            </a:r>
          </a:p>
          <a:p>
            <a:pPr defTabSz="2951163" eaLnBrk="1" hangingPunct="1">
              <a:spcAft>
                <a:spcPts val="0"/>
              </a:spcAft>
            </a:pPr>
            <a:endParaRPr lang="de-DE" sz="1900" dirty="0">
              <a:solidFill>
                <a:srgbClr val="000000"/>
              </a:solidFill>
              <a:latin typeface="Arial" panose="020B0604020202020204" pitchFamily="34" charset="0"/>
            </a:endParaRPr>
          </a:p>
          <a:p>
            <a:pPr eaLnBrk="1" hangingPunct="1">
              <a:spcAft>
                <a:spcPts val="0"/>
              </a:spcAft>
            </a:pPr>
            <a:r>
              <a:rPr lang="de-DE" altLang="de-DE" sz="1900" dirty="0">
                <a:solidFill>
                  <a:srgbClr val="000000"/>
                </a:solidFill>
                <a:latin typeface="Arial" panose="020B0604020202020204" pitchFamily="34" charset="0"/>
              </a:rPr>
              <a:t>Durch die detaillierte Arbeitsaufteilung, die tägliche Kommunikation der Teilnehmer untereinander und die wöchentliche Online Meetings mit den Betreuern blieb keine Frage offen und Probleme konnten schnell gelöst werden.</a:t>
            </a:r>
          </a:p>
          <a:p>
            <a:pPr eaLnBrk="1" hangingPunct="1">
              <a:spcAft>
                <a:spcPts val="0"/>
              </a:spcAft>
            </a:pPr>
            <a:endParaRPr lang="de-DE" sz="1900" dirty="0">
              <a:solidFill>
                <a:srgbClr val="000000"/>
              </a:solidFill>
              <a:latin typeface="Arial" panose="020B0604020202020204" pitchFamily="34" charset="0"/>
            </a:endParaRPr>
          </a:p>
          <a:p>
            <a:pPr lvl="0" eaLnBrk="1" hangingPunct="1">
              <a:spcAft>
                <a:spcPts val="0"/>
              </a:spcAft>
            </a:pPr>
            <a:r>
              <a:rPr lang="de-DE" altLang="de-DE" sz="1900" dirty="0">
                <a:solidFill>
                  <a:srgbClr val="000000"/>
                </a:solidFill>
                <a:latin typeface="Arial" panose="020B0604020202020204" pitchFamily="34" charset="0"/>
              </a:rPr>
              <a:t>Das gesamte Verfahren wurde für die nachfolgenden Gruppen und den Auftraggeber dokumentiert. Ebenso wurde eine Produktgebrauchsanleitung per Video erstellt. Damit steht den nachfolgenden Gruppen eine gute Ausgangsbasis für ihre Arbeit zur Verfügung.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303" y="11549560"/>
            <a:ext cx="7394171" cy="3580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12015303" y="17777650"/>
            <a:ext cx="7394170" cy="3500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8" name="Group 167"/>
          <p:cNvGrpSpPr/>
          <p:nvPr/>
        </p:nvGrpSpPr>
        <p:grpSpPr>
          <a:xfrm>
            <a:off x="12268884" y="23852188"/>
            <a:ext cx="6887008" cy="3993002"/>
            <a:chOff x="0" y="0"/>
            <a:chExt cx="7563148" cy="4962641"/>
          </a:xfrm>
        </p:grpSpPr>
        <p:grpSp>
          <p:nvGrpSpPr>
            <p:cNvPr id="169" name="Group 168"/>
            <p:cNvGrpSpPr/>
            <p:nvPr/>
          </p:nvGrpSpPr>
          <p:grpSpPr>
            <a:xfrm>
              <a:off x="0" y="0"/>
              <a:ext cx="7563148" cy="4962641"/>
              <a:chOff x="0" y="0"/>
              <a:chExt cx="7563148" cy="4962641"/>
            </a:xfrm>
          </p:grpSpPr>
          <p:grpSp>
            <p:nvGrpSpPr>
              <p:cNvPr id="173" name="Group 172"/>
              <p:cNvGrpSpPr/>
              <p:nvPr/>
            </p:nvGrpSpPr>
            <p:grpSpPr>
              <a:xfrm>
                <a:off x="4218709" y="0"/>
                <a:ext cx="3205999" cy="1994491"/>
                <a:chOff x="0" y="0"/>
                <a:chExt cx="3205999" cy="1994491"/>
              </a:xfrm>
            </p:grpSpPr>
            <p:grpSp>
              <p:nvGrpSpPr>
                <p:cNvPr id="209" name="Group 208"/>
                <p:cNvGrpSpPr/>
                <p:nvPr/>
              </p:nvGrpSpPr>
              <p:grpSpPr>
                <a:xfrm>
                  <a:off x="0" y="949037"/>
                  <a:ext cx="1127702" cy="1045454"/>
                  <a:chOff x="0" y="0"/>
                  <a:chExt cx="1127702" cy="1045454"/>
                </a:xfrm>
              </p:grpSpPr>
              <p:sp>
                <p:nvSpPr>
                  <p:cNvPr id="215" name="Text Box 2"/>
                  <p:cNvSpPr txBox="1">
                    <a:spLocks noChangeArrowheads="1"/>
                  </p:cNvSpPr>
                  <p:nvPr/>
                </p:nvSpPr>
                <p:spPr bwMode="auto">
                  <a:xfrm rot="19053556">
                    <a:off x="464127" y="623454"/>
                    <a:ext cx="663575" cy="2990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Publish</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16" name="Group 215"/>
                  <p:cNvGrpSpPr/>
                  <p:nvPr/>
                </p:nvGrpSpPr>
                <p:grpSpPr>
                  <a:xfrm>
                    <a:off x="0" y="0"/>
                    <a:ext cx="855345" cy="1045454"/>
                    <a:chOff x="0" y="0"/>
                    <a:chExt cx="855345" cy="1045454"/>
                  </a:xfrm>
                </p:grpSpPr>
                <p:grpSp>
                  <p:nvGrpSpPr>
                    <p:cNvPr id="217" name="Group 216"/>
                    <p:cNvGrpSpPr/>
                    <p:nvPr/>
                  </p:nvGrpSpPr>
                  <p:grpSpPr>
                    <a:xfrm rot="6111011">
                      <a:off x="27709" y="295804"/>
                      <a:ext cx="1045454" cy="453846"/>
                      <a:chOff x="0" y="0"/>
                      <a:chExt cx="1045454" cy="453846"/>
                    </a:xfrm>
                  </p:grpSpPr>
                  <p:sp>
                    <p:nvSpPr>
                      <p:cNvPr id="219" name="Up Arrow 218"/>
                      <p:cNvSpPr/>
                      <p:nvPr/>
                    </p:nvSpPr>
                    <p:spPr>
                      <a:xfrm rot="18385181">
                        <a:off x="437959" y="-338066"/>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sp>
                    <p:nvSpPr>
                      <p:cNvPr id="220" name="Up Arrow 219"/>
                      <p:cNvSpPr/>
                      <p:nvPr/>
                    </p:nvSpPr>
                    <p:spPr>
                      <a:xfrm rot="7581265">
                        <a:off x="338066" y="-153649"/>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grpSp>
                <p:sp>
                  <p:nvSpPr>
                    <p:cNvPr id="218" name="Text Box 2"/>
                    <p:cNvSpPr txBox="1">
                      <a:spLocks noChangeArrowheads="1"/>
                    </p:cNvSpPr>
                    <p:nvPr/>
                  </p:nvSpPr>
                  <p:spPr bwMode="auto">
                    <a:xfrm rot="19053556">
                      <a:off x="0" y="101840"/>
                      <a:ext cx="855345" cy="2990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Subscribe</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210" name="Group 209"/>
                <p:cNvGrpSpPr/>
                <p:nvPr/>
              </p:nvGrpSpPr>
              <p:grpSpPr>
                <a:xfrm>
                  <a:off x="1475509" y="0"/>
                  <a:ext cx="1730490" cy="1527233"/>
                  <a:chOff x="0" y="0"/>
                  <a:chExt cx="1730490" cy="1527233"/>
                </a:xfrm>
              </p:grpSpPr>
              <p:grpSp>
                <p:nvGrpSpPr>
                  <p:cNvPr id="211" name="Group 210"/>
                  <p:cNvGrpSpPr/>
                  <p:nvPr/>
                </p:nvGrpSpPr>
                <p:grpSpPr>
                  <a:xfrm>
                    <a:off x="0" y="297873"/>
                    <a:ext cx="1610995" cy="1229360"/>
                    <a:chOff x="0" y="0"/>
                    <a:chExt cx="1610995" cy="1229360"/>
                  </a:xfrm>
                </p:grpSpPr>
                <p:pic>
                  <p:nvPicPr>
                    <p:cNvPr id="213" name="Picture 212" descr="C:\Users\Hussein\Dropbox\MYiTOPS\incoming_Stuff\Presentation\Pics\Poster Pics\computer logo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10995" cy="1229360"/>
                    </a:xfrm>
                    <a:prstGeom prst="rect">
                      <a:avLst/>
                    </a:prstGeom>
                    <a:noFill/>
                    <a:ln>
                      <a:noFill/>
                    </a:ln>
                  </p:spPr>
                </p:pic>
                <p:pic>
                  <p:nvPicPr>
                    <p:cNvPr id="214" name="Picture 213" descr="C:\Users\Hussein\Dropbox\MYiTOPS\incoming_Stuff\Presentation\Cayenne GUI\Cayenne Dashboard.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443" y="69925"/>
                      <a:ext cx="1104900" cy="618490"/>
                    </a:xfrm>
                    <a:prstGeom prst="rect">
                      <a:avLst/>
                    </a:prstGeom>
                    <a:noFill/>
                    <a:ln>
                      <a:noFill/>
                    </a:ln>
                  </p:spPr>
                </p:pic>
              </p:grpSp>
              <p:sp>
                <p:nvSpPr>
                  <p:cNvPr id="212" name="Text Box 2"/>
                  <p:cNvSpPr txBox="1">
                    <a:spLocks noChangeArrowheads="1"/>
                  </p:cNvSpPr>
                  <p:nvPr/>
                </p:nvSpPr>
                <p:spPr bwMode="auto">
                  <a:xfrm>
                    <a:off x="367145" y="0"/>
                    <a:ext cx="1363345" cy="2990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MY"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Client in Germany</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74" name="Group 173"/>
              <p:cNvGrpSpPr/>
              <p:nvPr/>
            </p:nvGrpSpPr>
            <p:grpSpPr>
              <a:xfrm>
                <a:off x="0" y="2805546"/>
                <a:ext cx="2910524" cy="2028132"/>
                <a:chOff x="0" y="0"/>
                <a:chExt cx="2910524" cy="2028132"/>
              </a:xfrm>
            </p:grpSpPr>
            <p:sp>
              <p:nvSpPr>
                <p:cNvPr id="201" name="Text Box 2"/>
                <p:cNvSpPr txBox="1">
                  <a:spLocks noChangeArrowheads="1"/>
                </p:cNvSpPr>
                <p:nvPr/>
              </p:nvSpPr>
              <p:spPr bwMode="auto">
                <a:xfrm>
                  <a:off x="304800" y="637309"/>
                  <a:ext cx="1363345" cy="28321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RPI as client</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 </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2" name="Picture 201" descr="C:\Users\Hussein\Dropbox\MYiTOPS\incoming_Stuff\Presentation\Pics\Poster Pics\raspberry-pi.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845127"/>
                  <a:ext cx="1868170" cy="1183005"/>
                </a:xfrm>
                <a:prstGeom prst="rect">
                  <a:avLst/>
                </a:prstGeom>
                <a:noFill/>
                <a:ln>
                  <a:noFill/>
                </a:ln>
              </p:spPr>
            </p:pic>
            <p:grpSp>
              <p:nvGrpSpPr>
                <p:cNvPr id="203" name="Group 202"/>
                <p:cNvGrpSpPr/>
                <p:nvPr/>
              </p:nvGrpSpPr>
              <p:grpSpPr>
                <a:xfrm>
                  <a:off x="1669472" y="0"/>
                  <a:ext cx="1241052" cy="1045454"/>
                  <a:chOff x="0" y="0"/>
                  <a:chExt cx="1241052" cy="1045454"/>
                </a:xfrm>
              </p:grpSpPr>
              <p:grpSp>
                <p:nvGrpSpPr>
                  <p:cNvPr id="204" name="Group 203"/>
                  <p:cNvGrpSpPr/>
                  <p:nvPr/>
                </p:nvGrpSpPr>
                <p:grpSpPr>
                  <a:xfrm rot="6111011">
                    <a:off x="28904" y="295804"/>
                    <a:ext cx="1045454" cy="453846"/>
                    <a:chOff x="0" y="0"/>
                    <a:chExt cx="1045454" cy="453846"/>
                  </a:xfrm>
                </p:grpSpPr>
                <p:sp>
                  <p:nvSpPr>
                    <p:cNvPr id="207" name="Up Arrow 206"/>
                    <p:cNvSpPr/>
                    <p:nvPr/>
                  </p:nvSpPr>
                  <p:spPr>
                    <a:xfrm rot="18385181">
                      <a:off x="437959" y="-338066"/>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sp>
                  <p:nvSpPr>
                    <p:cNvPr id="208" name="Up Arrow 207"/>
                    <p:cNvSpPr/>
                    <p:nvPr/>
                  </p:nvSpPr>
                  <p:spPr>
                    <a:xfrm rot="7581265">
                      <a:off x="338066" y="-153649"/>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grpSp>
              <p:sp>
                <p:nvSpPr>
                  <p:cNvPr id="205" name="Text Box 2"/>
                  <p:cNvSpPr txBox="1">
                    <a:spLocks noChangeArrowheads="1"/>
                  </p:cNvSpPr>
                  <p:nvPr/>
                </p:nvSpPr>
                <p:spPr bwMode="auto">
                  <a:xfrm rot="19057989">
                    <a:off x="363272" y="602166"/>
                    <a:ext cx="877780" cy="2990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Subscribe</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6" name="Text Box 2"/>
                  <p:cNvSpPr txBox="1">
                    <a:spLocks noChangeArrowheads="1"/>
                  </p:cNvSpPr>
                  <p:nvPr/>
                </p:nvSpPr>
                <p:spPr bwMode="auto">
                  <a:xfrm rot="19053556">
                    <a:off x="0" y="103991"/>
                    <a:ext cx="855345" cy="2990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Publish</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75" name="Group 174"/>
              <p:cNvGrpSpPr/>
              <p:nvPr/>
            </p:nvGrpSpPr>
            <p:grpSpPr>
              <a:xfrm>
                <a:off x="173182" y="55419"/>
                <a:ext cx="2925721" cy="1949378"/>
                <a:chOff x="0" y="0"/>
                <a:chExt cx="2925721" cy="1949378"/>
              </a:xfrm>
            </p:grpSpPr>
            <p:grpSp>
              <p:nvGrpSpPr>
                <p:cNvPr id="189" name="Group 188"/>
                <p:cNvGrpSpPr/>
                <p:nvPr/>
              </p:nvGrpSpPr>
              <p:grpSpPr>
                <a:xfrm>
                  <a:off x="0" y="0"/>
                  <a:ext cx="1730491" cy="1485669"/>
                  <a:chOff x="0" y="0"/>
                  <a:chExt cx="1730491" cy="1485669"/>
                </a:xfrm>
              </p:grpSpPr>
              <p:grpSp>
                <p:nvGrpSpPr>
                  <p:cNvPr id="197" name="Group 196"/>
                  <p:cNvGrpSpPr/>
                  <p:nvPr/>
                </p:nvGrpSpPr>
                <p:grpSpPr>
                  <a:xfrm>
                    <a:off x="0" y="256309"/>
                    <a:ext cx="1610995" cy="1229360"/>
                    <a:chOff x="0" y="0"/>
                    <a:chExt cx="1610995" cy="1229360"/>
                  </a:xfrm>
                </p:grpSpPr>
                <p:pic>
                  <p:nvPicPr>
                    <p:cNvPr id="199" name="Picture 198" descr="C:\Users\Hussein\Dropbox\MYiTOPS\incoming_Stuff\Presentation\Pics\Poster Pics\computer logo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10995" cy="1229360"/>
                    </a:xfrm>
                    <a:prstGeom prst="rect">
                      <a:avLst/>
                    </a:prstGeom>
                    <a:noFill/>
                    <a:ln>
                      <a:noFill/>
                    </a:ln>
                  </p:spPr>
                </p:pic>
                <p:pic>
                  <p:nvPicPr>
                    <p:cNvPr id="200" name="Picture 199" descr="C:\Users\Hussein\Dropbox\MYiTOPS\incoming_Stuff\Presentation\Cayenne GUI\Cayenne Dashboard.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443" y="69925"/>
                      <a:ext cx="1104900" cy="618490"/>
                    </a:xfrm>
                    <a:prstGeom prst="rect">
                      <a:avLst/>
                    </a:prstGeom>
                    <a:noFill/>
                    <a:ln>
                      <a:noFill/>
                    </a:ln>
                  </p:spPr>
                </p:pic>
              </p:grpSp>
              <p:sp>
                <p:nvSpPr>
                  <p:cNvPr id="198" name="Text Box 2"/>
                  <p:cNvSpPr txBox="1">
                    <a:spLocks noChangeArrowheads="1"/>
                  </p:cNvSpPr>
                  <p:nvPr/>
                </p:nvSpPr>
                <p:spPr bwMode="auto">
                  <a:xfrm>
                    <a:off x="367146" y="0"/>
                    <a:ext cx="1363345" cy="28321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MY"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Client in Malaysia</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90" name="Group 189"/>
                <p:cNvGrpSpPr/>
                <p:nvPr/>
              </p:nvGrpSpPr>
              <p:grpSpPr>
                <a:xfrm>
                  <a:off x="1752600" y="1198418"/>
                  <a:ext cx="1173121" cy="750960"/>
                  <a:chOff x="0" y="0"/>
                  <a:chExt cx="1173121" cy="750960"/>
                </a:xfrm>
              </p:grpSpPr>
              <p:sp>
                <p:nvSpPr>
                  <p:cNvPr id="191" name="Text Box 2"/>
                  <p:cNvSpPr txBox="1">
                    <a:spLocks noChangeArrowheads="1"/>
                  </p:cNvSpPr>
                  <p:nvPr/>
                </p:nvSpPr>
                <p:spPr bwMode="auto">
                  <a:xfrm rot="2153838">
                    <a:off x="509752" y="0"/>
                    <a:ext cx="663369" cy="2990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Publish</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2" name="Group 191"/>
                  <p:cNvGrpSpPr/>
                  <p:nvPr/>
                </p:nvGrpSpPr>
                <p:grpSpPr>
                  <a:xfrm>
                    <a:off x="0" y="147145"/>
                    <a:ext cx="1119027" cy="603815"/>
                    <a:chOff x="0" y="0"/>
                    <a:chExt cx="1119027" cy="603815"/>
                  </a:xfrm>
                </p:grpSpPr>
                <p:grpSp>
                  <p:nvGrpSpPr>
                    <p:cNvPr id="193" name="Group 192"/>
                    <p:cNvGrpSpPr/>
                    <p:nvPr/>
                  </p:nvGrpSpPr>
                  <p:grpSpPr>
                    <a:xfrm>
                      <a:off x="73573" y="0"/>
                      <a:ext cx="1045454" cy="453846"/>
                      <a:chOff x="0" y="0"/>
                      <a:chExt cx="1045454" cy="453846"/>
                    </a:xfrm>
                  </p:grpSpPr>
                  <p:sp>
                    <p:nvSpPr>
                      <p:cNvPr id="195" name="Up Arrow 194"/>
                      <p:cNvSpPr/>
                      <p:nvPr/>
                    </p:nvSpPr>
                    <p:spPr>
                      <a:xfrm rot="18385181">
                        <a:off x="437959" y="-338066"/>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sp>
                    <p:nvSpPr>
                      <p:cNvPr id="196" name="Up Arrow 195"/>
                      <p:cNvSpPr/>
                      <p:nvPr/>
                    </p:nvSpPr>
                    <p:spPr>
                      <a:xfrm rot="7581265">
                        <a:off x="338066" y="-153649"/>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grpSp>
                <p:sp>
                  <p:nvSpPr>
                    <p:cNvPr id="194" name="Text Box 2"/>
                    <p:cNvSpPr txBox="1">
                      <a:spLocks noChangeArrowheads="1"/>
                    </p:cNvSpPr>
                    <p:nvPr/>
                  </p:nvSpPr>
                  <p:spPr bwMode="auto">
                    <a:xfrm rot="2166948">
                      <a:off x="0" y="304800"/>
                      <a:ext cx="809526" cy="2990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Subscribe</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nvGrpSpPr>
              <p:cNvPr id="176" name="Group 175"/>
              <p:cNvGrpSpPr/>
              <p:nvPr/>
            </p:nvGrpSpPr>
            <p:grpSpPr>
              <a:xfrm>
                <a:off x="2618509" y="1212273"/>
                <a:ext cx="2322195" cy="2520257"/>
                <a:chOff x="0" y="0"/>
                <a:chExt cx="2322195" cy="2520257"/>
              </a:xfrm>
            </p:grpSpPr>
            <p:grpSp>
              <p:nvGrpSpPr>
                <p:cNvPr id="185" name="Group 184"/>
                <p:cNvGrpSpPr/>
                <p:nvPr/>
              </p:nvGrpSpPr>
              <p:grpSpPr>
                <a:xfrm>
                  <a:off x="0" y="0"/>
                  <a:ext cx="2322195" cy="2373630"/>
                  <a:chOff x="0" y="0"/>
                  <a:chExt cx="2322195" cy="2373630"/>
                </a:xfrm>
              </p:grpSpPr>
              <p:pic>
                <p:nvPicPr>
                  <p:cNvPr id="187" name="Picture 186" descr="C:\Users\Hussein\Dropbox\MYiTOPS\incoming_Stuff\Presentation\Pics\Poster Pics\cloud logo.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2322195" cy="2373630"/>
                  </a:xfrm>
                  <a:prstGeom prst="rect">
                    <a:avLst/>
                  </a:prstGeom>
                  <a:noFill/>
                  <a:ln>
                    <a:noFill/>
                  </a:ln>
                </p:spPr>
              </p:pic>
              <p:pic>
                <p:nvPicPr>
                  <p:cNvPr id="188" name="Picture 187" descr="C:\Users\Hussein\Dropbox\MYiTOPS\incoming_Stuff\Presentation\Pics\Poster Pics\cayennelogo.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2418" y="895151"/>
                    <a:ext cx="938530" cy="920750"/>
                  </a:xfrm>
                  <a:prstGeom prst="rect">
                    <a:avLst/>
                  </a:prstGeom>
                  <a:noFill/>
                  <a:ln>
                    <a:noFill/>
                  </a:ln>
                </p:spPr>
              </p:pic>
            </p:grpSp>
            <p:sp>
              <p:nvSpPr>
                <p:cNvPr id="186" name="Text Box 2"/>
                <p:cNvSpPr txBox="1">
                  <a:spLocks noChangeArrowheads="1"/>
                </p:cNvSpPr>
                <p:nvPr/>
              </p:nvSpPr>
              <p:spPr bwMode="auto">
                <a:xfrm>
                  <a:off x="173182" y="1988127"/>
                  <a:ext cx="2007235" cy="53213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err="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CayenneIOT</a:t>
                  </a:r>
                  <a:r>
                    <a:rPr lang="en-US" sz="1100" b="1" dirty="0">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 as</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b="1" dirty="0">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 MQTT Broker</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b="1" dirty="0">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 </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77" name="Group 176"/>
              <p:cNvGrpSpPr/>
              <p:nvPr/>
            </p:nvGrpSpPr>
            <p:grpSpPr>
              <a:xfrm>
                <a:off x="4745182" y="3089564"/>
                <a:ext cx="2817966" cy="1873077"/>
                <a:chOff x="0" y="0"/>
                <a:chExt cx="2817966" cy="1873077"/>
              </a:xfrm>
            </p:grpSpPr>
            <p:sp>
              <p:nvSpPr>
                <p:cNvPr id="178" name="Text Box 2"/>
                <p:cNvSpPr txBox="1">
                  <a:spLocks noChangeArrowheads="1"/>
                </p:cNvSpPr>
                <p:nvPr/>
              </p:nvSpPr>
              <p:spPr bwMode="auto">
                <a:xfrm>
                  <a:off x="810490" y="360218"/>
                  <a:ext cx="2007476" cy="46545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Android/IOS device as client</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b="1" dirty="0">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 </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9" name="Group 178"/>
                <p:cNvGrpSpPr/>
                <p:nvPr/>
              </p:nvGrpSpPr>
              <p:grpSpPr>
                <a:xfrm>
                  <a:off x="1253836" y="554182"/>
                  <a:ext cx="1423670" cy="1318895"/>
                  <a:chOff x="0" y="0"/>
                  <a:chExt cx="1598295" cy="1697990"/>
                </a:xfrm>
              </p:grpSpPr>
              <p:pic>
                <p:nvPicPr>
                  <p:cNvPr id="183" name="Picture 182" descr="C:\Users\Hussein\Dropbox\MYiTOPS\incoming_Stuff\Presentation\Pics\Poster Pics\phone.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598295" cy="1697990"/>
                  </a:xfrm>
                  <a:prstGeom prst="rect">
                    <a:avLst/>
                  </a:prstGeom>
                  <a:noFill/>
                  <a:ln>
                    <a:noFill/>
                  </a:ln>
                </p:spPr>
              </p:pic>
              <p:pic>
                <p:nvPicPr>
                  <p:cNvPr id="184" name="Picture 183" descr="C:\Users\Hussein\Dropbox\MYiTOPS\incoming_Stuff\Presentation\Cayenne GUI\2-State.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653" y="200527"/>
                    <a:ext cx="622935" cy="1102360"/>
                  </a:xfrm>
                  <a:prstGeom prst="rect">
                    <a:avLst/>
                  </a:prstGeom>
                  <a:noFill/>
                  <a:ln>
                    <a:noFill/>
                  </a:ln>
                </p:spPr>
              </p:pic>
            </p:grpSp>
            <p:grpSp>
              <p:nvGrpSpPr>
                <p:cNvPr id="180" name="Group 179"/>
                <p:cNvGrpSpPr/>
                <p:nvPr/>
              </p:nvGrpSpPr>
              <p:grpSpPr>
                <a:xfrm rot="10608436">
                  <a:off x="0" y="0"/>
                  <a:ext cx="1045454" cy="453846"/>
                  <a:chOff x="0" y="0"/>
                  <a:chExt cx="1045454" cy="453846"/>
                </a:xfrm>
              </p:grpSpPr>
              <p:sp>
                <p:nvSpPr>
                  <p:cNvPr id="181" name="Up Arrow 180"/>
                  <p:cNvSpPr/>
                  <p:nvPr/>
                </p:nvSpPr>
                <p:spPr>
                  <a:xfrm rot="18385181">
                    <a:off x="437959" y="-338066"/>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sp>
                <p:nvSpPr>
                  <p:cNvPr id="182" name="Up Arrow 181"/>
                  <p:cNvSpPr/>
                  <p:nvPr/>
                </p:nvSpPr>
                <p:spPr>
                  <a:xfrm rot="7581265">
                    <a:off x="338066" y="-153649"/>
                    <a:ext cx="269429" cy="945561"/>
                  </a:xfrm>
                  <a:prstGeom prst="upArrow">
                    <a:avLst/>
                  </a:prstGeom>
                  <a:gradFill>
                    <a:gsLst>
                      <a:gs pos="0">
                        <a:srgbClr val="09AF97"/>
                      </a:gs>
                      <a:gs pos="100000">
                        <a:srgbClr val="A568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MY"/>
                  </a:p>
                </p:txBody>
              </p:sp>
            </p:grpSp>
          </p:grpSp>
        </p:grpSp>
        <p:grpSp>
          <p:nvGrpSpPr>
            <p:cNvPr id="170" name="Group 169"/>
            <p:cNvGrpSpPr/>
            <p:nvPr/>
          </p:nvGrpSpPr>
          <p:grpSpPr>
            <a:xfrm>
              <a:off x="4703618" y="2930237"/>
              <a:ext cx="1142035" cy="770069"/>
              <a:chOff x="0" y="0"/>
              <a:chExt cx="1142035" cy="770069"/>
            </a:xfrm>
          </p:grpSpPr>
          <p:sp>
            <p:nvSpPr>
              <p:cNvPr id="171" name="Text Box 2"/>
              <p:cNvSpPr txBox="1">
                <a:spLocks noChangeArrowheads="1"/>
              </p:cNvSpPr>
              <p:nvPr/>
            </p:nvSpPr>
            <p:spPr bwMode="auto">
              <a:xfrm rot="1919602">
                <a:off x="0" y="471054"/>
                <a:ext cx="663369" cy="2990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Publish</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2" name="Text Box 2"/>
              <p:cNvSpPr txBox="1">
                <a:spLocks noChangeArrowheads="1"/>
              </p:cNvSpPr>
              <p:nvPr/>
            </p:nvSpPr>
            <p:spPr bwMode="auto">
              <a:xfrm rot="2028902">
                <a:off x="332509" y="0"/>
                <a:ext cx="809526" cy="2990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gradFill>
                      <a:gsLst>
                        <a:gs pos="0">
                          <a:srgbClr val="09AF97"/>
                        </a:gs>
                        <a:gs pos="100000">
                          <a:srgbClr val="A568D2"/>
                        </a:gs>
                      </a:gsLst>
                      <a:lin ang="5400000" scaled="0"/>
                    </a:gradFill>
                    <a:effectLst/>
                    <a:latin typeface="Calibri" panose="020F0502020204030204" pitchFamily="34" charset="0"/>
                    <a:ea typeface="Calibri" panose="020F0502020204030204" pitchFamily="34" charset="0"/>
                    <a:cs typeface="Times New Roman" panose="02020603050405020304" pitchFamily="18" charset="0"/>
                  </a:rPr>
                  <a:t>Subscribe</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3" name="Rechteck 2">
            <a:extLst>
              <a:ext uri="{FF2B5EF4-FFF2-40B4-BE49-F238E27FC236}">
                <a16:creationId xmlns:a16="http://schemas.microsoft.com/office/drawing/2014/main" id="{2461D928-0774-4F2A-B598-933D7E1C7E58}"/>
              </a:ext>
            </a:extLst>
          </p:cNvPr>
          <p:cNvSpPr/>
          <p:nvPr/>
        </p:nvSpPr>
        <p:spPr>
          <a:xfrm>
            <a:off x="4126501" y="28504835"/>
            <a:ext cx="7331879" cy="615553"/>
          </a:xfrm>
          <a:prstGeom prst="rect">
            <a:avLst/>
          </a:prstGeom>
          <a:noFill/>
        </p:spPr>
        <p:txBody>
          <a:bodyPr wrap="none" lIns="91440" tIns="45720" rIns="91440" bIns="45720">
            <a:spAutoFit/>
          </a:bodyPr>
          <a:lstStyle/>
          <a:p>
            <a:r>
              <a:rPr lang="de-DE" sz="1700" b="0" cap="none" spc="0" dirty="0">
                <a:ln w="0"/>
                <a:solidFill>
                  <a:schemeClr val="tx1"/>
                </a:solidFill>
              </a:rPr>
              <a:t>[1</a:t>
            </a:r>
            <a:r>
              <a:rPr lang="de-DE" sz="1700" dirty="0">
                <a:ln w="0"/>
              </a:rPr>
              <a:t>] https://www.ionos.de/digitalguide/server/knowhow/raspberry-pi-projekte </a:t>
            </a:r>
            <a:endParaRPr lang="de-DE" sz="1700" b="0" cap="none" spc="0" dirty="0">
              <a:ln w="0"/>
              <a:solidFill>
                <a:schemeClr val="tx1"/>
              </a:solidFill>
            </a:endParaRPr>
          </a:p>
          <a:p>
            <a:r>
              <a:rPr lang="de-DE" sz="1700" dirty="0">
                <a:ln w="0"/>
              </a:rPr>
              <a:t>[2] https://developers.mydevices.com/cayenne/features                                </a:t>
            </a:r>
            <a:endParaRPr lang="de-DE" sz="1700" b="0" cap="none" spc="0" dirty="0">
              <a:ln w="0"/>
              <a:solidFill>
                <a:schemeClr val="tx1"/>
              </a:solidFill>
            </a:endParaRPr>
          </a:p>
        </p:txBody>
      </p:sp>
    </p:spTree>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Benutzerdefiniert</PresentationFormat>
  <Paragraphs>97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Times New Roman</vt:lpstr>
      <vt:lpstr>Wingdings</vt:lpstr>
      <vt:lpstr>Larissa</vt:lpstr>
      <vt:lpstr>PowerPoint-Präsentation</vt:lpstr>
    </vt:vector>
  </TitlesOfParts>
  <Company>Hochschule  Karlsruhe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 Jäckle</dc:creator>
  <cp:lastModifiedBy>Daria Masny</cp:lastModifiedBy>
  <cp:revision>128</cp:revision>
  <cp:lastPrinted>2012-10-18T08:01:41Z</cp:lastPrinted>
  <dcterms:created xsi:type="dcterms:W3CDTF">2012-06-21T08:21:10Z</dcterms:created>
  <dcterms:modified xsi:type="dcterms:W3CDTF">2020-08-25T17:42:48Z</dcterms:modified>
</cp:coreProperties>
</file>