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256" r:id="rId2"/>
    <p:sldId id="301" r:id="rId3"/>
    <p:sldId id="258" r:id="rId4"/>
    <p:sldId id="266" r:id="rId5"/>
    <p:sldId id="259" r:id="rId6"/>
    <p:sldId id="260" r:id="rId7"/>
    <p:sldId id="263" r:id="rId8"/>
    <p:sldId id="262" r:id="rId9"/>
    <p:sldId id="264" r:id="rId10"/>
    <p:sldId id="265" r:id="rId11"/>
    <p:sldId id="278" r:id="rId12"/>
    <p:sldId id="279" r:id="rId13"/>
    <p:sldId id="280" r:id="rId14"/>
    <p:sldId id="281" r:id="rId15"/>
    <p:sldId id="282" r:id="rId16"/>
    <p:sldId id="283" r:id="rId17"/>
    <p:sldId id="284" r:id="rId18"/>
    <p:sldId id="285" r:id="rId19"/>
    <p:sldId id="286" r:id="rId20"/>
    <p:sldId id="298" r:id="rId21"/>
    <p:sldId id="271" r:id="rId22"/>
    <p:sldId id="272" r:id="rId23"/>
    <p:sldId id="273" r:id="rId24"/>
    <p:sldId id="274" r:id="rId25"/>
    <p:sldId id="275" r:id="rId26"/>
    <p:sldId id="277" r:id="rId27"/>
    <p:sldId id="257" r:id="rId28"/>
    <p:sldId id="267" r:id="rId29"/>
    <p:sldId id="268" r:id="rId30"/>
    <p:sldId id="269" r:id="rId31"/>
    <p:sldId id="270" r:id="rId32"/>
    <p:sldId id="276" r:id="rId33"/>
    <p:sldId id="295" r:id="rId34"/>
    <p:sldId id="297" r:id="rId35"/>
    <p:sldId id="296" r:id="rId36"/>
    <p:sldId id="289" r:id="rId37"/>
    <p:sldId id="291" r:id="rId38"/>
    <p:sldId id="292" r:id="rId39"/>
    <p:sldId id="293" r:id="rId40"/>
    <p:sldId id="294" r:id="rId41"/>
    <p:sldId id="287" r:id="rId42"/>
    <p:sldId id="288" r:id="rId43"/>
    <p:sldId id="299" r:id="rId44"/>
    <p:sldId id="300" r:id="rId45"/>
    <p:sldId id="29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E8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57" autoAdjust="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3928D6-F86F-4624-A7B0-3FD1A4B10F7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3468992F-E9F3-40CB-BF3F-9543A5493428}">
      <dgm:prSet/>
      <dgm:spPr/>
      <dgm:t>
        <a:bodyPr/>
        <a:lstStyle/>
        <a:p>
          <a:r>
            <a:rPr lang="en-US" dirty="0">
              <a:solidFill>
                <a:srgbClr val="002060"/>
              </a:solidFill>
            </a:rPr>
            <a:t>Introduction</a:t>
          </a:r>
        </a:p>
      </dgm:t>
    </dgm:pt>
    <dgm:pt modelId="{37AE276C-EDEC-44C3-A0F3-B92382781F0B}" type="parTrans" cxnId="{C322F88C-AEF8-4675-86AB-685A12FA3423}">
      <dgm:prSet/>
      <dgm:spPr/>
      <dgm:t>
        <a:bodyPr/>
        <a:lstStyle/>
        <a:p>
          <a:endParaRPr lang="en-US"/>
        </a:p>
      </dgm:t>
    </dgm:pt>
    <dgm:pt modelId="{CAA8F37A-D09F-485B-A0FD-D3A8A6A97D47}" type="sibTrans" cxnId="{C322F88C-AEF8-4675-86AB-685A12FA3423}">
      <dgm:prSet/>
      <dgm:spPr/>
      <dgm:t>
        <a:bodyPr/>
        <a:lstStyle/>
        <a:p>
          <a:endParaRPr lang="en-US"/>
        </a:p>
      </dgm:t>
    </dgm:pt>
    <dgm:pt modelId="{0E1975CB-11CE-4B84-8182-B822AD2F3C4D}">
      <dgm:prSet/>
      <dgm:spPr/>
      <dgm:t>
        <a:bodyPr/>
        <a:lstStyle/>
        <a:p>
          <a:r>
            <a:rPr lang="en-US" dirty="0">
              <a:solidFill>
                <a:srgbClr val="002060"/>
              </a:solidFill>
            </a:rPr>
            <a:t>Basic Terminology</a:t>
          </a:r>
        </a:p>
      </dgm:t>
    </dgm:pt>
    <dgm:pt modelId="{76763452-8828-4897-AEA5-24E53FD9219D}" type="parTrans" cxnId="{1193B4B5-8960-41EA-BEDE-A3498FD81098}">
      <dgm:prSet/>
      <dgm:spPr/>
      <dgm:t>
        <a:bodyPr/>
        <a:lstStyle/>
        <a:p>
          <a:endParaRPr lang="en-US"/>
        </a:p>
      </dgm:t>
    </dgm:pt>
    <dgm:pt modelId="{8E928D2E-D0F7-447B-9D7D-C2302F676508}" type="sibTrans" cxnId="{1193B4B5-8960-41EA-BEDE-A3498FD81098}">
      <dgm:prSet/>
      <dgm:spPr/>
      <dgm:t>
        <a:bodyPr/>
        <a:lstStyle/>
        <a:p>
          <a:endParaRPr lang="en-US"/>
        </a:p>
      </dgm:t>
    </dgm:pt>
    <dgm:pt modelId="{C3E0FC2B-8CDF-4B51-A50C-C0F589AF59C3}">
      <dgm:prSet/>
      <dgm:spPr/>
      <dgm:t>
        <a:bodyPr/>
        <a:lstStyle/>
        <a:p>
          <a:r>
            <a:rPr lang="en-US" dirty="0">
              <a:solidFill>
                <a:srgbClr val="002060"/>
              </a:solidFill>
            </a:rPr>
            <a:t>Traditional Methods</a:t>
          </a:r>
        </a:p>
      </dgm:t>
    </dgm:pt>
    <dgm:pt modelId="{8253867C-B654-4CE1-8E02-A470703D7CB6}" type="parTrans" cxnId="{1469322C-926D-4F93-A1E5-C2301883E8AB}">
      <dgm:prSet/>
      <dgm:spPr/>
      <dgm:t>
        <a:bodyPr/>
        <a:lstStyle/>
        <a:p>
          <a:endParaRPr lang="en-US"/>
        </a:p>
      </dgm:t>
    </dgm:pt>
    <dgm:pt modelId="{9C9449F1-D8BF-4A02-ACDD-A3FBDED3E75A}" type="sibTrans" cxnId="{1469322C-926D-4F93-A1E5-C2301883E8AB}">
      <dgm:prSet/>
      <dgm:spPr/>
      <dgm:t>
        <a:bodyPr/>
        <a:lstStyle/>
        <a:p>
          <a:endParaRPr lang="en-US"/>
        </a:p>
      </dgm:t>
    </dgm:pt>
    <dgm:pt modelId="{3F68B129-B6F0-47D7-8587-BEEA227F3566}">
      <dgm:prSet/>
      <dgm:spPr/>
      <dgm:t>
        <a:bodyPr/>
        <a:lstStyle/>
        <a:p>
          <a:r>
            <a:rPr lang="en-US" dirty="0">
              <a:solidFill>
                <a:srgbClr val="002060"/>
              </a:solidFill>
            </a:rPr>
            <a:t>Transformer </a:t>
          </a:r>
        </a:p>
      </dgm:t>
    </dgm:pt>
    <dgm:pt modelId="{ADC59757-E7C0-4CFC-AAC6-CF8181FB0622}" type="parTrans" cxnId="{B0DD016D-76AD-4531-AE53-BBE063508AA1}">
      <dgm:prSet/>
      <dgm:spPr/>
      <dgm:t>
        <a:bodyPr/>
        <a:lstStyle/>
        <a:p>
          <a:endParaRPr lang="en-US"/>
        </a:p>
      </dgm:t>
    </dgm:pt>
    <dgm:pt modelId="{845D8975-40CB-4B51-9052-830EE6AA4675}" type="sibTrans" cxnId="{B0DD016D-76AD-4531-AE53-BBE063508AA1}">
      <dgm:prSet/>
      <dgm:spPr/>
      <dgm:t>
        <a:bodyPr/>
        <a:lstStyle/>
        <a:p>
          <a:endParaRPr lang="en-US"/>
        </a:p>
      </dgm:t>
    </dgm:pt>
    <dgm:pt modelId="{3090D021-8704-46EE-8196-2D58A6F9D423}">
      <dgm:prSet/>
      <dgm:spPr/>
      <dgm:t>
        <a:bodyPr/>
        <a:lstStyle/>
        <a:p>
          <a:r>
            <a:rPr lang="en-US" dirty="0">
              <a:solidFill>
                <a:srgbClr val="002060"/>
              </a:solidFill>
            </a:rPr>
            <a:t>Performer</a:t>
          </a:r>
        </a:p>
      </dgm:t>
    </dgm:pt>
    <dgm:pt modelId="{999E90A1-C018-4545-AB7A-2F4280CA26EA}" type="parTrans" cxnId="{E0C801FA-AF97-4CB8-8B57-A43F11A1C89B}">
      <dgm:prSet/>
      <dgm:spPr/>
      <dgm:t>
        <a:bodyPr/>
        <a:lstStyle/>
        <a:p>
          <a:endParaRPr lang="en-US"/>
        </a:p>
      </dgm:t>
    </dgm:pt>
    <dgm:pt modelId="{BC296B82-46B3-4565-8157-B74D4724C80A}" type="sibTrans" cxnId="{E0C801FA-AF97-4CB8-8B57-A43F11A1C89B}">
      <dgm:prSet/>
      <dgm:spPr/>
      <dgm:t>
        <a:bodyPr/>
        <a:lstStyle/>
        <a:p>
          <a:endParaRPr lang="en-US"/>
        </a:p>
      </dgm:t>
    </dgm:pt>
    <dgm:pt modelId="{D9BA47E6-4834-4B3B-B24D-7724706B9EEC}">
      <dgm:prSet/>
      <dgm:spPr/>
      <dgm:t>
        <a:bodyPr/>
        <a:lstStyle/>
        <a:p>
          <a:r>
            <a:rPr lang="en-US" dirty="0">
              <a:solidFill>
                <a:srgbClr val="002060"/>
              </a:solidFill>
            </a:rPr>
            <a:t>Conclusion</a:t>
          </a:r>
        </a:p>
      </dgm:t>
    </dgm:pt>
    <dgm:pt modelId="{07E498C1-6BC3-41B3-BFB3-5C48F512F794}" type="parTrans" cxnId="{471BA288-F4B2-452B-A8DA-02C1E55E1F2A}">
      <dgm:prSet/>
      <dgm:spPr/>
      <dgm:t>
        <a:bodyPr/>
        <a:lstStyle/>
        <a:p>
          <a:endParaRPr lang="en-US"/>
        </a:p>
      </dgm:t>
    </dgm:pt>
    <dgm:pt modelId="{4C7175A2-00D9-4D80-A7C4-3F3858B444AD}" type="sibTrans" cxnId="{471BA288-F4B2-452B-A8DA-02C1E55E1F2A}">
      <dgm:prSet/>
      <dgm:spPr/>
      <dgm:t>
        <a:bodyPr/>
        <a:lstStyle/>
        <a:p>
          <a:endParaRPr lang="en-US"/>
        </a:p>
      </dgm:t>
    </dgm:pt>
    <dgm:pt modelId="{45913830-D05D-44D4-8689-71818D29CFE0}">
      <dgm:prSet/>
      <dgm:spPr/>
      <dgm:t>
        <a:bodyPr/>
        <a:lstStyle/>
        <a:p>
          <a:r>
            <a:rPr lang="en-US" dirty="0">
              <a:solidFill>
                <a:srgbClr val="002060"/>
              </a:solidFill>
            </a:rPr>
            <a:t>Limitations and future works</a:t>
          </a:r>
        </a:p>
      </dgm:t>
    </dgm:pt>
    <dgm:pt modelId="{C57425AF-8C66-4324-AA58-D901BB299DB9}" type="parTrans" cxnId="{04B23764-C019-4D97-9439-7F92EEDB0043}">
      <dgm:prSet/>
      <dgm:spPr/>
      <dgm:t>
        <a:bodyPr/>
        <a:lstStyle/>
        <a:p>
          <a:endParaRPr lang="en-US"/>
        </a:p>
      </dgm:t>
    </dgm:pt>
    <dgm:pt modelId="{9A966984-F000-46E1-8D62-97149E2DE9F6}" type="sibTrans" cxnId="{04B23764-C019-4D97-9439-7F92EEDB0043}">
      <dgm:prSet/>
      <dgm:spPr/>
      <dgm:t>
        <a:bodyPr/>
        <a:lstStyle/>
        <a:p>
          <a:endParaRPr lang="en-US"/>
        </a:p>
      </dgm:t>
    </dgm:pt>
    <dgm:pt modelId="{38D50819-7E4A-44C0-AD2C-F77B181637E6}" type="pres">
      <dgm:prSet presAssocID="{593928D6-F86F-4624-A7B0-3FD1A4B10F75}" presName="vert0" presStyleCnt="0">
        <dgm:presLayoutVars>
          <dgm:dir/>
          <dgm:animOne val="branch"/>
          <dgm:animLvl val="lvl"/>
        </dgm:presLayoutVars>
      </dgm:prSet>
      <dgm:spPr/>
    </dgm:pt>
    <dgm:pt modelId="{9C671C53-8A06-42E3-ABB7-A9A3003484BA}" type="pres">
      <dgm:prSet presAssocID="{3468992F-E9F3-40CB-BF3F-9543A5493428}" presName="thickLine" presStyleLbl="alignNode1" presStyleIdx="0" presStyleCnt="7"/>
      <dgm:spPr/>
    </dgm:pt>
    <dgm:pt modelId="{5FC0C940-DAF3-4DB1-B59B-0ECE3381CEC1}" type="pres">
      <dgm:prSet presAssocID="{3468992F-E9F3-40CB-BF3F-9543A5493428}" presName="horz1" presStyleCnt="0"/>
      <dgm:spPr/>
    </dgm:pt>
    <dgm:pt modelId="{E7390F7F-FBFA-426C-91C7-8501F8C3BAE9}" type="pres">
      <dgm:prSet presAssocID="{3468992F-E9F3-40CB-BF3F-9543A5493428}" presName="tx1" presStyleLbl="revTx" presStyleIdx="0" presStyleCnt="7"/>
      <dgm:spPr/>
    </dgm:pt>
    <dgm:pt modelId="{CCF3572A-6FC6-4E4E-BB57-81D8D8EB6883}" type="pres">
      <dgm:prSet presAssocID="{3468992F-E9F3-40CB-BF3F-9543A5493428}" presName="vert1" presStyleCnt="0"/>
      <dgm:spPr/>
    </dgm:pt>
    <dgm:pt modelId="{7FF1D4D9-1756-4CFD-8891-CDC19A98FC76}" type="pres">
      <dgm:prSet presAssocID="{0E1975CB-11CE-4B84-8182-B822AD2F3C4D}" presName="thickLine" presStyleLbl="alignNode1" presStyleIdx="1" presStyleCnt="7"/>
      <dgm:spPr/>
    </dgm:pt>
    <dgm:pt modelId="{EB28718C-FEA4-4F63-B819-033A4AA94530}" type="pres">
      <dgm:prSet presAssocID="{0E1975CB-11CE-4B84-8182-B822AD2F3C4D}" presName="horz1" presStyleCnt="0"/>
      <dgm:spPr/>
    </dgm:pt>
    <dgm:pt modelId="{95151FBF-223E-40B8-AE54-A8B8F9700B27}" type="pres">
      <dgm:prSet presAssocID="{0E1975CB-11CE-4B84-8182-B822AD2F3C4D}" presName="tx1" presStyleLbl="revTx" presStyleIdx="1" presStyleCnt="7"/>
      <dgm:spPr/>
    </dgm:pt>
    <dgm:pt modelId="{F88A1012-40F0-4362-BEEE-E94BCFAF59F0}" type="pres">
      <dgm:prSet presAssocID="{0E1975CB-11CE-4B84-8182-B822AD2F3C4D}" presName="vert1" presStyleCnt="0"/>
      <dgm:spPr/>
    </dgm:pt>
    <dgm:pt modelId="{304AA198-B702-4096-93FE-C6AD4A4D903D}" type="pres">
      <dgm:prSet presAssocID="{C3E0FC2B-8CDF-4B51-A50C-C0F589AF59C3}" presName="thickLine" presStyleLbl="alignNode1" presStyleIdx="2" presStyleCnt="7"/>
      <dgm:spPr/>
    </dgm:pt>
    <dgm:pt modelId="{35A0BA4D-18F9-457D-BDBD-4DC735E6DE47}" type="pres">
      <dgm:prSet presAssocID="{C3E0FC2B-8CDF-4B51-A50C-C0F589AF59C3}" presName="horz1" presStyleCnt="0"/>
      <dgm:spPr/>
    </dgm:pt>
    <dgm:pt modelId="{54A6D07B-EF60-45EA-94AE-039379958435}" type="pres">
      <dgm:prSet presAssocID="{C3E0FC2B-8CDF-4B51-A50C-C0F589AF59C3}" presName="tx1" presStyleLbl="revTx" presStyleIdx="2" presStyleCnt="7"/>
      <dgm:spPr/>
    </dgm:pt>
    <dgm:pt modelId="{CB95816F-FFFC-4670-95F4-6A849B5E7968}" type="pres">
      <dgm:prSet presAssocID="{C3E0FC2B-8CDF-4B51-A50C-C0F589AF59C3}" presName="vert1" presStyleCnt="0"/>
      <dgm:spPr/>
    </dgm:pt>
    <dgm:pt modelId="{5263153D-42BD-4A65-A8F2-C74BB62BB690}" type="pres">
      <dgm:prSet presAssocID="{3F68B129-B6F0-47D7-8587-BEEA227F3566}" presName="thickLine" presStyleLbl="alignNode1" presStyleIdx="3" presStyleCnt="7"/>
      <dgm:spPr/>
    </dgm:pt>
    <dgm:pt modelId="{E5A46637-303E-43E6-B2EE-74151824F6FD}" type="pres">
      <dgm:prSet presAssocID="{3F68B129-B6F0-47D7-8587-BEEA227F3566}" presName="horz1" presStyleCnt="0"/>
      <dgm:spPr/>
    </dgm:pt>
    <dgm:pt modelId="{9DD5E311-23E9-496C-98BF-C53492A4BCD6}" type="pres">
      <dgm:prSet presAssocID="{3F68B129-B6F0-47D7-8587-BEEA227F3566}" presName="tx1" presStyleLbl="revTx" presStyleIdx="3" presStyleCnt="7"/>
      <dgm:spPr/>
    </dgm:pt>
    <dgm:pt modelId="{183C9197-A5F7-4A3F-834D-4265C8F4BB10}" type="pres">
      <dgm:prSet presAssocID="{3F68B129-B6F0-47D7-8587-BEEA227F3566}" presName="vert1" presStyleCnt="0"/>
      <dgm:spPr/>
    </dgm:pt>
    <dgm:pt modelId="{B44B065E-FA14-40AD-8444-A5F537880D1F}" type="pres">
      <dgm:prSet presAssocID="{3090D021-8704-46EE-8196-2D58A6F9D423}" presName="thickLine" presStyleLbl="alignNode1" presStyleIdx="4" presStyleCnt="7"/>
      <dgm:spPr/>
    </dgm:pt>
    <dgm:pt modelId="{8779A71E-CD8E-42DF-9ADC-C5DD817C76E6}" type="pres">
      <dgm:prSet presAssocID="{3090D021-8704-46EE-8196-2D58A6F9D423}" presName="horz1" presStyleCnt="0"/>
      <dgm:spPr/>
    </dgm:pt>
    <dgm:pt modelId="{B3CF2B05-5781-4280-90E9-D7CFAA07C199}" type="pres">
      <dgm:prSet presAssocID="{3090D021-8704-46EE-8196-2D58A6F9D423}" presName="tx1" presStyleLbl="revTx" presStyleIdx="4" presStyleCnt="7"/>
      <dgm:spPr/>
    </dgm:pt>
    <dgm:pt modelId="{DDE7800A-57F1-4BF8-A2E0-FA79A6027ABA}" type="pres">
      <dgm:prSet presAssocID="{3090D021-8704-46EE-8196-2D58A6F9D423}" presName="vert1" presStyleCnt="0"/>
      <dgm:spPr/>
    </dgm:pt>
    <dgm:pt modelId="{29371453-9713-4770-ADC0-F4F526CFBF29}" type="pres">
      <dgm:prSet presAssocID="{D9BA47E6-4834-4B3B-B24D-7724706B9EEC}" presName="thickLine" presStyleLbl="alignNode1" presStyleIdx="5" presStyleCnt="7"/>
      <dgm:spPr/>
    </dgm:pt>
    <dgm:pt modelId="{08D807FA-A570-40A2-816C-78EAED6ABD57}" type="pres">
      <dgm:prSet presAssocID="{D9BA47E6-4834-4B3B-B24D-7724706B9EEC}" presName="horz1" presStyleCnt="0"/>
      <dgm:spPr/>
    </dgm:pt>
    <dgm:pt modelId="{13A13F13-4170-4389-A406-539D0A641A5C}" type="pres">
      <dgm:prSet presAssocID="{D9BA47E6-4834-4B3B-B24D-7724706B9EEC}" presName="tx1" presStyleLbl="revTx" presStyleIdx="5" presStyleCnt="7"/>
      <dgm:spPr/>
    </dgm:pt>
    <dgm:pt modelId="{080D64B0-9BA4-4D16-A95D-AF7BA05FF12C}" type="pres">
      <dgm:prSet presAssocID="{D9BA47E6-4834-4B3B-B24D-7724706B9EEC}" presName="vert1" presStyleCnt="0"/>
      <dgm:spPr/>
    </dgm:pt>
    <dgm:pt modelId="{234A1D11-9C08-4780-89B6-770933D66189}" type="pres">
      <dgm:prSet presAssocID="{45913830-D05D-44D4-8689-71818D29CFE0}" presName="thickLine" presStyleLbl="alignNode1" presStyleIdx="6" presStyleCnt="7"/>
      <dgm:spPr/>
    </dgm:pt>
    <dgm:pt modelId="{665C79DD-ABF4-4370-B112-9661CD4CE385}" type="pres">
      <dgm:prSet presAssocID="{45913830-D05D-44D4-8689-71818D29CFE0}" presName="horz1" presStyleCnt="0"/>
      <dgm:spPr/>
    </dgm:pt>
    <dgm:pt modelId="{8B50C521-A00F-4C41-A56A-0A496629A74C}" type="pres">
      <dgm:prSet presAssocID="{45913830-D05D-44D4-8689-71818D29CFE0}" presName="tx1" presStyleLbl="revTx" presStyleIdx="6" presStyleCnt="7"/>
      <dgm:spPr/>
    </dgm:pt>
    <dgm:pt modelId="{B3A1DBB1-0E11-419E-AB2C-98CBFDA58453}" type="pres">
      <dgm:prSet presAssocID="{45913830-D05D-44D4-8689-71818D29CFE0}" presName="vert1" presStyleCnt="0"/>
      <dgm:spPr/>
    </dgm:pt>
  </dgm:ptLst>
  <dgm:cxnLst>
    <dgm:cxn modelId="{B2BE9E22-B0C9-47AC-BD63-C1C0ABF3A9FC}" type="presOf" srcId="{3F68B129-B6F0-47D7-8587-BEEA227F3566}" destId="{9DD5E311-23E9-496C-98BF-C53492A4BCD6}" srcOrd="0" destOrd="0" presId="urn:microsoft.com/office/officeart/2008/layout/LinedList"/>
    <dgm:cxn modelId="{1469322C-926D-4F93-A1E5-C2301883E8AB}" srcId="{593928D6-F86F-4624-A7B0-3FD1A4B10F75}" destId="{C3E0FC2B-8CDF-4B51-A50C-C0F589AF59C3}" srcOrd="2" destOrd="0" parTransId="{8253867C-B654-4CE1-8E02-A470703D7CB6}" sibTransId="{9C9449F1-D8BF-4A02-ACDD-A3FBDED3E75A}"/>
    <dgm:cxn modelId="{A2C1EE5B-646F-4454-9ADD-DCB03B012EF6}" type="presOf" srcId="{0E1975CB-11CE-4B84-8182-B822AD2F3C4D}" destId="{95151FBF-223E-40B8-AE54-A8B8F9700B27}" srcOrd="0" destOrd="0" presId="urn:microsoft.com/office/officeart/2008/layout/LinedList"/>
    <dgm:cxn modelId="{04B23764-C019-4D97-9439-7F92EEDB0043}" srcId="{593928D6-F86F-4624-A7B0-3FD1A4B10F75}" destId="{45913830-D05D-44D4-8689-71818D29CFE0}" srcOrd="6" destOrd="0" parTransId="{C57425AF-8C66-4324-AA58-D901BB299DB9}" sibTransId="{9A966984-F000-46E1-8D62-97149E2DE9F6}"/>
    <dgm:cxn modelId="{B0DD016D-76AD-4531-AE53-BBE063508AA1}" srcId="{593928D6-F86F-4624-A7B0-3FD1A4B10F75}" destId="{3F68B129-B6F0-47D7-8587-BEEA227F3566}" srcOrd="3" destOrd="0" parTransId="{ADC59757-E7C0-4CFC-AAC6-CF8181FB0622}" sibTransId="{845D8975-40CB-4B51-9052-830EE6AA4675}"/>
    <dgm:cxn modelId="{66EA236E-F912-4AA8-A0A9-F792CCFE7441}" type="presOf" srcId="{45913830-D05D-44D4-8689-71818D29CFE0}" destId="{8B50C521-A00F-4C41-A56A-0A496629A74C}" srcOrd="0" destOrd="0" presId="urn:microsoft.com/office/officeart/2008/layout/LinedList"/>
    <dgm:cxn modelId="{471BA288-F4B2-452B-A8DA-02C1E55E1F2A}" srcId="{593928D6-F86F-4624-A7B0-3FD1A4B10F75}" destId="{D9BA47E6-4834-4B3B-B24D-7724706B9EEC}" srcOrd="5" destOrd="0" parTransId="{07E498C1-6BC3-41B3-BFB3-5C48F512F794}" sibTransId="{4C7175A2-00D9-4D80-A7C4-3F3858B444AD}"/>
    <dgm:cxn modelId="{C322F88C-AEF8-4675-86AB-685A12FA3423}" srcId="{593928D6-F86F-4624-A7B0-3FD1A4B10F75}" destId="{3468992F-E9F3-40CB-BF3F-9543A5493428}" srcOrd="0" destOrd="0" parTransId="{37AE276C-EDEC-44C3-A0F3-B92382781F0B}" sibTransId="{CAA8F37A-D09F-485B-A0FD-D3A8A6A97D47}"/>
    <dgm:cxn modelId="{32A6FC99-BA35-45B5-AC79-F2A4B35FA47F}" type="presOf" srcId="{3468992F-E9F3-40CB-BF3F-9543A5493428}" destId="{E7390F7F-FBFA-426C-91C7-8501F8C3BAE9}" srcOrd="0" destOrd="0" presId="urn:microsoft.com/office/officeart/2008/layout/LinedList"/>
    <dgm:cxn modelId="{C80D3EB1-30DD-4F51-9DB8-E919D5F0BE02}" type="presOf" srcId="{C3E0FC2B-8CDF-4B51-A50C-C0F589AF59C3}" destId="{54A6D07B-EF60-45EA-94AE-039379958435}" srcOrd="0" destOrd="0" presId="urn:microsoft.com/office/officeart/2008/layout/LinedList"/>
    <dgm:cxn modelId="{C458D5B4-7FF6-42EE-9D9D-743743BDF003}" type="presOf" srcId="{593928D6-F86F-4624-A7B0-3FD1A4B10F75}" destId="{38D50819-7E4A-44C0-AD2C-F77B181637E6}" srcOrd="0" destOrd="0" presId="urn:microsoft.com/office/officeart/2008/layout/LinedList"/>
    <dgm:cxn modelId="{1193B4B5-8960-41EA-BEDE-A3498FD81098}" srcId="{593928D6-F86F-4624-A7B0-3FD1A4B10F75}" destId="{0E1975CB-11CE-4B84-8182-B822AD2F3C4D}" srcOrd="1" destOrd="0" parTransId="{76763452-8828-4897-AEA5-24E53FD9219D}" sibTransId="{8E928D2E-D0F7-447B-9D7D-C2302F676508}"/>
    <dgm:cxn modelId="{B75E4AD0-8D12-47E6-87D2-56501C6987D4}" type="presOf" srcId="{3090D021-8704-46EE-8196-2D58A6F9D423}" destId="{B3CF2B05-5781-4280-90E9-D7CFAA07C199}" srcOrd="0" destOrd="0" presId="urn:microsoft.com/office/officeart/2008/layout/LinedList"/>
    <dgm:cxn modelId="{3307C3F9-0CE9-4243-B2B9-D9BAE20EBE42}" type="presOf" srcId="{D9BA47E6-4834-4B3B-B24D-7724706B9EEC}" destId="{13A13F13-4170-4389-A406-539D0A641A5C}" srcOrd="0" destOrd="0" presId="urn:microsoft.com/office/officeart/2008/layout/LinedList"/>
    <dgm:cxn modelId="{E0C801FA-AF97-4CB8-8B57-A43F11A1C89B}" srcId="{593928D6-F86F-4624-A7B0-3FD1A4B10F75}" destId="{3090D021-8704-46EE-8196-2D58A6F9D423}" srcOrd="4" destOrd="0" parTransId="{999E90A1-C018-4545-AB7A-2F4280CA26EA}" sibTransId="{BC296B82-46B3-4565-8157-B74D4724C80A}"/>
    <dgm:cxn modelId="{2A44DA86-E8D9-492D-AA80-17EC4EA126C0}" type="presParOf" srcId="{38D50819-7E4A-44C0-AD2C-F77B181637E6}" destId="{9C671C53-8A06-42E3-ABB7-A9A3003484BA}" srcOrd="0" destOrd="0" presId="urn:microsoft.com/office/officeart/2008/layout/LinedList"/>
    <dgm:cxn modelId="{B99BCF49-C16A-4F44-A790-BA355BC9DDE4}" type="presParOf" srcId="{38D50819-7E4A-44C0-AD2C-F77B181637E6}" destId="{5FC0C940-DAF3-4DB1-B59B-0ECE3381CEC1}" srcOrd="1" destOrd="0" presId="urn:microsoft.com/office/officeart/2008/layout/LinedList"/>
    <dgm:cxn modelId="{164C566A-035C-47C4-BF0C-4EEDFCADAC90}" type="presParOf" srcId="{5FC0C940-DAF3-4DB1-B59B-0ECE3381CEC1}" destId="{E7390F7F-FBFA-426C-91C7-8501F8C3BAE9}" srcOrd="0" destOrd="0" presId="urn:microsoft.com/office/officeart/2008/layout/LinedList"/>
    <dgm:cxn modelId="{6082AA9F-95BB-41D8-ADFA-9473C2FDE7B5}" type="presParOf" srcId="{5FC0C940-DAF3-4DB1-B59B-0ECE3381CEC1}" destId="{CCF3572A-6FC6-4E4E-BB57-81D8D8EB6883}" srcOrd="1" destOrd="0" presId="urn:microsoft.com/office/officeart/2008/layout/LinedList"/>
    <dgm:cxn modelId="{D684E525-FF7C-41D7-B6A0-B0E30E17B5A7}" type="presParOf" srcId="{38D50819-7E4A-44C0-AD2C-F77B181637E6}" destId="{7FF1D4D9-1756-4CFD-8891-CDC19A98FC76}" srcOrd="2" destOrd="0" presId="urn:microsoft.com/office/officeart/2008/layout/LinedList"/>
    <dgm:cxn modelId="{15BE9F81-96B4-4830-8179-B72667A5FCB3}" type="presParOf" srcId="{38D50819-7E4A-44C0-AD2C-F77B181637E6}" destId="{EB28718C-FEA4-4F63-B819-033A4AA94530}" srcOrd="3" destOrd="0" presId="urn:microsoft.com/office/officeart/2008/layout/LinedList"/>
    <dgm:cxn modelId="{363FA289-49CF-4315-825C-556AF8B631E9}" type="presParOf" srcId="{EB28718C-FEA4-4F63-B819-033A4AA94530}" destId="{95151FBF-223E-40B8-AE54-A8B8F9700B27}" srcOrd="0" destOrd="0" presId="urn:microsoft.com/office/officeart/2008/layout/LinedList"/>
    <dgm:cxn modelId="{A9AAF9E0-16DB-4419-8C13-B4F25A9E0521}" type="presParOf" srcId="{EB28718C-FEA4-4F63-B819-033A4AA94530}" destId="{F88A1012-40F0-4362-BEEE-E94BCFAF59F0}" srcOrd="1" destOrd="0" presId="urn:microsoft.com/office/officeart/2008/layout/LinedList"/>
    <dgm:cxn modelId="{8F144A60-7355-4EB8-8125-56213A4D42B3}" type="presParOf" srcId="{38D50819-7E4A-44C0-AD2C-F77B181637E6}" destId="{304AA198-B702-4096-93FE-C6AD4A4D903D}" srcOrd="4" destOrd="0" presId="urn:microsoft.com/office/officeart/2008/layout/LinedList"/>
    <dgm:cxn modelId="{F01A3A98-9F64-4387-99F5-3170D89954B6}" type="presParOf" srcId="{38D50819-7E4A-44C0-AD2C-F77B181637E6}" destId="{35A0BA4D-18F9-457D-BDBD-4DC735E6DE47}" srcOrd="5" destOrd="0" presId="urn:microsoft.com/office/officeart/2008/layout/LinedList"/>
    <dgm:cxn modelId="{9190EA39-D42E-4EA9-8DEB-1A60A76B4103}" type="presParOf" srcId="{35A0BA4D-18F9-457D-BDBD-4DC735E6DE47}" destId="{54A6D07B-EF60-45EA-94AE-039379958435}" srcOrd="0" destOrd="0" presId="urn:microsoft.com/office/officeart/2008/layout/LinedList"/>
    <dgm:cxn modelId="{FF2F5EEF-76D9-4A4F-B90E-124926D3E04B}" type="presParOf" srcId="{35A0BA4D-18F9-457D-BDBD-4DC735E6DE47}" destId="{CB95816F-FFFC-4670-95F4-6A849B5E7968}" srcOrd="1" destOrd="0" presId="urn:microsoft.com/office/officeart/2008/layout/LinedList"/>
    <dgm:cxn modelId="{0E1BFA9E-08C1-4207-8CB6-03C69D58978B}" type="presParOf" srcId="{38D50819-7E4A-44C0-AD2C-F77B181637E6}" destId="{5263153D-42BD-4A65-A8F2-C74BB62BB690}" srcOrd="6" destOrd="0" presId="urn:microsoft.com/office/officeart/2008/layout/LinedList"/>
    <dgm:cxn modelId="{AB6B822B-71FD-4084-8C17-56F3128074FD}" type="presParOf" srcId="{38D50819-7E4A-44C0-AD2C-F77B181637E6}" destId="{E5A46637-303E-43E6-B2EE-74151824F6FD}" srcOrd="7" destOrd="0" presId="urn:microsoft.com/office/officeart/2008/layout/LinedList"/>
    <dgm:cxn modelId="{AA79E03B-3C96-46FF-8BA3-3CE74A17E521}" type="presParOf" srcId="{E5A46637-303E-43E6-B2EE-74151824F6FD}" destId="{9DD5E311-23E9-496C-98BF-C53492A4BCD6}" srcOrd="0" destOrd="0" presId="urn:microsoft.com/office/officeart/2008/layout/LinedList"/>
    <dgm:cxn modelId="{59E4FBD3-9336-403E-9739-D442AF80371E}" type="presParOf" srcId="{E5A46637-303E-43E6-B2EE-74151824F6FD}" destId="{183C9197-A5F7-4A3F-834D-4265C8F4BB10}" srcOrd="1" destOrd="0" presId="urn:microsoft.com/office/officeart/2008/layout/LinedList"/>
    <dgm:cxn modelId="{3CE36FAB-ECF5-47DD-AC07-C6A2F232C1A2}" type="presParOf" srcId="{38D50819-7E4A-44C0-AD2C-F77B181637E6}" destId="{B44B065E-FA14-40AD-8444-A5F537880D1F}" srcOrd="8" destOrd="0" presId="urn:microsoft.com/office/officeart/2008/layout/LinedList"/>
    <dgm:cxn modelId="{796E4F70-DE5E-49D7-A109-5DBA24C44805}" type="presParOf" srcId="{38D50819-7E4A-44C0-AD2C-F77B181637E6}" destId="{8779A71E-CD8E-42DF-9ADC-C5DD817C76E6}" srcOrd="9" destOrd="0" presId="urn:microsoft.com/office/officeart/2008/layout/LinedList"/>
    <dgm:cxn modelId="{73A6F8FE-E23D-4C53-8CA3-AAF0D29987AF}" type="presParOf" srcId="{8779A71E-CD8E-42DF-9ADC-C5DD817C76E6}" destId="{B3CF2B05-5781-4280-90E9-D7CFAA07C199}" srcOrd="0" destOrd="0" presId="urn:microsoft.com/office/officeart/2008/layout/LinedList"/>
    <dgm:cxn modelId="{6EB39D78-1B77-426E-A150-40F57FC6B60C}" type="presParOf" srcId="{8779A71E-CD8E-42DF-9ADC-C5DD817C76E6}" destId="{DDE7800A-57F1-4BF8-A2E0-FA79A6027ABA}" srcOrd="1" destOrd="0" presId="urn:microsoft.com/office/officeart/2008/layout/LinedList"/>
    <dgm:cxn modelId="{EE38DAE4-71CA-458C-8DEC-E5F6D66B9AA8}" type="presParOf" srcId="{38D50819-7E4A-44C0-AD2C-F77B181637E6}" destId="{29371453-9713-4770-ADC0-F4F526CFBF29}" srcOrd="10" destOrd="0" presId="urn:microsoft.com/office/officeart/2008/layout/LinedList"/>
    <dgm:cxn modelId="{62BAFA74-5766-4825-B829-6223B00C8851}" type="presParOf" srcId="{38D50819-7E4A-44C0-AD2C-F77B181637E6}" destId="{08D807FA-A570-40A2-816C-78EAED6ABD57}" srcOrd="11" destOrd="0" presId="urn:microsoft.com/office/officeart/2008/layout/LinedList"/>
    <dgm:cxn modelId="{1F33DC76-210E-4AC7-AB9A-C4E1CF01FC11}" type="presParOf" srcId="{08D807FA-A570-40A2-816C-78EAED6ABD57}" destId="{13A13F13-4170-4389-A406-539D0A641A5C}" srcOrd="0" destOrd="0" presId="urn:microsoft.com/office/officeart/2008/layout/LinedList"/>
    <dgm:cxn modelId="{6B686A7C-3D0B-4454-907D-F7A0D09EBA73}" type="presParOf" srcId="{08D807FA-A570-40A2-816C-78EAED6ABD57}" destId="{080D64B0-9BA4-4D16-A95D-AF7BA05FF12C}" srcOrd="1" destOrd="0" presId="urn:microsoft.com/office/officeart/2008/layout/LinedList"/>
    <dgm:cxn modelId="{FFCAF0D8-734E-42FA-A3DA-984A397D8FDD}" type="presParOf" srcId="{38D50819-7E4A-44C0-AD2C-F77B181637E6}" destId="{234A1D11-9C08-4780-89B6-770933D66189}" srcOrd="12" destOrd="0" presId="urn:microsoft.com/office/officeart/2008/layout/LinedList"/>
    <dgm:cxn modelId="{65EF1592-3154-4261-8DBA-5BC1B846BE33}" type="presParOf" srcId="{38D50819-7E4A-44C0-AD2C-F77B181637E6}" destId="{665C79DD-ABF4-4370-B112-9661CD4CE385}" srcOrd="13" destOrd="0" presId="urn:microsoft.com/office/officeart/2008/layout/LinedList"/>
    <dgm:cxn modelId="{BB38CCBF-F9A1-41F3-BF34-D2880D306E77}" type="presParOf" srcId="{665C79DD-ABF4-4370-B112-9661CD4CE385}" destId="{8B50C521-A00F-4C41-A56A-0A496629A74C}" srcOrd="0" destOrd="0" presId="urn:microsoft.com/office/officeart/2008/layout/LinedList"/>
    <dgm:cxn modelId="{4D94C3AE-9546-463D-B873-A59D3180B480}" type="presParOf" srcId="{665C79DD-ABF4-4370-B112-9661CD4CE385}" destId="{B3A1DBB1-0E11-419E-AB2C-98CBFDA5845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6ADBBA-9146-4D50-865C-3AD8EA89577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8993CBB-986C-49A8-9CCF-CE5E0C931241}">
      <dgm:prSet/>
      <dgm:spPr/>
      <dgm:t>
        <a:bodyPr/>
        <a:lstStyle/>
        <a:p>
          <a:r>
            <a:rPr lang="en-US" dirty="0">
              <a:solidFill>
                <a:srgbClr val="002060"/>
              </a:solidFill>
            </a:rPr>
            <a:t>Expected Return</a:t>
          </a:r>
        </a:p>
      </dgm:t>
    </dgm:pt>
    <dgm:pt modelId="{9635277D-770E-4AC5-B62D-15216350BE89}" type="parTrans" cxnId="{FAC3DA9B-94BD-4167-848B-D538508C777B}">
      <dgm:prSet/>
      <dgm:spPr/>
      <dgm:t>
        <a:bodyPr/>
        <a:lstStyle/>
        <a:p>
          <a:endParaRPr lang="en-US"/>
        </a:p>
      </dgm:t>
    </dgm:pt>
    <dgm:pt modelId="{36B1588B-3834-4C94-AC84-670A3F367C27}" type="sibTrans" cxnId="{FAC3DA9B-94BD-4167-848B-D538508C777B}">
      <dgm:prSet/>
      <dgm:spPr/>
      <dgm:t>
        <a:bodyPr/>
        <a:lstStyle/>
        <a:p>
          <a:endParaRPr lang="en-US"/>
        </a:p>
      </dgm:t>
    </dgm:pt>
    <dgm:pt modelId="{2DA2C7DA-72FD-4591-8368-C74826C71FA6}">
      <dgm:prSet/>
      <dgm:spPr/>
      <dgm:t>
        <a:bodyPr/>
        <a:lstStyle/>
        <a:p>
          <a:r>
            <a:rPr lang="en-US" dirty="0">
              <a:solidFill>
                <a:srgbClr val="002060"/>
              </a:solidFill>
            </a:rPr>
            <a:t>Risk Tolerance</a:t>
          </a:r>
        </a:p>
      </dgm:t>
    </dgm:pt>
    <dgm:pt modelId="{0F95CFDE-56EA-4A2F-A2CC-BA39EC2C0155}" type="parTrans" cxnId="{BFB1E7DB-E7EB-4161-A654-CE47F6946870}">
      <dgm:prSet/>
      <dgm:spPr/>
      <dgm:t>
        <a:bodyPr/>
        <a:lstStyle/>
        <a:p>
          <a:endParaRPr lang="en-US"/>
        </a:p>
      </dgm:t>
    </dgm:pt>
    <dgm:pt modelId="{348D3C00-1ED4-4B5F-97A3-7589220D0730}" type="sibTrans" cxnId="{BFB1E7DB-E7EB-4161-A654-CE47F6946870}">
      <dgm:prSet/>
      <dgm:spPr/>
      <dgm:t>
        <a:bodyPr/>
        <a:lstStyle/>
        <a:p>
          <a:endParaRPr lang="en-US"/>
        </a:p>
      </dgm:t>
    </dgm:pt>
    <dgm:pt modelId="{088D6E52-39D9-4128-9F84-0B77579924E8}">
      <dgm:prSet/>
      <dgm:spPr/>
      <dgm:t>
        <a:bodyPr/>
        <a:lstStyle/>
        <a:p>
          <a:r>
            <a:rPr lang="en-US" dirty="0">
              <a:solidFill>
                <a:srgbClr val="002060"/>
              </a:solidFill>
            </a:rPr>
            <a:t>Diversification</a:t>
          </a:r>
        </a:p>
      </dgm:t>
    </dgm:pt>
    <dgm:pt modelId="{F0D96076-82BA-42BD-AD95-8BF9BBCC8453}" type="parTrans" cxnId="{E9CEAEF6-5C94-4DAB-8B68-DE7EE8D8DBC8}">
      <dgm:prSet/>
      <dgm:spPr/>
      <dgm:t>
        <a:bodyPr/>
        <a:lstStyle/>
        <a:p>
          <a:endParaRPr lang="en-US"/>
        </a:p>
      </dgm:t>
    </dgm:pt>
    <dgm:pt modelId="{F3032D3B-2AC1-4DB7-A658-0FCDDFD45FF1}" type="sibTrans" cxnId="{E9CEAEF6-5C94-4DAB-8B68-DE7EE8D8DBC8}">
      <dgm:prSet/>
      <dgm:spPr/>
      <dgm:t>
        <a:bodyPr/>
        <a:lstStyle/>
        <a:p>
          <a:endParaRPr lang="en-US"/>
        </a:p>
      </dgm:t>
    </dgm:pt>
    <dgm:pt modelId="{23D5898E-8A7F-48E6-8E35-52D2F7ED85B8}">
      <dgm:prSet/>
      <dgm:spPr/>
      <dgm:t>
        <a:bodyPr/>
        <a:lstStyle/>
        <a:p>
          <a:r>
            <a:rPr lang="en-US" dirty="0">
              <a:solidFill>
                <a:srgbClr val="002060"/>
              </a:solidFill>
            </a:rPr>
            <a:t>Liquidity Needs</a:t>
          </a:r>
        </a:p>
      </dgm:t>
    </dgm:pt>
    <dgm:pt modelId="{D3F7761E-4A3A-4C27-8F83-21C96C5098A3}" type="parTrans" cxnId="{5E9D15CA-D4A5-4159-9C3E-87EFEFF1AB89}">
      <dgm:prSet/>
      <dgm:spPr/>
      <dgm:t>
        <a:bodyPr/>
        <a:lstStyle/>
        <a:p>
          <a:endParaRPr lang="en-US"/>
        </a:p>
      </dgm:t>
    </dgm:pt>
    <dgm:pt modelId="{3954B6CE-237E-47A9-9CA9-889DBAFEDFE1}" type="sibTrans" cxnId="{5E9D15CA-D4A5-4159-9C3E-87EFEFF1AB89}">
      <dgm:prSet/>
      <dgm:spPr/>
      <dgm:t>
        <a:bodyPr/>
        <a:lstStyle/>
        <a:p>
          <a:endParaRPr lang="en-US"/>
        </a:p>
      </dgm:t>
    </dgm:pt>
    <dgm:pt modelId="{4E1884BF-D441-45E5-B512-3810A620D4C6}">
      <dgm:prSet/>
      <dgm:spPr/>
      <dgm:t>
        <a:bodyPr/>
        <a:lstStyle/>
        <a:p>
          <a:r>
            <a:rPr lang="en-US" dirty="0">
              <a:solidFill>
                <a:srgbClr val="002060"/>
              </a:solidFill>
            </a:rPr>
            <a:t>Time Horizon</a:t>
          </a:r>
        </a:p>
      </dgm:t>
    </dgm:pt>
    <dgm:pt modelId="{706FB7EC-9522-4CE9-B94E-818C4BAAC2A7}" type="parTrans" cxnId="{A4CCDC8C-D00D-41B7-A98D-2B9DF06D7D1E}">
      <dgm:prSet/>
      <dgm:spPr/>
      <dgm:t>
        <a:bodyPr/>
        <a:lstStyle/>
        <a:p>
          <a:endParaRPr lang="en-US"/>
        </a:p>
      </dgm:t>
    </dgm:pt>
    <dgm:pt modelId="{D1D6C302-F1F5-4DC2-8677-01D611E2AF38}" type="sibTrans" cxnId="{A4CCDC8C-D00D-41B7-A98D-2B9DF06D7D1E}">
      <dgm:prSet/>
      <dgm:spPr/>
      <dgm:t>
        <a:bodyPr/>
        <a:lstStyle/>
        <a:p>
          <a:endParaRPr lang="en-US"/>
        </a:p>
      </dgm:t>
    </dgm:pt>
    <dgm:pt modelId="{34C167F2-5323-4E5A-961D-22D209AB668F}" type="pres">
      <dgm:prSet presAssocID="{AE6ADBBA-9146-4D50-865C-3AD8EA895770}" presName="vert0" presStyleCnt="0">
        <dgm:presLayoutVars>
          <dgm:dir/>
          <dgm:animOne val="branch"/>
          <dgm:animLvl val="lvl"/>
        </dgm:presLayoutVars>
      </dgm:prSet>
      <dgm:spPr/>
    </dgm:pt>
    <dgm:pt modelId="{4882B67E-108A-4B0E-80EC-6C6F6EC7329F}" type="pres">
      <dgm:prSet presAssocID="{A8993CBB-986C-49A8-9CCF-CE5E0C931241}" presName="thickLine" presStyleLbl="alignNode1" presStyleIdx="0" presStyleCnt="5"/>
      <dgm:spPr/>
    </dgm:pt>
    <dgm:pt modelId="{BD117689-6590-45A0-B67A-8954CCFA7C94}" type="pres">
      <dgm:prSet presAssocID="{A8993CBB-986C-49A8-9CCF-CE5E0C931241}" presName="horz1" presStyleCnt="0"/>
      <dgm:spPr/>
    </dgm:pt>
    <dgm:pt modelId="{81D6DC3D-20FF-4D09-A2BB-140C0C9C0D4E}" type="pres">
      <dgm:prSet presAssocID="{A8993CBB-986C-49A8-9CCF-CE5E0C931241}" presName="tx1" presStyleLbl="revTx" presStyleIdx="0" presStyleCnt="5"/>
      <dgm:spPr/>
    </dgm:pt>
    <dgm:pt modelId="{82567A9D-31A5-47DA-AF8C-E652F55E9532}" type="pres">
      <dgm:prSet presAssocID="{A8993CBB-986C-49A8-9CCF-CE5E0C931241}" presName="vert1" presStyleCnt="0"/>
      <dgm:spPr/>
    </dgm:pt>
    <dgm:pt modelId="{E7D7AA3E-08EA-4A25-A792-3335E02CCD0C}" type="pres">
      <dgm:prSet presAssocID="{2DA2C7DA-72FD-4591-8368-C74826C71FA6}" presName="thickLine" presStyleLbl="alignNode1" presStyleIdx="1" presStyleCnt="5"/>
      <dgm:spPr/>
    </dgm:pt>
    <dgm:pt modelId="{02728223-1933-4C4C-BEA9-C00A1FD4F3C7}" type="pres">
      <dgm:prSet presAssocID="{2DA2C7DA-72FD-4591-8368-C74826C71FA6}" presName="horz1" presStyleCnt="0"/>
      <dgm:spPr/>
    </dgm:pt>
    <dgm:pt modelId="{188E91AB-89F0-4CCC-9A2D-E0A06BEF245D}" type="pres">
      <dgm:prSet presAssocID="{2DA2C7DA-72FD-4591-8368-C74826C71FA6}" presName="tx1" presStyleLbl="revTx" presStyleIdx="1" presStyleCnt="5"/>
      <dgm:spPr/>
    </dgm:pt>
    <dgm:pt modelId="{38976460-F81D-46CF-BA06-97DDC66EBBFC}" type="pres">
      <dgm:prSet presAssocID="{2DA2C7DA-72FD-4591-8368-C74826C71FA6}" presName="vert1" presStyleCnt="0"/>
      <dgm:spPr/>
    </dgm:pt>
    <dgm:pt modelId="{E9D9DB8D-6332-4DF3-BB52-F4D824863538}" type="pres">
      <dgm:prSet presAssocID="{088D6E52-39D9-4128-9F84-0B77579924E8}" presName="thickLine" presStyleLbl="alignNode1" presStyleIdx="2" presStyleCnt="5"/>
      <dgm:spPr/>
    </dgm:pt>
    <dgm:pt modelId="{FEADCE1C-FC9F-4CA5-82C3-FF6E630ACE5D}" type="pres">
      <dgm:prSet presAssocID="{088D6E52-39D9-4128-9F84-0B77579924E8}" presName="horz1" presStyleCnt="0"/>
      <dgm:spPr/>
    </dgm:pt>
    <dgm:pt modelId="{8E11C2A5-D56D-441C-B299-3DE432CDE13D}" type="pres">
      <dgm:prSet presAssocID="{088D6E52-39D9-4128-9F84-0B77579924E8}" presName="tx1" presStyleLbl="revTx" presStyleIdx="2" presStyleCnt="5"/>
      <dgm:spPr/>
    </dgm:pt>
    <dgm:pt modelId="{1860F171-40BF-42A3-A70D-5980FB6396C7}" type="pres">
      <dgm:prSet presAssocID="{088D6E52-39D9-4128-9F84-0B77579924E8}" presName="vert1" presStyleCnt="0"/>
      <dgm:spPr/>
    </dgm:pt>
    <dgm:pt modelId="{8BAC4CCE-A1AC-4B26-8E2A-A75E4CF20B7C}" type="pres">
      <dgm:prSet presAssocID="{23D5898E-8A7F-48E6-8E35-52D2F7ED85B8}" presName="thickLine" presStyleLbl="alignNode1" presStyleIdx="3" presStyleCnt="5"/>
      <dgm:spPr/>
    </dgm:pt>
    <dgm:pt modelId="{C03AB933-53EA-47AF-A7AC-91D742548B6B}" type="pres">
      <dgm:prSet presAssocID="{23D5898E-8A7F-48E6-8E35-52D2F7ED85B8}" presName="horz1" presStyleCnt="0"/>
      <dgm:spPr/>
    </dgm:pt>
    <dgm:pt modelId="{A06EC422-8510-48C0-A07F-84B1CF3DD9BA}" type="pres">
      <dgm:prSet presAssocID="{23D5898E-8A7F-48E6-8E35-52D2F7ED85B8}" presName="tx1" presStyleLbl="revTx" presStyleIdx="3" presStyleCnt="5"/>
      <dgm:spPr/>
    </dgm:pt>
    <dgm:pt modelId="{6782CF24-C4D2-4CE6-A496-0DB0B15F2F25}" type="pres">
      <dgm:prSet presAssocID="{23D5898E-8A7F-48E6-8E35-52D2F7ED85B8}" presName="vert1" presStyleCnt="0"/>
      <dgm:spPr/>
    </dgm:pt>
    <dgm:pt modelId="{1BE23B82-1C83-4FB9-87DC-05BE35060059}" type="pres">
      <dgm:prSet presAssocID="{4E1884BF-D441-45E5-B512-3810A620D4C6}" presName="thickLine" presStyleLbl="alignNode1" presStyleIdx="4" presStyleCnt="5"/>
      <dgm:spPr/>
    </dgm:pt>
    <dgm:pt modelId="{8CE437EF-9CBF-4E27-9C67-9FABAE18C4E4}" type="pres">
      <dgm:prSet presAssocID="{4E1884BF-D441-45E5-B512-3810A620D4C6}" presName="horz1" presStyleCnt="0"/>
      <dgm:spPr/>
    </dgm:pt>
    <dgm:pt modelId="{BE4937AE-275D-404E-8FC0-4FEBF86B71E6}" type="pres">
      <dgm:prSet presAssocID="{4E1884BF-D441-45E5-B512-3810A620D4C6}" presName="tx1" presStyleLbl="revTx" presStyleIdx="4" presStyleCnt="5"/>
      <dgm:spPr/>
    </dgm:pt>
    <dgm:pt modelId="{F533D369-E505-437C-975F-4F0602EC2F22}" type="pres">
      <dgm:prSet presAssocID="{4E1884BF-D441-45E5-B512-3810A620D4C6}" presName="vert1" presStyleCnt="0"/>
      <dgm:spPr/>
    </dgm:pt>
  </dgm:ptLst>
  <dgm:cxnLst>
    <dgm:cxn modelId="{D839BB32-753D-43B8-B841-C33F46CEE333}" type="presOf" srcId="{4E1884BF-D441-45E5-B512-3810A620D4C6}" destId="{BE4937AE-275D-404E-8FC0-4FEBF86B71E6}" srcOrd="0" destOrd="0" presId="urn:microsoft.com/office/officeart/2008/layout/LinedList"/>
    <dgm:cxn modelId="{18081F70-48E2-4ACD-A316-C9623E923BB9}" type="presOf" srcId="{AE6ADBBA-9146-4D50-865C-3AD8EA895770}" destId="{34C167F2-5323-4E5A-961D-22D209AB668F}" srcOrd="0" destOrd="0" presId="urn:microsoft.com/office/officeart/2008/layout/LinedList"/>
    <dgm:cxn modelId="{A9498355-95F5-4416-9449-B13AB0776EEA}" type="presOf" srcId="{088D6E52-39D9-4128-9F84-0B77579924E8}" destId="{8E11C2A5-D56D-441C-B299-3DE432CDE13D}" srcOrd="0" destOrd="0" presId="urn:microsoft.com/office/officeart/2008/layout/LinedList"/>
    <dgm:cxn modelId="{FACC8B5A-0AC2-4F8F-91C3-76600D04C9AF}" type="presOf" srcId="{2DA2C7DA-72FD-4591-8368-C74826C71FA6}" destId="{188E91AB-89F0-4CCC-9A2D-E0A06BEF245D}" srcOrd="0" destOrd="0" presId="urn:microsoft.com/office/officeart/2008/layout/LinedList"/>
    <dgm:cxn modelId="{924E207F-2C4F-41E6-85DD-EE0A9D536A5F}" type="presOf" srcId="{A8993CBB-986C-49A8-9CCF-CE5E0C931241}" destId="{81D6DC3D-20FF-4D09-A2BB-140C0C9C0D4E}" srcOrd="0" destOrd="0" presId="urn:microsoft.com/office/officeart/2008/layout/LinedList"/>
    <dgm:cxn modelId="{A4CCDC8C-D00D-41B7-A98D-2B9DF06D7D1E}" srcId="{AE6ADBBA-9146-4D50-865C-3AD8EA895770}" destId="{4E1884BF-D441-45E5-B512-3810A620D4C6}" srcOrd="4" destOrd="0" parTransId="{706FB7EC-9522-4CE9-B94E-818C4BAAC2A7}" sibTransId="{D1D6C302-F1F5-4DC2-8677-01D611E2AF38}"/>
    <dgm:cxn modelId="{00FA939B-A20D-4825-93F1-E30C21FE62CB}" type="presOf" srcId="{23D5898E-8A7F-48E6-8E35-52D2F7ED85B8}" destId="{A06EC422-8510-48C0-A07F-84B1CF3DD9BA}" srcOrd="0" destOrd="0" presId="urn:microsoft.com/office/officeart/2008/layout/LinedList"/>
    <dgm:cxn modelId="{FAC3DA9B-94BD-4167-848B-D538508C777B}" srcId="{AE6ADBBA-9146-4D50-865C-3AD8EA895770}" destId="{A8993CBB-986C-49A8-9CCF-CE5E0C931241}" srcOrd="0" destOrd="0" parTransId="{9635277D-770E-4AC5-B62D-15216350BE89}" sibTransId="{36B1588B-3834-4C94-AC84-670A3F367C27}"/>
    <dgm:cxn modelId="{5E9D15CA-D4A5-4159-9C3E-87EFEFF1AB89}" srcId="{AE6ADBBA-9146-4D50-865C-3AD8EA895770}" destId="{23D5898E-8A7F-48E6-8E35-52D2F7ED85B8}" srcOrd="3" destOrd="0" parTransId="{D3F7761E-4A3A-4C27-8F83-21C96C5098A3}" sibTransId="{3954B6CE-237E-47A9-9CA9-889DBAFEDFE1}"/>
    <dgm:cxn modelId="{BFB1E7DB-E7EB-4161-A654-CE47F6946870}" srcId="{AE6ADBBA-9146-4D50-865C-3AD8EA895770}" destId="{2DA2C7DA-72FD-4591-8368-C74826C71FA6}" srcOrd="1" destOrd="0" parTransId="{0F95CFDE-56EA-4A2F-A2CC-BA39EC2C0155}" sibTransId="{348D3C00-1ED4-4B5F-97A3-7589220D0730}"/>
    <dgm:cxn modelId="{E9CEAEF6-5C94-4DAB-8B68-DE7EE8D8DBC8}" srcId="{AE6ADBBA-9146-4D50-865C-3AD8EA895770}" destId="{088D6E52-39D9-4128-9F84-0B77579924E8}" srcOrd="2" destOrd="0" parTransId="{F0D96076-82BA-42BD-AD95-8BF9BBCC8453}" sibTransId="{F3032D3B-2AC1-4DB7-A658-0FCDDFD45FF1}"/>
    <dgm:cxn modelId="{5A3CA7FE-D9AC-499E-9FAD-C609C59A0F7C}" type="presParOf" srcId="{34C167F2-5323-4E5A-961D-22D209AB668F}" destId="{4882B67E-108A-4B0E-80EC-6C6F6EC7329F}" srcOrd="0" destOrd="0" presId="urn:microsoft.com/office/officeart/2008/layout/LinedList"/>
    <dgm:cxn modelId="{AC991B76-3F59-4799-A256-EE310B2841F5}" type="presParOf" srcId="{34C167F2-5323-4E5A-961D-22D209AB668F}" destId="{BD117689-6590-45A0-B67A-8954CCFA7C94}" srcOrd="1" destOrd="0" presId="urn:microsoft.com/office/officeart/2008/layout/LinedList"/>
    <dgm:cxn modelId="{52CB072B-83C7-43A2-9A2C-762A689C2908}" type="presParOf" srcId="{BD117689-6590-45A0-B67A-8954CCFA7C94}" destId="{81D6DC3D-20FF-4D09-A2BB-140C0C9C0D4E}" srcOrd="0" destOrd="0" presId="urn:microsoft.com/office/officeart/2008/layout/LinedList"/>
    <dgm:cxn modelId="{E9FDA88E-D732-46B5-8DBD-5A999F519B67}" type="presParOf" srcId="{BD117689-6590-45A0-B67A-8954CCFA7C94}" destId="{82567A9D-31A5-47DA-AF8C-E652F55E9532}" srcOrd="1" destOrd="0" presId="urn:microsoft.com/office/officeart/2008/layout/LinedList"/>
    <dgm:cxn modelId="{0224A2C7-9775-4C3B-A4FA-FB93680FF119}" type="presParOf" srcId="{34C167F2-5323-4E5A-961D-22D209AB668F}" destId="{E7D7AA3E-08EA-4A25-A792-3335E02CCD0C}" srcOrd="2" destOrd="0" presId="urn:microsoft.com/office/officeart/2008/layout/LinedList"/>
    <dgm:cxn modelId="{E7E76CA5-2367-4F67-9131-98D47A8DAE42}" type="presParOf" srcId="{34C167F2-5323-4E5A-961D-22D209AB668F}" destId="{02728223-1933-4C4C-BEA9-C00A1FD4F3C7}" srcOrd="3" destOrd="0" presId="urn:microsoft.com/office/officeart/2008/layout/LinedList"/>
    <dgm:cxn modelId="{6658864E-BEC8-4C13-9349-24153E0444B1}" type="presParOf" srcId="{02728223-1933-4C4C-BEA9-C00A1FD4F3C7}" destId="{188E91AB-89F0-4CCC-9A2D-E0A06BEF245D}" srcOrd="0" destOrd="0" presId="urn:microsoft.com/office/officeart/2008/layout/LinedList"/>
    <dgm:cxn modelId="{EB44C0CE-876A-43D7-9AA3-7DADA5F6BC93}" type="presParOf" srcId="{02728223-1933-4C4C-BEA9-C00A1FD4F3C7}" destId="{38976460-F81D-46CF-BA06-97DDC66EBBFC}" srcOrd="1" destOrd="0" presId="urn:microsoft.com/office/officeart/2008/layout/LinedList"/>
    <dgm:cxn modelId="{5FEB464D-0C9D-41B9-8BDE-E66EEE957B06}" type="presParOf" srcId="{34C167F2-5323-4E5A-961D-22D209AB668F}" destId="{E9D9DB8D-6332-4DF3-BB52-F4D824863538}" srcOrd="4" destOrd="0" presId="urn:microsoft.com/office/officeart/2008/layout/LinedList"/>
    <dgm:cxn modelId="{4532BB68-DA6E-498A-8201-5382A7A07656}" type="presParOf" srcId="{34C167F2-5323-4E5A-961D-22D209AB668F}" destId="{FEADCE1C-FC9F-4CA5-82C3-FF6E630ACE5D}" srcOrd="5" destOrd="0" presId="urn:microsoft.com/office/officeart/2008/layout/LinedList"/>
    <dgm:cxn modelId="{C0DDE896-F6D7-4EA9-9E7A-A7FBD923303B}" type="presParOf" srcId="{FEADCE1C-FC9F-4CA5-82C3-FF6E630ACE5D}" destId="{8E11C2A5-D56D-441C-B299-3DE432CDE13D}" srcOrd="0" destOrd="0" presId="urn:microsoft.com/office/officeart/2008/layout/LinedList"/>
    <dgm:cxn modelId="{AA0F7AF4-B257-4884-A8F9-62EE71BE1EC6}" type="presParOf" srcId="{FEADCE1C-FC9F-4CA5-82C3-FF6E630ACE5D}" destId="{1860F171-40BF-42A3-A70D-5980FB6396C7}" srcOrd="1" destOrd="0" presId="urn:microsoft.com/office/officeart/2008/layout/LinedList"/>
    <dgm:cxn modelId="{1AF8807F-F4E3-42B6-A5E0-C556EDA808D2}" type="presParOf" srcId="{34C167F2-5323-4E5A-961D-22D209AB668F}" destId="{8BAC4CCE-A1AC-4B26-8E2A-A75E4CF20B7C}" srcOrd="6" destOrd="0" presId="urn:microsoft.com/office/officeart/2008/layout/LinedList"/>
    <dgm:cxn modelId="{666888F4-B273-48CC-9805-227B05CAA5A4}" type="presParOf" srcId="{34C167F2-5323-4E5A-961D-22D209AB668F}" destId="{C03AB933-53EA-47AF-A7AC-91D742548B6B}" srcOrd="7" destOrd="0" presId="urn:microsoft.com/office/officeart/2008/layout/LinedList"/>
    <dgm:cxn modelId="{C55A85E5-36C8-4D4A-A011-EB8CC63EE3F4}" type="presParOf" srcId="{C03AB933-53EA-47AF-A7AC-91D742548B6B}" destId="{A06EC422-8510-48C0-A07F-84B1CF3DD9BA}" srcOrd="0" destOrd="0" presId="urn:microsoft.com/office/officeart/2008/layout/LinedList"/>
    <dgm:cxn modelId="{24A2B09E-9761-4CFF-BA09-8937CF8FACE2}" type="presParOf" srcId="{C03AB933-53EA-47AF-A7AC-91D742548B6B}" destId="{6782CF24-C4D2-4CE6-A496-0DB0B15F2F25}" srcOrd="1" destOrd="0" presId="urn:microsoft.com/office/officeart/2008/layout/LinedList"/>
    <dgm:cxn modelId="{16A494FD-2F1B-4E61-B992-73B7780F26D1}" type="presParOf" srcId="{34C167F2-5323-4E5A-961D-22D209AB668F}" destId="{1BE23B82-1C83-4FB9-87DC-05BE35060059}" srcOrd="8" destOrd="0" presId="urn:microsoft.com/office/officeart/2008/layout/LinedList"/>
    <dgm:cxn modelId="{A2A16C4C-6C79-4EDC-89B8-41C2F6241DBF}" type="presParOf" srcId="{34C167F2-5323-4E5A-961D-22D209AB668F}" destId="{8CE437EF-9CBF-4E27-9C67-9FABAE18C4E4}" srcOrd="9" destOrd="0" presId="urn:microsoft.com/office/officeart/2008/layout/LinedList"/>
    <dgm:cxn modelId="{9C42E0C5-AB62-42CE-9C84-C7086AAE9C8F}" type="presParOf" srcId="{8CE437EF-9CBF-4E27-9C67-9FABAE18C4E4}" destId="{BE4937AE-275D-404E-8FC0-4FEBF86B71E6}" srcOrd="0" destOrd="0" presId="urn:microsoft.com/office/officeart/2008/layout/LinedList"/>
    <dgm:cxn modelId="{8832E494-CBB1-4234-8C34-E74A5738EC09}" type="presParOf" srcId="{8CE437EF-9CBF-4E27-9C67-9FABAE18C4E4}" destId="{F533D369-E505-437C-975F-4F0602EC2F2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71C53-8A06-42E3-ABB7-A9A3003484BA}">
      <dsp:nvSpPr>
        <dsp:cNvPr id="0" name=""/>
        <dsp:cNvSpPr/>
      </dsp:nvSpPr>
      <dsp:spPr>
        <a:xfrm>
          <a:off x="0" y="675"/>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390F7F-FBFA-426C-91C7-8501F8C3BAE9}">
      <dsp:nvSpPr>
        <dsp:cNvPr id="0" name=""/>
        <dsp:cNvSpPr/>
      </dsp:nvSpPr>
      <dsp:spPr>
        <a:xfrm>
          <a:off x="0" y="675"/>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solidFill>
                <a:srgbClr val="002060"/>
              </a:solidFill>
            </a:rPr>
            <a:t>Introduction</a:t>
          </a:r>
        </a:p>
      </dsp:txBody>
      <dsp:txXfrm>
        <a:off x="0" y="675"/>
        <a:ext cx="6900512" cy="790684"/>
      </dsp:txXfrm>
    </dsp:sp>
    <dsp:sp modelId="{7FF1D4D9-1756-4CFD-8891-CDC19A98FC76}">
      <dsp:nvSpPr>
        <dsp:cNvPr id="0" name=""/>
        <dsp:cNvSpPr/>
      </dsp:nvSpPr>
      <dsp:spPr>
        <a:xfrm>
          <a:off x="0" y="791359"/>
          <a:ext cx="6900512" cy="0"/>
        </a:xfrm>
        <a:prstGeom prst="line">
          <a:avLst/>
        </a:prstGeom>
        <a:solidFill>
          <a:schemeClr val="accent2">
            <a:hueOff val="1073936"/>
            <a:satOff val="-3082"/>
            <a:lumOff val="-4935"/>
            <a:alphaOff val="0"/>
          </a:schemeClr>
        </a:solidFill>
        <a:ln w="19050" cap="flat" cmpd="sng" algn="ctr">
          <a:solidFill>
            <a:schemeClr val="accent2">
              <a:hueOff val="1073936"/>
              <a:satOff val="-3082"/>
              <a:lumOff val="-49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151FBF-223E-40B8-AE54-A8B8F9700B27}">
      <dsp:nvSpPr>
        <dsp:cNvPr id="0" name=""/>
        <dsp:cNvSpPr/>
      </dsp:nvSpPr>
      <dsp:spPr>
        <a:xfrm>
          <a:off x="0" y="791359"/>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solidFill>
                <a:srgbClr val="002060"/>
              </a:solidFill>
            </a:rPr>
            <a:t>Basic Terminology</a:t>
          </a:r>
        </a:p>
      </dsp:txBody>
      <dsp:txXfrm>
        <a:off x="0" y="791359"/>
        <a:ext cx="6900512" cy="790684"/>
      </dsp:txXfrm>
    </dsp:sp>
    <dsp:sp modelId="{304AA198-B702-4096-93FE-C6AD4A4D903D}">
      <dsp:nvSpPr>
        <dsp:cNvPr id="0" name=""/>
        <dsp:cNvSpPr/>
      </dsp:nvSpPr>
      <dsp:spPr>
        <a:xfrm>
          <a:off x="0" y="1582044"/>
          <a:ext cx="6900512" cy="0"/>
        </a:xfrm>
        <a:prstGeom prst="line">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A6D07B-EF60-45EA-94AE-039379958435}">
      <dsp:nvSpPr>
        <dsp:cNvPr id="0" name=""/>
        <dsp:cNvSpPr/>
      </dsp:nvSpPr>
      <dsp:spPr>
        <a:xfrm>
          <a:off x="0" y="1582044"/>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solidFill>
                <a:srgbClr val="002060"/>
              </a:solidFill>
            </a:rPr>
            <a:t>Traditional Methods</a:t>
          </a:r>
        </a:p>
      </dsp:txBody>
      <dsp:txXfrm>
        <a:off x="0" y="1582044"/>
        <a:ext cx="6900512" cy="790684"/>
      </dsp:txXfrm>
    </dsp:sp>
    <dsp:sp modelId="{5263153D-42BD-4A65-A8F2-C74BB62BB690}">
      <dsp:nvSpPr>
        <dsp:cNvPr id="0" name=""/>
        <dsp:cNvSpPr/>
      </dsp:nvSpPr>
      <dsp:spPr>
        <a:xfrm>
          <a:off x="0" y="2372728"/>
          <a:ext cx="6900512"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D5E311-23E9-496C-98BF-C53492A4BCD6}">
      <dsp:nvSpPr>
        <dsp:cNvPr id="0" name=""/>
        <dsp:cNvSpPr/>
      </dsp:nvSpPr>
      <dsp:spPr>
        <a:xfrm>
          <a:off x="0" y="2372728"/>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solidFill>
                <a:srgbClr val="002060"/>
              </a:solidFill>
            </a:rPr>
            <a:t>Transformer </a:t>
          </a:r>
        </a:p>
      </dsp:txBody>
      <dsp:txXfrm>
        <a:off x="0" y="2372728"/>
        <a:ext cx="6900512" cy="790684"/>
      </dsp:txXfrm>
    </dsp:sp>
    <dsp:sp modelId="{B44B065E-FA14-40AD-8444-A5F537880D1F}">
      <dsp:nvSpPr>
        <dsp:cNvPr id="0" name=""/>
        <dsp:cNvSpPr/>
      </dsp:nvSpPr>
      <dsp:spPr>
        <a:xfrm>
          <a:off x="0" y="3163412"/>
          <a:ext cx="6900512" cy="0"/>
        </a:xfrm>
        <a:prstGeom prst="lin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2B05-5781-4280-90E9-D7CFAA07C199}">
      <dsp:nvSpPr>
        <dsp:cNvPr id="0" name=""/>
        <dsp:cNvSpPr/>
      </dsp:nvSpPr>
      <dsp:spPr>
        <a:xfrm>
          <a:off x="0" y="3163412"/>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solidFill>
                <a:srgbClr val="002060"/>
              </a:solidFill>
            </a:rPr>
            <a:t>Performer</a:t>
          </a:r>
        </a:p>
      </dsp:txBody>
      <dsp:txXfrm>
        <a:off x="0" y="3163412"/>
        <a:ext cx="6900512" cy="790684"/>
      </dsp:txXfrm>
    </dsp:sp>
    <dsp:sp modelId="{29371453-9713-4770-ADC0-F4F526CFBF29}">
      <dsp:nvSpPr>
        <dsp:cNvPr id="0" name=""/>
        <dsp:cNvSpPr/>
      </dsp:nvSpPr>
      <dsp:spPr>
        <a:xfrm>
          <a:off x="0" y="3954096"/>
          <a:ext cx="6900512" cy="0"/>
        </a:xfrm>
        <a:prstGeom prst="line">
          <a:avLst/>
        </a:prstGeom>
        <a:solidFill>
          <a:schemeClr val="accent2">
            <a:hueOff val="5369678"/>
            <a:satOff val="-15411"/>
            <a:lumOff val="-24674"/>
            <a:alphaOff val="0"/>
          </a:schemeClr>
        </a:solidFill>
        <a:ln w="19050" cap="flat" cmpd="sng" algn="ctr">
          <a:solidFill>
            <a:schemeClr val="accent2">
              <a:hueOff val="5369678"/>
              <a:satOff val="-15411"/>
              <a:lumOff val="-246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A13F13-4170-4389-A406-539D0A641A5C}">
      <dsp:nvSpPr>
        <dsp:cNvPr id="0" name=""/>
        <dsp:cNvSpPr/>
      </dsp:nvSpPr>
      <dsp:spPr>
        <a:xfrm>
          <a:off x="0" y="3954096"/>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solidFill>
                <a:srgbClr val="002060"/>
              </a:solidFill>
            </a:rPr>
            <a:t>Conclusion</a:t>
          </a:r>
        </a:p>
      </dsp:txBody>
      <dsp:txXfrm>
        <a:off x="0" y="3954096"/>
        <a:ext cx="6900512" cy="790684"/>
      </dsp:txXfrm>
    </dsp:sp>
    <dsp:sp modelId="{234A1D11-9C08-4780-89B6-770933D66189}">
      <dsp:nvSpPr>
        <dsp:cNvPr id="0" name=""/>
        <dsp:cNvSpPr/>
      </dsp:nvSpPr>
      <dsp:spPr>
        <a:xfrm>
          <a:off x="0" y="4744781"/>
          <a:ext cx="6900512"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50C521-A00F-4C41-A56A-0A496629A74C}">
      <dsp:nvSpPr>
        <dsp:cNvPr id="0" name=""/>
        <dsp:cNvSpPr/>
      </dsp:nvSpPr>
      <dsp:spPr>
        <a:xfrm>
          <a:off x="0" y="4744781"/>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solidFill>
                <a:srgbClr val="002060"/>
              </a:solidFill>
            </a:rPr>
            <a:t>Limitations and future works</a:t>
          </a:r>
        </a:p>
      </dsp:txBody>
      <dsp:txXfrm>
        <a:off x="0" y="4744781"/>
        <a:ext cx="6900512" cy="790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82B67E-108A-4B0E-80EC-6C6F6EC7329F}">
      <dsp:nvSpPr>
        <dsp:cNvPr id="0" name=""/>
        <dsp:cNvSpPr/>
      </dsp:nvSpPr>
      <dsp:spPr>
        <a:xfrm>
          <a:off x="0" y="675"/>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D6DC3D-20FF-4D09-A2BB-140C0C9C0D4E}">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dirty="0">
              <a:solidFill>
                <a:srgbClr val="002060"/>
              </a:solidFill>
            </a:rPr>
            <a:t>Expected Return</a:t>
          </a:r>
        </a:p>
      </dsp:txBody>
      <dsp:txXfrm>
        <a:off x="0" y="675"/>
        <a:ext cx="6900512" cy="1106957"/>
      </dsp:txXfrm>
    </dsp:sp>
    <dsp:sp modelId="{E7D7AA3E-08EA-4A25-A792-3335E02CCD0C}">
      <dsp:nvSpPr>
        <dsp:cNvPr id="0" name=""/>
        <dsp:cNvSpPr/>
      </dsp:nvSpPr>
      <dsp:spPr>
        <a:xfrm>
          <a:off x="0" y="1107633"/>
          <a:ext cx="6900512"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8E91AB-89F0-4CCC-9A2D-E0A06BEF245D}">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dirty="0">
              <a:solidFill>
                <a:srgbClr val="002060"/>
              </a:solidFill>
            </a:rPr>
            <a:t>Risk Tolerance</a:t>
          </a:r>
        </a:p>
      </dsp:txBody>
      <dsp:txXfrm>
        <a:off x="0" y="1107633"/>
        <a:ext cx="6900512" cy="1106957"/>
      </dsp:txXfrm>
    </dsp:sp>
    <dsp:sp modelId="{E9D9DB8D-6332-4DF3-BB52-F4D824863538}">
      <dsp:nvSpPr>
        <dsp:cNvPr id="0" name=""/>
        <dsp:cNvSpPr/>
      </dsp:nvSpPr>
      <dsp:spPr>
        <a:xfrm>
          <a:off x="0" y="2214591"/>
          <a:ext cx="6900512"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11C2A5-D56D-441C-B299-3DE432CDE13D}">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dirty="0">
              <a:solidFill>
                <a:srgbClr val="002060"/>
              </a:solidFill>
            </a:rPr>
            <a:t>Diversification</a:t>
          </a:r>
        </a:p>
      </dsp:txBody>
      <dsp:txXfrm>
        <a:off x="0" y="2214591"/>
        <a:ext cx="6900512" cy="1106957"/>
      </dsp:txXfrm>
    </dsp:sp>
    <dsp:sp modelId="{8BAC4CCE-A1AC-4B26-8E2A-A75E4CF20B7C}">
      <dsp:nvSpPr>
        <dsp:cNvPr id="0" name=""/>
        <dsp:cNvSpPr/>
      </dsp:nvSpPr>
      <dsp:spPr>
        <a:xfrm>
          <a:off x="0" y="3321549"/>
          <a:ext cx="6900512"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6EC422-8510-48C0-A07F-84B1CF3DD9BA}">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dirty="0">
              <a:solidFill>
                <a:srgbClr val="002060"/>
              </a:solidFill>
            </a:rPr>
            <a:t>Liquidity Needs</a:t>
          </a:r>
        </a:p>
      </dsp:txBody>
      <dsp:txXfrm>
        <a:off x="0" y="3321549"/>
        <a:ext cx="6900512" cy="1106957"/>
      </dsp:txXfrm>
    </dsp:sp>
    <dsp:sp modelId="{1BE23B82-1C83-4FB9-87DC-05BE35060059}">
      <dsp:nvSpPr>
        <dsp:cNvPr id="0" name=""/>
        <dsp:cNvSpPr/>
      </dsp:nvSpPr>
      <dsp:spPr>
        <a:xfrm>
          <a:off x="0" y="4428507"/>
          <a:ext cx="6900512"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4937AE-275D-404E-8FC0-4FEBF86B71E6}">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10" tIns="194310" rIns="194310" bIns="194310" numCol="1" spcCol="1270" anchor="t" anchorCtr="0">
          <a:noAutofit/>
        </a:bodyPr>
        <a:lstStyle/>
        <a:p>
          <a:pPr marL="0" lvl="0" indent="0" algn="l" defTabSz="2266950">
            <a:lnSpc>
              <a:spcPct val="90000"/>
            </a:lnSpc>
            <a:spcBef>
              <a:spcPct val="0"/>
            </a:spcBef>
            <a:spcAft>
              <a:spcPct val="35000"/>
            </a:spcAft>
            <a:buNone/>
          </a:pPr>
          <a:r>
            <a:rPr lang="en-US" sz="5100" kern="1200" dirty="0">
              <a:solidFill>
                <a:srgbClr val="002060"/>
              </a:solidFill>
            </a:rPr>
            <a:t>Time Horizon</a:t>
          </a:r>
        </a:p>
      </dsp:txBody>
      <dsp:txXfrm>
        <a:off x="0" y="4428507"/>
        <a:ext cx="6900512" cy="11069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7369F6-3805-46CA-B094-9DE21A293D98}" type="datetimeFigureOut">
              <a:rPr lang="en-US" smtClean="0"/>
              <a:t>4/24/2025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FBEE7-13C6-458C-A4E4-DDB6B60B0DA7}" type="slidenum">
              <a:rPr lang="en-US" smtClean="0"/>
              <a:t>‹#›</a:t>
            </a:fld>
            <a:endParaRPr lang="en-US"/>
          </a:p>
        </p:txBody>
      </p:sp>
    </p:spTree>
    <p:extLst>
      <p:ext uri="{BB962C8B-B14F-4D97-AF65-F5344CB8AC3E}">
        <p14:creationId xmlns:p14="http://schemas.microsoft.com/office/powerpoint/2010/main" val="3214063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Expected Return</a:t>
            </a:r>
            <a:r>
              <a:rPr lang="en-US" dirty="0"/>
              <a:t>: Investors aim to maximize the growth of their capital over time</a:t>
            </a:r>
          </a:p>
          <a:p>
            <a:pPr>
              <a:buNone/>
            </a:pPr>
            <a:r>
              <a:rPr lang="en-US" b="1" dirty="0"/>
              <a:t>Risk Tolerance</a:t>
            </a:r>
            <a:r>
              <a:rPr lang="en-US" dirty="0"/>
              <a:t>: The degree of variability in returns that investors are willing to accept</a:t>
            </a:r>
          </a:p>
          <a:p>
            <a:pPr>
              <a:buNone/>
            </a:pPr>
            <a:r>
              <a:rPr lang="en-US" b="1" dirty="0"/>
              <a:t>Diversification</a:t>
            </a:r>
            <a:r>
              <a:rPr lang="en-US" dirty="0"/>
              <a:t>: Spreading investments across assets to reduce unsystematic risk</a:t>
            </a:r>
          </a:p>
          <a:p>
            <a:pPr>
              <a:buNone/>
            </a:pPr>
            <a:r>
              <a:rPr lang="en-US" b="1" dirty="0"/>
              <a:t>Liquidity Needs</a:t>
            </a:r>
            <a:r>
              <a:rPr lang="en-US" dirty="0"/>
              <a:t>: Ensuring assets can be bought or sold without significant price impact.</a:t>
            </a:r>
          </a:p>
          <a:p>
            <a:r>
              <a:rPr lang="en-US" b="1" dirty="0"/>
              <a:t>Time Horizon</a:t>
            </a:r>
            <a:r>
              <a:rPr lang="en-US" dirty="0"/>
              <a:t>: Aligning asset choice with investment duration and goals.</a:t>
            </a:r>
          </a:p>
        </p:txBody>
      </p:sp>
      <p:sp>
        <p:nvSpPr>
          <p:cNvPr id="4" name="Slide Number Placeholder 3"/>
          <p:cNvSpPr>
            <a:spLocks noGrp="1"/>
          </p:cNvSpPr>
          <p:nvPr>
            <p:ph type="sldNum" sz="quarter" idx="5"/>
          </p:nvPr>
        </p:nvSpPr>
        <p:spPr/>
        <p:txBody>
          <a:bodyPr/>
          <a:lstStyle/>
          <a:p>
            <a:fld id="{2DCFBEE7-13C6-458C-A4E4-DDB6B60B0DA7}" type="slidenum">
              <a:rPr lang="en-US" smtClean="0"/>
              <a:t>3</a:t>
            </a:fld>
            <a:endParaRPr lang="en-US"/>
          </a:p>
        </p:txBody>
      </p:sp>
    </p:spTree>
    <p:extLst>
      <p:ext uri="{BB962C8B-B14F-4D97-AF65-F5344CB8AC3E}">
        <p14:creationId xmlns:p14="http://schemas.microsoft.com/office/powerpoint/2010/main" val="2461938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464646"/>
                </a:solidFill>
                <a:effectLst/>
                <a:latin typeface="Mulish"/>
              </a:rPr>
              <a:t>Markets are efficient, and investors have access to all the available information regarding the expected return, variances, and covariances of securities or assets.</a:t>
            </a:r>
          </a:p>
          <a:p>
            <a:pPr algn="l">
              <a:buFont typeface="Arial" panose="020B0604020202020204" pitchFamily="34" charset="0"/>
              <a:buChar char="•"/>
            </a:pPr>
            <a:r>
              <a:rPr lang="en-US" b="0" i="0" dirty="0">
                <a:solidFill>
                  <a:srgbClr val="464646"/>
                </a:solidFill>
                <a:effectLst/>
                <a:latin typeface="Mulish"/>
              </a:rPr>
              <a:t>Investors are risk-averse, i.e., they will tend to avoid unnecessary risks. For example, investors choose to invest in bank deposits that pay lower returns but guaranteed returns rather than investing in stocks that may promise high returns but carry a high risk of losses.</a:t>
            </a:r>
          </a:p>
          <a:p>
            <a:pPr algn="l">
              <a:buFont typeface="Arial" panose="020B0604020202020204" pitchFamily="34" charset="0"/>
              <a:buChar char="•"/>
            </a:pPr>
            <a:r>
              <a:rPr lang="en-US" b="0" i="0" dirty="0">
                <a:solidFill>
                  <a:srgbClr val="464646"/>
                </a:solidFill>
                <a:effectLst/>
                <a:latin typeface="Mulish"/>
              </a:rPr>
              <a:t>Investors are non-satiated, i.e., given two securities with the same standard deviation, an investor would choose the highest expected return.</a:t>
            </a:r>
          </a:p>
          <a:p>
            <a:endParaRPr lang="en-US" dirty="0"/>
          </a:p>
        </p:txBody>
      </p:sp>
      <p:sp>
        <p:nvSpPr>
          <p:cNvPr id="4" name="Slide Number Placeholder 3"/>
          <p:cNvSpPr>
            <a:spLocks noGrp="1"/>
          </p:cNvSpPr>
          <p:nvPr>
            <p:ph type="sldNum" sz="quarter" idx="5"/>
          </p:nvPr>
        </p:nvSpPr>
        <p:spPr/>
        <p:txBody>
          <a:bodyPr/>
          <a:lstStyle/>
          <a:p>
            <a:fld id="{2DCFBEE7-13C6-458C-A4E4-DDB6B60B0DA7}" type="slidenum">
              <a:rPr lang="en-US" smtClean="0"/>
              <a:t>10</a:t>
            </a:fld>
            <a:endParaRPr lang="en-US"/>
          </a:p>
        </p:txBody>
      </p:sp>
    </p:spTree>
    <p:extLst>
      <p:ext uri="{BB962C8B-B14F-4D97-AF65-F5344CB8AC3E}">
        <p14:creationId xmlns:p14="http://schemas.microsoft.com/office/powerpoint/2010/main" val="1517127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B7CEBE-309C-440B-A859-D4A3FC85ED3B}" type="datetime1">
              <a:rPr lang="en-US" smtClean="0"/>
              <a:t>4/24/2025</a:t>
            </a:fld>
            <a:endParaRPr lang="en-US"/>
          </a:p>
        </p:txBody>
      </p:sp>
      <p:sp>
        <p:nvSpPr>
          <p:cNvPr id="5" name="Footer Placeholder 4"/>
          <p:cNvSpPr>
            <a:spLocks noGrp="1"/>
          </p:cNvSpPr>
          <p:nvPr>
            <p:ph type="ftr" sz="quarter" idx="11"/>
          </p:nvPr>
        </p:nvSpPr>
        <p:spPr/>
        <p:txBody>
          <a:bodyPr/>
          <a:lstStyle/>
          <a:p>
            <a:r>
              <a:rPr lang="en-US"/>
              <a:t>Krishna Kumar Shrestha</a:t>
            </a:r>
          </a:p>
        </p:txBody>
      </p:sp>
      <p:sp>
        <p:nvSpPr>
          <p:cNvPr id="6" name="Slide Number Placeholder 5"/>
          <p:cNvSpPr>
            <a:spLocks noGrp="1"/>
          </p:cNvSpPr>
          <p:nvPr>
            <p:ph type="sldNum" sz="quarter" idx="12"/>
          </p:nvPr>
        </p:nvSpPr>
        <p:spPr/>
        <p:txBody>
          <a:bodyPr/>
          <a:lstStyle/>
          <a:p>
            <a:fld id="{12F30E3B-FC6E-44F7-AB65-D389D6696595}" type="slidenum">
              <a:rPr lang="en-US" smtClean="0"/>
              <a:t>‹#›</a:t>
            </a:fld>
            <a:endParaRPr lang="en-US" dirty="0"/>
          </a:p>
        </p:txBody>
      </p:sp>
    </p:spTree>
    <p:extLst>
      <p:ext uri="{BB962C8B-B14F-4D97-AF65-F5344CB8AC3E}">
        <p14:creationId xmlns:p14="http://schemas.microsoft.com/office/powerpoint/2010/main" val="206742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18F119-347D-41FF-896B-8A7E62D20906}" type="datetime1">
              <a:rPr lang="en-US" smtClean="0"/>
              <a:t>4/24/2025</a:t>
            </a:fld>
            <a:endParaRPr lang="en-US"/>
          </a:p>
        </p:txBody>
      </p:sp>
      <p:sp>
        <p:nvSpPr>
          <p:cNvPr id="5" name="Footer Placeholder 4"/>
          <p:cNvSpPr>
            <a:spLocks noGrp="1"/>
          </p:cNvSpPr>
          <p:nvPr>
            <p:ph type="ftr" sz="quarter" idx="11"/>
          </p:nvPr>
        </p:nvSpPr>
        <p:spPr/>
        <p:txBody>
          <a:bodyPr/>
          <a:lstStyle/>
          <a:p>
            <a:r>
              <a:rPr lang="en-US"/>
              <a:t>Krishna Kumar Shrestha</a:t>
            </a:r>
          </a:p>
        </p:txBody>
      </p:sp>
      <p:sp>
        <p:nvSpPr>
          <p:cNvPr id="6" name="Slide Number Placeholder 5"/>
          <p:cNvSpPr>
            <a:spLocks noGrp="1"/>
          </p:cNvSpPr>
          <p:nvPr>
            <p:ph type="sldNum" sz="quarter" idx="12"/>
          </p:nvPr>
        </p:nvSpPr>
        <p:spPr/>
        <p:txBody>
          <a:bodyPr/>
          <a:lstStyle/>
          <a:p>
            <a:fld id="{12F30E3B-FC6E-44F7-AB65-D389D6696595}" type="slidenum">
              <a:rPr lang="en-US" smtClean="0"/>
              <a:t>‹#›</a:t>
            </a:fld>
            <a:endParaRPr lang="en-US"/>
          </a:p>
        </p:txBody>
      </p:sp>
    </p:spTree>
    <p:extLst>
      <p:ext uri="{BB962C8B-B14F-4D97-AF65-F5344CB8AC3E}">
        <p14:creationId xmlns:p14="http://schemas.microsoft.com/office/powerpoint/2010/main" val="291467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AA59F-E5BC-4CA0-9635-D55E82A93307}" type="datetime1">
              <a:rPr lang="en-US" smtClean="0"/>
              <a:t>4/24/2025</a:t>
            </a:fld>
            <a:endParaRPr lang="en-US"/>
          </a:p>
        </p:txBody>
      </p:sp>
      <p:sp>
        <p:nvSpPr>
          <p:cNvPr id="5" name="Footer Placeholder 4"/>
          <p:cNvSpPr>
            <a:spLocks noGrp="1"/>
          </p:cNvSpPr>
          <p:nvPr>
            <p:ph type="ftr" sz="quarter" idx="11"/>
          </p:nvPr>
        </p:nvSpPr>
        <p:spPr/>
        <p:txBody>
          <a:bodyPr/>
          <a:lstStyle/>
          <a:p>
            <a:r>
              <a:rPr lang="en-US"/>
              <a:t>Krishna Kumar Shrestha</a:t>
            </a:r>
          </a:p>
        </p:txBody>
      </p:sp>
      <p:sp>
        <p:nvSpPr>
          <p:cNvPr id="6" name="Slide Number Placeholder 5"/>
          <p:cNvSpPr>
            <a:spLocks noGrp="1"/>
          </p:cNvSpPr>
          <p:nvPr>
            <p:ph type="sldNum" sz="quarter" idx="12"/>
          </p:nvPr>
        </p:nvSpPr>
        <p:spPr/>
        <p:txBody>
          <a:bodyPr/>
          <a:lstStyle/>
          <a:p>
            <a:fld id="{12F30E3B-FC6E-44F7-AB65-D389D6696595}" type="slidenum">
              <a:rPr lang="en-US" smtClean="0"/>
              <a:t>‹#›</a:t>
            </a:fld>
            <a:endParaRPr lang="en-US"/>
          </a:p>
        </p:txBody>
      </p:sp>
    </p:spTree>
    <p:extLst>
      <p:ext uri="{BB962C8B-B14F-4D97-AF65-F5344CB8AC3E}">
        <p14:creationId xmlns:p14="http://schemas.microsoft.com/office/powerpoint/2010/main" val="76348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219864-6531-4AF8-A65D-1DA5CF741654}" type="datetime1">
              <a:rPr lang="en-US" smtClean="0"/>
              <a:t>4/24/2025</a:t>
            </a:fld>
            <a:endParaRPr lang="en-US"/>
          </a:p>
        </p:txBody>
      </p:sp>
      <p:sp>
        <p:nvSpPr>
          <p:cNvPr id="5" name="Footer Placeholder 4"/>
          <p:cNvSpPr>
            <a:spLocks noGrp="1"/>
          </p:cNvSpPr>
          <p:nvPr>
            <p:ph type="ftr" sz="quarter" idx="11"/>
          </p:nvPr>
        </p:nvSpPr>
        <p:spPr/>
        <p:txBody>
          <a:bodyPr/>
          <a:lstStyle/>
          <a:p>
            <a:r>
              <a:rPr lang="en-US"/>
              <a:t>Krishna Kumar Shrestha</a:t>
            </a:r>
          </a:p>
        </p:txBody>
      </p:sp>
      <p:sp>
        <p:nvSpPr>
          <p:cNvPr id="6" name="Slide Number Placeholder 5"/>
          <p:cNvSpPr>
            <a:spLocks noGrp="1"/>
          </p:cNvSpPr>
          <p:nvPr>
            <p:ph type="sldNum" sz="quarter" idx="12"/>
          </p:nvPr>
        </p:nvSpPr>
        <p:spPr/>
        <p:txBody>
          <a:bodyPr/>
          <a:lstStyle/>
          <a:p>
            <a:fld id="{12F30E3B-FC6E-44F7-AB65-D389D6696595}" type="slidenum">
              <a:rPr lang="en-US" smtClean="0"/>
              <a:t>‹#›</a:t>
            </a:fld>
            <a:endParaRPr lang="en-US"/>
          </a:p>
        </p:txBody>
      </p:sp>
    </p:spTree>
    <p:extLst>
      <p:ext uri="{BB962C8B-B14F-4D97-AF65-F5344CB8AC3E}">
        <p14:creationId xmlns:p14="http://schemas.microsoft.com/office/powerpoint/2010/main" val="4106748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8734C-E118-480F-94E7-11CA5CC1EC2F}" type="datetime1">
              <a:rPr lang="en-US" smtClean="0"/>
              <a:t>4/24/2025</a:t>
            </a:fld>
            <a:endParaRPr lang="en-US"/>
          </a:p>
        </p:txBody>
      </p:sp>
      <p:sp>
        <p:nvSpPr>
          <p:cNvPr id="5" name="Footer Placeholder 4"/>
          <p:cNvSpPr>
            <a:spLocks noGrp="1"/>
          </p:cNvSpPr>
          <p:nvPr>
            <p:ph type="ftr" sz="quarter" idx="11"/>
          </p:nvPr>
        </p:nvSpPr>
        <p:spPr/>
        <p:txBody>
          <a:bodyPr/>
          <a:lstStyle/>
          <a:p>
            <a:r>
              <a:rPr lang="en-US"/>
              <a:t>Krishna Kumar Shrestha</a:t>
            </a:r>
          </a:p>
        </p:txBody>
      </p:sp>
      <p:sp>
        <p:nvSpPr>
          <p:cNvPr id="6" name="Slide Number Placeholder 5"/>
          <p:cNvSpPr>
            <a:spLocks noGrp="1"/>
          </p:cNvSpPr>
          <p:nvPr>
            <p:ph type="sldNum" sz="quarter" idx="12"/>
          </p:nvPr>
        </p:nvSpPr>
        <p:spPr/>
        <p:txBody>
          <a:bodyPr/>
          <a:lstStyle/>
          <a:p>
            <a:fld id="{12F30E3B-FC6E-44F7-AB65-D389D6696595}" type="slidenum">
              <a:rPr lang="en-US" smtClean="0"/>
              <a:t>‹#›</a:t>
            </a:fld>
            <a:endParaRPr lang="en-US"/>
          </a:p>
        </p:txBody>
      </p:sp>
    </p:spTree>
    <p:extLst>
      <p:ext uri="{BB962C8B-B14F-4D97-AF65-F5344CB8AC3E}">
        <p14:creationId xmlns:p14="http://schemas.microsoft.com/office/powerpoint/2010/main" val="4235161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AA8907-DF0E-4223-8458-B1EDF328E82E}" type="datetime1">
              <a:rPr lang="en-US" smtClean="0"/>
              <a:t>4/24/2025</a:t>
            </a:fld>
            <a:endParaRPr lang="en-US"/>
          </a:p>
        </p:txBody>
      </p:sp>
      <p:sp>
        <p:nvSpPr>
          <p:cNvPr id="6" name="Footer Placeholder 5"/>
          <p:cNvSpPr>
            <a:spLocks noGrp="1"/>
          </p:cNvSpPr>
          <p:nvPr>
            <p:ph type="ftr" sz="quarter" idx="11"/>
          </p:nvPr>
        </p:nvSpPr>
        <p:spPr/>
        <p:txBody>
          <a:bodyPr/>
          <a:lstStyle/>
          <a:p>
            <a:r>
              <a:rPr lang="en-US"/>
              <a:t>Krishna Kumar Shrestha</a:t>
            </a:r>
          </a:p>
        </p:txBody>
      </p:sp>
      <p:sp>
        <p:nvSpPr>
          <p:cNvPr id="7" name="Slide Number Placeholder 6"/>
          <p:cNvSpPr>
            <a:spLocks noGrp="1"/>
          </p:cNvSpPr>
          <p:nvPr>
            <p:ph type="sldNum" sz="quarter" idx="12"/>
          </p:nvPr>
        </p:nvSpPr>
        <p:spPr/>
        <p:txBody>
          <a:bodyPr/>
          <a:lstStyle/>
          <a:p>
            <a:fld id="{12F30E3B-FC6E-44F7-AB65-D389D6696595}" type="slidenum">
              <a:rPr lang="en-US" smtClean="0"/>
              <a:t>‹#›</a:t>
            </a:fld>
            <a:endParaRPr lang="en-US"/>
          </a:p>
        </p:txBody>
      </p:sp>
    </p:spTree>
    <p:extLst>
      <p:ext uri="{BB962C8B-B14F-4D97-AF65-F5344CB8AC3E}">
        <p14:creationId xmlns:p14="http://schemas.microsoft.com/office/powerpoint/2010/main" val="1763098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4F8DC4-10EE-4622-A69A-1FC9C042B296}" type="datetime1">
              <a:rPr lang="en-US" smtClean="0"/>
              <a:t>4/24/2025</a:t>
            </a:fld>
            <a:endParaRPr lang="en-US"/>
          </a:p>
        </p:txBody>
      </p:sp>
      <p:sp>
        <p:nvSpPr>
          <p:cNvPr id="8" name="Footer Placeholder 7"/>
          <p:cNvSpPr>
            <a:spLocks noGrp="1"/>
          </p:cNvSpPr>
          <p:nvPr>
            <p:ph type="ftr" sz="quarter" idx="11"/>
          </p:nvPr>
        </p:nvSpPr>
        <p:spPr/>
        <p:txBody>
          <a:bodyPr/>
          <a:lstStyle/>
          <a:p>
            <a:r>
              <a:rPr lang="en-US"/>
              <a:t>Krishna Kumar Shrestha</a:t>
            </a:r>
          </a:p>
        </p:txBody>
      </p:sp>
      <p:sp>
        <p:nvSpPr>
          <p:cNvPr id="9" name="Slide Number Placeholder 8"/>
          <p:cNvSpPr>
            <a:spLocks noGrp="1"/>
          </p:cNvSpPr>
          <p:nvPr>
            <p:ph type="sldNum" sz="quarter" idx="12"/>
          </p:nvPr>
        </p:nvSpPr>
        <p:spPr/>
        <p:txBody>
          <a:bodyPr/>
          <a:lstStyle/>
          <a:p>
            <a:fld id="{12F30E3B-FC6E-44F7-AB65-D389D6696595}" type="slidenum">
              <a:rPr lang="en-US" smtClean="0"/>
              <a:t>‹#›</a:t>
            </a:fld>
            <a:endParaRPr lang="en-US"/>
          </a:p>
        </p:txBody>
      </p:sp>
    </p:spTree>
    <p:extLst>
      <p:ext uri="{BB962C8B-B14F-4D97-AF65-F5344CB8AC3E}">
        <p14:creationId xmlns:p14="http://schemas.microsoft.com/office/powerpoint/2010/main" val="3417836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p:cNvSpPr>
            <a:spLocks noGrp="1"/>
          </p:cNvSpPr>
          <p:nvPr>
            <p:ph type="ftr" sz="quarter" idx="11"/>
          </p:nvPr>
        </p:nvSpPr>
        <p:spPr/>
        <p:txBody>
          <a:bodyPr/>
          <a:lstStyle/>
          <a:p>
            <a:r>
              <a:rPr lang="en-US"/>
              <a:t>Krishna Kumar Shrestha</a:t>
            </a:r>
          </a:p>
        </p:txBody>
      </p:sp>
      <p:sp>
        <p:nvSpPr>
          <p:cNvPr id="5" name="Slide Number Placeholder 4"/>
          <p:cNvSpPr>
            <a:spLocks noGrp="1"/>
          </p:cNvSpPr>
          <p:nvPr>
            <p:ph type="sldNum" sz="quarter" idx="12"/>
          </p:nvPr>
        </p:nvSpPr>
        <p:spPr/>
        <p:txBody>
          <a:bodyPr/>
          <a:lstStyle/>
          <a:p>
            <a:fld id="{12F30E3B-FC6E-44F7-AB65-D389D6696595}" type="slidenum">
              <a:rPr lang="en-US" smtClean="0"/>
              <a:t>‹#›</a:t>
            </a:fld>
            <a:endParaRPr lang="en-US"/>
          </a:p>
        </p:txBody>
      </p:sp>
    </p:spTree>
    <p:extLst>
      <p:ext uri="{BB962C8B-B14F-4D97-AF65-F5344CB8AC3E}">
        <p14:creationId xmlns:p14="http://schemas.microsoft.com/office/powerpoint/2010/main" val="403632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6EEFB-733A-4C75-A9B6-6CB1D4C4A27B}" type="datetime1">
              <a:rPr lang="en-US" smtClean="0"/>
              <a:t>4/24/2025</a:t>
            </a:fld>
            <a:endParaRPr lang="en-US"/>
          </a:p>
        </p:txBody>
      </p:sp>
      <p:sp>
        <p:nvSpPr>
          <p:cNvPr id="3" name="Footer Placeholder 2"/>
          <p:cNvSpPr>
            <a:spLocks noGrp="1"/>
          </p:cNvSpPr>
          <p:nvPr>
            <p:ph type="ftr" sz="quarter" idx="11"/>
          </p:nvPr>
        </p:nvSpPr>
        <p:spPr/>
        <p:txBody>
          <a:bodyPr/>
          <a:lstStyle/>
          <a:p>
            <a:r>
              <a:rPr lang="en-US"/>
              <a:t>Krishna Kumar Shrestha</a:t>
            </a:r>
          </a:p>
        </p:txBody>
      </p:sp>
      <p:sp>
        <p:nvSpPr>
          <p:cNvPr id="4" name="Slide Number Placeholder 3"/>
          <p:cNvSpPr>
            <a:spLocks noGrp="1"/>
          </p:cNvSpPr>
          <p:nvPr>
            <p:ph type="sldNum" sz="quarter" idx="12"/>
          </p:nvPr>
        </p:nvSpPr>
        <p:spPr/>
        <p:txBody>
          <a:bodyPr/>
          <a:lstStyle/>
          <a:p>
            <a:fld id="{12F30E3B-FC6E-44F7-AB65-D389D6696595}" type="slidenum">
              <a:rPr lang="en-US" smtClean="0"/>
              <a:t>‹#›</a:t>
            </a:fld>
            <a:endParaRPr lang="en-US"/>
          </a:p>
        </p:txBody>
      </p:sp>
    </p:spTree>
    <p:extLst>
      <p:ext uri="{BB962C8B-B14F-4D97-AF65-F5344CB8AC3E}">
        <p14:creationId xmlns:p14="http://schemas.microsoft.com/office/powerpoint/2010/main" val="4202513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A0323F-08B5-41C0-B96A-7BBA81CB370C}" type="datetime1">
              <a:rPr lang="en-US" smtClean="0"/>
              <a:t>4/24/2025</a:t>
            </a:fld>
            <a:endParaRPr lang="en-US"/>
          </a:p>
        </p:txBody>
      </p:sp>
      <p:sp>
        <p:nvSpPr>
          <p:cNvPr id="6" name="Footer Placeholder 5"/>
          <p:cNvSpPr>
            <a:spLocks noGrp="1"/>
          </p:cNvSpPr>
          <p:nvPr>
            <p:ph type="ftr" sz="quarter" idx="11"/>
          </p:nvPr>
        </p:nvSpPr>
        <p:spPr/>
        <p:txBody>
          <a:bodyPr/>
          <a:lstStyle/>
          <a:p>
            <a:r>
              <a:rPr lang="en-US"/>
              <a:t>Krishna Kumar Shrestha</a:t>
            </a:r>
          </a:p>
        </p:txBody>
      </p:sp>
      <p:sp>
        <p:nvSpPr>
          <p:cNvPr id="7" name="Slide Number Placeholder 6"/>
          <p:cNvSpPr>
            <a:spLocks noGrp="1"/>
          </p:cNvSpPr>
          <p:nvPr>
            <p:ph type="sldNum" sz="quarter" idx="12"/>
          </p:nvPr>
        </p:nvSpPr>
        <p:spPr/>
        <p:txBody>
          <a:bodyPr/>
          <a:lstStyle/>
          <a:p>
            <a:fld id="{12F30E3B-FC6E-44F7-AB65-D389D6696595}" type="slidenum">
              <a:rPr lang="en-US" smtClean="0"/>
              <a:t>‹#›</a:t>
            </a:fld>
            <a:endParaRPr lang="en-US"/>
          </a:p>
        </p:txBody>
      </p:sp>
    </p:spTree>
    <p:extLst>
      <p:ext uri="{BB962C8B-B14F-4D97-AF65-F5344CB8AC3E}">
        <p14:creationId xmlns:p14="http://schemas.microsoft.com/office/powerpoint/2010/main" val="260577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E64313-9B9D-4891-8557-8EED349858BB}" type="datetime1">
              <a:rPr lang="en-US" smtClean="0"/>
              <a:t>4/24/2025</a:t>
            </a:fld>
            <a:endParaRPr lang="en-US"/>
          </a:p>
        </p:txBody>
      </p:sp>
      <p:sp>
        <p:nvSpPr>
          <p:cNvPr id="6" name="Footer Placeholder 5"/>
          <p:cNvSpPr>
            <a:spLocks noGrp="1"/>
          </p:cNvSpPr>
          <p:nvPr>
            <p:ph type="ftr" sz="quarter" idx="11"/>
          </p:nvPr>
        </p:nvSpPr>
        <p:spPr/>
        <p:txBody>
          <a:bodyPr/>
          <a:lstStyle/>
          <a:p>
            <a:r>
              <a:rPr lang="en-US"/>
              <a:t>Krishna Kumar Shrestha</a:t>
            </a:r>
          </a:p>
        </p:txBody>
      </p:sp>
      <p:sp>
        <p:nvSpPr>
          <p:cNvPr id="7" name="Slide Number Placeholder 6"/>
          <p:cNvSpPr>
            <a:spLocks noGrp="1"/>
          </p:cNvSpPr>
          <p:nvPr>
            <p:ph type="sldNum" sz="quarter" idx="12"/>
          </p:nvPr>
        </p:nvSpPr>
        <p:spPr/>
        <p:txBody>
          <a:bodyPr/>
          <a:lstStyle/>
          <a:p>
            <a:fld id="{12F30E3B-FC6E-44F7-AB65-D389D6696595}" type="slidenum">
              <a:rPr lang="en-US" smtClean="0"/>
              <a:t>‹#›</a:t>
            </a:fld>
            <a:endParaRPr lang="en-US"/>
          </a:p>
        </p:txBody>
      </p:sp>
    </p:spTree>
    <p:extLst>
      <p:ext uri="{BB962C8B-B14F-4D97-AF65-F5344CB8AC3E}">
        <p14:creationId xmlns:p14="http://schemas.microsoft.com/office/powerpoint/2010/main" val="3042356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D578D0-1337-42C5-91D5-990B722745FC}" type="datetime1">
              <a:rPr lang="en-US" smtClean="0"/>
              <a:t>4/24/2025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algn="l"/>
            <a:r>
              <a:rPr lang="en-US"/>
              <a:t>Krishna Kumar Shrestha</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F30E3B-FC6E-44F7-AB65-D389D6696595}" type="slidenum">
              <a:rPr lang="en-US" smtClean="0"/>
              <a:pPr/>
              <a:t>‹#›</a:t>
            </a:fld>
            <a:endParaRPr lang="en-US" dirty="0"/>
          </a:p>
        </p:txBody>
      </p:sp>
    </p:spTree>
    <p:extLst>
      <p:ext uri="{BB962C8B-B14F-4D97-AF65-F5344CB8AC3E}">
        <p14:creationId xmlns:p14="http://schemas.microsoft.com/office/powerpoint/2010/main" val="11150269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hyperlink" Target="https://research.google/blog/rethinking-attention-with-performers/" TargetMode="External"/><Relationship Id="rId2" Type="http://schemas.openxmlformats.org/officeDocument/2006/relationships/hyperlink" Target="https://research.google/blog/reformer-the-efficient-transformer/"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9C732F-6E51-C4B9-A59F-79351BE0B1D0}"/>
              </a:ext>
            </a:extLst>
          </p:cNvPr>
          <p:cNvSpPr>
            <a:spLocks noGrp="1"/>
          </p:cNvSpPr>
          <p:nvPr>
            <p:ph type="ctrTitle"/>
          </p:nvPr>
        </p:nvSpPr>
        <p:spPr>
          <a:xfrm>
            <a:off x="1524003" y="1999615"/>
            <a:ext cx="9144000" cy="2764028"/>
          </a:xfrm>
        </p:spPr>
        <p:txBody>
          <a:bodyPr anchor="ctr">
            <a:normAutofit/>
          </a:bodyPr>
          <a:lstStyle/>
          <a:p>
            <a:r>
              <a:rPr lang="en-US" sz="6100" b="1"/>
              <a:t>Portfolio Optimizing </a:t>
            </a:r>
            <a:br>
              <a:rPr lang="en-US" sz="6100" b="1"/>
            </a:br>
            <a:r>
              <a:rPr lang="en-US" sz="6100" b="1"/>
              <a:t>Using </a:t>
            </a:r>
            <a:br>
              <a:rPr lang="en-US" sz="6100" b="1"/>
            </a:br>
            <a:r>
              <a:rPr lang="en-US" sz="6100" b="1"/>
              <a:t>Deep Learning  </a:t>
            </a:r>
          </a:p>
        </p:txBody>
      </p:sp>
      <p:sp>
        <p:nvSpPr>
          <p:cNvPr id="3" name="Subtitle 2">
            <a:extLst>
              <a:ext uri="{FF2B5EF4-FFF2-40B4-BE49-F238E27FC236}">
                <a16:creationId xmlns:a16="http://schemas.microsoft.com/office/drawing/2014/main" id="{BA42A277-1D1A-899A-4305-93F0171E75AB}"/>
              </a:ext>
            </a:extLst>
          </p:cNvPr>
          <p:cNvSpPr>
            <a:spLocks noGrp="1"/>
          </p:cNvSpPr>
          <p:nvPr>
            <p:ph type="subTitle" idx="1"/>
          </p:nvPr>
        </p:nvSpPr>
        <p:spPr>
          <a:xfrm>
            <a:off x="1966912" y="5645150"/>
            <a:ext cx="8258176" cy="631825"/>
          </a:xfrm>
        </p:spPr>
        <p:txBody>
          <a:bodyPr anchor="ctr">
            <a:normAutofit/>
          </a:bodyPr>
          <a:lstStyle/>
          <a:p>
            <a:r>
              <a:rPr lang="en-US" sz="1500"/>
              <a:t>Krishna Kumar Shrestha</a:t>
            </a:r>
          </a:p>
          <a:p>
            <a:r>
              <a:rPr lang="en-US" sz="1500"/>
              <a:t>Middle Tennessee State University</a:t>
            </a:r>
          </a:p>
        </p:txBody>
      </p:sp>
      <p:sp>
        <p:nvSpPr>
          <p:cNvPr id="18" name="Rectangle 17">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Date Placeholder 4">
            <a:extLst>
              <a:ext uri="{FF2B5EF4-FFF2-40B4-BE49-F238E27FC236}">
                <a16:creationId xmlns:a16="http://schemas.microsoft.com/office/drawing/2014/main" id="{58221F6E-553D-B8C4-9ED3-F4A6072E512E}"/>
              </a:ext>
            </a:extLst>
          </p:cNvPr>
          <p:cNvSpPr>
            <a:spLocks noGrp="1"/>
          </p:cNvSpPr>
          <p:nvPr>
            <p:ph type="dt" sz="half" idx="10"/>
          </p:nvPr>
        </p:nvSpPr>
        <p:spPr>
          <a:xfrm>
            <a:off x="434163" y="6356350"/>
            <a:ext cx="1166037" cy="365125"/>
          </a:xfrm>
        </p:spPr>
        <p:txBody>
          <a:bodyPr>
            <a:normAutofit/>
          </a:bodyPr>
          <a:lstStyle/>
          <a:p>
            <a:pPr>
              <a:spcAft>
                <a:spcPts val="600"/>
              </a:spcAft>
            </a:pPr>
            <a:fld id="{3D5548BC-FF89-4C9C-AF5C-5BCB1C2B39CB}" type="datetime1">
              <a:rPr lang="en-US">
                <a:solidFill>
                  <a:schemeClr val="tx1">
                    <a:lumMod val="50000"/>
                    <a:lumOff val="50000"/>
                  </a:schemeClr>
                </a:solidFill>
              </a:rPr>
              <a:pPr>
                <a:spcAft>
                  <a:spcPts val="600"/>
                </a:spcAft>
              </a:pPr>
              <a:t>4/24/2025</a:t>
            </a:fld>
            <a:endParaRPr lang="en-US">
              <a:solidFill>
                <a:schemeClr val="tx1">
                  <a:lumMod val="50000"/>
                  <a:lumOff val="50000"/>
                </a:schemeClr>
              </a:solidFill>
            </a:endParaRPr>
          </a:p>
        </p:txBody>
      </p:sp>
      <p:sp>
        <p:nvSpPr>
          <p:cNvPr id="7" name="Slide Number Placeholder 6">
            <a:extLst>
              <a:ext uri="{FF2B5EF4-FFF2-40B4-BE49-F238E27FC236}">
                <a16:creationId xmlns:a16="http://schemas.microsoft.com/office/drawing/2014/main" id="{2F7DECAF-FE63-23D6-0928-964646973A6F}"/>
              </a:ext>
            </a:extLst>
          </p:cNvPr>
          <p:cNvSpPr>
            <a:spLocks noGrp="1"/>
          </p:cNvSpPr>
          <p:nvPr>
            <p:ph type="sldNum" sz="quarter" idx="12"/>
          </p:nvPr>
        </p:nvSpPr>
        <p:spPr>
          <a:xfrm>
            <a:off x="10489019" y="6356350"/>
            <a:ext cx="1268818" cy="365125"/>
          </a:xfrm>
        </p:spPr>
        <p:txBody>
          <a:bodyPr>
            <a:normAutofit/>
          </a:bodyPr>
          <a:lstStyle/>
          <a:p>
            <a:pPr>
              <a:spcAft>
                <a:spcPts val="600"/>
              </a:spcAft>
            </a:pPr>
            <a:fld id="{12F30E3B-FC6E-44F7-AB65-D389D6696595}" type="slidenum">
              <a:rPr lang="en-US">
                <a:solidFill>
                  <a:schemeClr val="tx1">
                    <a:lumMod val="50000"/>
                    <a:lumOff val="50000"/>
                  </a:schemeClr>
                </a:solidFill>
              </a:rPr>
              <a:pPr>
                <a:spcAft>
                  <a:spcPts val="600"/>
                </a:spcAft>
              </a:pPr>
              <a:t>1</a:t>
            </a:fld>
            <a:endParaRPr lang="en-US">
              <a:solidFill>
                <a:schemeClr val="tx1">
                  <a:lumMod val="50000"/>
                  <a:lumOff val="50000"/>
                </a:schemeClr>
              </a:solidFill>
            </a:endParaRPr>
          </a:p>
        </p:txBody>
      </p:sp>
    </p:spTree>
    <p:extLst>
      <p:ext uri="{BB962C8B-B14F-4D97-AF65-F5344CB8AC3E}">
        <p14:creationId xmlns:p14="http://schemas.microsoft.com/office/powerpoint/2010/main" val="3555251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24F3-EEE5-C2C0-3E21-478F272939F8}"/>
              </a:ext>
            </a:extLst>
          </p:cNvPr>
          <p:cNvSpPr>
            <a:spLocks noGrp="1"/>
          </p:cNvSpPr>
          <p:nvPr>
            <p:ph type="title"/>
          </p:nvPr>
        </p:nvSpPr>
        <p:spPr/>
        <p:txBody>
          <a:bodyPr>
            <a:normAutofit/>
          </a:bodyPr>
          <a:lstStyle/>
          <a:p>
            <a:r>
              <a:rPr lang="en-US" b="1" i="0" dirty="0">
                <a:solidFill>
                  <a:srgbClr val="002060"/>
                </a:solidFill>
                <a:effectLst/>
              </a:rPr>
              <a:t>Assumptions of Modern Portfolio Theory</a:t>
            </a:r>
            <a:endParaRPr lang="en-US" dirty="0">
              <a:solidFill>
                <a:srgbClr val="002060"/>
              </a:solidFill>
            </a:endParaRPr>
          </a:p>
        </p:txBody>
      </p:sp>
      <p:sp>
        <p:nvSpPr>
          <p:cNvPr id="3" name="Date Placeholder 2">
            <a:extLst>
              <a:ext uri="{FF2B5EF4-FFF2-40B4-BE49-F238E27FC236}">
                <a16:creationId xmlns:a16="http://schemas.microsoft.com/office/drawing/2014/main" id="{B6C4923B-8EBE-D9CB-1168-28F12AC25820}"/>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2681E593-DBE4-AFE6-34DF-1B303721711C}"/>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9B96F1D9-6F59-C137-5D04-FC923E8C7C51}"/>
              </a:ext>
            </a:extLst>
          </p:cNvPr>
          <p:cNvSpPr>
            <a:spLocks noGrp="1"/>
          </p:cNvSpPr>
          <p:nvPr>
            <p:ph type="sldNum" sz="quarter" idx="12"/>
          </p:nvPr>
        </p:nvSpPr>
        <p:spPr/>
        <p:txBody>
          <a:bodyPr/>
          <a:lstStyle/>
          <a:p>
            <a:fld id="{12F30E3B-FC6E-44F7-AB65-D389D6696595}" type="slidenum">
              <a:rPr lang="en-US" smtClean="0"/>
              <a:t>10</a:t>
            </a:fld>
            <a:endParaRPr lang="en-US"/>
          </a:p>
        </p:txBody>
      </p:sp>
      <p:sp>
        <p:nvSpPr>
          <p:cNvPr id="6" name="TextBox 5">
            <a:extLst>
              <a:ext uri="{FF2B5EF4-FFF2-40B4-BE49-F238E27FC236}">
                <a16:creationId xmlns:a16="http://schemas.microsoft.com/office/drawing/2014/main" id="{EDF3D684-F131-7200-F4F9-CCDEED0C11AF}"/>
              </a:ext>
            </a:extLst>
          </p:cNvPr>
          <p:cNvSpPr txBox="1"/>
          <p:nvPr/>
        </p:nvSpPr>
        <p:spPr>
          <a:xfrm>
            <a:off x="957943" y="1641161"/>
            <a:ext cx="10265228" cy="46228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rgbClr val="002060"/>
                </a:solidFill>
              </a:rPr>
              <a:t>Markets are efficient, and investors have access to all the available information regarding the expected return, variances, and covariances of securities or assets.</a:t>
            </a:r>
          </a:p>
          <a:p>
            <a:pPr marL="285750" indent="-285750">
              <a:lnSpc>
                <a:spcPct val="150000"/>
              </a:lnSpc>
              <a:buFont typeface="Arial" panose="020B0604020202020204" pitchFamily="34" charset="0"/>
              <a:buChar char="•"/>
            </a:pPr>
            <a:r>
              <a:rPr lang="en-US" dirty="0">
                <a:solidFill>
                  <a:srgbClr val="002060"/>
                </a:solidFill>
              </a:rPr>
              <a:t>Investors are risk-averse, i.e., they will tend to avoid unnecessary risks.</a:t>
            </a:r>
          </a:p>
          <a:p>
            <a:pPr marL="285750" indent="-285750">
              <a:lnSpc>
                <a:spcPct val="150000"/>
              </a:lnSpc>
              <a:buFont typeface="Arial" panose="020B0604020202020204" pitchFamily="34" charset="0"/>
              <a:buChar char="•"/>
            </a:pPr>
            <a:r>
              <a:rPr lang="en-US" dirty="0">
                <a:solidFill>
                  <a:srgbClr val="002060"/>
                </a:solidFill>
              </a:rPr>
              <a:t>Investors are non-satiated, i.e., given two securities with the same standard deviation, an investor would choose the highest expected return.</a:t>
            </a:r>
          </a:p>
          <a:p>
            <a:pPr marL="285750" indent="-285750">
              <a:lnSpc>
                <a:spcPct val="150000"/>
              </a:lnSpc>
              <a:buFont typeface="Arial" panose="020B0604020202020204" pitchFamily="34" charset="0"/>
              <a:buChar char="•"/>
            </a:pPr>
            <a:r>
              <a:rPr lang="en-US" dirty="0">
                <a:solidFill>
                  <a:srgbClr val="002060"/>
                </a:solidFill>
              </a:rPr>
              <a:t>There is a fixed single-time horizon.</a:t>
            </a:r>
          </a:p>
          <a:p>
            <a:pPr marL="285750" indent="-285750">
              <a:lnSpc>
                <a:spcPct val="150000"/>
              </a:lnSpc>
              <a:buFont typeface="Arial" panose="020B0604020202020204" pitchFamily="34" charset="0"/>
              <a:buChar char="•"/>
            </a:pPr>
            <a:r>
              <a:rPr lang="en-US" dirty="0">
                <a:solidFill>
                  <a:srgbClr val="002060"/>
                </a:solidFill>
              </a:rPr>
              <a:t>There are no taxes or transaction costs.</a:t>
            </a:r>
          </a:p>
          <a:p>
            <a:pPr marL="285750" indent="-285750">
              <a:lnSpc>
                <a:spcPct val="150000"/>
              </a:lnSpc>
              <a:buFont typeface="Arial" panose="020B0604020202020204" pitchFamily="34" charset="0"/>
              <a:buChar char="•"/>
            </a:pPr>
            <a:r>
              <a:rPr lang="en-US" dirty="0">
                <a:solidFill>
                  <a:srgbClr val="002060"/>
                </a:solidFill>
              </a:rPr>
              <a:t>Assets can be held at any amount.</a:t>
            </a:r>
          </a:p>
          <a:p>
            <a:pPr marL="285750" indent="-285750">
              <a:lnSpc>
                <a:spcPct val="150000"/>
              </a:lnSpc>
              <a:buFont typeface="Arial" panose="020B0604020202020204" pitchFamily="34" charset="0"/>
              <a:buChar char="•"/>
            </a:pPr>
            <a:r>
              <a:rPr lang="en-US" dirty="0">
                <a:solidFill>
                  <a:srgbClr val="002060"/>
                </a:solidFill>
              </a:rPr>
              <a:t>A risk-free rate of return exists in the market, and unlimited capital can be borrowed or invested at this rate.</a:t>
            </a:r>
          </a:p>
          <a:p>
            <a:pPr marL="285750" indent="-285750">
              <a:lnSpc>
                <a:spcPct val="150000"/>
              </a:lnSpc>
              <a:buFont typeface="Arial" panose="020B0604020202020204" pitchFamily="34" charset="0"/>
              <a:buChar char="•"/>
            </a:pPr>
            <a:r>
              <a:rPr lang="en-US" dirty="0">
                <a:solidFill>
                  <a:srgbClr val="002060"/>
                </a:solidFill>
              </a:rPr>
              <a:t>Investors make their decisions solely based on expected returns and variance.</a:t>
            </a:r>
          </a:p>
        </p:txBody>
      </p:sp>
    </p:spTree>
    <p:extLst>
      <p:ext uri="{BB962C8B-B14F-4D97-AF65-F5344CB8AC3E}">
        <p14:creationId xmlns:p14="http://schemas.microsoft.com/office/powerpoint/2010/main" val="180107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7188-62A9-E22C-6CE4-D91740688736}"/>
              </a:ext>
            </a:extLst>
          </p:cNvPr>
          <p:cNvSpPr>
            <a:spLocks noGrp="1"/>
          </p:cNvSpPr>
          <p:nvPr>
            <p:ph type="title"/>
          </p:nvPr>
        </p:nvSpPr>
        <p:spPr/>
        <p:txBody>
          <a:bodyPr/>
          <a:lstStyle/>
          <a:p>
            <a:r>
              <a:rPr lang="en-US" b="1" dirty="0">
                <a:solidFill>
                  <a:srgbClr val="002060"/>
                </a:solidFill>
              </a:rPr>
              <a:t>Python Coding : Imports and Configuration</a:t>
            </a:r>
          </a:p>
        </p:txBody>
      </p:sp>
      <p:sp>
        <p:nvSpPr>
          <p:cNvPr id="3" name="Date Placeholder 2">
            <a:extLst>
              <a:ext uri="{FF2B5EF4-FFF2-40B4-BE49-F238E27FC236}">
                <a16:creationId xmlns:a16="http://schemas.microsoft.com/office/drawing/2014/main" id="{21BEA64E-09F7-D695-7FED-D60F559A3C89}"/>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F32B7B97-D506-0526-2B31-A9AE739CD44C}"/>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051D9242-FD61-22D5-5133-025087250F13}"/>
              </a:ext>
            </a:extLst>
          </p:cNvPr>
          <p:cNvSpPr>
            <a:spLocks noGrp="1"/>
          </p:cNvSpPr>
          <p:nvPr>
            <p:ph type="sldNum" sz="quarter" idx="12"/>
          </p:nvPr>
        </p:nvSpPr>
        <p:spPr/>
        <p:txBody>
          <a:bodyPr/>
          <a:lstStyle/>
          <a:p>
            <a:fld id="{12F30E3B-FC6E-44F7-AB65-D389D6696595}" type="slidenum">
              <a:rPr lang="en-US" smtClean="0"/>
              <a:t>11</a:t>
            </a:fld>
            <a:endParaRPr lang="en-US"/>
          </a:p>
        </p:txBody>
      </p:sp>
      <p:pic>
        <p:nvPicPr>
          <p:cNvPr id="7" name="Picture 6" descr="A screen shot of a computer screen">
            <a:extLst>
              <a:ext uri="{FF2B5EF4-FFF2-40B4-BE49-F238E27FC236}">
                <a16:creationId xmlns:a16="http://schemas.microsoft.com/office/drawing/2014/main" id="{AEBA0FCB-2EFD-C1B7-5AE3-8569F4385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28" y="1398361"/>
            <a:ext cx="9742715" cy="4871358"/>
          </a:xfrm>
          <a:prstGeom prst="rect">
            <a:avLst/>
          </a:prstGeom>
        </p:spPr>
      </p:pic>
    </p:spTree>
    <p:extLst>
      <p:ext uri="{BB962C8B-B14F-4D97-AF65-F5344CB8AC3E}">
        <p14:creationId xmlns:p14="http://schemas.microsoft.com/office/powerpoint/2010/main" val="1266219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FD736-34A8-49E9-1579-02108BD348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623F90-283C-62C3-4B44-58B0D98E4775}"/>
              </a:ext>
            </a:extLst>
          </p:cNvPr>
          <p:cNvSpPr>
            <a:spLocks noGrp="1"/>
          </p:cNvSpPr>
          <p:nvPr>
            <p:ph type="title"/>
          </p:nvPr>
        </p:nvSpPr>
        <p:spPr/>
        <p:txBody>
          <a:bodyPr/>
          <a:lstStyle/>
          <a:p>
            <a:pPr algn="ctr"/>
            <a:r>
              <a:rPr lang="en-US" b="1" dirty="0">
                <a:solidFill>
                  <a:srgbClr val="002060"/>
                </a:solidFill>
              </a:rPr>
              <a:t>Python Coding : Data Loading</a:t>
            </a:r>
          </a:p>
        </p:txBody>
      </p:sp>
      <p:sp>
        <p:nvSpPr>
          <p:cNvPr id="3" name="Date Placeholder 2">
            <a:extLst>
              <a:ext uri="{FF2B5EF4-FFF2-40B4-BE49-F238E27FC236}">
                <a16:creationId xmlns:a16="http://schemas.microsoft.com/office/drawing/2014/main" id="{FB73C93F-8591-D450-DE5D-332A670CC8AA}"/>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BA3C94A4-041E-B69B-71A8-8F64AC87E351}"/>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460E1E2B-2D78-2ED0-25B9-C6BF974E998A}"/>
              </a:ext>
            </a:extLst>
          </p:cNvPr>
          <p:cNvSpPr>
            <a:spLocks noGrp="1"/>
          </p:cNvSpPr>
          <p:nvPr>
            <p:ph type="sldNum" sz="quarter" idx="12"/>
          </p:nvPr>
        </p:nvSpPr>
        <p:spPr/>
        <p:txBody>
          <a:bodyPr/>
          <a:lstStyle/>
          <a:p>
            <a:fld id="{12F30E3B-FC6E-44F7-AB65-D389D6696595}" type="slidenum">
              <a:rPr lang="en-US" smtClean="0"/>
              <a:t>12</a:t>
            </a:fld>
            <a:endParaRPr lang="en-US"/>
          </a:p>
        </p:txBody>
      </p:sp>
      <p:pic>
        <p:nvPicPr>
          <p:cNvPr id="8" name="Picture 7" descr="A screen shot of a computer screen&#10;&#10;AI-generated content may be incorrect.">
            <a:extLst>
              <a:ext uri="{FF2B5EF4-FFF2-40B4-BE49-F238E27FC236}">
                <a16:creationId xmlns:a16="http://schemas.microsoft.com/office/drawing/2014/main" id="{30BBD441-6813-D15D-163C-68C92E78C2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497" y="1288046"/>
            <a:ext cx="10606303" cy="4764411"/>
          </a:xfrm>
          <a:prstGeom prst="rect">
            <a:avLst/>
          </a:prstGeom>
        </p:spPr>
      </p:pic>
    </p:spTree>
    <p:extLst>
      <p:ext uri="{BB962C8B-B14F-4D97-AF65-F5344CB8AC3E}">
        <p14:creationId xmlns:p14="http://schemas.microsoft.com/office/powerpoint/2010/main" val="3653424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CE317-5E58-D507-1E7C-5BBF1820B8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364E6F-8550-4E63-1F57-97C4167F6ADA}"/>
              </a:ext>
            </a:extLst>
          </p:cNvPr>
          <p:cNvSpPr>
            <a:spLocks noGrp="1"/>
          </p:cNvSpPr>
          <p:nvPr>
            <p:ph type="title"/>
          </p:nvPr>
        </p:nvSpPr>
        <p:spPr/>
        <p:txBody>
          <a:bodyPr>
            <a:normAutofit/>
          </a:bodyPr>
          <a:lstStyle/>
          <a:p>
            <a:pPr algn="ctr"/>
            <a:r>
              <a:rPr lang="en-US" sz="3600" b="1" dirty="0">
                <a:solidFill>
                  <a:srgbClr val="002060"/>
                </a:solidFill>
              </a:rPr>
              <a:t>Python Coding : Portfolio Performance Function</a:t>
            </a:r>
          </a:p>
        </p:txBody>
      </p:sp>
      <p:sp>
        <p:nvSpPr>
          <p:cNvPr id="3" name="Date Placeholder 2">
            <a:extLst>
              <a:ext uri="{FF2B5EF4-FFF2-40B4-BE49-F238E27FC236}">
                <a16:creationId xmlns:a16="http://schemas.microsoft.com/office/drawing/2014/main" id="{AC6AD649-F08C-26F1-9891-7E73D6536401}"/>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3CE4976A-5B09-53D7-3BC7-66073B48F759}"/>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8766BF1B-4D0C-B06C-433E-3319572F6D5E}"/>
              </a:ext>
            </a:extLst>
          </p:cNvPr>
          <p:cNvSpPr>
            <a:spLocks noGrp="1"/>
          </p:cNvSpPr>
          <p:nvPr>
            <p:ph type="sldNum" sz="quarter" idx="12"/>
          </p:nvPr>
        </p:nvSpPr>
        <p:spPr/>
        <p:txBody>
          <a:bodyPr/>
          <a:lstStyle/>
          <a:p>
            <a:fld id="{12F30E3B-FC6E-44F7-AB65-D389D6696595}" type="slidenum">
              <a:rPr lang="en-US" smtClean="0"/>
              <a:t>13</a:t>
            </a:fld>
            <a:endParaRPr lang="en-US"/>
          </a:p>
        </p:txBody>
      </p:sp>
      <p:pic>
        <p:nvPicPr>
          <p:cNvPr id="7" name="Picture 6" descr="A screen shot of a computer program&#10;&#10;AI-generated content may be incorrect.">
            <a:extLst>
              <a:ext uri="{FF2B5EF4-FFF2-40B4-BE49-F238E27FC236}">
                <a16:creationId xmlns:a16="http://schemas.microsoft.com/office/drawing/2014/main" id="{5E8AC907-3F99-B2BF-E22C-FEE9D33B3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971" y="1690688"/>
            <a:ext cx="9980341" cy="4185400"/>
          </a:xfrm>
          <a:prstGeom prst="rect">
            <a:avLst/>
          </a:prstGeom>
        </p:spPr>
      </p:pic>
    </p:spTree>
    <p:extLst>
      <p:ext uri="{BB962C8B-B14F-4D97-AF65-F5344CB8AC3E}">
        <p14:creationId xmlns:p14="http://schemas.microsoft.com/office/powerpoint/2010/main" val="1848383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D0C3B-FB58-C72E-7D00-ECD45C0D92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6ABD15-F9D8-D194-B2F0-F10BFE5512CE}"/>
              </a:ext>
            </a:extLst>
          </p:cNvPr>
          <p:cNvSpPr>
            <a:spLocks noGrp="1"/>
          </p:cNvSpPr>
          <p:nvPr>
            <p:ph type="title"/>
          </p:nvPr>
        </p:nvSpPr>
        <p:spPr/>
        <p:txBody>
          <a:bodyPr>
            <a:normAutofit/>
          </a:bodyPr>
          <a:lstStyle/>
          <a:p>
            <a:pPr algn="ctr"/>
            <a:r>
              <a:rPr lang="en-US" sz="3600" b="1" dirty="0">
                <a:solidFill>
                  <a:srgbClr val="002060"/>
                </a:solidFill>
              </a:rPr>
              <a:t>Python Coding : Sharpe-Ratio Maximization</a:t>
            </a:r>
          </a:p>
        </p:txBody>
      </p:sp>
      <p:sp>
        <p:nvSpPr>
          <p:cNvPr id="3" name="Date Placeholder 2">
            <a:extLst>
              <a:ext uri="{FF2B5EF4-FFF2-40B4-BE49-F238E27FC236}">
                <a16:creationId xmlns:a16="http://schemas.microsoft.com/office/drawing/2014/main" id="{6B189705-4FD3-30D8-8518-025F19D689F5}"/>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0690F35F-6847-BB5F-7892-2013E0906077}"/>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B17ABDF0-BFEB-98B0-3A8F-094E3C77CF02}"/>
              </a:ext>
            </a:extLst>
          </p:cNvPr>
          <p:cNvSpPr>
            <a:spLocks noGrp="1"/>
          </p:cNvSpPr>
          <p:nvPr>
            <p:ph type="sldNum" sz="quarter" idx="12"/>
          </p:nvPr>
        </p:nvSpPr>
        <p:spPr/>
        <p:txBody>
          <a:bodyPr/>
          <a:lstStyle/>
          <a:p>
            <a:fld id="{12F30E3B-FC6E-44F7-AB65-D389D6696595}" type="slidenum">
              <a:rPr lang="en-US" smtClean="0"/>
              <a:t>14</a:t>
            </a:fld>
            <a:endParaRPr lang="en-US"/>
          </a:p>
        </p:txBody>
      </p:sp>
      <p:pic>
        <p:nvPicPr>
          <p:cNvPr id="8" name="Picture 7" descr="A screen shot of a computer program&#10;&#10;AI-generated content may be incorrect.">
            <a:extLst>
              <a:ext uri="{FF2B5EF4-FFF2-40B4-BE49-F238E27FC236}">
                <a16:creationId xmlns:a16="http://schemas.microsoft.com/office/drawing/2014/main" id="{74D83099-2D74-9F03-A53A-441451007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693" y="1438506"/>
            <a:ext cx="9255511" cy="4750421"/>
          </a:xfrm>
          <a:prstGeom prst="rect">
            <a:avLst/>
          </a:prstGeom>
        </p:spPr>
      </p:pic>
    </p:spTree>
    <p:extLst>
      <p:ext uri="{BB962C8B-B14F-4D97-AF65-F5344CB8AC3E}">
        <p14:creationId xmlns:p14="http://schemas.microsoft.com/office/powerpoint/2010/main" val="4065180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DB54D-F038-7B29-6072-5B649F03E4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ED728B-E46B-CFE5-4B44-9177076B442A}"/>
              </a:ext>
            </a:extLst>
          </p:cNvPr>
          <p:cNvSpPr>
            <a:spLocks noGrp="1"/>
          </p:cNvSpPr>
          <p:nvPr>
            <p:ph type="title"/>
          </p:nvPr>
        </p:nvSpPr>
        <p:spPr/>
        <p:txBody>
          <a:bodyPr>
            <a:normAutofit/>
          </a:bodyPr>
          <a:lstStyle/>
          <a:p>
            <a:pPr algn="ctr"/>
            <a:r>
              <a:rPr lang="en-US" sz="3600" b="1" dirty="0">
                <a:solidFill>
                  <a:srgbClr val="002060"/>
                </a:solidFill>
              </a:rPr>
              <a:t>Python Coding : Sharpe-Ratio Maximization</a:t>
            </a:r>
          </a:p>
        </p:txBody>
      </p:sp>
      <p:sp>
        <p:nvSpPr>
          <p:cNvPr id="3" name="Date Placeholder 2">
            <a:extLst>
              <a:ext uri="{FF2B5EF4-FFF2-40B4-BE49-F238E27FC236}">
                <a16:creationId xmlns:a16="http://schemas.microsoft.com/office/drawing/2014/main" id="{0BBCA78D-0B7C-EA30-A578-947E4CC6942B}"/>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FA070F48-FD95-6A71-2B9C-D284D9BC7AE4}"/>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2CF50C21-A32C-15FE-D046-4840D228CAFD}"/>
              </a:ext>
            </a:extLst>
          </p:cNvPr>
          <p:cNvSpPr>
            <a:spLocks noGrp="1"/>
          </p:cNvSpPr>
          <p:nvPr>
            <p:ph type="sldNum" sz="quarter" idx="12"/>
          </p:nvPr>
        </p:nvSpPr>
        <p:spPr/>
        <p:txBody>
          <a:bodyPr/>
          <a:lstStyle/>
          <a:p>
            <a:fld id="{12F30E3B-FC6E-44F7-AB65-D389D6696595}" type="slidenum">
              <a:rPr lang="en-US" smtClean="0"/>
              <a:t>15</a:t>
            </a:fld>
            <a:endParaRPr lang="en-US"/>
          </a:p>
        </p:txBody>
      </p:sp>
      <p:pic>
        <p:nvPicPr>
          <p:cNvPr id="8" name="Picture 7" descr="A screen shot of a computer program&#10;&#10;AI-generated content may be incorrect.">
            <a:extLst>
              <a:ext uri="{FF2B5EF4-FFF2-40B4-BE49-F238E27FC236}">
                <a16:creationId xmlns:a16="http://schemas.microsoft.com/office/drawing/2014/main" id="{017F94A6-0788-5B5F-57F2-43367C4BF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693" y="1438506"/>
            <a:ext cx="9255511" cy="4750421"/>
          </a:xfrm>
          <a:prstGeom prst="rect">
            <a:avLst/>
          </a:prstGeom>
        </p:spPr>
      </p:pic>
    </p:spTree>
    <p:extLst>
      <p:ext uri="{BB962C8B-B14F-4D97-AF65-F5344CB8AC3E}">
        <p14:creationId xmlns:p14="http://schemas.microsoft.com/office/powerpoint/2010/main" val="4025476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15E88-6611-F649-D3E2-F959BF5FC7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0C2842-D26B-F9FF-5650-CF197BD8B55F}"/>
              </a:ext>
            </a:extLst>
          </p:cNvPr>
          <p:cNvSpPr>
            <a:spLocks noGrp="1"/>
          </p:cNvSpPr>
          <p:nvPr>
            <p:ph type="title"/>
          </p:nvPr>
        </p:nvSpPr>
        <p:spPr/>
        <p:txBody>
          <a:bodyPr>
            <a:normAutofit/>
          </a:bodyPr>
          <a:lstStyle/>
          <a:p>
            <a:pPr algn="ctr"/>
            <a:r>
              <a:rPr lang="en-US" sz="3600" b="1" dirty="0">
                <a:solidFill>
                  <a:srgbClr val="002060"/>
                </a:solidFill>
              </a:rPr>
              <a:t>Python Coding : Run Optimization &amp; Display Results</a:t>
            </a:r>
          </a:p>
        </p:txBody>
      </p:sp>
      <p:sp>
        <p:nvSpPr>
          <p:cNvPr id="3" name="Date Placeholder 2">
            <a:extLst>
              <a:ext uri="{FF2B5EF4-FFF2-40B4-BE49-F238E27FC236}">
                <a16:creationId xmlns:a16="http://schemas.microsoft.com/office/drawing/2014/main" id="{ACB5C7C4-5359-C9EB-9EEE-CEE2786822CB}"/>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8A46A564-B513-4D0C-8241-FAFB87490DEE}"/>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57555A46-2609-9516-3E69-0E93CECC036B}"/>
              </a:ext>
            </a:extLst>
          </p:cNvPr>
          <p:cNvSpPr>
            <a:spLocks noGrp="1"/>
          </p:cNvSpPr>
          <p:nvPr>
            <p:ph type="sldNum" sz="quarter" idx="12"/>
          </p:nvPr>
        </p:nvSpPr>
        <p:spPr/>
        <p:txBody>
          <a:bodyPr/>
          <a:lstStyle/>
          <a:p>
            <a:fld id="{12F30E3B-FC6E-44F7-AB65-D389D6696595}" type="slidenum">
              <a:rPr lang="en-US" smtClean="0"/>
              <a:t>16</a:t>
            </a:fld>
            <a:endParaRPr lang="en-US"/>
          </a:p>
        </p:txBody>
      </p:sp>
      <p:pic>
        <p:nvPicPr>
          <p:cNvPr id="7" name="Picture 6" descr="A screenshot of a computer program&#10;&#10;AI-generated content may be incorrect.">
            <a:extLst>
              <a:ext uri="{FF2B5EF4-FFF2-40B4-BE49-F238E27FC236}">
                <a16:creationId xmlns:a16="http://schemas.microsoft.com/office/drawing/2014/main" id="{2C113DDD-B1A9-D55C-CA19-940285EB1B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044" y="1391347"/>
            <a:ext cx="7134922" cy="4938860"/>
          </a:xfrm>
          <a:prstGeom prst="rect">
            <a:avLst/>
          </a:prstGeom>
        </p:spPr>
      </p:pic>
    </p:spTree>
    <p:extLst>
      <p:ext uri="{BB962C8B-B14F-4D97-AF65-F5344CB8AC3E}">
        <p14:creationId xmlns:p14="http://schemas.microsoft.com/office/powerpoint/2010/main" val="52295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1D7D19-3155-8292-EB25-81EC31D574BF}"/>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BD11CC-FE94-2045-F051-ACA0C269440B}"/>
              </a:ext>
            </a:extLst>
          </p:cNvPr>
          <p:cNvSpPr>
            <a:spLocks noGrp="1"/>
          </p:cNvSpPr>
          <p:nvPr>
            <p:ph type="title"/>
          </p:nvPr>
        </p:nvSpPr>
        <p:spPr>
          <a:xfrm>
            <a:off x="838200" y="365125"/>
            <a:ext cx="10515600" cy="1325563"/>
          </a:xfrm>
        </p:spPr>
        <p:txBody>
          <a:bodyPr>
            <a:normAutofit/>
          </a:bodyPr>
          <a:lstStyle/>
          <a:p>
            <a:pPr algn="ctr"/>
            <a:r>
              <a:rPr lang="en-US" b="1" dirty="0">
                <a:solidFill>
                  <a:srgbClr val="002060"/>
                </a:solidFill>
              </a:rPr>
              <a:t>Results</a:t>
            </a:r>
          </a:p>
        </p:txBody>
      </p:sp>
      <p:sp>
        <p:nvSpPr>
          <p:cNvPr id="18"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D012CEB-BA9E-A4E5-F3DC-17851D284827}"/>
              </a:ext>
            </a:extLst>
          </p:cNvPr>
          <p:cNvPicPr>
            <a:picLocks noChangeAspect="1"/>
          </p:cNvPicPr>
          <p:nvPr/>
        </p:nvPicPr>
        <p:blipFill>
          <a:blip r:embed="rId2"/>
          <a:stretch>
            <a:fillRect/>
          </a:stretch>
        </p:blipFill>
        <p:spPr>
          <a:xfrm>
            <a:off x="1158240" y="2217802"/>
            <a:ext cx="9875520" cy="3584448"/>
          </a:xfrm>
          <a:prstGeom prst="rect">
            <a:avLst/>
          </a:prstGeom>
          <a:effectLst/>
        </p:spPr>
      </p:pic>
      <p:sp>
        <p:nvSpPr>
          <p:cNvPr id="3" name="Date Placeholder 2">
            <a:extLst>
              <a:ext uri="{FF2B5EF4-FFF2-40B4-BE49-F238E27FC236}">
                <a16:creationId xmlns:a16="http://schemas.microsoft.com/office/drawing/2014/main" id="{60499E87-6613-83B3-86AF-9274FDD374FD}"/>
              </a:ext>
            </a:extLst>
          </p:cNvPr>
          <p:cNvSpPr>
            <a:spLocks noGrp="1"/>
          </p:cNvSpPr>
          <p:nvPr>
            <p:ph type="dt" sz="half" idx="10"/>
          </p:nvPr>
        </p:nvSpPr>
        <p:spPr>
          <a:xfrm>
            <a:off x="838200" y="6356350"/>
            <a:ext cx="2743200" cy="365125"/>
          </a:xfrm>
        </p:spPr>
        <p:txBody>
          <a:bodyPr>
            <a:normAutofit/>
          </a:bodyPr>
          <a:lstStyle/>
          <a:p>
            <a:pPr>
              <a:spcAft>
                <a:spcPts val="600"/>
              </a:spcAft>
            </a:pPr>
            <a:fld id="{CB3BDDE6-4F63-492B-A733-AA4D9179BBEA}" type="datetime1">
              <a:rPr lang="en-US" smtClean="0"/>
              <a:pPr>
                <a:spcAft>
                  <a:spcPts val="600"/>
                </a:spcAft>
              </a:pPr>
              <a:t>4/24/2025</a:t>
            </a:fld>
            <a:endParaRPr lang="en-US"/>
          </a:p>
        </p:txBody>
      </p:sp>
      <p:sp>
        <p:nvSpPr>
          <p:cNvPr id="4" name="Footer Placeholder 3">
            <a:extLst>
              <a:ext uri="{FF2B5EF4-FFF2-40B4-BE49-F238E27FC236}">
                <a16:creationId xmlns:a16="http://schemas.microsoft.com/office/drawing/2014/main" id="{975B9F36-73A7-B0A7-B1C3-BC4814AE6EC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Krishna Kumar Shrestha</a:t>
            </a:r>
          </a:p>
        </p:txBody>
      </p:sp>
      <p:sp>
        <p:nvSpPr>
          <p:cNvPr id="5" name="Slide Number Placeholder 4">
            <a:extLst>
              <a:ext uri="{FF2B5EF4-FFF2-40B4-BE49-F238E27FC236}">
                <a16:creationId xmlns:a16="http://schemas.microsoft.com/office/drawing/2014/main" id="{B2C25901-F725-ABAA-E07D-87BF6D8DC9EE}"/>
              </a:ext>
            </a:extLst>
          </p:cNvPr>
          <p:cNvSpPr>
            <a:spLocks noGrp="1"/>
          </p:cNvSpPr>
          <p:nvPr>
            <p:ph type="sldNum" sz="quarter" idx="12"/>
          </p:nvPr>
        </p:nvSpPr>
        <p:spPr>
          <a:xfrm>
            <a:off x="8610600" y="6356350"/>
            <a:ext cx="2743200" cy="365125"/>
          </a:xfrm>
        </p:spPr>
        <p:txBody>
          <a:bodyPr>
            <a:normAutofit/>
          </a:bodyPr>
          <a:lstStyle/>
          <a:p>
            <a:pPr>
              <a:spcAft>
                <a:spcPts val="600"/>
              </a:spcAft>
            </a:pPr>
            <a:fld id="{12F30E3B-FC6E-44F7-AB65-D389D6696595}" type="slidenum">
              <a:rPr lang="en-US" smtClean="0"/>
              <a:pPr>
                <a:spcAft>
                  <a:spcPts val="600"/>
                </a:spcAft>
              </a:pPr>
              <a:t>17</a:t>
            </a:fld>
            <a:endParaRPr lang="en-US"/>
          </a:p>
        </p:txBody>
      </p:sp>
    </p:spTree>
    <p:extLst>
      <p:ext uri="{BB962C8B-B14F-4D97-AF65-F5344CB8AC3E}">
        <p14:creationId xmlns:p14="http://schemas.microsoft.com/office/powerpoint/2010/main" val="563291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6DEC74-033B-1B86-C349-D3449A117020}"/>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41B0C9-74E9-C094-AC80-1A2E654A20B4}"/>
              </a:ext>
            </a:extLst>
          </p:cNvPr>
          <p:cNvSpPr>
            <a:spLocks noGrp="1"/>
          </p:cNvSpPr>
          <p:nvPr>
            <p:ph type="title"/>
          </p:nvPr>
        </p:nvSpPr>
        <p:spPr>
          <a:xfrm>
            <a:off x="838200" y="365125"/>
            <a:ext cx="10515600" cy="1325563"/>
          </a:xfrm>
        </p:spPr>
        <p:txBody>
          <a:bodyPr>
            <a:normAutofit/>
          </a:bodyPr>
          <a:lstStyle/>
          <a:p>
            <a:pPr algn="ctr"/>
            <a:r>
              <a:rPr lang="en-US" b="1" dirty="0">
                <a:solidFill>
                  <a:srgbClr val="002060"/>
                </a:solidFill>
              </a:rPr>
              <a:t>Results</a:t>
            </a:r>
          </a:p>
        </p:txBody>
      </p:sp>
      <p:sp>
        <p:nvSpPr>
          <p:cNvPr id="25"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59C2F0E-98F4-B819-E4B1-7EC7D3AFC493}"/>
              </a:ext>
            </a:extLst>
          </p:cNvPr>
          <p:cNvPicPr>
            <a:picLocks noChangeAspect="1"/>
          </p:cNvPicPr>
          <p:nvPr/>
        </p:nvPicPr>
        <p:blipFill>
          <a:blip r:embed="rId2"/>
          <a:stretch>
            <a:fillRect/>
          </a:stretch>
        </p:blipFill>
        <p:spPr>
          <a:xfrm>
            <a:off x="1158240" y="2803018"/>
            <a:ext cx="9875520" cy="2414016"/>
          </a:xfrm>
          <a:prstGeom prst="rect">
            <a:avLst/>
          </a:prstGeom>
          <a:effectLst/>
        </p:spPr>
      </p:pic>
      <p:sp>
        <p:nvSpPr>
          <p:cNvPr id="3" name="Date Placeholder 2">
            <a:extLst>
              <a:ext uri="{FF2B5EF4-FFF2-40B4-BE49-F238E27FC236}">
                <a16:creationId xmlns:a16="http://schemas.microsoft.com/office/drawing/2014/main" id="{135DB4AD-C465-FB00-BB9D-9DD96F5A5144}"/>
              </a:ext>
            </a:extLst>
          </p:cNvPr>
          <p:cNvSpPr>
            <a:spLocks noGrp="1"/>
          </p:cNvSpPr>
          <p:nvPr>
            <p:ph type="dt" sz="half" idx="10"/>
          </p:nvPr>
        </p:nvSpPr>
        <p:spPr>
          <a:xfrm>
            <a:off x="838200" y="6356350"/>
            <a:ext cx="2743200" cy="365125"/>
          </a:xfrm>
        </p:spPr>
        <p:txBody>
          <a:bodyPr>
            <a:normAutofit/>
          </a:bodyPr>
          <a:lstStyle/>
          <a:p>
            <a:pPr>
              <a:spcAft>
                <a:spcPts val="600"/>
              </a:spcAft>
            </a:pPr>
            <a:fld id="{CB3BDDE6-4F63-492B-A733-AA4D9179BBEA}" type="datetime1">
              <a:rPr lang="en-US" smtClean="0"/>
              <a:pPr>
                <a:spcAft>
                  <a:spcPts val="600"/>
                </a:spcAft>
              </a:pPr>
              <a:t>4/24/2025</a:t>
            </a:fld>
            <a:endParaRPr lang="en-US"/>
          </a:p>
        </p:txBody>
      </p:sp>
      <p:sp>
        <p:nvSpPr>
          <p:cNvPr id="4" name="Footer Placeholder 3">
            <a:extLst>
              <a:ext uri="{FF2B5EF4-FFF2-40B4-BE49-F238E27FC236}">
                <a16:creationId xmlns:a16="http://schemas.microsoft.com/office/drawing/2014/main" id="{6CF47AE1-B3DB-7386-4AC9-1336243FEB24}"/>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Krishna Kumar Shrestha</a:t>
            </a:r>
          </a:p>
        </p:txBody>
      </p:sp>
      <p:sp>
        <p:nvSpPr>
          <p:cNvPr id="5" name="Slide Number Placeholder 4">
            <a:extLst>
              <a:ext uri="{FF2B5EF4-FFF2-40B4-BE49-F238E27FC236}">
                <a16:creationId xmlns:a16="http://schemas.microsoft.com/office/drawing/2014/main" id="{E6B09D3C-038D-7809-36BD-5003A64E84FD}"/>
              </a:ext>
            </a:extLst>
          </p:cNvPr>
          <p:cNvSpPr>
            <a:spLocks noGrp="1"/>
          </p:cNvSpPr>
          <p:nvPr>
            <p:ph type="sldNum" sz="quarter" idx="12"/>
          </p:nvPr>
        </p:nvSpPr>
        <p:spPr>
          <a:xfrm>
            <a:off x="8610600" y="6356350"/>
            <a:ext cx="2743200" cy="365125"/>
          </a:xfrm>
        </p:spPr>
        <p:txBody>
          <a:bodyPr>
            <a:normAutofit/>
          </a:bodyPr>
          <a:lstStyle/>
          <a:p>
            <a:pPr>
              <a:spcAft>
                <a:spcPts val="600"/>
              </a:spcAft>
            </a:pPr>
            <a:fld id="{12F30E3B-FC6E-44F7-AB65-D389D6696595}" type="slidenum">
              <a:rPr lang="en-US" smtClean="0"/>
              <a:pPr>
                <a:spcAft>
                  <a:spcPts val="600"/>
                </a:spcAft>
              </a:pPr>
              <a:t>18</a:t>
            </a:fld>
            <a:endParaRPr lang="en-US"/>
          </a:p>
        </p:txBody>
      </p:sp>
    </p:spTree>
    <p:extLst>
      <p:ext uri="{BB962C8B-B14F-4D97-AF65-F5344CB8AC3E}">
        <p14:creationId xmlns:p14="http://schemas.microsoft.com/office/powerpoint/2010/main" val="3827981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085AFAF-40E4-81E6-3DD4-6ED645D69FFC}"/>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D35D61A1-8484-4749-8AD0-A3455E075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5F311-793D-C2D9-AD14-461FDFC800BA}"/>
              </a:ext>
            </a:extLst>
          </p:cNvPr>
          <p:cNvSpPr>
            <a:spLocks noGrp="1"/>
          </p:cNvSpPr>
          <p:nvPr>
            <p:ph type="title"/>
          </p:nvPr>
        </p:nvSpPr>
        <p:spPr>
          <a:xfrm>
            <a:off x="838200" y="365125"/>
            <a:ext cx="10515600" cy="1325563"/>
          </a:xfrm>
        </p:spPr>
        <p:txBody>
          <a:bodyPr>
            <a:normAutofit/>
          </a:bodyPr>
          <a:lstStyle/>
          <a:p>
            <a:pPr algn="ctr"/>
            <a:r>
              <a:rPr lang="en-US" b="1" dirty="0">
                <a:solidFill>
                  <a:srgbClr val="002060"/>
                </a:solidFill>
              </a:rPr>
              <a:t>Results</a:t>
            </a:r>
          </a:p>
        </p:txBody>
      </p:sp>
      <p:sp>
        <p:nvSpPr>
          <p:cNvPr id="32" name="Rounded Rectangle 5">
            <a:extLst>
              <a:ext uri="{FF2B5EF4-FFF2-40B4-BE49-F238E27FC236}">
                <a16:creationId xmlns:a16="http://schemas.microsoft.com/office/drawing/2014/main" id="{1447903E-2B66-479D-959B-F2EBB2CC9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49000AE1-8B44-0D4B-703A-D859E6F4FA1A}"/>
              </a:ext>
            </a:extLst>
          </p:cNvPr>
          <p:cNvSpPr>
            <a:spLocks noGrp="1"/>
          </p:cNvSpPr>
          <p:nvPr>
            <p:ph type="dt" sz="half" idx="10"/>
          </p:nvPr>
        </p:nvSpPr>
        <p:spPr>
          <a:xfrm>
            <a:off x="838200" y="6356350"/>
            <a:ext cx="2743200" cy="365125"/>
          </a:xfrm>
        </p:spPr>
        <p:txBody>
          <a:bodyPr>
            <a:normAutofit/>
          </a:bodyPr>
          <a:lstStyle/>
          <a:p>
            <a:pPr>
              <a:spcAft>
                <a:spcPts val="600"/>
              </a:spcAft>
            </a:pPr>
            <a:fld id="{CB3BDDE6-4F63-492B-A733-AA4D9179BBEA}" type="datetime1">
              <a:rPr lang="en-US">
                <a:solidFill>
                  <a:schemeClr val="tx1">
                    <a:lumMod val="75000"/>
                    <a:lumOff val="25000"/>
                  </a:schemeClr>
                </a:solidFill>
              </a:rPr>
              <a:pPr>
                <a:spcAft>
                  <a:spcPts val="600"/>
                </a:spcAft>
              </a:pPr>
              <a:t>4/24/2025</a:t>
            </a:fld>
            <a:endParaRPr lang="en-US">
              <a:solidFill>
                <a:schemeClr val="tx1">
                  <a:lumMod val="75000"/>
                  <a:lumOff val="25000"/>
                </a:schemeClr>
              </a:solidFill>
            </a:endParaRPr>
          </a:p>
        </p:txBody>
      </p:sp>
      <p:sp>
        <p:nvSpPr>
          <p:cNvPr id="4" name="Footer Placeholder 3">
            <a:extLst>
              <a:ext uri="{FF2B5EF4-FFF2-40B4-BE49-F238E27FC236}">
                <a16:creationId xmlns:a16="http://schemas.microsoft.com/office/drawing/2014/main" id="{D92175A3-4B3E-E4D7-851B-04E74BB2399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75000"/>
                    <a:lumOff val="25000"/>
                  </a:schemeClr>
                </a:solidFill>
              </a:rPr>
              <a:t>Krishna Kumar Shrestha</a:t>
            </a:r>
          </a:p>
        </p:txBody>
      </p:sp>
      <p:sp>
        <p:nvSpPr>
          <p:cNvPr id="5" name="Slide Number Placeholder 4">
            <a:extLst>
              <a:ext uri="{FF2B5EF4-FFF2-40B4-BE49-F238E27FC236}">
                <a16:creationId xmlns:a16="http://schemas.microsoft.com/office/drawing/2014/main" id="{E6E42738-4D94-9D6B-23DE-DD3452301D05}"/>
              </a:ext>
            </a:extLst>
          </p:cNvPr>
          <p:cNvSpPr>
            <a:spLocks noGrp="1"/>
          </p:cNvSpPr>
          <p:nvPr>
            <p:ph type="sldNum" sz="quarter" idx="12"/>
          </p:nvPr>
        </p:nvSpPr>
        <p:spPr>
          <a:xfrm>
            <a:off x="8610600" y="6356350"/>
            <a:ext cx="2743200" cy="365125"/>
          </a:xfrm>
        </p:spPr>
        <p:txBody>
          <a:bodyPr>
            <a:normAutofit/>
          </a:bodyPr>
          <a:lstStyle/>
          <a:p>
            <a:pPr>
              <a:spcAft>
                <a:spcPts val="600"/>
              </a:spcAft>
            </a:pPr>
            <a:fld id="{12F30E3B-FC6E-44F7-AB65-D389D6696595}" type="slidenum">
              <a:rPr lang="en-US">
                <a:solidFill>
                  <a:schemeClr val="tx1">
                    <a:lumMod val="75000"/>
                    <a:lumOff val="25000"/>
                  </a:schemeClr>
                </a:solidFill>
              </a:rPr>
              <a:pPr>
                <a:spcAft>
                  <a:spcPts val="600"/>
                </a:spcAft>
              </a:pPr>
              <a:t>19</a:t>
            </a:fld>
            <a:endParaRPr lang="en-US">
              <a:solidFill>
                <a:schemeClr val="tx1">
                  <a:lumMod val="75000"/>
                  <a:lumOff val="25000"/>
                </a:schemeClr>
              </a:solidFill>
            </a:endParaRPr>
          </a:p>
        </p:txBody>
      </p:sp>
      <p:pic>
        <p:nvPicPr>
          <p:cNvPr id="10" name="Picture 9" descr="A graph with a curved line">
            <a:extLst>
              <a:ext uri="{FF2B5EF4-FFF2-40B4-BE49-F238E27FC236}">
                <a16:creationId xmlns:a16="http://schemas.microsoft.com/office/drawing/2014/main" id="{28462BA7-883F-158B-B7E7-C9F341066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256474"/>
            <a:ext cx="8229600" cy="3934777"/>
          </a:xfrm>
          <a:prstGeom prst="rect">
            <a:avLst/>
          </a:prstGeom>
        </p:spPr>
      </p:pic>
    </p:spTree>
    <p:extLst>
      <p:ext uri="{BB962C8B-B14F-4D97-AF65-F5344CB8AC3E}">
        <p14:creationId xmlns:p14="http://schemas.microsoft.com/office/powerpoint/2010/main" val="111627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429EE9-BB84-FB50-C732-A9D6E37B2829}"/>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5400" kern="1200" dirty="0">
                <a:solidFill>
                  <a:srgbClr val="002060"/>
                </a:solidFill>
                <a:latin typeface="+mj-lt"/>
                <a:ea typeface="+mj-ea"/>
                <a:cs typeface="+mj-cs"/>
              </a:rPr>
              <a:t>Agenda</a:t>
            </a:r>
          </a:p>
        </p:txBody>
      </p:sp>
      <p:sp>
        <p:nvSpPr>
          <p:cNvPr id="2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CB841083-3820-0766-F28F-259EC16E6E7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914400">
              <a:spcAft>
                <a:spcPts val="600"/>
              </a:spcAft>
            </a:pPr>
            <a:fld id="{CB3BDDE6-4F63-492B-A733-AA4D9179BBEA}" type="datetime1">
              <a:rPr lang="en-US">
                <a:solidFill>
                  <a:schemeClr val="tx1">
                    <a:tint val="75000"/>
                  </a:schemeClr>
                </a:solidFill>
              </a:rPr>
              <a:pPr defTabSz="914400">
                <a:spcAft>
                  <a:spcPts val="600"/>
                </a:spcAft>
              </a:pPr>
              <a:t>4/24/2025</a:t>
            </a:fld>
            <a:endParaRPr lang="en-US">
              <a:solidFill>
                <a:schemeClr val="tx1">
                  <a:tint val="75000"/>
                </a:schemeClr>
              </a:solidFill>
            </a:endParaRPr>
          </a:p>
        </p:txBody>
      </p:sp>
      <p:sp>
        <p:nvSpPr>
          <p:cNvPr id="4" name="Footer Placeholder 3">
            <a:extLst>
              <a:ext uri="{FF2B5EF4-FFF2-40B4-BE49-F238E27FC236}">
                <a16:creationId xmlns:a16="http://schemas.microsoft.com/office/drawing/2014/main" id="{7E6660A1-E347-8FE6-FBA2-254718D5FE8C}"/>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Krishna Kumar Shrestha</a:t>
            </a:r>
          </a:p>
        </p:txBody>
      </p:sp>
      <p:sp>
        <p:nvSpPr>
          <p:cNvPr id="5" name="Slide Number Placeholder 4">
            <a:extLst>
              <a:ext uri="{FF2B5EF4-FFF2-40B4-BE49-F238E27FC236}">
                <a16:creationId xmlns:a16="http://schemas.microsoft.com/office/drawing/2014/main" id="{84D61C02-DFF3-DEE9-5A1C-AC132609838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12F30E3B-FC6E-44F7-AB65-D389D6696595}" type="slidenum">
              <a:rPr lang="en-US">
                <a:solidFill>
                  <a:schemeClr val="tx1">
                    <a:tint val="75000"/>
                  </a:schemeClr>
                </a:solidFill>
              </a:rPr>
              <a:pPr defTabSz="914400">
                <a:spcAft>
                  <a:spcPts val="600"/>
                </a:spcAft>
              </a:pPr>
              <a:t>2</a:t>
            </a:fld>
            <a:endParaRPr lang="en-US">
              <a:solidFill>
                <a:schemeClr val="tx1">
                  <a:tint val="75000"/>
                </a:schemeClr>
              </a:solidFill>
            </a:endParaRPr>
          </a:p>
        </p:txBody>
      </p:sp>
      <p:graphicFrame>
        <p:nvGraphicFramePr>
          <p:cNvPr id="8" name="TextBox 5">
            <a:extLst>
              <a:ext uri="{FF2B5EF4-FFF2-40B4-BE49-F238E27FC236}">
                <a16:creationId xmlns:a16="http://schemas.microsoft.com/office/drawing/2014/main" id="{E59BE17C-9190-0562-4A55-1CC0FCE53A48}"/>
              </a:ext>
            </a:extLst>
          </p:cNvPr>
          <p:cNvGraphicFramePr/>
          <p:nvPr>
            <p:extLst>
              <p:ext uri="{D42A27DB-BD31-4B8C-83A1-F6EECF244321}">
                <p14:modId xmlns:p14="http://schemas.microsoft.com/office/powerpoint/2010/main" val="306884023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77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99F52-1BB8-530B-33EB-27E5E39450AE}"/>
              </a:ext>
            </a:extLst>
          </p:cNvPr>
          <p:cNvSpPr>
            <a:spLocks noGrp="1"/>
          </p:cNvSpPr>
          <p:nvPr>
            <p:ph type="title"/>
          </p:nvPr>
        </p:nvSpPr>
        <p:spPr/>
        <p:txBody>
          <a:bodyPr/>
          <a:lstStyle/>
          <a:p>
            <a:pPr algn="ctr"/>
            <a:r>
              <a:rPr lang="en-US" dirty="0">
                <a:solidFill>
                  <a:srgbClr val="002060"/>
                </a:solidFill>
              </a:rPr>
              <a:t>Unrealistic Assumption</a:t>
            </a:r>
          </a:p>
        </p:txBody>
      </p:sp>
      <p:sp>
        <p:nvSpPr>
          <p:cNvPr id="3" name="Text Placeholder 2">
            <a:extLst>
              <a:ext uri="{FF2B5EF4-FFF2-40B4-BE49-F238E27FC236}">
                <a16:creationId xmlns:a16="http://schemas.microsoft.com/office/drawing/2014/main" id="{6B923335-0619-E7EC-8E52-F3394D45D0B3}"/>
              </a:ext>
            </a:extLst>
          </p:cNvPr>
          <p:cNvSpPr>
            <a:spLocks noGrp="1"/>
          </p:cNvSpPr>
          <p:nvPr>
            <p:ph type="body" idx="1"/>
          </p:nvPr>
        </p:nvSpPr>
        <p:spPr/>
        <p:txBody>
          <a:bodyPr/>
          <a:lstStyle/>
          <a:p>
            <a:r>
              <a:rPr lang="en-US" dirty="0"/>
              <a:t>Use of Deep learning to solve few of these issues</a:t>
            </a:r>
          </a:p>
        </p:txBody>
      </p:sp>
      <p:sp>
        <p:nvSpPr>
          <p:cNvPr id="4" name="Date Placeholder 3">
            <a:extLst>
              <a:ext uri="{FF2B5EF4-FFF2-40B4-BE49-F238E27FC236}">
                <a16:creationId xmlns:a16="http://schemas.microsoft.com/office/drawing/2014/main" id="{54DF2110-C367-0CEA-63C1-9FE595408A49}"/>
              </a:ext>
            </a:extLst>
          </p:cNvPr>
          <p:cNvSpPr>
            <a:spLocks noGrp="1"/>
          </p:cNvSpPr>
          <p:nvPr>
            <p:ph type="dt" sz="half" idx="10"/>
          </p:nvPr>
        </p:nvSpPr>
        <p:spPr/>
        <p:txBody>
          <a:bodyPr/>
          <a:lstStyle/>
          <a:p>
            <a:fld id="{0298734C-E118-480F-94E7-11CA5CC1EC2F}" type="datetime1">
              <a:rPr lang="en-US" smtClean="0"/>
              <a:t>4/24/2025</a:t>
            </a:fld>
            <a:endParaRPr lang="en-US"/>
          </a:p>
        </p:txBody>
      </p:sp>
      <p:sp>
        <p:nvSpPr>
          <p:cNvPr id="5" name="Footer Placeholder 4">
            <a:extLst>
              <a:ext uri="{FF2B5EF4-FFF2-40B4-BE49-F238E27FC236}">
                <a16:creationId xmlns:a16="http://schemas.microsoft.com/office/drawing/2014/main" id="{24E5F262-8523-2FAF-3663-7BC2BD6CE603}"/>
              </a:ext>
            </a:extLst>
          </p:cNvPr>
          <p:cNvSpPr>
            <a:spLocks noGrp="1"/>
          </p:cNvSpPr>
          <p:nvPr>
            <p:ph type="ftr" sz="quarter" idx="11"/>
          </p:nvPr>
        </p:nvSpPr>
        <p:spPr/>
        <p:txBody>
          <a:bodyPr/>
          <a:lstStyle/>
          <a:p>
            <a:r>
              <a:rPr lang="en-US"/>
              <a:t>Krishna Kumar Shrestha</a:t>
            </a:r>
          </a:p>
        </p:txBody>
      </p:sp>
      <p:sp>
        <p:nvSpPr>
          <p:cNvPr id="6" name="Slide Number Placeholder 5">
            <a:extLst>
              <a:ext uri="{FF2B5EF4-FFF2-40B4-BE49-F238E27FC236}">
                <a16:creationId xmlns:a16="http://schemas.microsoft.com/office/drawing/2014/main" id="{63D8F450-93E1-DEB9-07B0-EB61AD0ACDC3}"/>
              </a:ext>
            </a:extLst>
          </p:cNvPr>
          <p:cNvSpPr>
            <a:spLocks noGrp="1"/>
          </p:cNvSpPr>
          <p:nvPr>
            <p:ph type="sldNum" sz="quarter" idx="12"/>
          </p:nvPr>
        </p:nvSpPr>
        <p:spPr/>
        <p:txBody>
          <a:bodyPr/>
          <a:lstStyle/>
          <a:p>
            <a:fld id="{12F30E3B-FC6E-44F7-AB65-D389D6696595}" type="slidenum">
              <a:rPr lang="en-US" smtClean="0"/>
              <a:t>20</a:t>
            </a:fld>
            <a:endParaRPr lang="en-US"/>
          </a:p>
        </p:txBody>
      </p:sp>
    </p:spTree>
    <p:extLst>
      <p:ext uri="{BB962C8B-B14F-4D97-AF65-F5344CB8AC3E}">
        <p14:creationId xmlns:p14="http://schemas.microsoft.com/office/powerpoint/2010/main" val="1080213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0E62-B39E-CBE6-6EC6-A8B05E47FF03}"/>
              </a:ext>
            </a:extLst>
          </p:cNvPr>
          <p:cNvSpPr>
            <a:spLocks noGrp="1"/>
          </p:cNvSpPr>
          <p:nvPr>
            <p:ph type="title"/>
          </p:nvPr>
        </p:nvSpPr>
        <p:spPr/>
        <p:txBody>
          <a:bodyPr/>
          <a:lstStyle/>
          <a:p>
            <a:pPr algn="ctr"/>
            <a:r>
              <a:rPr lang="en-US" b="1" dirty="0">
                <a:solidFill>
                  <a:srgbClr val="002060"/>
                </a:solidFill>
              </a:rPr>
              <a:t>High Level Overview :Transformer</a:t>
            </a:r>
          </a:p>
        </p:txBody>
      </p:sp>
      <p:sp>
        <p:nvSpPr>
          <p:cNvPr id="3" name="Date Placeholder 2">
            <a:extLst>
              <a:ext uri="{FF2B5EF4-FFF2-40B4-BE49-F238E27FC236}">
                <a16:creationId xmlns:a16="http://schemas.microsoft.com/office/drawing/2014/main" id="{64499CEE-BE6C-1A5B-4DB8-662EF9EE840A}"/>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E6A69A3D-DBFA-4B8B-675F-A3BBBC3D5DD2}"/>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544990E1-7B9F-6027-563C-FF0A18400D7D}"/>
              </a:ext>
            </a:extLst>
          </p:cNvPr>
          <p:cNvSpPr>
            <a:spLocks noGrp="1"/>
          </p:cNvSpPr>
          <p:nvPr>
            <p:ph type="sldNum" sz="quarter" idx="12"/>
          </p:nvPr>
        </p:nvSpPr>
        <p:spPr/>
        <p:txBody>
          <a:bodyPr/>
          <a:lstStyle/>
          <a:p>
            <a:fld id="{12F30E3B-FC6E-44F7-AB65-D389D6696595}" type="slidenum">
              <a:rPr lang="en-US" smtClean="0"/>
              <a:t>21</a:t>
            </a:fld>
            <a:endParaRPr lang="en-US"/>
          </a:p>
        </p:txBody>
      </p:sp>
      <p:sp>
        <p:nvSpPr>
          <p:cNvPr id="13" name="Rectangle 12">
            <a:extLst>
              <a:ext uri="{FF2B5EF4-FFF2-40B4-BE49-F238E27FC236}">
                <a16:creationId xmlns:a16="http://schemas.microsoft.com/office/drawing/2014/main" id="{BA359E50-437B-E164-AF4F-E25C640402EA}"/>
              </a:ext>
            </a:extLst>
          </p:cNvPr>
          <p:cNvSpPr/>
          <p:nvPr/>
        </p:nvSpPr>
        <p:spPr>
          <a:xfrm>
            <a:off x="1230086" y="3739244"/>
            <a:ext cx="1828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dirty="0">
                <a:solidFill>
                  <a:srgbClr val="002060"/>
                </a:solidFill>
              </a:rPr>
              <a:t>Input</a:t>
            </a:r>
          </a:p>
        </p:txBody>
      </p:sp>
      <p:sp>
        <p:nvSpPr>
          <p:cNvPr id="14" name="Rectangle 13">
            <a:extLst>
              <a:ext uri="{FF2B5EF4-FFF2-40B4-BE49-F238E27FC236}">
                <a16:creationId xmlns:a16="http://schemas.microsoft.com/office/drawing/2014/main" id="{DE1CA196-40CF-2A95-7BB2-4000E371DCC1}"/>
              </a:ext>
            </a:extLst>
          </p:cNvPr>
          <p:cNvSpPr/>
          <p:nvPr/>
        </p:nvSpPr>
        <p:spPr>
          <a:xfrm>
            <a:off x="4038600" y="3374119"/>
            <a:ext cx="4114800" cy="1698171"/>
          </a:xfrm>
          <a:prstGeom prst="rect">
            <a:avLst/>
          </a:prstGeom>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solidFill>
                  <a:srgbClr val="002060"/>
                </a:solidFill>
              </a:rPr>
              <a:t>Transformer</a:t>
            </a:r>
          </a:p>
        </p:txBody>
      </p:sp>
      <p:sp>
        <p:nvSpPr>
          <p:cNvPr id="15" name="Rectangle 14">
            <a:extLst>
              <a:ext uri="{FF2B5EF4-FFF2-40B4-BE49-F238E27FC236}">
                <a16:creationId xmlns:a16="http://schemas.microsoft.com/office/drawing/2014/main" id="{DDAF1894-8A47-0671-7BA6-E3935EB2B6DF}"/>
              </a:ext>
            </a:extLst>
          </p:cNvPr>
          <p:cNvSpPr/>
          <p:nvPr/>
        </p:nvSpPr>
        <p:spPr>
          <a:xfrm>
            <a:off x="9133114" y="3739244"/>
            <a:ext cx="1828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dirty="0">
                <a:solidFill>
                  <a:srgbClr val="002060"/>
                </a:solidFill>
              </a:rPr>
              <a:t>Output</a:t>
            </a:r>
          </a:p>
        </p:txBody>
      </p:sp>
      <p:cxnSp>
        <p:nvCxnSpPr>
          <p:cNvPr id="16" name="Straight Arrow Connector 15">
            <a:extLst>
              <a:ext uri="{FF2B5EF4-FFF2-40B4-BE49-F238E27FC236}">
                <a16:creationId xmlns:a16="http://schemas.microsoft.com/office/drawing/2014/main" id="{00B2A6E4-14CC-3429-DCD6-F564A4967024}"/>
              </a:ext>
            </a:extLst>
          </p:cNvPr>
          <p:cNvCxnSpPr>
            <a:stCxn id="13" idx="3"/>
            <a:endCxn id="14" idx="1"/>
          </p:cNvCxnSpPr>
          <p:nvPr/>
        </p:nvCxnSpPr>
        <p:spPr>
          <a:xfrm>
            <a:off x="3058886" y="4196444"/>
            <a:ext cx="97971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F70FABA-41CD-6736-425B-9B249FEB4072}"/>
              </a:ext>
            </a:extLst>
          </p:cNvPr>
          <p:cNvCxnSpPr/>
          <p:nvPr/>
        </p:nvCxnSpPr>
        <p:spPr>
          <a:xfrm>
            <a:off x="8153400" y="4223204"/>
            <a:ext cx="97971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3356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EABCE-144B-83CB-D6D1-60ECE721D6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F5CFC4-F1FF-1F50-0A89-C995A7D0BFEB}"/>
              </a:ext>
            </a:extLst>
          </p:cNvPr>
          <p:cNvSpPr>
            <a:spLocks noGrp="1"/>
          </p:cNvSpPr>
          <p:nvPr>
            <p:ph type="title"/>
          </p:nvPr>
        </p:nvSpPr>
        <p:spPr/>
        <p:txBody>
          <a:bodyPr/>
          <a:lstStyle/>
          <a:p>
            <a:pPr algn="ctr"/>
            <a:r>
              <a:rPr lang="en-US" b="1" dirty="0">
                <a:solidFill>
                  <a:srgbClr val="002060"/>
                </a:solidFill>
              </a:rPr>
              <a:t>High Level Overview :Transformer</a:t>
            </a:r>
          </a:p>
        </p:txBody>
      </p:sp>
      <p:sp>
        <p:nvSpPr>
          <p:cNvPr id="3" name="Date Placeholder 2">
            <a:extLst>
              <a:ext uri="{FF2B5EF4-FFF2-40B4-BE49-F238E27FC236}">
                <a16:creationId xmlns:a16="http://schemas.microsoft.com/office/drawing/2014/main" id="{7D6233AA-1A07-48D4-2044-C70629DEDEBE}"/>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5DFC798E-FB19-D615-37AB-C820BA59EDEA}"/>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92092E09-347A-795A-512E-262E9FBF5078}"/>
              </a:ext>
            </a:extLst>
          </p:cNvPr>
          <p:cNvSpPr>
            <a:spLocks noGrp="1"/>
          </p:cNvSpPr>
          <p:nvPr>
            <p:ph type="sldNum" sz="quarter" idx="12"/>
          </p:nvPr>
        </p:nvSpPr>
        <p:spPr/>
        <p:txBody>
          <a:bodyPr/>
          <a:lstStyle/>
          <a:p>
            <a:fld id="{12F30E3B-FC6E-44F7-AB65-D389D6696595}" type="slidenum">
              <a:rPr lang="en-US" smtClean="0"/>
              <a:t>22</a:t>
            </a:fld>
            <a:endParaRPr lang="en-US"/>
          </a:p>
        </p:txBody>
      </p:sp>
      <p:sp>
        <p:nvSpPr>
          <p:cNvPr id="13" name="Rectangle 12">
            <a:extLst>
              <a:ext uri="{FF2B5EF4-FFF2-40B4-BE49-F238E27FC236}">
                <a16:creationId xmlns:a16="http://schemas.microsoft.com/office/drawing/2014/main" id="{F550EF0E-38D4-A452-614F-DDA7DC9FD494}"/>
              </a:ext>
            </a:extLst>
          </p:cNvPr>
          <p:cNvSpPr/>
          <p:nvPr/>
        </p:nvSpPr>
        <p:spPr>
          <a:xfrm>
            <a:off x="2999678" y="5578475"/>
            <a:ext cx="1828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dirty="0">
                <a:solidFill>
                  <a:srgbClr val="002060"/>
                </a:solidFill>
              </a:rPr>
              <a:t>Input</a:t>
            </a:r>
          </a:p>
        </p:txBody>
      </p:sp>
      <p:sp>
        <p:nvSpPr>
          <p:cNvPr id="14" name="Rectangle 13">
            <a:extLst>
              <a:ext uri="{FF2B5EF4-FFF2-40B4-BE49-F238E27FC236}">
                <a16:creationId xmlns:a16="http://schemas.microsoft.com/office/drawing/2014/main" id="{1A6F4918-0AD6-4015-7176-D0A32F5AAAC4}"/>
              </a:ext>
            </a:extLst>
          </p:cNvPr>
          <p:cNvSpPr/>
          <p:nvPr/>
        </p:nvSpPr>
        <p:spPr>
          <a:xfrm>
            <a:off x="1728439" y="2475571"/>
            <a:ext cx="8352263" cy="2609385"/>
          </a:xfrm>
          <a:prstGeom prst="rect">
            <a:avLst/>
          </a:prstGeom>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sz="4000" b="1" dirty="0">
                <a:solidFill>
                  <a:srgbClr val="002060"/>
                </a:solidFill>
              </a:rPr>
              <a:t>Transformer</a:t>
            </a:r>
          </a:p>
        </p:txBody>
      </p:sp>
      <p:sp>
        <p:nvSpPr>
          <p:cNvPr id="15" name="Rectangle 14">
            <a:extLst>
              <a:ext uri="{FF2B5EF4-FFF2-40B4-BE49-F238E27FC236}">
                <a16:creationId xmlns:a16="http://schemas.microsoft.com/office/drawing/2014/main" id="{7545F825-65E4-BAE8-B35F-1D1DB70CD50C}"/>
              </a:ext>
            </a:extLst>
          </p:cNvPr>
          <p:cNvSpPr/>
          <p:nvPr/>
        </p:nvSpPr>
        <p:spPr>
          <a:xfrm>
            <a:off x="7080361" y="1273783"/>
            <a:ext cx="18288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dirty="0">
                <a:solidFill>
                  <a:srgbClr val="002060"/>
                </a:solidFill>
              </a:rPr>
              <a:t>Output</a:t>
            </a:r>
          </a:p>
        </p:txBody>
      </p:sp>
      <p:cxnSp>
        <p:nvCxnSpPr>
          <p:cNvPr id="16" name="Straight Arrow Connector 15">
            <a:extLst>
              <a:ext uri="{FF2B5EF4-FFF2-40B4-BE49-F238E27FC236}">
                <a16:creationId xmlns:a16="http://schemas.microsoft.com/office/drawing/2014/main" id="{FEAF3408-0C82-BE6F-CEA2-2C4DCF817808}"/>
              </a:ext>
            </a:extLst>
          </p:cNvPr>
          <p:cNvCxnSpPr>
            <a:cxnSpLocks/>
          </p:cNvCxnSpPr>
          <p:nvPr/>
        </p:nvCxnSpPr>
        <p:spPr>
          <a:xfrm rot="10800000">
            <a:off x="8153400" y="2141860"/>
            <a:ext cx="0" cy="12481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2B9AAD4-FFF1-93DB-DEDF-1A89C4E61B88}"/>
              </a:ext>
            </a:extLst>
          </p:cNvPr>
          <p:cNvCxnSpPr>
            <a:cxnSpLocks/>
          </p:cNvCxnSpPr>
          <p:nvPr/>
        </p:nvCxnSpPr>
        <p:spPr>
          <a:xfrm rot="16200000">
            <a:off x="3444400" y="5079691"/>
            <a:ext cx="97971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8CBA90A5-D11F-6773-2758-C0368833EA0D}"/>
              </a:ext>
            </a:extLst>
          </p:cNvPr>
          <p:cNvSpPr/>
          <p:nvPr/>
        </p:nvSpPr>
        <p:spPr>
          <a:xfrm>
            <a:off x="2542478" y="3389971"/>
            <a:ext cx="2743200" cy="12043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002060"/>
                </a:solidFill>
              </a:rPr>
              <a:t>Encoder</a:t>
            </a:r>
          </a:p>
        </p:txBody>
      </p:sp>
      <p:sp>
        <p:nvSpPr>
          <p:cNvPr id="11" name="Rectangle 10">
            <a:extLst>
              <a:ext uri="{FF2B5EF4-FFF2-40B4-BE49-F238E27FC236}">
                <a16:creationId xmlns:a16="http://schemas.microsoft.com/office/drawing/2014/main" id="{F2EE3F8A-4A5B-0153-600E-03DF02705587}"/>
              </a:ext>
            </a:extLst>
          </p:cNvPr>
          <p:cNvSpPr/>
          <p:nvPr/>
        </p:nvSpPr>
        <p:spPr>
          <a:xfrm>
            <a:off x="6753922" y="3389970"/>
            <a:ext cx="2743200" cy="12043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rgbClr val="002060"/>
                </a:solidFill>
              </a:rPr>
              <a:t>Decoder</a:t>
            </a:r>
          </a:p>
        </p:txBody>
      </p:sp>
      <p:cxnSp>
        <p:nvCxnSpPr>
          <p:cNvPr id="19" name="Straight Arrow Connector 18">
            <a:extLst>
              <a:ext uri="{FF2B5EF4-FFF2-40B4-BE49-F238E27FC236}">
                <a16:creationId xmlns:a16="http://schemas.microsoft.com/office/drawing/2014/main" id="{52B2E05F-C33C-FB32-7B82-62BF31214601}"/>
              </a:ext>
            </a:extLst>
          </p:cNvPr>
          <p:cNvCxnSpPr>
            <a:stCxn id="9" idx="3"/>
          </p:cNvCxnSpPr>
          <p:nvPr/>
        </p:nvCxnSpPr>
        <p:spPr>
          <a:xfrm flipV="1">
            <a:off x="5285678" y="3962400"/>
            <a:ext cx="146824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5375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12766-D8BE-478C-AE5E-44D84CBF3B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F831F0-230B-D969-F6BB-3417DE34D895}"/>
              </a:ext>
            </a:extLst>
          </p:cNvPr>
          <p:cNvSpPr>
            <a:spLocks noGrp="1"/>
          </p:cNvSpPr>
          <p:nvPr>
            <p:ph type="title"/>
          </p:nvPr>
        </p:nvSpPr>
        <p:spPr/>
        <p:txBody>
          <a:bodyPr/>
          <a:lstStyle/>
          <a:p>
            <a:pPr algn="ctr"/>
            <a:r>
              <a:rPr lang="en-US" b="1" dirty="0">
                <a:solidFill>
                  <a:srgbClr val="002060"/>
                </a:solidFill>
              </a:rPr>
              <a:t>High Level Overview :Transformer</a:t>
            </a:r>
          </a:p>
        </p:txBody>
      </p:sp>
      <p:sp>
        <p:nvSpPr>
          <p:cNvPr id="3" name="Date Placeholder 2">
            <a:extLst>
              <a:ext uri="{FF2B5EF4-FFF2-40B4-BE49-F238E27FC236}">
                <a16:creationId xmlns:a16="http://schemas.microsoft.com/office/drawing/2014/main" id="{AC465D02-1B9F-202A-2558-D631E9EDEBFF}"/>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CA629A73-931A-ADA9-F619-2362EDA4438D}"/>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B345DCCA-5740-2DB9-9B26-2DE650893FE9}"/>
              </a:ext>
            </a:extLst>
          </p:cNvPr>
          <p:cNvSpPr>
            <a:spLocks noGrp="1"/>
          </p:cNvSpPr>
          <p:nvPr>
            <p:ph type="sldNum" sz="quarter" idx="12"/>
          </p:nvPr>
        </p:nvSpPr>
        <p:spPr/>
        <p:txBody>
          <a:bodyPr/>
          <a:lstStyle/>
          <a:p>
            <a:fld id="{12F30E3B-FC6E-44F7-AB65-D389D6696595}" type="slidenum">
              <a:rPr lang="en-US" smtClean="0"/>
              <a:t>23</a:t>
            </a:fld>
            <a:endParaRPr lang="en-US"/>
          </a:p>
        </p:txBody>
      </p:sp>
      <p:sp>
        <p:nvSpPr>
          <p:cNvPr id="13" name="Rectangle 12">
            <a:extLst>
              <a:ext uri="{FF2B5EF4-FFF2-40B4-BE49-F238E27FC236}">
                <a16:creationId xmlns:a16="http://schemas.microsoft.com/office/drawing/2014/main" id="{F1AFA80B-F11D-9CB7-BB75-0E20D0A5F66D}"/>
              </a:ext>
            </a:extLst>
          </p:cNvPr>
          <p:cNvSpPr/>
          <p:nvPr/>
        </p:nvSpPr>
        <p:spPr>
          <a:xfrm>
            <a:off x="2999678" y="6020335"/>
            <a:ext cx="1828800" cy="4725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dirty="0">
                <a:solidFill>
                  <a:srgbClr val="002060"/>
                </a:solidFill>
              </a:rPr>
              <a:t>Input</a:t>
            </a:r>
          </a:p>
        </p:txBody>
      </p:sp>
      <p:sp>
        <p:nvSpPr>
          <p:cNvPr id="14" name="Rectangle 13">
            <a:extLst>
              <a:ext uri="{FF2B5EF4-FFF2-40B4-BE49-F238E27FC236}">
                <a16:creationId xmlns:a16="http://schemas.microsoft.com/office/drawing/2014/main" id="{4D59ECA4-E028-021E-23B2-3516A935C042}"/>
              </a:ext>
            </a:extLst>
          </p:cNvPr>
          <p:cNvSpPr/>
          <p:nvPr/>
        </p:nvSpPr>
        <p:spPr>
          <a:xfrm>
            <a:off x="337460" y="1943302"/>
            <a:ext cx="11353797" cy="3848431"/>
          </a:xfrm>
          <a:prstGeom prst="rect">
            <a:avLst/>
          </a:prstGeom>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sz="2500" b="1" dirty="0">
                <a:solidFill>
                  <a:srgbClr val="002060"/>
                </a:solidFill>
              </a:rPr>
              <a:t>Transformer</a:t>
            </a:r>
          </a:p>
        </p:txBody>
      </p:sp>
      <p:sp>
        <p:nvSpPr>
          <p:cNvPr id="15" name="Rectangle 14">
            <a:extLst>
              <a:ext uri="{FF2B5EF4-FFF2-40B4-BE49-F238E27FC236}">
                <a16:creationId xmlns:a16="http://schemas.microsoft.com/office/drawing/2014/main" id="{F9EE7EFA-C044-AE8D-8AA5-8D484695D4A9}"/>
              </a:ext>
            </a:extLst>
          </p:cNvPr>
          <p:cNvSpPr/>
          <p:nvPr/>
        </p:nvSpPr>
        <p:spPr>
          <a:xfrm>
            <a:off x="7080361" y="1273783"/>
            <a:ext cx="1828800" cy="5432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dirty="0">
                <a:solidFill>
                  <a:srgbClr val="002060"/>
                </a:solidFill>
              </a:rPr>
              <a:t>Output</a:t>
            </a:r>
          </a:p>
        </p:txBody>
      </p:sp>
      <p:cxnSp>
        <p:nvCxnSpPr>
          <p:cNvPr id="16" name="Straight Arrow Connector 15">
            <a:extLst>
              <a:ext uri="{FF2B5EF4-FFF2-40B4-BE49-F238E27FC236}">
                <a16:creationId xmlns:a16="http://schemas.microsoft.com/office/drawing/2014/main" id="{C68CDC81-2DAA-A28B-6B55-C2B253CFBF0D}"/>
              </a:ext>
            </a:extLst>
          </p:cNvPr>
          <p:cNvCxnSpPr>
            <a:cxnSpLocks/>
          </p:cNvCxnSpPr>
          <p:nvPr/>
        </p:nvCxnSpPr>
        <p:spPr>
          <a:xfrm flipV="1">
            <a:off x="8153400" y="1816995"/>
            <a:ext cx="0" cy="425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E408681C-6547-E576-ECAD-427F2C09E33A}"/>
              </a:ext>
            </a:extLst>
          </p:cNvPr>
          <p:cNvCxnSpPr>
            <a:cxnSpLocks/>
            <a:stCxn id="13" idx="0"/>
          </p:cNvCxnSpPr>
          <p:nvPr/>
        </p:nvCxnSpPr>
        <p:spPr>
          <a:xfrm flipV="1">
            <a:off x="3914078" y="5366657"/>
            <a:ext cx="0" cy="6536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F9673C27-ABD1-532C-4983-151BE799B8C1}"/>
              </a:ext>
            </a:extLst>
          </p:cNvPr>
          <p:cNvSpPr/>
          <p:nvPr/>
        </p:nvSpPr>
        <p:spPr>
          <a:xfrm>
            <a:off x="2542478" y="2381612"/>
            <a:ext cx="2743200" cy="2985045"/>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1200" u="sng" dirty="0">
                <a:solidFill>
                  <a:srgbClr val="002060"/>
                </a:solidFill>
              </a:rPr>
              <a:t>Encoder</a:t>
            </a:r>
          </a:p>
        </p:txBody>
      </p:sp>
      <p:sp>
        <p:nvSpPr>
          <p:cNvPr id="11" name="Rectangle 10">
            <a:extLst>
              <a:ext uri="{FF2B5EF4-FFF2-40B4-BE49-F238E27FC236}">
                <a16:creationId xmlns:a16="http://schemas.microsoft.com/office/drawing/2014/main" id="{AC2A0B5C-C1FF-B159-A53A-472FE5A1B3FF}"/>
              </a:ext>
            </a:extLst>
          </p:cNvPr>
          <p:cNvSpPr/>
          <p:nvPr/>
        </p:nvSpPr>
        <p:spPr>
          <a:xfrm>
            <a:off x="6753922" y="2381612"/>
            <a:ext cx="2743200" cy="2985045"/>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1200" u="sng" dirty="0">
                <a:solidFill>
                  <a:srgbClr val="002060"/>
                </a:solidFill>
              </a:rPr>
              <a:t>Decoder</a:t>
            </a:r>
          </a:p>
        </p:txBody>
      </p:sp>
      <p:grpSp>
        <p:nvGrpSpPr>
          <p:cNvPr id="28" name="Group 27">
            <a:extLst>
              <a:ext uri="{FF2B5EF4-FFF2-40B4-BE49-F238E27FC236}">
                <a16:creationId xmlns:a16="http://schemas.microsoft.com/office/drawing/2014/main" id="{998F65ED-CE74-19B8-BE38-A089EB597EB8}"/>
              </a:ext>
            </a:extLst>
          </p:cNvPr>
          <p:cNvGrpSpPr/>
          <p:nvPr/>
        </p:nvGrpSpPr>
        <p:grpSpPr>
          <a:xfrm>
            <a:off x="2542476" y="2971800"/>
            <a:ext cx="2743200" cy="2394857"/>
            <a:chOff x="2542476" y="2971800"/>
            <a:chExt cx="2743200" cy="2394857"/>
          </a:xfrm>
        </p:grpSpPr>
        <p:sp>
          <p:nvSpPr>
            <p:cNvPr id="18" name="TextBox 17">
              <a:extLst>
                <a:ext uri="{FF2B5EF4-FFF2-40B4-BE49-F238E27FC236}">
                  <a16:creationId xmlns:a16="http://schemas.microsoft.com/office/drawing/2014/main" id="{E59E13CE-1127-D19E-C39E-490A3FA782BA}"/>
                </a:ext>
              </a:extLst>
            </p:cNvPr>
            <p:cNvSpPr txBox="1"/>
            <p:nvPr/>
          </p:nvSpPr>
          <p:spPr>
            <a:xfrm>
              <a:off x="2542476" y="3655960"/>
              <a:ext cx="2743199" cy="369332"/>
            </a:xfrm>
            <a:prstGeom prst="rect">
              <a:avLst/>
            </a:prstGeom>
            <a:noFill/>
            <a:ln w="12700">
              <a:solidFill>
                <a:schemeClr val="accent6"/>
              </a:solidFill>
            </a:ln>
          </p:spPr>
          <p:txBody>
            <a:bodyPr wrap="square" rtlCol="0">
              <a:spAutoFit/>
            </a:bodyPr>
            <a:lstStyle/>
            <a:p>
              <a:pPr algn="ctr"/>
              <a:r>
                <a:rPr lang="en-US" dirty="0">
                  <a:solidFill>
                    <a:srgbClr val="002060"/>
                  </a:solidFill>
                </a:rPr>
                <a:t>Encoder</a:t>
              </a:r>
            </a:p>
          </p:txBody>
        </p:sp>
        <p:sp>
          <p:nvSpPr>
            <p:cNvPr id="20" name="TextBox 19">
              <a:extLst>
                <a:ext uri="{FF2B5EF4-FFF2-40B4-BE49-F238E27FC236}">
                  <a16:creationId xmlns:a16="http://schemas.microsoft.com/office/drawing/2014/main" id="{A8ECD90C-FF32-F8A3-21B2-D885396604D6}"/>
                </a:ext>
              </a:extLst>
            </p:cNvPr>
            <p:cNvSpPr txBox="1"/>
            <p:nvPr/>
          </p:nvSpPr>
          <p:spPr>
            <a:xfrm>
              <a:off x="2542476" y="2971800"/>
              <a:ext cx="2743199" cy="369332"/>
            </a:xfrm>
            <a:prstGeom prst="rect">
              <a:avLst/>
            </a:prstGeom>
            <a:noFill/>
            <a:ln w="12700">
              <a:solidFill>
                <a:schemeClr val="accent6"/>
              </a:solidFill>
            </a:ln>
          </p:spPr>
          <p:txBody>
            <a:bodyPr wrap="square" rtlCol="0">
              <a:spAutoFit/>
            </a:bodyPr>
            <a:lstStyle/>
            <a:p>
              <a:pPr algn="ctr"/>
              <a:r>
                <a:rPr lang="en-US" dirty="0">
                  <a:solidFill>
                    <a:srgbClr val="002060"/>
                  </a:solidFill>
                </a:rPr>
                <a:t>Encoder</a:t>
              </a:r>
            </a:p>
          </p:txBody>
        </p:sp>
        <p:sp>
          <p:nvSpPr>
            <p:cNvPr id="21" name="TextBox 20">
              <a:extLst>
                <a:ext uri="{FF2B5EF4-FFF2-40B4-BE49-F238E27FC236}">
                  <a16:creationId xmlns:a16="http://schemas.microsoft.com/office/drawing/2014/main" id="{BB144417-AFB2-3E89-96B4-3BE7DE8B5332}"/>
                </a:ext>
              </a:extLst>
            </p:cNvPr>
            <p:cNvSpPr txBox="1"/>
            <p:nvPr/>
          </p:nvSpPr>
          <p:spPr>
            <a:xfrm>
              <a:off x="2542477" y="4340120"/>
              <a:ext cx="2743199" cy="369332"/>
            </a:xfrm>
            <a:prstGeom prst="rect">
              <a:avLst/>
            </a:prstGeom>
            <a:noFill/>
            <a:ln w="12700">
              <a:solidFill>
                <a:schemeClr val="accent6"/>
              </a:solidFill>
            </a:ln>
          </p:spPr>
          <p:txBody>
            <a:bodyPr wrap="square" rtlCol="0">
              <a:spAutoFit/>
            </a:bodyPr>
            <a:lstStyle/>
            <a:p>
              <a:pPr algn="ctr"/>
              <a:r>
                <a:rPr lang="en-US" dirty="0">
                  <a:solidFill>
                    <a:srgbClr val="002060"/>
                  </a:solidFill>
                </a:rPr>
                <a:t>Encoder</a:t>
              </a:r>
            </a:p>
          </p:txBody>
        </p:sp>
        <p:sp>
          <p:nvSpPr>
            <p:cNvPr id="22" name="TextBox 21">
              <a:extLst>
                <a:ext uri="{FF2B5EF4-FFF2-40B4-BE49-F238E27FC236}">
                  <a16:creationId xmlns:a16="http://schemas.microsoft.com/office/drawing/2014/main" id="{2759AC95-D306-3F61-28B6-1EF6570F1FBB}"/>
                </a:ext>
              </a:extLst>
            </p:cNvPr>
            <p:cNvSpPr txBox="1"/>
            <p:nvPr/>
          </p:nvSpPr>
          <p:spPr>
            <a:xfrm>
              <a:off x="2542477" y="4997325"/>
              <a:ext cx="2743199" cy="369332"/>
            </a:xfrm>
            <a:prstGeom prst="rect">
              <a:avLst/>
            </a:prstGeom>
            <a:noFill/>
            <a:ln w="12700">
              <a:solidFill>
                <a:schemeClr val="accent6"/>
              </a:solidFill>
            </a:ln>
          </p:spPr>
          <p:txBody>
            <a:bodyPr wrap="square" rtlCol="0">
              <a:spAutoFit/>
            </a:bodyPr>
            <a:lstStyle/>
            <a:p>
              <a:pPr algn="ctr"/>
              <a:r>
                <a:rPr lang="en-US" dirty="0">
                  <a:solidFill>
                    <a:srgbClr val="002060"/>
                  </a:solidFill>
                </a:rPr>
                <a:t>Encoder</a:t>
              </a:r>
            </a:p>
          </p:txBody>
        </p:sp>
        <p:cxnSp>
          <p:nvCxnSpPr>
            <p:cNvPr id="25" name="Straight Arrow Connector 24">
              <a:extLst>
                <a:ext uri="{FF2B5EF4-FFF2-40B4-BE49-F238E27FC236}">
                  <a16:creationId xmlns:a16="http://schemas.microsoft.com/office/drawing/2014/main" id="{3D1FC92F-5C43-7817-90C3-7EE218FB9088}"/>
                </a:ext>
              </a:extLst>
            </p:cNvPr>
            <p:cNvCxnSpPr>
              <a:cxnSpLocks/>
            </p:cNvCxnSpPr>
            <p:nvPr/>
          </p:nvCxnSpPr>
          <p:spPr>
            <a:xfrm flipV="1">
              <a:off x="3935849" y="3341132"/>
              <a:ext cx="0" cy="2743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7A7C242-D883-75FA-0B52-BD258C092001}"/>
                </a:ext>
              </a:extLst>
            </p:cNvPr>
            <p:cNvCxnSpPr>
              <a:cxnSpLocks/>
            </p:cNvCxnSpPr>
            <p:nvPr/>
          </p:nvCxnSpPr>
          <p:spPr>
            <a:xfrm flipV="1">
              <a:off x="3941955" y="4025292"/>
              <a:ext cx="0" cy="2743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C11CF1D6-B5F4-BDBA-AED3-7AF4041F56F4}"/>
                </a:ext>
              </a:extLst>
            </p:cNvPr>
            <p:cNvCxnSpPr>
              <a:cxnSpLocks/>
            </p:cNvCxnSpPr>
            <p:nvPr/>
          </p:nvCxnSpPr>
          <p:spPr>
            <a:xfrm flipV="1">
              <a:off x="3941955" y="4709452"/>
              <a:ext cx="0" cy="2743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9" name="Group 28">
            <a:extLst>
              <a:ext uri="{FF2B5EF4-FFF2-40B4-BE49-F238E27FC236}">
                <a16:creationId xmlns:a16="http://schemas.microsoft.com/office/drawing/2014/main" id="{F9897E58-51D6-1ED3-6860-C2CE7159A3E4}"/>
              </a:ext>
            </a:extLst>
          </p:cNvPr>
          <p:cNvGrpSpPr/>
          <p:nvPr/>
        </p:nvGrpSpPr>
        <p:grpSpPr>
          <a:xfrm>
            <a:off x="6753919" y="2971800"/>
            <a:ext cx="2743200" cy="2394857"/>
            <a:chOff x="2542476" y="2971800"/>
            <a:chExt cx="2743200" cy="2394857"/>
          </a:xfrm>
        </p:grpSpPr>
        <p:sp>
          <p:nvSpPr>
            <p:cNvPr id="30" name="TextBox 29">
              <a:extLst>
                <a:ext uri="{FF2B5EF4-FFF2-40B4-BE49-F238E27FC236}">
                  <a16:creationId xmlns:a16="http://schemas.microsoft.com/office/drawing/2014/main" id="{47363FFE-1427-8B0B-9872-74327BC5CC26}"/>
                </a:ext>
              </a:extLst>
            </p:cNvPr>
            <p:cNvSpPr txBox="1"/>
            <p:nvPr/>
          </p:nvSpPr>
          <p:spPr>
            <a:xfrm>
              <a:off x="2542476" y="3655960"/>
              <a:ext cx="2743199" cy="369332"/>
            </a:xfrm>
            <a:prstGeom prst="rect">
              <a:avLst/>
            </a:prstGeom>
            <a:noFill/>
            <a:ln w="12700">
              <a:solidFill>
                <a:schemeClr val="accent6"/>
              </a:solidFill>
            </a:ln>
          </p:spPr>
          <p:txBody>
            <a:bodyPr wrap="square" rtlCol="0">
              <a:spAutoFit/>
            </a:bodyPr>
            <a:lstStyle/>
            <a:p>
              <a:pPr algn="ctr"/>
              <a:r>
                <a:rPr lang="en-US" dirty="0">
                  <a:solidFill>
                    <a:srgbClr val="002060"/>
                  </a:solidFill>
                </a:rPr>
                <a:t>Decoder</a:t>
              </a:r>
            </a:p>
          </p:txBody>
        </p:sp>
        <p:sp>
          <p:nvSpPr>
            <p:cNvPr id="31" name="TextBox 30">
              <a:extLst>
                <a:ext uri="{FF2B5EF4-FFF2-40B4-BE49-F238E27FC236}">
                  <a16:creationId xmlns:a16="http://schemas.microsoft.com/office/drawing/2014/main" id="{E50071BA-AB5B-49FF-6597-332DAD0783C3}"/>
                </a:ext>
              </a:extLst>
            </p:cNvPr>
            <p:cNvSpPr txBox="1"/>
            <p:nvPr/>
          </p:nvSpPr>
          <p:spPr>
            <a:xfrm>
              <a:off x="2542476" y="2971800"/>
              <a:ext cx="2743199" cy="369332"/>
            </a:xfrm>
            <a:prstGeom prst="rect">
              <a:avLst/>
            </a:prstGeom>
            <a:noFill/>
            <a:ln w="12700">
              <a:solidFill>
                <a:schemeClr val="accent6"/>
              </a:solidFill>
            </a:ln>
          </p:spPr>
          <p:txBody>
            <a:bodyPr wrap="square" rtlCol="0">
              <a:spAutoFit/>
            </a:bodyPr>
            <a:lstStyle/>
            <a:p>
              <a:pPr algn="ctr"/>
              <a:r>
                <a:rPr lang="en-US" dirty="0">
                  <a:solidFill>
                    <a:srgbClr val="002060"/>
                  </a:solidFill>
                </a:rPr>
                <a:t>Decoder</a:t>
              </a:r>
            </a:p>
          </p:txBody>
        </p:sp>
        <p:sp>
          <p:nvSpPr>
            <p:cNvPr id="32" name="TextBox 31">
              <a:extLst>
                <a:ext uri="{FF2B5EF4-FFF2-40B4-BE49-F238E27FC236}">
                  <a16:creationId xmlns:a16="http://schemas.microsoft.com/office/drawing/2014/main" id="{DC1B42FF-14A7-215A-90B5-388BD496D320}"/>
                </a:ext>
              </a:extLst>
            </p:cNvPr>
            <p:cNvSpPr txBox="1"/>
            <p:nvPr/>
          </p:nvSpPr>
          <p:spPr>
            <a:xfrm>
              <a:off x="2542477" y="4340120"/>
              <a:ext cx="2743199" cy="369332"/>
            </a:xfrm>
            <a:prstGeom prst="rect">
              <a:avLst/>
            </a:prstGeom>
            <a:noFill/>
            <a:ln w="12700">
              <a:solidFill>
                <a:schemeClr val="accent6"/>
              </a:solidFill>
            </a:ln>
          </p:spPr>
          <p:txBody>
            <a:bodyPr wrap="square" rtlCol="0">
              <a:spAutoFit/>
            </a:bodyPr>
            <a:lstStyle/>
            <a:p>
              <a:pPr algn="ctr"/>
              <a:r>
                <a:rPr lang="en-US" dirty="0">
                  <a:solidFill>
                    <a:srgbClr val="002060"/>
                  </a:solidFill>
                </a:rPr>
                <a:t>Decoder</a:t>
              </a:r>
            </a:p>
          </p:txBody>
        </p:sp>
        <p:sp>
          <p:nvSpPr>
            <p:cNvPr id="33" name="TextBox 32">
              <a:extLst>
                <a:ext uri="{FF2B5EF4-FFF2-40B4-BE49-F238E27FC236}">
                  <a16:creationId xmlns:a16="http://schemas.microsoft.com/office/drawing/2014/main" id="{B03315C8-386C-C0DB-7500-E91930445407}"/>
                </a:ext>
              </a:extLst>
            </p:cNvPr>
            <p:cNvSpPr txBox="1"/>
            <p:nvPr/>
          </p:nvSpPr>
          <p:spPr>
            <a:xfrm>
              <a:off x="2542477" y="4997325"/>
              <a:ext cx="2743199" cy="369332"/>
            </a:xfrm>
            <a:prstGeom prst="rect">
              <a:avLst/>
            </a:prstGeom>
            <a:noFill/>
            <a:ln w="12700">
              <a:solidFill>
                <a:schemeClr val="accent6"/>
              </a:solidFill>
            </a:ln>
          </p:spPr>
          <p:txBody>
            <a:bodyPr wrap="square" rtlCol="0">
              <a:spAutoFit/>
            </a:bodyPr>
            <a:lstStyle/>
            <a:p>
              <a:pPr algn="ctr"/>
              <a:r>
                <a:rPr lang="en-US" dirty="0">
                  <a:solidFill>
                    <a:srgbClr val="002060"/>
                  </a:solidFill>
                </a:rPr>
                <a:t>Decoder</a:t>
              </a:r>
            </a:p>
          </p:txBody>
        </p:sp>
        <p:cxnSp>
          <p:nvCxnSpPr>
            <p:cNvPr id="34" name="Straight Arrow Connector 33">
              <a:extLst>
                <a:ext uri="{FF2B5EF4-FFF2-40B4-BE49-F238E27FC236}">
                  <a16:creationId xmlns:a16="http://schemas.microsoft.com/office/drawing/2014/main" id="{958DC8C8-5C81-52BA-403A-33497FC887BA}"/>
                </a:ext>
              </a:extLst>
            </p:cNvPr>
            <p:cNvCxnSpPr>
              <a:cxnSpLocks/>
            </p:cNvCxnSpPr>
            <p:nvPr/>
          </p:nvCxnSpPr>
          <p:spPr>
            <a:xfrm flipV="1">
              <a:off x="3935849" y="3341132"/>
              <a:ext cx="0" cy="2743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546C9028-3869-0E41-08CA-54F1CC5FA757}"/>
                </a:ext>
              </a:extLst>
            </p:cNvPr>
            <p:cNvCxnSpPr>
              <a:cxnSpLocks/>
            </p:cNvCxnSpPr>
            <p:nvPr/>
          </p:nvCxnSpPr>
          <p:spPr>
            <a:xfrm flipV="1">
              <a:off x="3941955" y="4025292"/>
              <a:ext cx="0" cy="2743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A063707-4EF0-8C3C-A4AF-DF997D2DE3C9}"/>
                </a:ext>
              </a:extLst>
            </p:cNvPr>
            <p:cNvCxnSpPr>
              <a:cxnSpLocks/>
            </p:cNvCxnSpPr>
            <p:nvPr/>
          </p:nvCxnSpPr>
          <p:spPr>
            <a:xfrm flipV="1">
              <a:off x="3941955" y="4709452"/>
              <a:ext cx="0" cy="2743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38" name="Straight Arrow Connector 37">
            <a:extLst>
              <a:ext uri="{FF2B5EF4-FFF2-40B4-BE49-F238E27FC236}">
                <a16:creationId xmlns:a16="http://schemas.microsoft.com/office/drawing/2014/main" id="{AA77CCBD-583A-B271-2AC8-7931F3F129F7}"/>
              </a:ext>
            </a:extLst>
          </p:cNvPr>
          <p:cNvCxnSpPr>
            <a:stCxn id="20" idx="3"/>
          </p:cNvCxnSpPr>
          <p:nvPr/>
        </p:nvCxnSpPr>
        <p:spPr>
          <a:xfrm>
            <a:off x="5285675" y="3156466"/>
            <a:ext cx="14682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D4EB43B7-D7C9-BE70-B7E9-C780CAFA1C45}"/>
              </a:ext>
            </a:extLst>
          </p:cNvPr>
          <p:cNvCxnSpPr>
            <a:cxnSpLocks/>
            <a:stCxn id="20" idx="3"/>
            <a:endCxn id="11" idx="1"/>
          </p:cNvCxnSpPr>
          <p:nvPr/>
        </p:nvCxnSpPr>
        <p:spPr>
          <a:xfrm>
            <a:off x="5285675" y="3156466"/>
            <a:ext cx="1468247" cy="7176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9126749D-1388-432D-AE7C-D6FEF78E9082}"/>
              </a:ext>
            </a:extLst>
          </p:cNvPr>
          <p:cNvCxnSpPr>
            <a:cxnSpLocks/>
            <a:stCxn id="20" idx="3"/>
            <a:endCxn id="32" idx="1"/>
          </p:cNvCxnSpPr>
          <p:nvPr/>
        </p:nvCxnSpPr>
        <p:spPr>
          <a:xfrm>
            <a:off x="5285675" y="3156466"/>
            <a:ext cx="1468245" cy="13683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2D0CE92A-1AA8-7CA3-B9D5-485E0CF3E5C6}"/>
              </a:ext>
            </a:extLst>
          </p:cNvPr>
          <p:cNvCxnSpPr>
            <a:cxnSpLocks/>
            <a:stCxn id="20" idx="3"/>
          </p:cNvCxnSpPr>
          <p:nvPr/>
        </p:nvCxnSpPr>
        <p:spPr>
          <a:xfrm>
            <a:off x="5285675" y="3156466"/>
            <a:ext cx="1468240" cy="2025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2442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CF126-D064-14A0-75D2-46A256FBC0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00232A-39C9-126D-8005-B7910F781234}"/>
              </a:ext>
            </a:extLst>
          </p:cNvPr>
          <p:cNvSpPr>
            <a:spLocks noGrp="1"/>
          </p:cNvSpPr>
          <p:nvPr>
            <p:ph type="title"/>
          </p:nvPr>
        </p:nvSpPr>
        <p:spPr/>
        <p:txBody>
          <a:bodyPr/>
          <a:lstStyle/>
          <a:p>
            <a:pPr algn="ctr"/>
            <a:r>
              <a:rPr lang="en-US" b="1" dirty="0">
                <a:solidFill>
                  <a:srgbClr val="002060"/>
                </a:solidFill>
              </a:rPr>
              <a:t>High Level Overview :Transformer</a:t>
            </a:r>
          </a:p>
        </p:txBody>
      </p:sp>
      <p:sp>
        <p:nvSpPr>
          <p:cNvPr id="3" name="Date Placeholder 2">
            <a:extLst>
              <a:ext uri="{FF2B5EF4-FFF2-40B4-BE49-F238E27FC236}">
                <a16:creationId xmlns:a16="http://schemas.microsoft.com/office/drawing/2014/main" id="{6E924A98-3951-51F4-D0DC-69B4C209B7F2}"/>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1E61F479-1CC8-2E01-45BE-7A0FB089D818}"/>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E9BE1323-4FE8-9376-4D12-73258A1FBFC5}"/>
              </a:ext>
            </a:extLst>
          </p:cNvPr>
          <p:cNvSpPr>
            <a:spLocks noGrp="1"/>
          </p:cNvSpPr>
          <p:nvPr>
            <p:ph type="sldNum" sz="quarter" idx="12"/>
          </p:nvPr>
        </p:nvSpPr>
        <p:spPr/>
        <p:txBody>
          <a:bodyPr/>
          <a:lstStyle/>
          <a:p>
            <a:fld id="{12F30E3B-FC6E-44F7-AB65-D389D6696595}" type="slidenum">
              <a:rPr lang="en-US" smtClean="0"/>
              <a:t>24</a:t>
            </a:fld>
            <a:endParaRPr lang="en-US"/>
          </a:p>
        </p:txBody>
      </p:sp>
      <p:sp>
        <p:nvSpPr>
          <p:cNvPr id="13" name="Rectangle 12">
            <a:extLst>
              <a:ext uri="{FF2B5EF4-FFF2-40B4-BE49-F238E27FC236}">
                <a16:creationId xmlns:a16="http://schemas.microsoft.com/office/drawing/2014/main" id="{4CF21771-DFC3-86B7-D775-AE53E8581EF8}"/>
              </a:ext>
            </a:extLst>
          </p:cNvPr>
          <p:cNvSpPr/>
          <p:nvPr/>
        </p:nvSpPr>
        <p:spPr>
          <a:xfrm>
            <a:off x="2999678" y="6020335"/>
            <a:ext cx="1828800" cy="4725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dirty="0">
                <a:solidFill>
                  <a:srgbClr val="002060"/>
                </a:solidFill>
              </a:rPr>
              <a:t>Input</a:t>
            </a:r>
          </a:p>
        </p:txBody>
      </p:sp>
      <p:cxnSp>
        <p:nvCxnSpPr>
          <p:cNvPr id="17" name="Straight Arrow Connector 16">
            <a:extLst>
              <a:ext uri="{FF2B5EF4-FFF2-40B4-BE49-F238E27FC236}">
                <a16:creationId xmlns:a16="http://schemas.microsoft.com/office/drawing/2014/main" id="{06D987A2-A0E7-BC5A-C2D1-D56DCC667841}"/>
              </a:ext>
            </a:extLst>
          </p:cNvPr>
          <p:cNvCxnSpPr>
            <a:cxnSpLocks/>
            <a:stCxn id="13" idx="0"/>
          </p:cNvCxnSpPr>
          <p:nvPr/>
        </p:nvCxnSpPr>
        <p:spPr>
          <a:xfrm flipV="1">
            <a:off x="3914078" y="5366657"/>
            <a:ext cx="0" cy="6536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17BCCC53-32F5-5A4C-8335-29010F202666}"/>
              </a:ext>
            </a:extLst>
          </p:cNvPr>
          <p:cNvSpPr/>
          <p:nvPr/>
        </p:nvSpPr>
        <p:spPr>
          <a:xfrm>
            <a:off x="2542478" y="2381612"/>
            <a:ext cx="2743200" cy="2985045"/>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3500" u="sng" dirty="0">
                <a:solidFill>
                  <a:srgbClr val="002060"/>
                </a:solidFill>
              </a:rPr>
              <a:t>Encoder</a:t>
            </a:r>
          </a:p>
        </p:txBody>
      </p:sp>
      <p:cxnSp>
        <p:nvCxnSpPr>
          <p:cNvPr id="12" name="Straight Arrow Connector 11">
            <a:extLst>
              <a:ext uri="{FF2B5EF4-FFF2-40B4-BE49-F238E27FC236}">
                <a16:creationId xmlns:a16="http://schemas.microsoft.com/office/drawing/2014/main" id="{E752C383-8545-EAC0-CE2D-CAA3ED3225C3}"/>
              </a:ext>
            </a:extLst>
          </p:cNvPr>
          <p:cNvCxnSpPr>
            <a:cxnSpLocks/>
          </p:cNvCxnSpPr>
          <p:nvPr/>
        </p:nvCxnSpPr>
        <p:spPr>
          <a:xfrm flipV="1">
            <a:off x="3914077" y="1727934"/>
            <a:ext cx="0" cy="6536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9579661B-5B47-837A-7B82-CEC36BFB0FB0}"/>
              </a:ext>
            </a:extLst>
          </p:cNvPr>
          <p:cNvGrpSpPr/>
          <p:nvPr/>
        </p:nvGrpSpPr>
        <p:grpSpPr>
          <a:xfrm>
            <a:off x="2633917" y="3287806"/>
            <a:ext cx="2560320" cy="1455804"/>
            <a:chOff x="2633917" y="3287806"/>
            <a:chExt cx="2560320" cy="1455804"/>
          </a:xfrm>
        </p:grpSpPr>
        <p:sp>
          <p:nvSpPr>
            <p:cNvPr id="7" name="Rectangle 6">
              <a:extLst>
                <a:ext uri="{FF2B5EF4-FFF2-40B4-BE49-F238E27FC236}">
                  <a16:creationId xmlns:a16="http://schemas.microsoft.com/office/drawing/2014/main" id="{3DCDA3EF-B570-871A-887F-BEED13A39C91}"/>
                </a:ext>
              </a:extLst>
            </p:cNvPr>
            <p:cNvSpPr/>
            <p:nvPr/>
          </p:nvSpPr>
          <p:spPr>
            <a:xfrm>
              <a:off x="2633917" y="4188439"/>
              <a:ext cx="2560320" cy="555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rPr>
                <a:t>Self Attention </a:t>
              </a:r>
            </a:p>
          </p:txBody>
        </p:sp>
        <p:sp>
          <p:nvSpPr>
            <p:cNvPr id="10" name="Rectangle 9">
              <a:extLst>
                <a:ext uri="{FF2B5EF4-FFF2-40B4-BE49-F238E27FC236}">
                  <a16:creationId xmlns:a16="http://schemas.microsoft.com/office/drawing/2014/main" id="{A145CAD6-1C7A-E408-1D0C-EE319D32DBD6}"/>
                </a:ext>
              </a:extLst>
            </p:cNvPr>
            <p:cNvSpPr/>
            <p:nvPr/>
          </p:nvSpPr>
          <p:spPr>
            <a:xfrm>
              <a:off x="2633917" y="3287806"/>
              <a:ext cx="2560320" cy="555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rPr>
                <a:t>Feed Forward Neural Network</a:t>
              </a:r>
            </a:p>
          </p:txBody>
        </p:sp>
        <p:cxnSp>
          <p:nvCxnSpPr>
            <p:cNvPr id="19" name="Straight Arrow Connector 18">
              <a:extLst>
                <a:ext uri="{FF2B5EF4-FFF2-40B4-BE49-F238E27FC236}">
                  <a16:creationId xmlns:a16="http://schemas.microsoft.com/office/drawing/2014/main" id="{3FF49B3C-79D8-6AA0-B0CE-596DDE9CE715}"/>
                </a:ext>
              </a:extLst>
            </p:cNvPr>
            <p:cNvCxnSpPr>
              <a:cxnSpLocks/>
              <a:stCxn id="7" idx="0"/>
            </p:cNvCxnSpPr>
            <p:nvPr/>
          </p:nvCxnSpPr>
          <p:spPr>
            <a:xfrm flipV="1">
              <a:off x="3914077" y="3842977"/>
              <a:ext cx="1" cy="345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4" name="Straight Arrow Connector 23">
            <a:extLst>
              <a:ext uri="{FF2B5EF4-FFF2-40B4-BE49-F238E27FC236}">
                <a16:creationId xmlns:a16="http://schemas.microsoft.com/office/drawing/2014/main" id="{5FDC9F45-6E3A-23F0-E113-F08AE8AF5FEE}"/>
              </a:ext>
            </a:extLst>
          </p:cNvPr>
          <p:cNvCxnSpPr>
            <a:cxnSpLocks/>
          </p:cNvCxnSpPr>
          <p:nvPr/>
        </p:nvCxnSpPr>
        <p:spPr>
          <a:xfrm rot="5400000" flipV="1">
            <a:off x="5612517" y="3687362"/>
            <a:ext cx="0" cy="6536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5287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B3C27-5506-25B0-833E-4C54FACCA7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6B3FAE-F650-1262-FC5F-980D1A2A0C83}"/>
              </a:ext>
            </a:extLst>
          </p:cNvPr>
          <p:cNvSpPr>
            <a:spLocks noGrp="1"/>
          </p:cNvSpPr>
          <p:nvPr>
            <p:ph type="title"/>
          </p:nvPr>
        </p:nvSpPr>
        <p:spPr/>
        <p:txBody>
          <a:bodyPr/>
          <a:lstStyle/>
          <a:p>
            <a:pPr algn="ctr"/>
            <a:r>
              <a:rPr lang="en-US" b="1" dirty="0">
                <a:solidFill>
                  <a:srgbClr val="002060"/>
                </a:solidFill>
              </a:rPr>
              <a:t>High Level Overview :Transformer</a:t>
            </a:r>
          </a:p>
        </p:txBody>
      </p:sp>
      <p:sp>
        <p:nvSpPr>
          <p:cNvPr id="3" name="Date Placeholder 2">
            <a:extLst>
              <a:ext uri="{FF2B5EF4-FFF2-40B4-BE49-F238E27FC236}">
                <a16:creationId xmlns:a16="http://schemas.microsoft.com/office/drawing/2014/main" id="{5EA91AE2-6DC0-CBB1-717C-A70D515FC13F}"/>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F581039E-D878-11A9-9950-7C9F9422B849}"/>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6483A142-3FD5-019A-0577-9B335CDFB69D}"/>
              </a:ext>
            </a:extLst>
          </p:cNvPr>
          <p:cNvSpPr>
            <a:spLocks noGrp="1"/>
          </p:cNvSpPr>
          <p:nvPr>
            <p:ph type="sldNum" sz="quarter" idx="12"/>
          </p:nvPr>
        </p:nvSpPr>
        <p:spPr/>
        <p:txBody>
          <a:bodyPr/>
          <a:lstStyle/>
          <a:p>
            <a:fld id="{12F30E3B-FC6E-44F7-AB65-D389D6696595}" type="slidenum">
              <a:rPr lang="en-US" smtClean="0"/>
              <a:t>25</a:t>
            </a:fld>
            <a:endParaRPr lang="en-US"/>
          </a:p>
        </p:txBody>
      </p:sp>
      <p:sp>
        <p:nvSpPr>
          <p:cNvPr id="13" name="Rectangle 12">
            <a:extLst>
              <a:ext uri="{FF2B5EF4-FFF2-40B4-BE49-F238E27FC236}">
                <a16:creationId xmlns:a16="http://schemas.microsoft.com/office/drawing/2014/main" id="{C272D4F7-D347-721E-F947-4CFE5487A82D}"/>
              </a:ext>
            </a:extLst>
          </p:cNvPr>
          <p:cNvSpPr/>
          <p:nvPr/>
        </p:nvSpPr>
        <p:spPr>
          <a:xfrm>
            <a:off x="2999678" y="6020335"/>
            <a:ext cx="1828800" cy="4725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dirty="0">
                <a:solidFill>
                  <a:srgbClr val="002060"/>
                </a:solidFill>
              </a:rPr>
              <a:t>Input</a:t>
            </a:r>
          </a:p>
        </p:txBody>
      </p:sp>
      <p:sp>
        <p:nvSpPr>
          <p:cNvPr id="15" name="Rectangle 14">
            <a:extLst>
              <a:ext uri="{FF2B5EF4-FFF2-40B4-BE49-F238E27FC236}">
                <a16:creationId xmlns:a16="http://schemas.microsoft.com/office/drawing/2014/main" id="{8A43C86B-A2D0-2648-9110-4528E0AA19F3}"/>
              </a:ext>
            </a:extLst>
          </p:cNvPr>
          <p:cNvSpPr/>
          <p:nvPr/>
        </p:nvSpPr>
        <p:spPr>
          <a:xfrm>
            <a:off x="7080361" y="1273783"/>
            <a:ext cx="1828800" cy="5432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500" dirty="0">
                <a:solidFill>
                  <a:srgbClr val="002060"/>
                </a:solidFill>
              </a:rPr>
              <a:t>Output</a:t>
            </a:r>
          </a:p>
        </p:txBody>
      </p:sp>
      <p:cxnSp>
        <p:nvCxnSpPr>
          <p:cNvPr id="16" name="Straight Arrow Connector 15">
            <a:extLst>
              <a:ext uri="{FF2B5EF4-FFF2-40B4-BE49-F238E27FC236}">
                <a16:creationId xmlns:a16="http://schemas.microsoft.com/office/drawing/2014/main" id="{BF50C280-A2CC-2549-9945-66AFBF356F65}"/>
              </a:ext>
            </a:extLst>
          </p:cNvPr>
          <p:cNvCxnSpPr>
            <a:cxnSpLocks/>
          </p:cNvCxnSpPr>
          <p:nvPr/>
        </p:nvCxnSpPr>
        <p:spPr>
          <a:xfrm flipV="1">
            <a:off x="8153400" y="1816995"/>
            <a:ext cx="0" cy="425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1170C58C-FFC5-2AD8-197A-086DF3681EA1}"/>
              </a:ext>
            </a:extLst>
          </p:cNvPr>
          <p:cNvCxnSpPr>
            <a:cxnSpLocks/>
            <a:stCxn id="13" idx="0"/>
          </p:cNvCxnSpPr>
          <p:nvPr/>
        </p:nvCxnSpPr>
        <p:spPr>
          <a:xfrm flipV="1">
            <a:off x="3914078" y="5366657"/>
            <a:ext cx="0" cy="6536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9AFAA0D6-B7B5-6ED2-8A1C-5B8D465476C8}"/>
              </a:ext>
            </a:extLst>
          </p:cNvPr>
          <p:cNvSpPr/>
          <p:nvPr/>
        </p:nvSpPr>
        <p:spPr>
          <a:xfrm>
            <a:off x="2542478" y="2381612"/>
            <a:ext cx="2743200" cy="2985045"/>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2400" u="sng" dirty="0">
                <a:solidFill>
                  <a:srgbClr val="002060"/>
                </a:solidFill>
              </a:rPr>
              <a:t>Encoder</a:t>
            </a:r>
          </a:p>
        </p:txBody>
      </p:sp>
      <p:sp>
        <p:nvSpPr>
          <p:cNvPr id="11" name="Rectangle 10">
            <a:extLst>
              <a:ext uri="{FF2B5EF4-FFF2-40B4-BE49-F238E27FC236}">
                <a16:creationId xmlns:a16="http://schemas.microsoft.com/office/drawing/2014/main" id="{693231B7-19D8-CF28-C7E1-33017DE09283}"/>
              </a:ext>
            </a:extLst>
          </p:cNvPr>
          <p:cNvSpPr/>
          <p:nvPr/>
        </p:nvSpPr>
        <p:spPr>
          <a:xfrm>
            <a:off x="6753922" y="2381612"/>
            <a:ext cx="2743200" cy="2985045"/>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2400" u="sng" dirty="0">
                <a:solidFill>
                  <a:srgbClr val="002060"/>
                </a:solidFill>
              </a:rPr>
              <a:t>Decoder</a:t>
            </a:r>
          </a:p>
        </p:txBody>
      </p:sp>
      <p:grpSp>
        <p:nvGrpSpPr>
          <p:cNvPr id="6" name="Group 5">
            <a:extLst>
              <a:ext uri="{FF2B5EF4-FFF2-40B4-BE49-F238E27FC236}">
                <a16:creationId xmlns:a16="http://schemas.microsoft.com/office/drawing/2014/main" id="{376AA614-8DD8-1165-48F1-F99F9CB446FB}"/>
              </a:ext>
            </a:extLst>
          </p:cNvPr>
          <p:cNvGrpSpPr/>
          <p:nvPr/>
        </p:nvGrpSpPr>
        <p:grpSpPr>
          <a:xfrm>
            <a:off x="2633917" y="3287806"/>
            <a:ext cx="2560320" cy="1455804"/>
            <a:chOff x="2633917" y="3287806"/>
            <a:chExt cx="2560320" cy="1455804"/>
          </a:xfrm>
        </p:grpSpPr>
        <p:sp>
          <p:nvSpPr>
            <p:cNvPr id="7" name="Rectangle 6">
              <a:extLst>
                <a:ext uri="{FF2B5EF4-FFF2-40B4-BE49-F238E27FC236}">
                  <a16:creationId xmlns:a16="http://schemas.microsoft.com/office/drawing/2014/main" id="{9736ECF8-BF30-AD6D-39B2-CE47E768127E}"/>
                </a:ext>
              </a:extLst>
            </p:cNvPr>
            <p:cNvSpPr/>
            <p:nvPr/>
          </p:nvSpPr>
          <p:spPr>
            <a:xfrm>
              <a:off x="2633917" y="4188439"/>
              <a:ext cx="2560320" cy="555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rPr>
                <a:t>Self Attention </a:t>
              </a:r>
            </a:p>
          </p:txBody>
        </p:sp>
        <p:sp>
          <p:nvSpPr>
            <p:cNvPr id="8" name="Rectangle 7">
              <a:extLst>
                <a:ext uri="{FF2B5EF4-FFF2-40B4-BE49-F238E27FC236}">
                  <a16:creationId xmlns:a16="http://schemas.microsoft.com/office/drawing/2014/main" id="{83875646-99A6-A8EC-EDB3-ED4244E5DD2B}"/>
                </a:ext>
              </a:extLst>
            </p:cNvPr>
            <p:cNvSpPr/>
            <p:nvPr/>
          </p:nvSpPr>
          <p:spPr>
            <a:xfrm>
              <a:off x="2633917" y="3287806"/>
              <a:ext cx="2560320" cy="555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rPr>
                <a:t>Feed Forward Neural Network</a:t>
              </a:r>
            </a:p>
          </p:txBody>
        </p:sp>
        <p:cxnSp>
          <p:nvCxnSpPr>
            <p:cNvPr id="10" name="Straight Arrow Connector 9">
              <a:extLst>
                <a:ext uri="{FF2B5EF4-FFF2-40B4-BE49-F238E27FC236}">
                  <a16:creationId xmlns:a16="http://schemas.microsoft.com/office/drawing/2014/main" id="{336B7FE1-CC22-E104-C816-DF3BC46187E0}"/>
                </a:ext>
              </a:extLst>
            </p:cNvPr>
            <p:cNvCxnSpPr>
              <a:cxnSpLocks/>
              <a:stCxn id="7" idx="0"/>
            </p:cNvCxnSpPr>
            <p:nvPr/>
          </p:nvCxnSpPr>
          <p:spPr>
            <a:xfrm flipV="1">
              <a:off x="3914077" y="3842977"/>
              <a:ext cx="1" cy="345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40" name="Rectangle 39">
            <a:extLst>
              <a:ext uri="{FF2B5EF4-FFF2-40B4-BE49-F238E27FC236}">
                <a16:creationId xmlns:a16="http://schemas.microsoft.com/office/drawing/2014/main" id="{F7D03157-3920-62C1-AA20-65CE64EB2413}"/>
              </a:ext>
            </a:extLst>
          </p:cNvPr>
          <p:cNvSpPr/>
          <p:nvPr/>
        </p:nvSpPr>
        <p:spPr>
          <a:xfrm>
            <a:off x="6845362" y="4743610"/>
            <a:ext cx="2560320" cy="555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rPr>
              <a:t>Self Attention </a:t>
            </a:r>
          </a:p>
        </p:txBody>
      </p:sp>
      <p:sp>
        <p:nvSpPr>
          <p:cNvPr id="41" name="Rectangle 40">
            <a:extLst>
              <a:ext uri="{FF2B5EF4-FFF2-40B4-BE49-F238E27FC236}">
                <a16:creationId xmlns:a16="http://schemas.microsoft.com/office/drawing/2014/main" id="{CD4E6B48-F38C-3A08-2A2E-3F865D17374C}"/>
              </a:ext>
            </a:extLst>
          </p:cNvPr>
          <p:cNvSpPr/>
          <p:nvPr/>
        </p:nvSpPr>
        <p:spPr>
          <a:xfrm>
            <a:off x="6845362" y="3842977"/>
            <a:ext cx="2560320" cy="555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rPr>
              <a:t>Encoder-Decoder Attention</a:t>
            </a:r>
          </a:p>
        </p:txBody>
      </p:sp>
      <p:cxnSp>
        <p:nvCxnSpPr>
          <p:cNvPr id="42" name="Straight Arrow Connector 41">
            <a:extLst>
              <a:ext uri="{FF2B5EF4-FFF2-40B4-BE49-F238E27FC236}">
                <a16:creationId xmlns:a16="http://schemas.microsoft.com/office/drawing/2014/main" id="{3BE494E2-C784-CB15-FF3F-0E7EA92E3001}"/>
              </a:ext>
            </a:extLst>
          </p:cNvPr>
          <p:cNvCxnSpPr>
            <a:cxnSpLocks/>
            <a:stCxn id="40" idx="0"/>
          </p:cNvCxnSpPr>
          <p:nvPr/>
        </p:nvCxnSpPr>
        <p:spPr>
          <a:xfrm flipV="1">
            <a:off x="8125522" y="4398148"/>
            <a:ext cx="1" cy="345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54F3B9C9-9130-F54C-96DF-67C94F9A0556}"/>
              </a:ext>
            </a:extLst>
          </p:cNvPr>
          <p:cNvSpPr/>
          <p:nvPr/>
        </p:nvSpPr>
        <p:spPr>
          <a:xfrm>
            <a:off x="6873240" y="2950828"/>
            <a:ext cx="2560320" cy="55517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002060"/>
                </a:solidFill>
              </a:rPr>
              <a:t>Feed Forward</a:t>
            </a:r>
          </a:p>
        </p:txBody>
      </p:sp>
      <p:cxnSp>
        <p:nvCxnSpPr>
          <p:cNvPr id="44" name="Straight Arrow Connector 43">
            <a:extLst>
              <a:ext uri="{FF2B5EF4-FFF2-40B4-BE49-F238E27FC236}">
                <a16:creationId xmlns:a16="http://schemas.microsoft.com/office/drawing/2014/main" id="{A5697870-A6D1-CD55-D79D-E1A27092B21C}"/>
              </a:ext>
            </a:extLst>
          </p:cNvPr>
          <p:cNvCxnSpPr>
            <a:cxnSpLocks/>
          </p:cNvCxnSpPr>
          <p:nvPr/>
        </p:nvCxnSpPr>
        <p:spPr>
          <a:xfrm flipV="1">
            <a:off x="8153400" y="3505999"/>
            <a:ext cx="1" cy="345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DEEF9AD-F49D-441E-1AE8-B25E0FDDB935}"/>
              </a:ext>
            </a:extLst>
          </p:cNvPr>
          <p:cNvCxnSpPr>
            <a:cxnSpLocks/>
          </p:cNvCxnSpPr>
          <p:nvPr/>
        </p:nvCxnSpPr>
        <p:spPr>
          <a:xfrm>
            <a:off x="5285678" y="4055708"/>
            <a:ext cx="146824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7924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D7F96-67ED-DEE0-8D6E-C206259408BF}"/>
              </a:ext>
            </a:extLst>
          </p:cNvPr>
          <p:cNvSpPr>
            <a:spLocks noGrp="1"/>
          </p:cNvSpPr>
          <p:nvPr>
            <p:ph type="title"/>
          </p:nvPr>
        </p:nvSpPr>
        <p:spPr/>
        <p:txBody>
          <a:bodyPr/>
          <a:lstStyle/>
          <a:p>
            <a:pPr algn="ctr"/>
            <a:r>
              <a:rPr lang="en-US" b="1" dirty="0">
                <a:solidFill>
                  <a:srgbClr val="002060"/>
                </a:solidFill>
              </a:rPr>
              <a:t>Full Agriculture </a:t>
            </a:r>
          </a:p>
        </p:txBody>
      </p:sp>
      <p:sp>
        <p:nvSpPr>
          <p:cNvPr id="3" name="Date Placeholder 2">
            <a:extLst>
              <a:ext uri="{FF2B5EF4-FFF2-40B4-BE49-F238E27FC236}">
                <a16:creationId xmlns:a16="http://schemas.microsoft.com/office/drawing/2014/main" id="{BE88A081-85CE-3CAF-5D65-F227A61B251B}"/>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709418B7-CB31-4568-C4ED-8841EC407E43}"/>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C9317E86-5155-AF66-3305-14A18AAB78E2}"/>
              </a:ext>
            </a:extLst>
          </p:cNvPr>
          <p:cNvSpPr>
            <a:spLocks noGrp="1"/>
          </p:cNvSpPr>
          <p:nvPr>
            <p:ph type="sldNum" sz="quarter" idx="12"/>
          </p:nvPr>
        </p:nvSpPr>
        <p:spPr/>
        <p:txBody>
          <a:bodyPr/>
          <a:lstStyle/>
          <a:p>
            <a:fld id="{12F30E3B-FC6E-44F7-AB65-D389D6696595}" type="slidenum">
              <a:rPr lang="en-US" smtClean="0"/>
              <a:t>26</a:t>
            </a:fld>
            <a:endParaRPr lang="en-US"/>
          </a:p>
        </p:txBody>
      </p:sp>
      <p:pic>
        <p:nvPicPr>
          <p:cNvPr id="1026" name="Picture 2" descr="The Transformer Model - MachineLearningMastery.com">
            <a:extLst>
              <a:ext uri="{FF2B5EF4-FFF2-40B4-BE49-F238E27FC236}">
                <a16:creationId xmlns:a16="http://schemas.microsoft.com/office/drawing/2014/main" id="{1E49C820-8A23-6C8C-51C1-33B7A72EF7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3136" y="1495036"/>
            <a:ext cx="3780264" cy="477044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A5BC2044-65D1-0F81-0E86-FA7B79DB7379}"/>
              </a:ext>
            </a:extLst>
          </p:cNvPr>
          <p:cNvCxnSpPr/>
          <p:nvPr/>
        </p:nvCxnSpPr>
        <p:spPr>
          <a:xfrm>
            <a:off x="3378820" y="4393580"/>
            <a:ext cx="1918009" cy="1226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1AE4C530-C223-5244-A47D-D61A78D54D22}"/>
              </a:ext>
            </a:extLst>
          </p:cNvPr>
          <p:cNvCxnSpPr>
            <a:cxnSpLocks/>
          </p:cNvCxnSpPr>
          <p:nvPr/>
        </p:nvCxnSpPr>
        <p:spPr>
          <a:xfrm>
            <a:off x="3176337" y="2847625"/>
            <a:ext cx="2120492" cy="9112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4F7DD4CD-63E4-0DE6-6317-CFEEE0F5B9A7}"/>
              </a:ext>
            </a:extLst>
          </p:cNvPr>
          <p:cNvCxnSpPr>
            <a:cxnSpLocks/>
          </p:cNvCxnSpPr>
          <p:nvPr/>
        </p:nvCxnSpPr>
        <p:spPr>
          <a:xfrm flipH="1" flipV="1">
            <a:off x="7266080" y="4393580"/>
            <a:ext cx="1565685" cy="9813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82F98DA-986C-886B-0ED0-240A682126F7}"/>
              </a:ext>
            </a:extLst>
          </p:cNvPr>
          <p:cNvCxnSpPr>
            <a:cxnSpLocks/>
          </p:cNvCxnSpPr>
          <p:nvPr/>
        </p:nvCxnSpPr>
        <p:spPr>
          <a:xfrm flipH="1">
            <a:off x="7266080" y="1876753"/>
            <a:ext cx="1881636" cy="10935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67782DD-8F49-A3F4-F416-62DA03E047BB}"/>
              </a:ext>
            </a:extLst>
          </p:cNvPr>
          <p:cNvCxnSpPr>
            <a:cxnSpLocks/>
          </p:cNvCxnSpPr>
          <p:nvPr/>
        </p:nvCxnSpPr>
        <p:spPr>
          <a:xfrm flipH="1">
            <a:off x="7266080" y="3513535"/>
            <a:ext cx="1918009" cy="1226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C9DEF3B5-3EFC-871E-221E-516FC2348A50}"/>
              </a:ext>
            </a:extLst>
          </p:cNvPr>
          <p:cNvSpPr txBox="1"/>
          <p:nvPr/>
        </p:nvSpPr>
        <p:spPr>
          <a:xfrm>
            <a:off x="178420" y="4147457"/>
            <a:ext cx="3164027" cy="1477328"/>
          </a:xfrm>
          <a:prstGeom prst="rect">
            <a:avLst/>
          </a:prstGeom>
          <a:noFill/>
        </p:spPr>
        <p:txBody>
          <a:bodyPr wrap="square" rtlCol="0">
            <a:spAutoFit/>
          </a:bodyPr>
          <a:lstStyle/>
          <a:p>
            <a:r>
              <a:rPr lang="en-US" dirty="0">
                <a:solidFill>
                  <a:srgbClr val="92D050"/>
                </a:solidFill>
              </a:rPr>
              <a:t>Encoder</a:t>
            </a:r>
            <a:r>
              <a:rPr lang="en-US" dirty="0"/>
              <a:t> </a:t>
            </a:r>
            <a:r>
              <a:rPr lang="en-US" dirty="0">
                <a:solidFill>
                  <a:srgbClr val="002060"/>
                </a:solidFill>
              </a:rPr>
              <a:t>self attention: </a:t>
            </a:r>
          </a:p>
          <a:p>
            <a:r>
              <a:rPr lang="en-US" dirty="0">
                <a:solidFill>
                  <a:srgbClr val="002060"/>
                </a:solidFill>
              </a:rPr>
              <a:t>tokens look at each other</a:t>
            </a:r>
          </a:p>
          <a:p>
            <a:r>
              <a:rPr lang="en-US" dirty="0">
                <a:solidFill>
                  <a:srgbClr val="002060"/>
                </a:solidFill>
              </a:rPr>
              <a:t>Queries, keys, values are computed from encoder states</a:t>
            </a:r>
          </a:p>
        </p:txBody>
      </p:sp>
      <p:sp>
        <p:nvSpPr>
          <p:cNvPr id="14" name="TextBox 13">
            <a:extLst>
              <a:ext uri="{FF2B5EF4-FFF2-40B4-BE49-F238E27FC236}">
                <a16:creationId xmlns:a16="http://schemas.microsoft.com/office/drawing/2014/main" id="{944E253C-84D5-4BB3-8116-62F5FFA1186C}"/>
              </a:ext>
            </a:extLst>
          </p:cNvPr>
          <p:cNvSpPr txBox="1"/>
          <p:nvPr/>
        </p:nvSpPr>
        <p:spPr>
          <a:xfrm>
            <a:off x="131452" y="2036207"/>
            <a:ext cx="3164027" cy="1477328"/>
          </a:xfrm>
          <a:prstGeom prst="rect">
            <a:avLst/>
          </a:prstGeom>
          <a:noFill/>
        </p:spPr>
        <p:txBody>
          <a:bodyPr wrap="square" rtlCol="0">
            <a:spAutoFit/>
          </a:bodyPr>
          <a:lstStyle/>
          <a:p>
            <a:r>
              <a:rPr lang="en-US" b="1" dirty="0">
                <a:solidFill>
                  <a:srgbClr val="00B0F0"/>
                </a:solidFill>
              </a:rPr>
              <a:t>Feed-Forward Network</a:t>
            </a:r>
          </a:p>
          <a:p>
            <a:r>
              <a:rPr lang="en-US" dirty="0">
                <a:solidFill>
                  <a:srgbClr val="002060"/>
                </a:solidFill>
              </a:rPr>
              <a:t>After taking information from other tokens, take a moment to think and process this information</a:t>
            </a:r>
          </a:p>
        </p:txBody>
      </p:sp>
      <p:sp>
        <p:nvSpPr>
          <p:cNvPr id="17" name="TextBox 16">
            <a:extLst>
              <a:ext uri="{FF2B5EF4-FFF2-40B4-BE49-F238E27FC236}">
                <a16:creationId xmlns:a16="http://schemas.microsoft.com/office/drawing/2014/main" id="{D1871767-309C-D57E-8096-941BE7A13132}"/>
              </a:ext>
            </a:extLst>
          </p:cNvPr>
          <p:cNvSpPr txBox="1"/>
          <p:nvPr/>
        </p:nvSpPr>
        <p:spPr>
          <a:xfrm>
            <a:off x="8970757" y="5117432"/>
            <a:ext cx="3042823" cy="1754326"/>
          </a:xfrm>
          <a:prstGeom prst="rect">
            <a:avLst/>
          </a:prstGeom>
          <a:noFill/>
        </p:spPr>
        <p:txBody>
          <a:bodyPr wrap="square" rtlCol="0">
            <a:spAutoFit/>
          </a:bodyPr>
          <a:lstStyle/>
          <a:p>
            <a:r>
              <a:rPr lang="en-US" dirty="0">
                <a:solidFill>
                  <a:srgbClr val="C00000"/>
                </a:solidFill>
              </a:rPr>
              <a:t>Decoder</a:t>
            </a:r>
            <a:r>
              <a:rPr lang="en-US" dirty="0">
                <a:solidFill>
                  <a:srgbClr val="002060"/>
                </a:solidFill>
              </a:rPr>
              <a:t> self-attention :</a:t>
            </a:r>
          </a:p>
          <a:p>
            <a:r>
              <a:rPr lang="en-US" dirty="0">
                <a:solidFill>
                  <a:srgbClr val="002060"/>
                </a:solidFill>
              </a:rPr>
              <a:t>Tokens look at the previous tokens</a:t>
            </a:r>
          </a:p>
          <a:p>
            <a:r>
              <a:rPr lang="en-US" dirty="0">
                <a:solidFill>
                  <a:srgbClr val="002060"/>
                </a:solidFill>
              </a:rPr>
              <a:t>Queries, key, values are computed from decoder states</a:t>
            </a:r>
          </a:p>
        </p:txBody>
      </p:sp>
      <p:sp>
        <p:nvSpPr>
          <p:cNvPr id="18" name="TextBox 17">
            <a:extLst>
              <a:ext uri="{FF2B5EF4-FFF2-40B4-BE49-F238E27FC236}">
                <a16:creationId xmlns:a16="http://schemas.microsoft.com/office/drawing/2014/main" id="{B8CF4A0F-3246-B8AB-494D-39EBCE95C0EA}"/>
              </a:ext>
            </a:extLst>
          </p:cNvPr>
          <p:cNvSpPr txBox="1"/>
          <p:nvPr/>
        </p:nvSpPr>
        <p:spPr>
          <a:xfrm>
            <a:off x="9209507" y="2978310"/>
            <a:ext cx="3042823" cy="1754326"/>
          </a:xfrm>
          <a:prstGeom prst="rect">
            <a:avLst/>
          </a:prstGeom>
          <a:noFill/>
        </p:spPr>
        <p:txBody>
          <a:bodyPr wrap="square" rtlCol="0">
            <a:spAutoFit/>
          </a:bodyPr>
          <a:lstStyle/>
          <a:p>
            <a:r>
              <a:rPr lang="en-US" dirty="0">
                <a:solidFill>
                  <a:srgbClr val="C00000"/>
                </a:solidFill>
              </a:rPr>
              <a:t>Decoder</a:t>
            </a:r>
            <a:r>
              <a:rPr lang="en-US" dirty="0"/>
              <a:t>-</a:t>
            </a:r>
            <a:r>
              <a:rPr lang="en-US" dirty="0">
                <a:solidFill>
                  <a:srgbClr val="92D050"/>
                </a:solidFill>
              </a:rPr>
              <a:t>encoder</a:t>
            </a:r>
            <a:r>
              <a:rPr lang="en-US" dirty="0"/>
              <a:t> </a:t>
            </a:r>
            <a:r>
              <a:rPr lang="en-US" dirty="0">
                <a:solidFill>
                  <a:srgbClr val="002060"/>
                </a:solidFill>
              </a:rPr>
              <a:t>attention :</a:t>
            </a:r>
          </a:p>
          <a:p>
            <a:r>
              <a:rPr lang="en-US" dirty="0">
                <a:solidFill>
                  <a:srgbClr val="002060"/>
                </a:solidFill>
              </a:rPr>
              <a:t>Target token looks at the source</a:t>
            </a:r>
          </a:p>
          <a:p>
            <a:r>
              <a:rPr lang="en-US" dirty="0">
                <a:solidFill>
                  <a:srgbClr val="002060"/>
                </a:solidFill>
              </a:rPr>
              <a:t>Queries-from decoder states; keys and values from encoder states</a:t>
            </a:r>
          </a:p>
        </p:txBody>
      </p:sp>
      <p:sp>
        <p:nvSpPr>
          <p:cNvPr id="19" name="TextBox 18">
            <a:extLst>
              <a:ext uri="{FF2B5EF4-FFF2-40B4-BE49-F238E27FC236}">
                <a16:creationId xmlns:a16="http://schemas.microsoft.com/office/drawing/2014/main" id="{31E64B3E-3735-33A0-3E49-A06B69CEC2D6}"/>
              </a:ext>
            </a:extLst>
          </p:cNvPr>
          <p:cNvSpPr txBox="1"/>
          <p:nvPr/>
        </p:nvSpPr>
        <p:spPr>
          <a:xfrm>
            <a:off x="9202211" y="904296"/>
            <a:ext cx="3042823" cy="1477328"/>
          </a:xfrm>
          <a:prstGeom prst="rect">
            <a:avLst/>
          </a:prstGeom>
          <a:noFill/>
        </p:spPr>
        <p:txBody>
          <a:bodyPr wrap="square" rtlCol="0">
            <a:spAutoFit/>
          </a:bodyPr>
          <a:lstStyle/>
          <a:p>
            <a:r>
              <a:rPr lang="en-US" dirty="0">
                <a:solidFill>
                  <a:srgbClr val="00B0F0"/>
                </a:solidFill>
              </a:rPr>
              <a:t>Feed-forward Network:</a:t>
            </a:r>
          </a:p>
          <a:p>
            <a:r>
              <a:rPr lang="en-US" dirty="0">
                <a:solidFill>
                  <a:srgbClr val="002060"/>
                </a:solidFill>
              </a:rPr>
              <a:t>After taking information from other tokens, take a moment to think and process this information</a:t>
            </a:r>
          </a:p>
        </p:txBody>
      </p:sp>
    </p:spTree>
    <p:extLst>
      <p:ext uri="{BB962C8B-B14F-4D97-AF65-F5344CB8AC3E}">
        <p14:creationId xmlns:p14="http://schemas.microsoft.com/office/powerpoint/2010/main" val="103494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75EB-A508-DEAE-178D-5C8343DCDC32}"/>
              </a:ext>
            </a:extLst>
          </p:cNvPr>
          <p:cNvSpPr>
            <a:spLocks noGrp="1"/>
          </p:cNvSpPr>
          <p:nvPr>
            <p:ph type="title"/>
          </p:nvPr>
        </p:nvSpPr>
        <p:spPr/>
        <p:txBody>
          <a:bodyPr/>
          <a:lstStyle/>
          <a:p>
            <a:r>
              <a:rPr lang="en-US" b="1" dirty="0">
                <a:solidFill>
                  <a:srgbClr val="002060"/>
                </a:solidFill>
                <a:latin typeface="+mn-lt"/>
              </a:rPr>
              <a:t>Self Attention</a:t>
            </a:r>
          </a:p>
        </p:txBody>
      </p:sp>
      <p:sp>
        <p:nvSpPr>
          <p:cNvPr id="3" name="Date Placeholder 2">
            <a:extLst>
              <a:ext uri="{FF2B5EF4-FFF2-40B4-BE49-F238E27FC236}">
                <a16:creationId xmlns:a16="http://schemas.microsoft.com/office/drawing/2014/main" id="{89DC07F2-691F-FD05-B992-6701518F9603}"/>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6948C181-5E6B-F7AF-C98D-A6B0C7AF4028}"/>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1488BE60-758B-B318-0F86-CE6404D3047A}"/>
              </a:ext>
            </a:extLst>
          </p:cNvPr>
          <p:cNvSpPr>
            <a:spLocks noGrp="1"/>
          </p:cNvSpPr>
          <p:nvPr>
            <p:ph type="sldNum" sz="quarter" idx="12"/>
          </p:nvPr>
        </p:nvSpPr>
        <p:spPr/>
        <p:txBody>
          <a:bodyPr/>
          <a:lstStyle/>
          <a:p>
            <a:fld id="{12F30E3B-FC6E-44F7-AB65-D389D6696595}" type="slidenum">
              <a:rPr lang="en-US" smtClean="0"/>
              <a:t>27</a:t>
            </a:fld>
            <a:endParaRPr lang="en-US"/>
          </a:p>
        </p:txBody>
      </p:sp>
      <p:sp>
        <p:nvSpPr>
          <p:cNvPr id="7" name="TextBox 6">
            <a:extLst>
              <a:ext uri="{FF2B5EF4-FFF2-40B4-BE49-F238E27FC236}">
                <a16:creationId xmlns:a16="http://schemas.microsoft.com/office/drawing/2014/main" id="{6FC4747E-471B-E37A-1F81-733740D5B737}"/>
              </a:ext>
            </a:extLst>
          </p:cNvPr>
          <p:cNvSpPr txBox="1"/>
          <p:nvPr/>
        </p:nvSpPr>
        <p:spPr>
          <a:xfrm>
            <a:off x="761999" y="1785647"/>
            <a:ext cx="10918371" cy="707886"/>
          </a:xfrm>
          <a:prstGeom prst="rect">
            <a:avLst/>
          </a:prstGeom>
          <a:noFill/>
        </p:spPr>
        <p:txBody>
          <a:bodyPr wrap="square">
            <a:spAutoFit/>
          </a:bodyPr>
          <a:lstStyle/>
          <a:p>
            <a:r>
              <a:rPr lang="en-US" sz="3200" b="0" i="0" dirty="0">
                <a:solidFill>
                  <a:srgbClr val="C7254E"/>
                </a:solidFill>
                <a:effectLst/>
                <a:latin typeface="Bitstream Vera Sans Mono"/>
              </a:rPr>
              <a:t>The animal didn't cross the street because </a:t>
            </a:r>
            <a:r>
              <a:rPr lang="en-US" sz="4000" b="1" i="0" dirty="0">
                <a:solidFill>
                  <a:schemeClr val="tx2"/>
                </a:solidFill>
                <a:effectLst/>
                <a:latin typeface="Bitstream Vera Sans Mono"/>
              </a:rPr>
              <a:t>it</a:t>
            </a:r>
            <a:r>
              <a:rPr lang="en-US" sz="3200" b="0" i="0" dirty="0">
                <a:solidFill>
                  <a:srgbClr val="C7254E"/>
                </a:solidFill>
                <a:effectLst/>
                <a:latin typeface="Bitstream Vera Sans Mono"/>
              </a:rPr>
              <a:t> was too tired.</a:t>
            </a:r>
            <a:endParaRPr lang="en-US" sz="3200" dirty="0"/>
          </a:p>
        </p:txBody>
      </p:sp>
      <p:pic>
        <p:nvPicPr>
          <p:cNvPr id="1026" name="Picture 2">
            <a:extLst>
              <a:ext uri="{FF2B5EF4-FFF2-40B4-BE49-F238E27FC236}">
                <a16:creationId xmlns:a16="http://schemas.microsoft.com/office/drawing/2014/main" id="{DD888F2C-E119-9E62-8FE0-FC221599D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6218" y="2397556"/>
            <a:ext cx="3648446" cy="34480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C62603F-3302-ADD1-1276-FCA63D558BD5}"/>
              </a:ext>
            </a:extLst>
          </p:cNvPr>
          <p:cNvSpPr txBox="1"/>
          <p:nvPr/>
        </p:nvSpPr>
        <p:spPr>
          <a:xfrm>
            <a:off x="6955971" y="5845630"/>
            <a:ext cx="3156858" cy="646331"/>
          </a:xfrm>
          <a:prstGeom prst="rect">
            <a:avLst/>
          </a:prstGeom>
          <a:noFill/>
        </p:spPr>
        <p:txBody>
          <a:bodyPr wrap="square" rtlCol="0">
            <a:spAutoFit/>
          </a:bodyPr>
          <a:lstStyle/>
          <a:p>
            <a:r>
              <a:rPr lang="en-US" dirty="0"/>
              <a:t>https://jalammar.github.io/illustrated-transformer/</a:t>
            </a:r>
          </a:p>
        </p:txBody>
      </p:sp>
    </p:spTree>
    <p:extLst>
      <p:ext uri="{BB962C8B-B14F-4D97-AF65-F5344CB8AC3E}">
        <p14:creationId xmlns:p14="http://schemas.microsoft.com/office/powerpoint/2010/main" val="3438226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AD45-A55C-A993-1D32-EC0E07EE8348}"/>
              </a:ext>
            </a:extLst>
          </p:cNvPr>
          <p:cNvSpPr>
            <a:spLocks noGrp="1"/>
          </p:cNvSpPr>
          <p:nvPr>
            <p:ph type="title"/>
          </p:nvPr>
        </p:nvSpPr>
        <p:spPr/>
        <p:txBody>
          <a:bodyPr/>
          <a:lstStyle/>
          <a:p>
            <a:r>
              <a:rPr lang="en-US" b="1" dirty="0">
                <a:solidFill>
                  <a:srgbClr val="002060"/>
                </a:solidFill>
              </a:rPr>
              <a:t>Idea Behind Attention</a:t>
            </a:r>
          </a:p>
        </p:txBody>
      </p:sp>
      <p:sp>
        <p:nvSpPr>
          <p:cNvPr id="3" name="Date Placeholder 2">
            <a:extLst>
              <a:ext uri="{FF2B5EF4-FFF2-40B4-BE49-F238E27FC236}">
                <a16:creationId xmlns:a16="http://schemas.microsoft.com/office/drawing/2014/main" id="{4DD42202-4BB6-1E52-9FEC-567CFE9C6743}"/>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B288B774-5AD4-E347-7A38-331570C90721}"/>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1FD5BB19-00A5-849C-9414-8F1C9229F9BC}"/>
              </a:ext>
            </a:extLst>
          </p:cNvPr>
          <p:cNvSpPr>
            <a:spLocks noGrp="1"/>
          </p:cNvSpPr>
          <p:nvPr>
            <p:ph type="sldNum" sz="quarter" idx="12"/>
          </p:nvPr>
        </p:nvSpPr>
        <p:spPr/>
        <p:txBody>
          <a:bodyPr/>
          <a:lstStyle/>
          <a:p>
            <a:fld id="{12F30E3B-FC6E-44F7-AB65-D389D6696595}" type="slidenum">
              <a:rPr lang="en-US" smtClean="0"/>
              <a:t>28</a:t>
            </a:fld>
            <a:endParaRPr lang="en-US"/>
          </a:p>
        </p:txBody>
      </p:sp>
      <p:sp>
        <p:nvSpPr>
          <p:cNvPr id="6" name="TextBox 5">
            <a:extLst>
              <a:ext uri="{FF2B5EF4-FFF2-40B4-BE49-F238E27FC236}">
                <a16:creationId xmlns:a16="http://schemas.microsoft.com/office/drawing/2014/main" id="{6714565F-A9F2-6F9D-CAE1-BA74CC24F18F}"/>
              </a:ext>
            </a:extLst>
          </p:cNvPr>
          <p:cNvSpPr txBox="1"/>
          <p:nvPr/>
        </p:nvSpPr>
        <p:spPr>
          <a:xfrm>
            <a:off x="1026695" y="1690688"/>
            <a:ext cx="9464842" cy="369332"/>
          </a:xfrm>
          <a:prstGeom prst="rect">
            <a:avLst/>
          </a:prstGeom>
          <a:noFill/>
        </p:spPr>
        <p:txBody>
          <a:bodyPr wrap="square" rtlCol="0">
            <a:spAutoFit/>
          </a:bodyPr>
          <a:lstStyle/>
          <a:p>
            <a:r>
              <a:rPr lang="en-US" dirty="0">
                <a:solidFill>
                  <a:srgbClr val="002060"/>
                </a:solidFill>
              </a:rPr>
              <a:t>Goal : Learn (differentiable) how to pick relevant information from input data</a:t>
            </a:r>
          </a:p>
        </p:txBody>
      </p:sp>
      <p:sp>
        <p:nvSpPr>
          <p:cNvPr id="7" name="TextBox 6">
            <a:extLst>
              <a:ext uri="{FF2B5EF4-FFF2-40B4-BE49-F238E27FC236}">
                <a16:creationId xmlns:a16="http://schemas.microsoft.com/office/drawing/2014/main" id="{20CDB676-975C-402E-41BA-0708A8FD74A7}"/>
              </a:ext>
            </a:extLst>
          </p:cNvPr>
          <p:cNvSpPr txBox="1"/>
          <p:nvPr/>
        </p:nvSpPr>
        <p:spPr>
          <a:xfrm>
            <a:off x="1155032" y="2229853"/>
            <a:ext cx="9464842" cy="1754326"/>
          </a:xfrm>
          <a:prstGeom prst="rect">
            <a:avLst/>
          </a:prstGeom>
          <a:noFill/>
        </p:spPr>
        <p:txBody>
          <a:bodyPr wrap="square" rtlCol="0">
            <a:spAutoFit/>
          </a:bodyPr>
          <a:lstStyle/>
          <a:p>
            <a:pPr marL="342900" indent="-342900">
              <a:buAutoNum type="arabicPeriod"/>
            </a:pPr>
            <a:r>
              <a:rPr lang="en-US" dirty="0">
                <a:solidFill>
                  <a:srgbClr val="002060"/>
                </a:solidFill>
              </a:rPr>
              <a:t>Create three vectors from each of the encoders input values (</a:t>
            </a:r>
            <a:r>
              <a:rPr lang="en-US" b="1" dirty="0">
                <a:solidFill>
                  <a:srgbClr val="002060"/>
                </a:solidFill>
              </a:rPr>
              <a:t>query</a:t>
            </a:r>
            <a:r>
              <a:rPr lang="en-US" dirty="0">
                <a:solidFill>
                  <a:srgbClr val="002060"/>
                </a:solidFill>
              </a:rPr>
              <a:t>, key, value)</a:t>
            </a:r>
          </a:p>
          <a:p>
            <a:pPr marL="342900" indent="-342900">
              <a:buAutoNum type="arabicPeriod"/>
            </a:pPr>
            <a:r>
              <a:rPr lang="en-US" dirty="0">
                <a:solidFill>
                  <a:srgbClr val="002060"/>
                </a:solidFill>
              </a:rPr>
              <a:t>Calculate a score for how much to focus on each part of the input when we encode words at specific positions</a:t>
            </a:r>
          </a:p>
          <a:p>
            <a:pPr marL="342900" indent="-342900">
              <a:buAutoNum type="arabicPeriod"/>
            </a:pPr>
            <a:r>
              <a:rPr lang="en-US" dirty="0">
                <a:solidFill>
                  <a:srgbClr val="002060"/>
                </a:solidFill>
              </a:rPr>
              <a:t>How?</a:t>
            </a:r>
          </a:p>
          <a:p>
            <a:pPr marL="742950" lvl="1" indent="-285750">
              <a:buFont typeface="Arial" panose="020B0604020202020204" pitchFamily="34" charset="0"/>
              <a:buChar char="•"/>
            </a:pPr>
            <a:r>
              <a:rPr lang="en-US" dirty="0">
                <a:solidFill>
                  <a:srgbClr val="002060"/>
                </a:solidFill>
              </a:rPr>
              <a:t>Actual math on the report, but the idea is to select a value (referenced by a key) relevant to a query ( what trying to pull from input)</a:t>
            </a:r>
          </a:p>
        </p:txBody>
      </p:sp>
    </p:spTree>
    <p:extLst>
      <p:ext uri="{BB962C8B-B14F-4D97-AF65-F5344CB8AC3E}">
        <p14:creationId xmlns:p14="http://schemas.microsoft.com/office/powerpoint/2010/main" val="380283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DB74E-0320-8125-F3E2-C0B0E5EC20B9}"/>
              </a:ext>
            </a:extLst>
          </p:cNvPr>
          <p:cNvSpPr>
            <a:spLocks noGrp="1"/>
          </p:cNvSpPr>
          <p:nvPr>
            <p:ph type="title"/>
          </p:nvPr>
        </p:nvSpPr>
        <p:spPr/>
        <p:txBody>
          <a:bodyPr/>
          <a:lstStyle/>
          <a:p>
            <a:r>
              <a:rPr lang="en-US" b="1" dirty="0">
                <a:solidFill>
                  <a:srgbClr val="002060"/>
                </a:solidFill>
              </a:rPr>
              <a:t>Scaled Dot Product Attention</a:t>
            </a:r>
          </a:p>
        </p:txBody>
      </p:sp>
      <p:sp>
        <p:nvSpPr>
          <p:cNvPr id="3" name="Date Placeholder 2">
            <a:extLst>
              <a:ext uri="{FF2B5EF4-FFF2-40B4-BE49-F238E27FC236}">
                <a16:creationId xmlns:a16="http://schemas.microsoft.com/office/drawing/2014/main" id="{193B2D54-02BE-3368-DAD0-D04C27736521}"/>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4CCA0192-89D3-D584-4661-889D27E50292}"/>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6F4BE230-2E4F-D898-E7C0-ACBD7545FB83}"/>
              </a:ext>
            </a:extLst>
          </p:cNvPr>
          <p:cNvSpPr>
            <a:spLocks noGrp="1"/>
          </p:cNvSpPr>
          <p:nvPr>
            <p:ph type="sldNum" sz="quarter" idx="12"/>
          </p:nvPr>
        </p:nvSpPr>
        <p:spPr/>
        <p:txBody>
          <a:bodyPr/>
          <a:lstStyle/>
          <a:p>
            <a:fld id="{12F30E3B-FC6E-44F7-AB65-D389D6696595}" type="slidenum">
              <a:rPr lang="en-US" smtClean="0"/>
              <a:t>29</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D8DE313-BB65-8728-5CE4-C88EFFFB4ED6}"/>
                  </a:ext>
                </a:extLst>
              </p:cNvPr>
              <p:cNvSpPr txBox="1"/>
              <p:nvPr/>
            </p:nvSpPr>
            <p:spPr>
              <a:xfrm>
                <a:off x="1122947" y="1690688"/>
                <a:ext cx="10347158" cy="254537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solidFill>
                      <a:srgbClr val="002060"/>
                    </a:solidFill>
                  </a:rPr>
                  <a:t>Key Algorithm in transformers</a:t>
                </a:r>
              </a:p>
              <a:p>
                <a:pPr marL="285750" indent="-285750">
                  <a:lnSpc>
                    <a:spcPct val="150000"/>
                  </a:lnSpc>
                  <a:buFont typeface="Arial" panose="020B0604020202020204" pitchFamily="34" charset="0"/>
                  <a:buChar char="•"/>
                </a:pPr>
                <a:r>
                  <a:rPr lang="en-US" dirty="0">
                    <a:solidFill>
                      <a:srgbClr val="002060"/>
                    </a:solidFill>
                  </a:rPr>
                  <a:t>Attention weights: how likely each query matches key (used for weighted sum of values)</a:t>
                </a:r>
              </a:p>
              <a:p>
                <a:pPr marL="285750" indent="-285750">
                  <a:lnSpc>
                    <a:spcPct val="150000"/>
                  </a:lnSpc>
                  <a:buFont typeface="Arial" panose="020B0604020202020204" pitchFamily="34" charset="0"/>
                  <a:buChar char="•"/>
                </a:pPr>
                <a:r>
                  <a:rPr lang="en-US" dirty="0">
                    <a:solidFill>
                      <a:srgbClr val="002060"/>
                    </a:solidFill>
                  </a:rPr>
                  <a:t>Dividing by </a:t>
                </a:r>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𝑑</m:t>
                        </m:r>
                      </m:e>
                      <m:sub>
                        <m:r>
                          <a:rPr lang="en-US" b="0" i="1" smtClean="0">
                            <a:solidFill>
                              <a:srgbClr val="002060"/>
                            </a:solidFill>
                            <a:latin typeface="Cambria Math" panose="02040503050406030204" pitchFamily="18" charset="0"/>
                          </a:rPr>
                          <m:t>𝑘</m:t>
                        </m:r>
                      </m:sub>
                    </m:sSub>
                  </m:oMath>
                </a14:m>
                <a:r>
                  <a:rPr lang="en-US" dirty="0">
                    <a:solidFill>
                      <a:srgbClr val="002060"/>
                    </a:solidFill>
                  </a:rPr>
                  <a:t> makes algorithm easier to train </a:t>
                </a:r>
              </a:p>
              <a:p>
                <a:pPr marL="742950" lvl="1" indent="-285750">
                  <a:lnSpc>
                    <a:spcPct val="150000"/>
                  </a:lnSpc>
                  <a:buFont typeface="Arial" panose="020B0604020202020204" pitchFamily="34" charset="0"/>
                  <a:buChar char="•"/>
                </a:pPr>
                <a:r>
                  <a:rPr lang="en-US" dirty="0">
                    <a:solidFill>
                      <a:srgbClr val="002060"/>
                    </a:solidFill>
                  </a:rPr>
                  <a:t>Prevents binary prediction of one and whole bunch of zero</a:t>
                </a:r>
              </a:p>
              <a:p>
                <a:pPr marL="742950" lvl="1" indent="-285750">
                  <a:lnSpc>
                    <a:spcPct val="150000"/>
                  </a:lnSpc>
                  <a:buFont typeface="Arial" panose="020B0604020202020204" pitchFamily="34" charset="0"/>
                  <a:buChar char="•"/>
                </a:pPr>
                <a:r>
                  <a:rPr lang="en-US" dirty="0">
                    <a:solidFill>
                      <a:srgbClr val="002060"/>
                    </a:solidFill>
                  </a:rPr>
                  <a:t>Helps the gradients flow</a:t>
                </a:r>
              </a:p>
              <a:p>
                <a:pPr marL="285750" indent="-285750">
                  <a:lnSpc>
                    <a:spcPct val="150000"/>
                  </a:lnSpc>
                  <a:buFont typeface="Arial" panose="020B0604020202020204" pitchFamily="34" charset="0"/>
                  <a:buChar char="•"/>
                </a:pPr>
                <a:r>
                  <a:rPr lang="en-US" dirty="0">
                    <a:solidFill>
                      <a:srgbClr val="002060"/>
                    </a:solidFill>
                  </a:rPr>
                  <a:t>Can take loss, backpropagate, update the weights and values.</a:t>
                </a:r>
              </a:p>
            </p:txBody>
          </p:sp>
        </mc:Choice>
        <mc:Fallback xmlns="">
          <p:sp>
            <p:nvSpPr>
              <p:cNvPr id="6" name="TextBox 5">
                <a:extLst>
                  <a:ext uri="{FF2B5EF4-FFF2-40B4-BE49-F238E27FC236}">
                    <a16:creationId xmlns:a16="http://schemas.microsoft.com/office/drawing/2014/main" id="{7D8DE313-BB65-8728-5CE4-C88EFFFB4ED6}"/>
                  </a:ext>
                </a:extLst>
              </p:cNvPr>
              <p:cNvSpPr txBox="1">
                <a:spLocks noRot="1" noChangeAspect="1" noMove="1" noResize="1" noEditPoints="1" noAdjustHandles="1" noChangeArrowheads="1" noChangeShapeType="1" noTextEdit="1"/>
              </p:cNvSpPr>
              <p:nvPr/>
            </p:nvSpPr>
            <p:spPr>
              <a:xfrm>
                <a:off x="1122947" y="1690688"/>
                <a:ext cx="10347158" cy="2545377"/>
              </a:xfrm>
              <a:prstGeom prst="rect">
                <a:avLst/>
              </a:prstGeom>
              <a:blipFill>
                <a:blip r:embed="rId2"/>
                <a:stretch>
                  <a:fillRect l="-353" b="-2871"/>
                </a:stretch>
              </a:blipFill>
            </p:spPr>
            <p:txBody>
              <a:bodyPr/>
              <a:lstStyle/>
              <a:p>
                <a:r>
                  <a:rPr lang="en-US">
                    <a:noFill/>
                  </a:rPr>
                  <a:t> </a:t>
                </a:r>
              </a:p>
            </p:txBody>
          </p:sp>
        </mc:Fallback>
      </mc:AlternateContent>
    </p:spTree>
    <p:extLst>
      <p:ext uri="{BB962C8B-B14F-4D97-AF65-F5344CB8AC3E}">
        <p14:creationId xmlns:p14="http://schemas.microsoft.com/office/powerpoint/2010/main" val="358403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CD921-3D1E-6BCC-BC8C-6452C5C61D15}"/>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5400" b="1" kern="1200" dirty="0">
                <a:solidFill>
                  <a:srgbClr val="002060"/>
                </a:solidFill>
                <a:latin typeface="+mj-lt"/>
                <a:ea typeface="+mj-ea"/>
                <a:cs typeface="+mj-cs"/>
              </a:rPr>
              <a:t>What Investors Look For?</a:t>
            </a:r>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F799B14C-67C1-BA58-AFEC-785307680C2B}"/>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defTabSz="914400">
              <a:spcAft>
                <a:spcPts val="600"/>
              </a:spcAft>
            </a:pPr>
            <a:fld id="{CB3BDDE6-4F63-492B-A733-AA4D9179BBEA}" type="datetime1">
              <a:rPr lang="en-US" smtClean="0">
                <a:solidFill>
                  <a:schemeClr val="tx1">
                    <a:tint val="75000"/>
                  </a:schemeClr>
                </a:solidFill>
              </a:rPr>
              <a:pPr defTabSz="914400">
                <a:spcAft>
                  <a:spcPts val="600"/>
                </a:spcAft>
              </a:pPr>
              <a:t>4/24/2025</a:t>
            </a:fld>
            <a:endParaRPr lang="en-US">
              <a:solidFill>
                <a:schemeClr val="tx1">
                  <a:tint val="75000"/>
                </a:schemeClr>
              </a:solidFill>
            </a:endParaRPr>
          </a:p>
        </p:txBody>
      </p:sp>
      <p:sp>
        <p:nvSpPr>
          <p:cNvPr id="4" name="Footer Placeholder 3">
            <a:extLst>
              <a:ext uri="{FF2B5EF4-FFF2-40B4-BE49-F238E27FC236}">
                <a16:creationId xmlns:a16="http://schemas.microsoft.com/office/drawing/2014/main" id="{79009BFB-2E76-16E9-3F8E-13EE5273573D}"/>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Krishna Kumar Shrestha</a:t>
            </a:r>
          </a:p>
        </p:txBody>
      </p:sp>
      <p:sp>
        <p:nvSpPr>
          <p:cNvPr id="5" name="Slide Number Placeholder 4">
            <a:extLst>
              <a:ext uri="{FF2B5EF4-FFF2-40B4-BE49-F238E27FC236}">
                <a16:creationId xmlns:a16="http://schemas.microsoft.com/office/drawing/2014/main" id="{5B48945B-DF07-D353-588A-24B53B62344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12F30E3B-FC6E-44F7-AB65-D389D6696595}" type="slidenum">
              <a:rPr lang="en-US" smtClean="0">
                <a:solidFill>
                  <a:schemeClr val="tx1">
                    <a:tint val="75000"/>
                  </a:schemeClr>
                </a:solidFill>
              </a:rPr>
              <a:pPr defTabSz="914400">
                <a:spcAft>
                  <a:spcPts val="600"/>
                </a:spcAft>
              </a:pPr>
              <a:t>3</a:t>
            </a:fld>
            <a:endParaRPr lang="en-US">
              <a:solidFill>
                <a:schemeClr val="tx1">
                  <a:tint val="75000"/>
                </a:schemeClr>
              </a:solidFill>
            </a:endParaRPr>
          </a:p>
        </p:txBody>
      </p:sp>
      <p:graphicFrame>
        <p:nvGraphicFramePr>
          <p:cNvPr id="8" name="TextBox 5">
            <a:extLst>
              <a:ext uri="{FF2B5EF4-FFF2-40B4-BE49-F238E27FC236}">
                <a16:creationId xmlns:a16="http://schemas.microsoft.com/office/drawing/2014/main" id="{FEBBA083-B48F-619B-D646-9E4427F227F7}"/>
              </a:ext>
            </a:extLst>
          </p:cNvPr>
          <p:cNvGraphicFramePr/>
          <p:nvPr>
            <p:extLst>
              <p:ext uri="{D42A27DB-BD31-4B8C-83A1-F6EECF244321}">
                <p14:modId xmlns:p14="http://schemas.microsoft.com/office/powerpoint/2010/main" val="143376908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2831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02A0-089A-8B69-A66A-69F0308A6A52}"/>
              </a:ext>
            </a:extLst>
          </p:cNvPr>
          <p:cNvSpPr>
            <a:spLocks noGrp="1"/>
          </p:cNvSpPr>
          <p:nvPr>
            <p:ph type="title"/>
          </p:nvPr>
        </p:nvSpPr>
        <p:spPr/>
        <p:txBody>
          <a:bodyPr/>
          <a:lstStyle/>
          <a:p>
            <a:r>
              <a:rPr lang="en-US" b="1" dirty="0">
                <a:solidFill>
                  <a:srgbClr val="002060"/>
                </a:solidFill>
              </a:rPr>
              <a:t>Scaled Dot Product Attention (Continued)</a:t>
            </a:r>
          </a:p>
        </p:txBody>
      </p:sp>
      <p:sp>
        <p:nvSpPr>
          <p:cNvPr id="3" name="Date Placeholder 2">
            <a:extLst>
              <a:ext uri="{FF2B5EF4-FFF2-40B4-BE49-F238E27FC236}">
                <a16:creationId xmlns:a16="http://schemas.microsoft.com/office/drawing/2014/main" id="{24C4F93F-4969-26DA-EC8B-264167320E4D}"/>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1FCBB031-6C6D-8583-DF86-7151733E21CF}"/>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88BA3C6B-CA3A-BC10-835A-1148B76F135E}"/>
              </a:ext>
            </a:extLst>
          </p:cNvPr>
          <p:cNvSpPr>
            <a:spLocks noGrp="1"/>
          </p:cNvSpPr>
          <p:nvPr>
            <p:ph type="sldNum" sz="quarter" idx="12"/>
          </p:nvPr>
        </p:nvSpPr>
        <p:spPr/>
        <p:txBody>
          <a:bodyPr/>
          <a:lstStyle/>
          <a:p>
            <a:fld id="{12F30E3B-FC6E-44F7-AB65-D389D6696595}" type="slidenum">
              <a:rPr lang="en-US" smtClean="0"/>
              <a:t>30</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54A1DB7-4F95-B9C1-AA69-511F52D1FA9B}"/>
                  </a:ext>
                </a:extLst>
              </p:cNvPr>
              <p:cNvSpPr txBox="1"/>
              <p:nvPr/>
            </p:nvSpPr>
            <p:spPr>
              <a:xfrm>
                <a:off x="1187116" y="1690688"/>
                <a:ext cx="9577137" cy="2539028"/>
              </a:xfrm>
              <a:prstGeom prst="rect">
                <a:avLst/>
              </a:prstGeom>
              <a:noFill/>
            </p:spPr>
            <p:txBody>
              <a:bodyPr wrap="square" rtlCol="0">
                <a:spAutoFit/>
              </a:bodyPr>
              <a:lstStyle/>
              <a:p>
                <a:r>
                  <a:rPr lang="en-US" sz="2800" b="1" dirty="0">
                    <a:solidFill>
                      <a:srgbClr val="002060"/>
                    </a:solidFill>
                  </a:rPr>
                  <a:t>Attention (Q,K,V) = </a:t>
                </a:r>
                <a:r>
                  <a:rPr lang="en-US" sz="2800" b="1" dirty="0" err="1">
                    <a:solidFill>
                      <a:srgbClr val="002060"/>
                    </a:solidFill>
                  </a:rPr>
                  <a:t>softmax</a:t>
                </a:r>
                <a14:m>
                  <m:oMath xmlns:m="http://schemas.openxmlformats.org/officeDocument/2006/math">
                    <m:d>
                      <m:dPr>
                        <m:ctrlPr>
                          <a:rPr lang="en-US" sz="2800" b="1" i="1" smtClean="0">
                            <a:solidFill>
                              <a:srgbClr val="002060"/>
                            </a:solidFill>
                            <a:latin typeface="Cambria Math" panose="02040503050406030204" pitchFamily="18" charset="0"/>
                          </a:rPr>
                        </m:ctrlPr>
                      </m:dPr>
                      <m:e>
                        <m:f>
                          <m:fPr>
                            <m:ctrlPr>
                              <a:rPr lang="en-US" sz="2800" b="1" i="1" smtClean="0">
                                <a:solidFill>
                                  <a:srgbClr val="002060"/>
                                </a:solidFill>
                                <a:latin typeface="Cambria Math" panose="02040503050406030204" pitchFamily="18" charset="0"/>
                              </a:rPr>
                            </m:ctrlPr>
                          </m:fPr>
                          <m:num>
                            <m:r>
                              <a:rPr lang="en-US" sz="2800" b="1" i="1" smtClean="0">
                                <a:solidFill>
                                  <a:schemeClr val="accent3"/>
                                </a:solidFill>
                                <a:latin typeface="Cambria Math" panose="02040503050406030204" pitchFamily="18" charset="0"/>
                              </a:rPr>
                              <m:t>𝑸</m:t>
                            </m:r>
                            <m:sSup>
                              <m:sSupPr>
                                <m:ctrlPr>
                                  <a:rPr lang="en-US" sz="2800" b="1" i="1" smtClean="0">
                                    <a:solidFill>
                                      <a:srgbClr val="002060"/>
                                    </a:solidFill>
                                    <a:latin typeface="Cambria Math" panose="02040503050406030204" pitchFamily="18" charset="0"/>
                                  </a:rPr>
                                </m:ctrlPr>
                              </m:sSupPr>
                              <m:e>
                                <m:r>
                                  <a:rPr lang="en-US" sz="2800" b="1" i="1" smtClean="0">
                                    <a:solidFill>
                                      <a:schemeClr val="accent2"/>
                                    </a:solidFill>
                                    <a:latin typeface="Cambria Math" panose="02040503050406030204" pitchFamily="18" charset="0"/>
                                  </a:rPr>
                                  <m:t>𝑲</m:t>
                                </m:r>
                              </m:e>
                              <m:sup>
                                <m:r>
                                  <a:rPr lang="en-US" sz="2800" b="1" i="1" smtClean="0">
                                    <a:solidFill>
                                      <a:srgbClr val="002060"/>
                                    </a:solidFill>
                                    <a:latin typeface="Cambria Math" panose="02040503050406030204" pitchFamily="18" charset="0"/>
                                  </a:rPr>
                                  <m:t>𝑻</m:t>
                                </m:r>
                              </m:sup>
                            </m:sSup>
                          </m:num>
                          <m:den>
                            <m:rad>
                              <m:radPr>
                                <m:degHide m:val="on"/>
                                <m:ctrlPr>
                                  <a:rPr lang="en-US" sz="2800" b="1" i="1" smtClean="0">
                                    <a:solidFill>
                                      <a:srgbClr val="002060"/>
                                    </a:solidFill>
                                    <a:latin typeface="Cambria Math" panose="02040503050406030204" pitchFamily="18" charset="0"/>
                                  </a:rPr>
                                </m:ctrlPr>
                              </m:radPr>
                              <m:deg/>
                              <m:e>
                                <m:sSub>
                                  <m:sSubPr>
                                    <m:ctrlPr>
                                      <a:rPr lang="en-US" sz="2800" b="1" i="1" smtClean="0">
                                        <a:solidFill>
                                          <a:srgbClr val="002060"/>
                                        </a:solidFill>
                                        <a:latin typeface="Cambria Math" panose="02040503050406030204" pitchFamily="18" charset="0"/>
                                      </a:rPr>
                                    </m:ctrlPr>
                                  </m:sSubPr>
                                  <m:e>
                                    <m:r>
                                      <a:rPr lang="en-US" sz="2800" b="1" i="1" smtClean="0">
                                        <a:solidFill>
                                          <a:srgbClr val="002060"/>
                                        </a:solidFill>
                                        <a:latin typeface="Cambria Math" panose="02040503050406030204" pitchFamily="18" charset="0"/>
                                      </a:rPr>
                                      <m:t>𝒅</m:t>
                                    </m:r>
                                  </m:e>
                                  <m:sub>
                                    <m:r>
                                      <a:rPr lang="en-US" sz="2800" b="1" i="1" smtClean="0">
                                        <a:solidFill>
                                          <a:srgbClr val="002060"/>
                                        </a:solidFill>
                                        <a:latin typeface="Cambria Math" panose="02040503050406030204" pitchFamily="18" charset="0"/>
                                      </a:rPr>
                                      <m:t>𝒌</m:t>
                                    </m:r>
                                  </m:sub>
                                </m:sSub>
                              </m:e>
                            </m:rad>
                          </m:den>
                        </m:f>
                      </m:e>
                    </m:d>
                    <m:r>
                      <a:rPr lang="en-US" sz="2800" b="1" i="1" smtClean="0">
                        <a:solidFill>
                          <a:schemeClr val="accent5"/>
                        </a:solidFill>
                        <a:latin typeface="Cambria Math" panose="02040503050406030204" pitchFamily="18" charset="0"/>
                      </a:rPr>
                      <m:t>𝑽</m:t>
                    </m:r>
                  </m:oMath>
                </a14:m>
                <a:endParaRPr lang="en-US" sz="2800" b="1" dirty="0">
                  <a:solidFill>
                    <a:srgbClr val="002060"/>
                  </a:solidFill>
                </a:endParaRPr>
              </a:p>
              <a:p>
                <a:r>
                  <a:rPr lang="en-US" dirty="0">
                    <a:solidFill>
                      <a:srgbClr val="002060"/>
                    </a:solidFill>
                  </a:rPr>
                  <a:t>Where,</a:t>
                </a:r>
              </a:p>
              <a:p>
                <a:r>
                  <a:rPr lang="en-US" dirty="0">
                    <a:solidFill>
                      <a:srgbClr val="00B050"/>
                    </a:solidFill>
                  </a:rPr>
                  <a:t>Q</a:t>
                </a:r>
                <a:r>
                  <a:rPr lang="en-US" dirty="0">
                    <a:solidFill>
                      <a:srgbClr val="002060"/>
                    </a:solidFill>
                  </a:rPr>
                  <a:t> is </a:t>
                </a:r>
                <a:r>
                  <a:rPr lang="en-US" dirty="0">
                    <a:solidFill>
                      <a:srgbClr val="00B050"/>
                    </a:solidFill>
                  </a:rPr>
                  <a:t>Queries</a:t>
                </a:r>
              </a:p>
              <a:p>
                <a:r>
                  <a:rPr lang="en-US" dirty="0">
                    <a:solidFill>
                      <a:schemeClr val="accent2"/>
                    </a:solidFill>
                  </a:rPr>
                  <a:t>K</a:t>
                </a:r>
                <a:r>
                  <a:rPr lang="en-US" dirty="0">
                    <a:solidFill>
                      <a:srgbClr val="002060"/>
                    </a:solidFill>
                  </a:rPr>
                  <a:t> is </a:t>
                </a:r>
                <a:r>
                  <a:rPr lang="en-US" dirty="0">
                    <a:solidFill>
                      <a:schemeClr val="accent2"/>
                    </a:solidFill>
                  </a:rPr>
                  <a:t>keys</a:t>
                </a:r>
              </a:p>
              <a:p>
                <a:r>
                  <a:rPr lang="en-US" dirty="0">
                    <a:solidFill>
                      <a:schemeClr val="accent5"/>
                    </a:solidFill>
                  </a:rPr>
                  <a:t>V</a:t>
                </a:r>
                <a:r>
                  <a:rPr lang="en-US" dirty="0">
                    <a:solidFill>
                      <a:srgbClr val="002060"/>
                    </a:solidFill>
                  </a:rPr>
                  <a:t> is </a:t>
                </a:r>
                <a:r>
                  <a:rPr lang="en-US" dirty="0">
                    <a:solidFill>
                      <a:schemeClr val="accent5"/>
                    </a:solidFill>
                  </a:rPr>
                  <a:t>values</a:t>
                </a:r>
              </a:p>
              <a:p>
                <a14:m>
                  <m:oMath xmlns:m="http://schemas.openxmlformats.org/officeDocument/2006/math">
                    <m:sSub>
                      <m:sSubPr>
                        <m:ctrlPr>
                          <a:rPr lang="en-US" b="0" i="1" smtClean="0">
                            <a:solidFill>
                              <a:srgbClr val="002060"/>
                            </a:solidFill>
                            <a:latin typeface="Cambria Math" panose="02040503050406030204" pitchFamily="18" charset="0"/>
                          </a:rPr>
                        </m:ctrlPr>
                      </m:sSubPr>
                      <m:e>
                        <m:r>
                          <a:rPr lang="en-US" b="0" i="1" smtClean="0">
                            <a:solidFill>
                              <a:srgbClr val="002060"/>
                            </a:solidFill>
                            <a:latin typeface="Cambria Math" panose="02040503050406030204" pitchFamily="18" charset="0"/>
                          </a:rPr>
                          <m:t>𝑑</m:t>
                        </m:r>
                      </m:e>
                      <m:sub>
                        <m:r>
                          <a:rPr lang="en-US" b="0" i="1" smtClean="0">
                            <a:solidFill>
                              <a:srgbClr val="002060"/>
                            </a:solidFill>
                            <a:latin typeface="Cambria Math" panose="02040503050406030204" pitchFamily="18" charset="0"/>
                          </a:rPr>
                          <m:t>𝑘</m:t>
                        </m:r>
                      </m:sub>
                    </m:sSub>
                  </m:oMath>
                </a14:m>
                <a:r>
                  <a:rPr lang="en-US" b="0" dirty="0">
                    <a:solidFill>
                      <a:srgbClr val="002060"/>
                    </a:solidFill>
                  </a:rPr>
                  <a:t> 𝑖𝑠 𝑡ℎ𝑒 𝑑𝑖𝑚𝑒𝑛𝑠𝑖𝑜𝑛 𝑜𝑓 𝑘𝑒𝑦𝑠</a:t>
                </a:r>
              </a:p>
              <a:p>
                <a:endParaRPr lang="en-US" dirty="0">
                  <a:solidFill>
                    <a:srgbClr val="002060"/>
                  </a:solidFill>
                </a:endParaRPr>
              </a:p>
            </p:txBody>
          </p:sp>
        </mc:Choice>
        <mc:Fallback xmlns="">
          <p:sp>
            <p:nvSpPr>
              <p:cNvPr id="6" name="TextBox 5">
                <a:extLst>
                  <a:ext uri="{FF2B5EF4-FFF2-40B4-BE49-F238E27FC236}">
                    <a16:creationId xmlns:a16="http://schemas.microsoft.com/office/drawing/2014/main" id="{554A1DB7-4F95-B9C1-AA69-511F52D1FA9B}"/>
                  </a:ext>
                </a:extLst>
              </p:cNvPr>
              <p:cNvSpPr txBox="1">
                <a:spLocks noRot="1" noChangeAspect="1" noMove="1" noResize="1" noEditPoints="1" noAdjustHandles="1" noChangeArrowheads="1" noChangeShapeType="1" noTextEdit="1"/>
              </p:cNvSpPr>
              <p:nvPr/>
            </p:nvSpPr>
            <p:spPr>
              <a:xfrm>
                <a:off x="1187116" y="1690688"/>
                <a:ext cx="9577137" cy="2539028"/>
              </a:xfrm>
              <a:prstGeom prst="rect">
                <a:avLst/>
              </a:prstGeom>
              <a:blipFill>
                <a:blip r:embed="rId2"/>
                <a:stretch>
                  <a:fillRect l="-1337"/>
                </a:stretch>
              </a:blipFill>
            </p:spPr>
            <p:txBody>
              <a:bodyPr/>
              <a:lstStyle/>
              <a:p>
                <a:r>
                  <a:rPr lang="en-US">
                    <a:noFill/>
                  </a:rPr>
                  <a:t> </a:t>
                </a:r>
              </a:p>
            </p:txBody>
          </p:sp>
        </mc:Fallback>
      </mc:AlternateContent>
    </p:spTree>
    <p:extLst>
      <p:ext uri="{BB962C8B-B14F-4D97-AF65-F5344CB8AC3E}">
        <p14:creationId xmlns:p14="http://schemas.microsoft.com/office/powerpoint/2010/main" val="3654881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E2407-FAB6-EDDA-ED7F-C91C571BBD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4C93C4-7018-55B6-64FA-84A7A80DE873}"/>
              </a:ext>
            </a:extLst>
          </p:cNvPr>
          <p:cNvSpPr>
            <a:spLocks noGrp="1"/>
          </p:cNvSpPr>
          <p:nvPr>
            <p:ph type="title"/>
          </p:nvPr>
        </p:nvSpPr>
        <p:spPr/>
        <p:txBody>
          <a:bodyPr/>
          <a:lstStyle/>
          <a:p>
            <a:r>
              <a:rPr lang="en-US" b="1" dirty="0">
                <a:solidFill>
                  <a:srgbClr val="002060"/>
                </a:solidFill>
              </a:rPr>
              <a:t>Scaled Dot Product Attention (Continued)</a:t>
            </a:r>
          </a:p>
        </p:txBody>
      </p:sp>
      <p:sp>
        <p:nvSpPr>
          <p:cNvPr id="3" name="Date Placeholder 2">
            <a:extLst>
              <a:ext uri="{FF2B5EF4-FFF2-40B4-BE49-F238E27FC236}">
                <a16:creationId xmlns:a16="http://schemas.microsoft.com/office/drawing/2014/main" id="{1F4C08FF-A667-8CC0-6D2B-08A4AF1A71EC}"/>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901E51CA-3D32-F3CC-1A12-45812978BB32}"/>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E1A6F75A-05DE-B444-0BCC-07B7F796C08D}"/>
              </a:ext>
            </a:extLst>
          </p:cNvPr>
          <p:cNvSpPr>
            <a:spLocks noGrp="1"/>
          </p:cNvSpPr>
          <p:nvPr>
            <p:ph type="sldNum" sz="quarter" idx="12"/>
          </p:nvPr>
        </p:nvSpPr>
        <p:spPr/>
        <p:txBody>
          <a:bodyPr/>
          <a:lstStyle/>
          <a:p>
            <a:fld id="{12F30E3B-FC6E-44F7-AB65-D389D6696595}" type="slidenum">
              <a:rPr lang="en-US" smtClean="0"/>
              <a:t>31</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4EDA84B-DE0C-F396-4772-0E70A5212E10}"/>
                  </a:ext>
                </a:extLst>
              </p:cNvPr>
              <p:cNvSpPr txBox="1"/>
              <p:nvPr/>
            </p:nvSpPr>
            <p:spPr>
              <a:xfrm>
                <a:off x="1187116" y="1690688"/>
                <a:ext cx="9577137" cy="1154034"/>
              </a:xfrm>
              <a:prstGeom prst="rect">
                <a:avLst/>
              </a:prstGeom>
              <a:noFill/>
            </p:spPr>
            <p:txBody>
              <a:bodyPr wrap="square" rtlCol="0">
                <a:spAutoFit/>
              </a:bodyPr>
              <a:lstStyle/>
              <a:p>
                <a:r>
                  <a:rPr lang="en-US" sz="2800" b="1" dirty="0">
                    <a:solidFill>
                      <a:srgbClr val="002060"/>
                    </a:solidFill>
                  </a:rPr>
                  <a:t>Attention (Q,K,V) = </a:t>
                </a:r>
                <a:r>
                  <a:rPr lang="en-US" sz="2800" b="1" dirty="0" err="1">
                    <a:solidFill>
                      <a:srgbClr val="002060"/>
                    </a:solidFill>
                  </a:rPr>
                  <a:t>softmax</a:t>
                </a:r>
                <a14:m>
                  <m:oMath xmlns:m="http://schemas.openxmlformats.org/officeDocument/2006/math">
                    <m:d>
                      <m:dPr>
                        <m:ctrlPr>
                          <a:rPr lang="en-US" sz="2800" b="1" i="1" smtClean="0">
                            <a:solidFill>
                              <a:srgbClr val="002060"/>
                            </a:solidFill>
                            <a:latin typeface="Cambria Math" panose="02040503050406030204" pitchFamily="18" charset="0"/>
                          </a:rPr>
                        </m:ctrlPr>
                      </m:dPr>
                      <m:e>
                        <m:f>
                          <m:fPr>
                            <m:ctrlPr>
                              <a:rPr lang="en-US" sz="2800" b="1" i="1" smtClean="0">
                                <a:solidFill>
                                  <a:srgbClr val="002060"/>
                                </a:solidFill>
                                <a:latin typeface="Cambria Math" panose="02040503050406030204" pitchFamily="18" charset="0"/>
                              </a:rPr>
                            </m:ctrlPr>
                          </m:fPr>
                          <m:num>
                            <m:r>
                              <a:rPr lang="en-US" sz="2800" b="1" i="1" smtClean="0">
                                <a:solidFill>
                                  <a:schemeClr val="accent3"/>
                                </a:solidFill>
                                <a:latin typeface="Cambria Math" panose="02040503050406030204" pitchFamily="18" charset="0"/>
                              </a:rPr>
                              <m:t>𝑸</m:t>
                            </m:r>
                            <m:sSup>
                              <m:sSupPr>
                                <m:ctrlPr>
                                  <a:rPr lang="en-US" sz="2800" b="1" i="1" smtClean="0">
                                    <a:solidFill>
                                      <a:srgbClr val="002060"/>
                                    </a:solidFill>
                                    <a:latin typeface="Cambria Math" panose="02040503050406030204" pitchFamily="18" charset="0"/>
                                  </a:rPr>
                                </m:ctrlPr>
                              </m:sSupPr>
                              <m:e>
                                <m:r>
                                  <a:rPr lang="en-US" sz="2800" b="1" i="1" smtClean="0">
                                    <a:solidFill>
                                      <a:schemeClr val="accent2"/>
                                    </a:solidFill>
                                    <a:latin typeface="Cambria Math" panose="02040503050406030204" pitchFamily="18" charset="0"/>
                                  </a:rPr>
                                  <m:t>𝑲</m:t>
                                </m:r>
                              </m:e>
                              <m:sup>
                                <m:r>
                                  <a:rPr lang="en-US" sz="2800" b="1" i="1" smtClean="0">
                                    <a:solidFill>
                                      <a:srgbClr val="002060"/>
                                    </a:solidFill>
                                    <a:latin typeface="Cambria Math" panose="02040503050406030204" pitchFamily="18" charset="0"/>
                                  </a:rPr>
                                  <m:t>𝑻</m:t>
                                </m:r>
                              </m:sup>
                            </m:sSup>
                          </m:num>
                          <m:den>
                            <m:rad>
                              <m:radPr>
                                <m:degHide m:val="on"/>
                                <m:ctrlPr>
                                  <a:rPr lang="en-US" sz="2800" b="1" i="1" smtClean="0">
                                    <a:solidFill>
                                      <a:srgbClr val="002060"/>
                                    </a:solidFill>
                                    <a:latin typeface="Cambria Math" panose="02040503050406030204" pitchFamily="18" charset="0"/>
                                  </a:rPr>
                                </m:ctrlPr>
                              </m:radPr>
                              <m:deg/>
                              <m:e>
                                <m:sSub>
                                  <m:sSubPr>
                                    <m:ctrlPr>
                                      <a:rPr lang="en-US" sz="2800" b="1" i="1" smtClean="0">
                                        <a:solidFill>
                                          <a:srgbClr val="002060"/>
                                        </a:solidFill>
                                        <a:latin typeface="Cambria Math" panose="02040503050406030204" pitchFamily="18" charset="0"/>
                                      </a:rPr>
                                    </m:ctrlPr>
                                  </m:sSubPr>
                                  <m:e>
                                    <m:r>
                                      <a:rPr lang="en-US" sz="2800" b="1" i="1" smtClean="0">
                                        <a:solidFill>
                                          <a:srgbClr val="002060"/>
                                        </a:solidFill>
                                        <a:latin typeface="Cambria Math" panose="02040503050406030204" pitchFamily="18" charset="0"/>
                                      </a:rPr>
                                      <m:t>𝒅</m:t>
                                    </m:r>
                                  </m:e>
                                  <m:sub>
                                    <m:r>
                                      <a:rPr lang="en-US" sz="2800" b="1" i="1" smtClean="0">
                                        <a:solidFill>
                                          <a:srgbClr val="002060"/>
                                        </a:solidFill>
                                        <a:latin typeface="Cambria Math" panose="02040503050406030204" pitchFamily="18" charset="0"/>
                                      </a:rPr>
                                      <m:t>𝒌</m:t>
                                    </m:r>
                                  </m:sub>
                                </m:sSub>
                              </m:e>
                            </m:rad>
                          </m:den>
                        </m:f>
                      </m:e>
                    </m:d>
                    <m:r>
                      <a:rPr lang="en-US" sz="2800" b="1" i="1" smtClean="0">
                        <a:solidFill>
                          <a:schemeClr val="accent5"/>
                        </a:solidFill>
                        <a:latin typeface="Cambria Math" panose="02040503050406030204" pitchFamily="18" charset="0"/>
                      </a:rPr>
                      <m:t>𝑽</m:t>
                    </m:r>
                  </m:oMath>
                </a14:m>
                <a:endParaRPr lang="en-US" sz="2800" b="1" dirty="0">
                  <a:solidFill>
                    <a:srgbClr val="002060"/>
                  </a:solidFill>
                </a:endParaRPr>
              </a:p>
              <a:p>
                <a:endParaRPr lang="en-US" dirty="0">
                  <a:solidFill>
                    <a:srgbClr val="002060"/>
                  </a:solidFill>
                </a:endParaRPr>
              </a:p>
            </p:txBody>
          </p:sp>
        </mc:Choice>
        <mc:Fallback xmlns="">
          <p:sp>
            <p:nvSpPr>
              <p:cNvPr id="6" name="TextBox 5">
                <a:extLst>
                  <a:ext uri="{FF2B5EF4-FFF2-40B4-BE49-F238E27FC236}">
                    <a16:creationId xmlns:a16="http://schemas.microsoft.com/office/drawing/2014/main" id="{14EDA84B-DE0C-F396-4772-0E70A5212E10}"/>
                  </a:ext>
                </a:extLst>
              </p:cNvPr>
              <p:cNvSpPr txBox="1">
                <a:spLocks noRot="1" noChangeAspect="1" noMove="1" noResize="1" noEditPoints="1" noAdjustHandles="1" noChangeArrowheads="1" noChangeShapeType="1" noTextEdit="1"/>
              </p:cNvSpPr>
              <p:nvPr/>
            </p:nvSpPr>
            <p:spPr>
              <a:xfrm>
                <a:off x="1187116" y="1690688"/>
                <a:ext cx="9577137" cy="1154034"/>
              </a:xfrm>
              <a:prstGeom prst="rect">
                <a:avLst/>
              </a:prstGeom>
              <a:blipFill>
                <a:blip r:embed="rId2"/>
                <a:stretch>
                  <a:fillRect l="-1337"/>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C38AE922-0F3E-944F-CE27-8ACC54DB2BE2}"/>
              </a:ext>
            </a:extLst>
          </p:cNvPr>
          <p:cNvGraphicFramePr>
            <a:graphicFrameLocks noGrp="1"/>
          </p:cNvGraphicFramePr>
          <p:nvPr>
            <p:extLst>
              <p:ext uri="{D42A27DB-BD31-4B8C-83A1-F6EECF244321}">
                <p14:modId xmlns:p14="http://schemas.microsoft.com/office/powerpoint/2010/main" val="2558699529"/>
              </p:ext>
            </p:extLst>
          </p:nvPr>
        </p:nvGraphicFramePr>
        <p:xfrm>
          <a:off x="3892885" y="3075661"/>
          <a:ext cx="3041316" cy="741682"/>
        </p:xfrm>
        <a:graphic>
          <a:graphicData uri="http://schemas.openxmlformats.org/drawingml/2006/table">
            <a:tbl>
              <a:tblPr firstRow="1" bandRow="1">
                <a:tableStyleId>{5C22544A-7EE6-4342-B048-85BDC9FD1C3A}</a:tableStyleId>
              </a:tblPr>
              <a:tblGrid>
                <a:gridCol w="1013772">
                  <a:extLst>
                    <a:ext uri="{9D8B030D-6E8A-4147-A177-3AD203B41FA5}">
                      <a16:colId xmlns:a16="http://schemas.microsoft.com/office/drawing/2014/main" val="2782728920"/>
                    </a:ext>
                  </a:extLst>
                </a:gridCol>
                <a:gridCol w="1013772">
                  <a:extLst>
                    <a:ext uri="{9D8B030D-6E8A-4147-A177-3AD203B41FA5}">
                      <a16:colId xmlns:a16="http://schemas.microsoft.com/office/drawing/2014/main" val="2077954462"/>
                    </a:ext>
                  </a:extLst>
                </a:gridCol>
                <a:gridCol w="1013772">
                  <a:extLst>
                    <a:ext uri="{9D8B030D-6E8A-4147-A177-3AD203B41FA5}">
                      <a16:colId xmlns:a16="http://schemas.microsoft.com/office/drawing/2014/main" val="1845916713"/>
                    </a:ext>
                  </a:extLst>
                </a:gridCol>
              </a:tblGrid>
              <a:tr h="37084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65000"/>
                      </a:srgb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65000"/>
                      </a:srgb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65000"/>
                      </a:srgbClr>
                    </a:solidFill>
                  </a:tcPr>
                </a:tc>
                <a:extLst>
                  <a:ext uri="{0D108BD9-81ED-4DB2-BD59-A6C34878D82A}">
                    <a16:rowId xmlns:a16="http://schemas.microsoft.com/office/drawing/2014/main" val="2140983875"/>
                  </a:ext>
                </a:extLst>
              </a:tr>
              <a:tr h="37084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65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65000"/>
                      </a:srgb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65000"/>
                      </a:srgbClr>
                    </a:solidFill>
                  </a:tcPr>
                </a:tc>
                <a:extLst>
                  <a:ext uri="{0D108BD9-81ED-4DB2-BD59-A6C34878D82A}">
                    <a16:rowId xmlns:a16="http://schemas.microsoft.com/office/drawing/2014/main" val="2065065940"/>
                  </a:ext>
                </a:extLst>
              </a:tr>
            </a:tbl>
          </a:graphicData>
        </a:graphic>
      </p:graphicFrame>
      <p:sp>
        <p:nvSpPr>
          <p:cNvPr id="8" name="TextBox 7">
            <a:extLst>
              <a:ext uri="{FF2B5EF4-FFF2-40B4-BE49-F238E27FC236}">
                <a16:creationId xmlns:a16="http://schemas.microsoft.com/office/drawing/2014/main" id="{F87FBA32-8EB1-D70F-F0C2-A297754322D3}"/>
              </a:ext>
            </a:extLst>
          </p:cNvPr>
          <p:cNvSpPr txBox="1"/>
          <p:nvPr/>
        </p:nvSpPr>
        <p:spPr>
          <a:xfrm>
            <a:off x="1552456" y="5333130"/>
            <a:ext cx="2340429" cy="707886"/>
          </a:xfrm>
          <a:prstGeom prst="rect">
            <a:avLst/>
          </a:prstGeom>
          <a:noFill/>
        </p:spPr>
        <p:txBody>
          <a:bodyPr wrap="square" rtlCol="0">
            <a:spAutoFit/>
          </a:bodyPr>
          <a:lstStyle/>
          <a:p>
            <a:pPr algn="ctr"/>
            <a:r>
              <a:rPr lang="en-US" sz="4000" dirty="0">
                <a:solidFill>
                  <a:schemeClr val="accent5"/>
                </a:solidFill>
              </a:rPr>
              <a:t>V</a:t>
            </a:r>
          </a:p>
        </p:txBody>
      </p:sp>
      <p:sp>
        <p:nvSpPr>
          <p:cNvPr id="9" name="TextBox 8">
            <a:extLst>
              <a:ext uri="{FF2B5EF4-FFF2-40B4-BE49-F238E27FC236}">
                <a16:creationId xmlns:a16="http://schemas.microsoft.com/office/drawing/2014/main" id="{B061C84C-0F57-AD8D-A74B-7383D7E7E5EB}"/>
              </a:ext>
            </a:extLst>
          </p:cNvPr>
          <p:cNvSpPr txBox="1"/>
          <p:nvPr/>
        </p:nvSpPr>
        <p:spPr>
          <a:xfrm>
            <a:off x="1556657" y="3228061"/>
            <a:ext cx="2340429" cy="707886"/>
          </a:xfrm>
          <a:prstGeom prst="rect">
            <a:avLst/>
          </a:prstGeom>
          <a:noFill/>
        </p:spPr>
        <p:txBody>
          <a:bodyPr wrap="square" rtlCol="0">
            <a:spAutoFit/>
          </a:bodyPr>
          <a:lstStyle/>
          <a:p>
            <a:pPr algn="ctr"/>
            <a:r>
              <a:rPr lang="en-US" sz="4000" dirty="0">
                <a:solidFill>
                  <a:srgbClr val="00B050"/>
                </a:solidFill>
              </a:rPr>
              <a:t>Q</a:t>
            </a:r>
          </a:p>
        </p:txBody>
      </p:sp>
      <p:sp>
        <p:nvSpPr>
          <p:cNvPr id="10" name="TextBox 9">
            <a:extLst>
              <a:ext uri="{FF2B5EF4-FFF2-40B4-BE49-F238E27FC236}">
                <a16:creationId xmlns:a16="http://schemas.microsoft.com/office/drawing/2014/main" id="{EBA7159D-552B-987B-E46A-BF73653BA781}"/>
              </a:ext>
            </a:extLst>
          </p:cNvPr>
          <p:cNvSpPr txBox="1"/>
          <p:nvPr/>
        </p:nvSpPr>
        <p:spPr>
          <a:xfrm>
            <a:off x="1556657" y="4329405"/>
            <a:ext cx="2340429" cy="707886"/>
          </a:xfrm>
          <a:prstGeom prst="rect">
            <a:avLst/>
          </a:prstGeom>
          <a:noFill/>
        </p:spPr>
        <p:txBody>
          <a:bodyPr wrap="square" rtlCol="0">
            <a:spAutoFit/>
          </a:bodyPr>
          <a:lstStyle/>
          <a:p>
            <a:pPr algn="ctr"/>
            <a:r>
              <a:rPr lang="en-US" sz="4000" dirty="0">
                <a:solidFill>
                  <a:schemeClr val="accent2"/>
                </a:solidFill>
              </a:rPr>
              <a:t>K</a:t>
            </a:r>
          </a:p>
        </p:txBody>
      </p:sp>
      <p:graphicFrame>
        <p:nvGraphicFramePr>
          <p:cNvPr id="11" name="Table 10">
            <a:extLst>
              <a:ext uri="{FF2B5EF4-FFF2-40B4-BE49-F238E27FC236}">
                <a16:creationId xmlns:a16="http://schemas.microsoft.com/office/drawing/2014/main" id="{51F3AEFC-8A16-EB77-665F-7B636D4C4775}"/>
              </a:ext>
            </a:extLst>
          </p:cNvPr>
          <p:cNvGraphicFramePr>
            <a:graphicFrameLocks noGrp="1"/>
          </p:cNvGraphicFramePr>
          <p:nvPr>
            <p:extLst>
              <p:ext uri="{D42A27DB-BD31-4B8C-83A1-F6EECF244321}">
                <p14:modId xmlns:p14="http://schemas.microsoft.com/office/powerpoint/2010/main" val="1481073180"/>
              </p:ext>
            </p:extLst>
          </p:nvPr>
        </p:nvGraphicFramePr>
        <p:xfrm>
          <a:off x="3892885" y="5225059"/>
          <a:ext cx="3041316" cy="736601"/>
        </p:xfrm>
        <a:graphic>
          <a:graphicData uri="http://schemas.openxmlformats.org/drawingml/2006/table">
            <a:tbl>
              <a:tblPr firstRow="1" bandRow="1">
                <a:tableStyleId>{5C22544A-7EE6-4342-B048-85BDC9FD1C3A}</a:tableStyleId>
              </a:tblPr>
              <a:tblGrid>
                <a:gridCol w="1013772">
                  <a:extLst>
                    <a:ext uri="{9D8B030D-6E8A-4147-A177-3AD203B41FA5}">
                      <a16:colId xmlns:a16="http://schemas.microsoft.com/office/drawing/2014/main" val="2782728920"/>
                    </a:ext>
                  </a:extLst>
                </a:gridCol>
                <a:gridCol w="1013772">
                  <a:extLst>
                    <a:ext uri="{9D8B030D-6E8A-4147-A177-3AD203B41FA5}">
                      <a16:colId xmlns:a16="http://schemas.microsoft.com/office/drawing/2014/main" val="2077954462"/>
                    </a:ext>
                  </a:extLst>
                </a:gridCol>
                <a:gridCol w="1013772">
                  <a:extLst>
                    <a:ext uri="{9D8B030D-6E8A-4147-A177-3AD203B41FA5}">
                      <a16:colId xmlns:a16="http://schemas.microsoft.com/office/drawing/2014/main" val="1845916713"/>
                    </a:ext>
                  </a:extLst>
                </a:gridCol>
              </a:tblGrid>
              <a:tr h="24610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alpha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alpha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alpha val="65000"/>
                      </a:schemeClr>
                    </a:solidFill>
                  </a:tcPr>
                </a:tc>
                <a:extLst>
                  <a:ext uri="{0D108BD9-81ED-4DB2-BD59-A6C34878D82A}">
                    <a16:rowId xmlns:a16="http://schemas.microsoft.com/office/drawing/2014/main" val="2140983875"/>
                  </a:ext>
                </a:extLst>
              </a:tr>
              <a:tr h="37084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alpha val="6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alpha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alpha val="65000"/>
                      </a:schemeClr>
                    </a:solidFill>
                  </a:tcPr>
                </a:tc>
                <a:extLst>
                  <a:ext uri="{0D108BD9-81ED-4DB2-BD59-A6C34878D82A}">
                    <a16:rowId xmlns:a16="http://schemas.microsoft.com/office/drawing/2014/main" val="2065065940"/>
                  </a:ext>
                </a:extLst>
              </a:tr>
            </a:tbl>
          </a:graphicData>
        </a:graphic>
      </p:graphicFrame>
      <p:graphicFrame>
        <p:nvGraphicFramePr>
          <p:cNvPr id="12" name="Table 11">
            <a:extLst>
              <a:ext uri="{FF2B5EF4-FFF2-40B4-BE49-F238E27FC236}">
                <a16:creationId xmlns:a16="http://schemas.microsoft.com/office/drawing/2014/main" id="{02908647-CDE1-2631-3E14-53602619845C}"/>
              </a:ext>
            </a:extLst>
          </p:cNvPr>
          <p:cNvGraphicFramePr>
            <a:graphicFrameLocks noGrp="1"/>
          </p:cNvGraphicFramePr>
          <p:nvPr>
            <p:extLst>
              <p:ext uri="{D42A27DB-BD31-4B8C-83A1-F6EECF244321}">
                <p14:modId xmlns:p14="http://schemas.microsoft.com/office/powerpoint/2010/main" val="1957431994"/>
              </p:ext>
            </p:extLst>
          </p:nvPr>
        </p:nvGraphicFramePr>
        <p:xfrm>
          <a:off x="3892885" y="4285862"/>
          <a:ext cx="3041316" cy="741682"/>
        </p:xfrm>
        <a:graphic>
          <a:graphicData uri="http://schemas.openxmlformats.org/drawingml/2006/table">
            <a:tbl>
              <a:tblPr firstRow="1" bandRow="1">
                <a:tableStyleId>{5C22544A-7EE6-4342-B048-85BDC9FD1C3A}</a:tableStyleId>
              </a:tblPr>
              <a:tblGrid>
                <a:gridCol w="1013772">
                  <a:extLst>
                    <a:ext uri="{9D8B030D-6E8A-4147-A177-3AD203B41FA5}">
                      <a16:colId xmlns:a16="http://schemas.microsoft.com/office/drawing/2014/main" val="2782728920"/>
                    </a:ext>
                  </a:extLst>
                </a:gridCol>
                <a:gridCol w="1013772">
                  <a:extLst>
                    <a:ext uri="{9D8B030D-6E8A-4147-A177-3AD203B41FA5}">
                      <a16:colId xmlns:a16="http://schemas.microsoft.com/office/drawing/2014/main" val="2077954462"/>
                    </a:ext>
                  </a:extLst>
                </a:gridCol>
                <a:gridCol w="1013772">
                  <a:extLst>
                    <a:ext uri="{9D8B030D-6E8A-4147-A177-3AD203B41FA5}">
                      <a16:colId xmlns:a16="http://schemas.microsoft.com/office/drawing/2014/main" val="1845916713"/>
                    </a:ext>
                  </a:extLst>
                </a:gridCol>
              </a:tblGrid>
              <a:tr h="37084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65000"/>
                      </a:schemeClr>
                    </a:solidFill>
                  </a:tcPr>
                </a:tc>
                <a:extLst>
                  <a:ext uri="{0D108BD9-81ED-4DB2-BD59-A6C34878D82A}">
                    <a16:rowId xmlns:a16="http://schemas.microsoft.com/office/drawing/2014/main" val="2140983875"/>
                  </a:ext>
                </a:extLst>
              </a:tr>
              <a:tr h="37084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6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65000"/>
                      </a:schemeClr>
                    </a:solidFill>
                  </a:tcPr>
                </a:tc>
                <a:extLst>
                  <a:ext uri="{0D108BD9-81ED-4DB2-BD59-A6C34878D82A}">
                    <a16:rowId xmlns:a16="http://schemas.microsoft.com/office/drawing/2014/main" val="2065065940"/>
                  </a:ext>
                </a:extLst>
              </a:tr>
            </a:tbl>
          </a:graphicData>
        </a:graphic>
      </p:graphicFrame>
    </p:spTree>
    <p:extLst>
      <p:ext uri="{BB962C8B-B14F-4D97-AF65-F5344CB8AC3E}">
        <p14:creationId xmlns:p14="http://schemas.microsoft.com/office/powerpoint/2010/main" val="1915035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DBF2D-0E5C-6C17-692E-AE880C5FBD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68E81-0CB3-E091-F1E6-AA215DFAA349}"/>
              </a:ext>
            </a:extLst>
          </p:cNvPr>
          <p:cNvSpPr>
            <a:spLocks noGrp="1"/>
          </p:cNvSpPr>
          <p:nvPr>
            <p:ph type="title"/>
          </p:nvPr>
        </p:nvSpPr>
        <p:spPr/>
        <p:txBody>
          <a:bodyPr/>
          <a:lstStyle/>
          <a:p>
            <a:r>
              <a:rPr lang="en-US" b="1" dirty="0">
                <a:solidFill>
                  <a:srgbClr val="002060"/>
                </a:solidFill>
              </a:rPr>
              <a:t>Scaled Dot Product Attention (Continued)</a:t>
            </a:r>
          </a:p>
        </p:txBody>
      </p:sp>
      <p:sp>
        <p:nvSpPr>
          <p:cNvPr id="3" name="Date Placeholder 2">
            <a:extLst>
              <a:ext uri="{FF2B5EF4-FFF2-40B4-BE49-F238E27FC236}">
                <a16:creationId xmlns:a16="http://schemas.microsoft.com/office/drawing/2014/main" id="{6D49AECF-71AF-6AFB-827C-A9DCAF7B157E}"/>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60AEBADC-9C59-2027-AB94-54BD12449710}"/>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D88AEBC8-81B0-EC92-9DA1-DB053EDB0CE9}"/>
              </a:ext>
            </a:extLst>
          </p:cNvPr>
          <p:cNvSpPr>
            <a:spLocks noGrp="1"/>
          </p:cNvSpPr>
          <p:nvPr>
            <p:ph type="sldNum" sz="quarter" idx="12"/>
          </p:nvPr>
        </p:nvSpPr>
        <p:spPr/>
        <p:txBody>
          <a:bodyPr/>
          <a:lstStyle/>
          <a:p>
            <a:fld id="{12F30E3B-FC6E-44F7-AB65-D389D6696595}" type="slidenum">
              <a:rPr lang="en-US" smtClean="0"/>
              <a:t>32</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4F038F-5EA2-7C01-3654-5A60C4FDCAED}"/>
                  </a:ext>
                </a:extLst>
              </p:cNvPr>
              <p:cNvSpPr txBox="1"/>
              <p:nvPr/>
            </p:nvSpPr>
            <p:spPr>
              <a:xfrm>
                <a:off x="1187116" y="1690688"/>
                <a:ext cx="9577137" cy="1154034"/>
              </a:xfrm>
              <a:prstGeom prst="rect">
                <a:avLst/>
              </a:prstGeom>
              <a:noFill/>
            </p:spPr>
            <p:txBody>
              <a:bodyPr wrap="square" rtlCol="0">
                <a:spAutoFit/>
              </a:bodyPr>
              <a:lstStyle/>
              <a:p>
                <a:r>
                  <a:rPr lang="en-US" sz="2800" b="1" dirty="0">
                    <a:solidFill>
                      <a:srgbClr val="002060"/>
                    </a:solidFill>
                  </a:rPr>
                  <a:t>Attention (Q,K,V) = </a:t>
                </a:r>
                <a:r>
                  <a:rPr lang="en-US" sz="2800" b="1" dirty="0" err="1">
                    <a:solidFill>
                      <a:srgbClr val="002060"/>
                    </a:solidFill>
                  </a:rPr>
                  <a:t>softmax</a:t>
                </a:r>
                <a14:m>
                  <m:oMath xmlns:m="http://schemas.openxmlformats.org/officeDocument/2006/math">
                    <m:d>
                      <m:dPr>
                        <m:ctrlPr>
                          <a:rPr lang="en-US" sz="2800" b="1" i="1" smtClean="0">
                            <a:solidFill>
                              <a:srgbClr val="002060"/>
                            </a:solidFill>
                            <a:latin typeface="Cambria Math" panose="02040503050406030204" pitchFamily="18" charset="0"/>
                          </a:rPr>
                        </m:ctrlPr>
                      </m:dPr>
                      <m:e>
                        <m:f>
                          <m:fPr>
                            <m:ctrlPr>
                              <a:rPr lang="en-US" sz="2800" b="1" i="1" smtClean="0">
                                <a:solidFill>
                                  <a:srgbClr val="002060"/>
                                </a:solidFill>
                                <a:latin typeface="Cambria Math" panose="02040503050406030204" pitchFamily="18" charset="0"/>
                              </a:rPr>
                            </m:ctrlPr>
                          </m:fPr>
                          <m:num>
                            <m:r>
                              <a:rPr lang="en-US" sz="2800" b="1" i="1" smtClean="0">
                                <a:solidFill>
                                  <a:schemeClr val="accent3"/>
                                </a:solidFill>
                                <a:latin typeface="Cambria Math" panose="02040503050406030204" pitchFamily="18" charset="0"/>
                              </a:rPr>
                              <m:t>𝑸</m:t>
                            </m:r>
                            <m:sSup>
                              <m:sSupPr>
                                <m:ctrlPr>
                                  <a:rPr lang="en-US" sz="2800" b="1" i="1" smtClean="0">
                                    <a:solidFill>
                                      <a:srgbClr val="002060"/>
                                    </a:solidFill>
                                    <a:latin typeface="Cambria Math" panose="02040503050406030204" pitchFamily="18" charset="0"/>
                                  </a:rPr>
                                </m:ctrlPr>
                              </m:sSupPr>
                              <m:e>
                                <m:r>
                                  <a:rPr lang="en-US" sz="2800" b="1" i="1" smtClean="0">
                                    <a:solidFill>
                                      <a:schemeClr val="accent2"/>
                                    </a:solidFill>
                                    <a:latin typeface="Cambria Math" panose="02040503050406030204" pitchFamily="18" charset="0"/>
                                  </a:rPr>
                                  <m:t>𝑲</m:t>
                                </m:r>
                              </m:e>
                              <m:sup>
                                <m:r>
                                  <a:rPr lang="en-US" sz="2800" b="1" i="1" smtClean="0">
                                    <a:solidFill>
                                      <a:srgbClr val="002060"/>
                                    </a:solidFill>
                                    <a:latin typeface="Cambria Math" panose="02040503050406030204" pitchFamily="18" charset="0"/>
                                  </a:rPr>
                                  <m:t>𝑻</m:t>
                                </m:r>
                              </m:sup>
                            </m:sSup>
                          </m:num>
                          <m:den>
                            <m:rad>
                              <m:radPr>
                                <m:degHide m:val="on"/>
                                <m:ctrlPr>
                                  <a:rPr lang="en-US" sz="2800" b="1" i="1" smtClean="0">
                                    <a:solidFill>
                                      <a:srgbClr val="002060"/>
                                    </a:solidFill>
                                    <a:latin typeface="Cambria Math" panose="02040503050406030204" pitchFamily="18" charset="0"/>
                                  </a:rPr>
                                </m:ctrlPr>
                              </m:radPr>
                              <m:deg/>
                              <m:e>
                                <m:sSub>
                                  <m:sSubPr>
                                    <m:ctrlPr>
                                      <a:rPr lang="en-US" sz="2800" b="1" i="1" smtClean="0">
                                        <a:solidFill>
                                          <a:srgbClr val="002060"/>
                                        </a:solidFill>
                                        <a:latin typeface="Cambria Math" panose="02040503050406030204" pitchFamily="18" charset="0"/>
                                      </a:rPr>
                                    </m:ctrlPr>
                                  </m:sSubPr>
                                  <m:e>
                                    <m:r>
                                      <a:rPr lang="en-US" sz="2800" b="1" i="1" smtClean="0">
                                        <a:solidFill>
                                          <a:srgbClr val="002060"/>
                                        </a:solidFill>
                                        <a:latin typeface="Cambria Math" panose="02040503050406030204" pitchFamily="18" charset="0"/>
                                      </a:rPr>
                                      <m:t>𝒅</m:t>
                                    </m:r>
                                  </m:e>
                                  <m:sub>
                                    <m:r>
                                      <a:rPr lang="en-US" sz="2800" b="1" i="1" smtClean="0">
                                        <a:solidFill>
                                          <a:srgbClr val="002060"/>
                                        </a:solidFill>
                                        <a:latin typeface="Cambria Math" panose="02040503050406030204" pitchFamily="18" charset="0"/>
                                      </a:rPr>
                                      <m:t>𝒌</m:t>
                                    </m:r>
                                  </m:sub>
                                </m:sSub>
                              </m:e>
                            </m:rad>
                          </m:den>
                        </m:f>
                      </m:e>
                    </m:d>
                    <m:r>
                      <a:rPr lang="en-US" sz="2800" b="1" i="1" smtClean="0">
                        <a:solidFill>
                          <a:schemeClr val="accent5"/>
                        </a:solidFill>
                        <a:latin typeface="Cambria Math" panose="02040503050406030204" pitchFamily="18" charset="0"/>
                      </a:rPr>
                      <m:t>𝑽</m:t>
                    </m:r>
                  </m:oMath>
                </a14:m>
                <a:endParaRPr lang="en-US" sz="2800" b="1" dirty="0">
                  <a:solidFill>
                    <a:srgbClr val="002060"/>
                  </a:solidFill>
                </a:endParaRPr>
              </a:p>
              <a:p>
                <a:endParaRPr lang="en-US" dirty="0">
                  <a:solidFill>
                    <a:srgbClr val="002060"/>
                  </a:solidFill>
                </a:endParaRPr>
              </a:p>
            </p:txBody>
          </p:sp>
        </mc:Choice>
        <mc:Fallback xmlns="">
          <p:sp>
            <p:nvSpPr>
              <p:cNvPr id="6" name="TextBox 5">
                <a:extLst>
                  <a:ext uri="{FF2B5EF4-FFF2-40B4-BE49-F238E27FC236}">
                    <a16:creationId xmlns:a16="http://schemas.microsoft.com/office/drawing/2014/main" id="{394F038F-5EA2-7C01-3654-5A60C4FDCAED}"/>
                  </a:ext>
                </a:extLst>
              </p:cNvPr>
              <p:cNvSpPr txBox="1">
                <a:spLocks noRot="1" noChangeAspect="1" noMove="1" noResize="1" noEditPoints="1" noAdjustHandles="1" noChangeArrowheads="1" noChangeShapeType="1" noTextEdit="1"/>
              </p:cNvSpPr>
              <p:nvPr/>
            </p:nvSpPr>
            <p:spPr>
              <a:xfrm>
                <a:off x="1187116" y="1690688"/>
                <a:ext cx="9577137" cy="1154034"/>
              </a:xfrm>
              <a:prstGeom prst="rect">
                <a:avLst/>
              </a:prstGeom>
              <a:blipFill>
                <a:blip r:embed="rId2"/>
                <a:stretch>
                  <a:fillRect l="-1337"/>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A37B38BB-09BE-A078-68AE-5A56CE5FF414}"/>
              </a:ext>
            </a:extLst>
          </p:cNvPr>
          <p:cNvGraphicFramePr>
            <a:graphicFrameLocks noGrp="1"/>
          </p:cNvGraphicFramePr>
          <p:nvPr>
            <p:extLst>
              <p:ext uri="{D42A27DB-BD31-4B8C-83A1-F6EECF244321}">
                <p14:modId xmlns:p14="http://schemas.microsoft.com/office/powerpoint/2010/main" val="2742619939"/>
              </p:ext>
            </p:extLst>
          </p:nvPr>
        </p:nvGraphicFramePr>
        <p:xfrm>
          <a:off x="1953985" y="4120192"/>
          <a:ext cx="1627416" cy="822960"/>
        </p:xfrm>
        <a:graphic>
          <a:graphicData uri="http://schemas.openxmlformats.org/drawingml/2006/table">
            <a:tbl>
              <a:tblPr firstRow="1" bandRow="1">
                <a:tableStyleId>{5C22544A-7EE6-4342-B048-85BDC9FD1C3A}</a:tableStyleId>
              </a:tblPr>
              <a:tblGrid>
                <a:gridCol w="542472">
                  <a:extLst>
                    <a:ext uri="{9D8B030D-6E8A-4147-A177-3AD203B41FA5}">
                      <a16:colId xmlns:a16="http://schemas.microsoft.com/office/drawing/2014/main" val="2782728920"/>
                    </a:ext>
                  </a:extLst>
                </a:gridCol>
                <a:gridCol w="542472">
                  <a:extLst>
                    <a:ext uri="{9D8B030D-6E8A-4147-A177-3AD203B41FA5}">
                      <a16:colId xmlns:a16="http://schemas.microsoft.com/office/drawing/2014/main" val="2077954462"/>
                    </a:ext>
                  </a:extLst>
                </a:gridCol>
                <a:gridCol w="542472">
                  <a:extLst>
                    <a:ext uri="{9D8B030D-6E8A-4147-A177-3AD203B41FA5}">
                      <a16:colId xmlns:a16="http://schemas.microsoft.com/office/drawing/2014/main" val="1845916713"/>
                    </a:ext>
                  </a:extLst>
                </a:gridCol>
              </a:tblGrid>
              <a:tr h="41148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65000"/>
                      </a:srgb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65000"/>
                      </a:srgb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65000"/>
                      </a:srgbClr>
                    </a:solidFill>
                  </a:tcPr>
                </a:tc>
                <a:extLst>
                  <a:ext uri="{0D108BD9-81ED-4DB2-BD59-A6C34878D82A}">
                    <a16:rowId xmlns:a16="http://schemas.microsoft.com/office/drawing/2014/main" val="2140983875"/>
                  </a:ext>
                </a:extLst>
              </a:tr>
              <a:tr h="4114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65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65000"/>
                      </a:srgb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65000"/>
                      </a:srgbClr>
                    </a:solidFill>
                  </a:tcPr>
                </a:tc>
                <a:extLst>
                  <a:ext uri="{0D108BD9-81ED-4DB2-BD59-A6C34878D82A}">
                    <a16:rowId xmlns:a16="http://schemas.microsoft.com/office/drawing/2014/main" val="2065065940"/>
                  </a:ext>
                </a:extLst>
              </a:tr>
            </a:tbl>
          </a:graphicData>
        </a:graphic>
      </p:graphicFrame>
      <p:sp>
        <p:nvSpPr>
          <p:cNvPr id="8" name="TextBox 7">
            <a:extLst>
              <a:ext uri="{FF2B5EF4-FFF2-40B4-BE49-F238E27FC236}">
                <a16:creationId xmlns:a16="http://schemas.microsoft.com/office/drawing/2014/main" id="{2C1CE0D0-70C5-7186-8476-D1415ADA02FE}"/>
              </a:ext>
            </a:extLst>
          </p:cNvPr>
          <p:cNvSpPr txBox="1"/>
          <p:nvPr/>
        </p:nvSpPr>
        <p:spPr>
          <a:xfrm>
            <a:off x="6740978" y="3180246"/>
            <a:ext cx="1758665" cy="707886"/>
          </a:xfrm>
          <a:prstGeom prst="rect">
            <a:avLst/>
          </a:prstGeom>
          <a:noFill/>
        </p:spPr>
        <p:txBody>
          <a:bodyPr wrap="square" rtlCol="0">
            <a:spAutoFit/>
          </a:bodyPr>
          <a:lstStyle/>
          <a:p>
            <a:pPr algn="ctr"/>
            <a:r>
              <a:rPr lang="en-US" sz="4000" dirty="0">
                <a:solidFill>
                  <a:schemeClr val="accent5"/>
                </a:solidFill>
              </a:rPr>
              <a:t>V</a:t>
            </a:r>
          </a:p>
        </p:txBody>
      </p:sp>
      <p:sp>
        <p:nvSpPr>
          <p:cNvPr id="9" name="TextBox 8">
            <a:extLst>
              <a:ext uri="{FF2B5EF4-FFF2-40B4-BE49-F238E27FC236}">
                <a16:creationId xmlns:a16="http://schemas.microsoft.com/office/drawing/2014/main" id="{853368A5-49DA-AE13-6C62-90297888A860}"/>
              </a:ext>
            </a:extLst>
          </p:cNvPr>
          <p:cNvSpPr txBox="1"/>
          <p:nvPr/>
        </p:nvSpPr>
        <p:spPr>
          <a:xfrm>
            <a:off x="1953985" y="3169792"/>
            <a:ext cx="1627415" cy="707886"/>
          </a:xfrm>
          <a:prstGeom prst="rect">
            <a:avLst/>
          </a:prstGeom>
          <a:noFill/>
        </p:spPr>
        <p:txBody>
          <a:bodyPr wrap="square" rtlCol="0">
            <a:spAutoFit/>
          </a:bodyPr>
          <a:lstStyle/>
          <a:p>
            <a:pPr algn="ctr"/>
            <a:r>
              <a:rPr lang="en-US" sz="4000" dirty="0">
                <a:solidFill>
                  <a:srgbClr val="00B050"/>
                </a:solidFill>
              </a:rPr>
              <a:t>Q</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B863B83-6170-2E8C-EFBF-9DA9CE0A28BE}"/>
                  </a:ext>
                </a:extLst>
              </p:cNvPr>
              <p:cNvSpPr txBox="1"/>
              <p:nvPr/>
            </p:nvSpPr>
            <p:spPr>
              <a:xfrm>
                <a:off x="4346741" y="3138667"/>
                <a:ext cx="1417009" cy="707886"/>
              </a:xfrm>
              <a:prstGeom prst="rect">
                <a:avLst/>
              </a:prstGeom>
              <a:noFill/>
            </p:spPr>
            <p:txBody>
              <a:bodyPr wrap="square" rtlCol="0">
                <a:spAutoFit/>
              </a:bodyPr>
              <a:lstStyle/>
              <a:p>
                <a:pPr algn="ctr"/>
                <a:r>
                  <a:rPr lang="en-US" sz="4000" dirty="0">
                    <a:solidFill>
                      <a:schemeClr val="accent2"/>
                    </a:solidFill>
                  </a:rPr>
                  <a:t>K</a:t>
                </a:r>
                <a14:m>
                  <m:oMath xmlns:m="http://schemas.openxmlformats.org/officeDocument/2006/math">
                    <m:sSup>
                      <m:sSupPr>
                        <m:ctrlPr>
                          <a:rPr lang="en-US" sz="4000" b="0" i="1" smtClean="0">
                            <a:solidFill>
                              <a:srgbClr val="002060"/>
                            </a:solidFill>
                            <a:latin typeface="Cambria Math" panose="02040503050406030204" pitchFamily="18" charset="0"/>
                          </a:rPr>
                        </m:ctrlPr>
                      </m:sSupPr>
                      <m:e>
                        <m:r>
                          <a:rPr lang="en-US" sz="4000" b="0" i="0" smtClean="0">
                            <a:solidFill>
                              <a:srgbClr val="002060"/>
                            </a:solidFill>
                            <a:latin typeface="Cambria Math" panose="02040503050406030204" pitchFamily="18" charset="0"/>
                          </a:rPr>
                          <m:t> </m:t>
                        </m:r>
                      </m:e>
                      <m:sup>
                        <m:r>
                          <a:rPr lang="en-US" sz="4000" b="0" i="1" smtClean="0">
                            <a:solidFill>
                              <a:srgbClr val="002060"/>
                            </a:solidFill>
                            <a:latin typeface="Cambria Math" panose="02040503050406030204" pitchFamily="18" charset="0"/>
                          </a:rPr>
                          <m:t>𝑇</m:t>
                        </m:r>
                      </m:sup>
                    </m:sSup>
                    <m:r>
                      <a:rPr lang="en-US" sz="4000" b="0" i="1" smtClean="0">
                        <a:solidFill>
                          <a:schemeClr val="accent2"/>
                        </a:solidFill>
                        <a:latin typeface="Cambria Math" panose="02040503050406030204" pitchFamily="18" charset="0"/>
                      </a:rPr>
                      <m:t> </m:t>
                    </m:r>
                  </m:oMath>
                </a14:m>
                <a:endParaRPr lang="en-US" sz="4000" dirty="0">
                  <a:solidFill>
                    <a:schemeClr val="accent2"/>
                  </a:solidFill>
                </a:endParaRPr>
              </a:p>
            </p:txBody>
          </p:sp>
        </mc:Choice>
        <mc:Fallback xmlns="">
          <p:sp>
            <p:nvSpPr>
              <p:cNvPr id="10" name="TextBox 9">
                <a:extLst>
                  <a:ext uri="{FF2B5EF4-FFF2-40B4-BE49-F238E27FC236}">
                    <a16:creationId xmlns:a16="http://schemas.microsoft.com/office/drawing/2014/main" id="{7B863B83-6170-2E8C-EFBF-9DA9CE0A28BE}"/>
                  </a:ext>
                </a:extLst>
              </p:cNvPr>
              <p:cNvSpPr txBox="1">
                <a:spLocks noRot="1" noChangeAspect="1" noMove="1" noResize="1" noEditPoints="1" noAdjustHandles="1" noChangeArrowheads="1" noChangeShapeType="1" noTextEdit="1"/>
              </p:cNvSpPr>
              <p:nvPr/>
            </p:nvSpPr>
            <p:spPr>
              <a:xfrm>
                <a:off x="4346741" y="3138667"/>
                <a:ext cx="1417009" cy="707886"/>
              </a:xfrm>
              <a:prstGeom prst="rect">
                <a:avLst/>
              </a:prstGeom>
              <a:blipFill>
                <a:blip r:embed="rId3"/>
                <a:stretch>
                  <a:fillRect t="-14655" b="-37069"/>
                </a:stretch>
              </a:blipFill>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CD94A3C9-900C-52AA-C623-3CF93533332D}"/>
              </a:ext>
            </a:extLst>
          </p:cNvPr>
          <p:cNvGraphicFramePr>
            <a:graphicFrameLocks noGrp="1"/>
          </p:cNvGraphicFramePr>
          <p:nvPr>
            <p:extLst>
              <p:ext uri="{D42A27DB-BD31-4B8C-83A1-F6EECF244321}">
                <p14:modId xmlns:p14="http://schemas.microsoft.com/office/powerpoint/2010/main" val="3307624277"/>
              </p:ext>
            </p:extLst>
          </p:nvPr>
        </p:nvGraphicFramePr>
        <p:xfrm>
          <a:off x="6740978" y="4012113"/>
          <a:ext cx="1917129" cy="736601"/>
        </p:xfrm>
        <a:graphic>
          <a:graphicData uri="http://schemas.openxmlformats.org/drawingml/2006/table">
            <a:tbl>
              <a:tblPr firstRow="1" bandRow="1">
                <a:tableStyleId>{5C22544A-7EE6-4342-B048-85BDC9FD1C3A}</a:tableStyleId>
              </a:tblPr>
              <a:tblGrid>
                <a:gridCol w="639043">
                  <a:extLst>
                    <a:ext uri="{9D8B030D-6E8A-4147-A177-3AD203B41FA5}">
                      <a16:colId xmlns:a16="http://schemas.microsoft.com/office/drawing/2014/main" val="2782728920"/>
                    </a:ext>
                  </a:extLst>
                </a:gridCol>
                <a:gridCol w="639043">
                  <a:extLst>
                    <a:ext uri="{9D8B030D-6E8A-4147-A177-3AD203B41FA5}">
                      <a16:colId xmlns:a16="http://schemas.microsoft.com/office/drawing/2014/main" val="2077954462"/>
                    </a:ext>
                  </a:extLst>
                </a:gridCol>
                <a:gridCol w="639043">
                  <a:extLst>
                    <a:ext uri="{9D8B030D-6E8A-4147-A177-3AD203B41FA5}">
                      <a16:colId xmlns:a16="http://schemas.microsoft.com/office/drawing/2014/main" val="1845916713"/>
                    </a:ext>
                  </a:extLst>
                </a:gridCol>
              </a:tblGrid>
              <a:tr h="24715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alpha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alpha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alpha val="65000"/>
                      </a:schemeClr>
                    </a:solidFill>
                  </a:tcPr>
                </a:tc>
                <a:extLst>
                  <a:ext uri="{0D108BD9-81ED-4DB2-BD59-A6C34878D82A}">
                    <a16:rowId xmlns:a16="http://schemas.microsoft.com/office/drawing/2014/main" val="2140983875"/>
                  </a:ext>
                </a:extLst>
              </a:tr>
              <a:tr h="37084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alpha val="6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alpha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alpha val="65000"/>
                      </a:schemeClr>
                    </a:solidFill>
                  </a:tcPr>
                </a:tc>
                <a:extLst>
                  <a:ext uri="{0D108BD9-81ED-4DB2-BD59-A6C34878D82A}">
                    <a16:rowId xmlns:a16="http://schemas.microsoft.com/office/drawing/2014/main" val="2065065940"/>
                  </a:ext>
                </a:extLst>
              </a:tr>
            </a:tbl>
          </a:graphicData>
        </a:graphic>
      </p:graphicFrame>
      <p:graphicFrame>
        <p:nvGraphicFramePr>
          <p:cNvPr id="12" name="Table 11">
            <a:extLst>
              <a:ext uri="{FF2B5EF4-FFF2-40B4-BE49-F238E27FC236}">
                <a16:creationId xmlns:a16="http://schemas.microsoft.com/office/drawing/2014/main" id="{6B5361C9-EFFE-D96D-D33F-70435AF90ABC}"/>
              </a:ext>
            </a:extLst>
          </p:cNvPr>
          <p:cNvGraphicFramePr>
            <a:graphicFrameLocks noGrp="1"/>
          </p:cNvGraphicFramePr>
          <p:nvPr>
            <p:extLst>
              <p:ext uri="{D42A27DB-BD31-4B8C-83A1-F6EECF244321}">
                <p14:modId xmlns:p14="http://schemas.microsoft.com/office/powerpoint/2010/main" val="949926965"/>
              </p:ext>
            </p:extLst>
          </p:nvPr>
        </p:nvGraphicFramePr>
        <p:xfrm>
          <a:off x="4346742" y="3733800"/>
          <a:ext cx="1366158" cy="1376760"/>
        </p:xfrm>
        <a:graphic>
          <a:graphicData uri="http://schemas.openxmlformats.org/drawingml/2006/table">
            <a:tbl>
              <a:tblPr firstRow="1" bandRow="1">
                <a:tableStyleId>{5C22544A-7EE6-4342-B048-85BDC9FD1C3A}</a:tableStyleId>
              </a:tblPr>
              <a:tblGrid>
                <a:gridCol w="683079">
                  <a:extLst>
                    <a:ext uri="{9D8B030D-6E8A-4147-A177-3AD203B41FA5}">
                      <a16:colId xmlns:a16="http://schemas.microsoft.com/office/drawing/2014/main" val="2782728920"/>
                    </a:ext>
                  </a:extLst>
                </a:gridCol>
                <a:gridCol w="683079">
                  <a:extLst>
                    <a:ext uri="{9D8B030D-6E8A-4147-A177-3AD203B41FA5}">
                      <a16:colId xmlns:a16="http://schemas.microsoft.com/office/drawing/2014/main" val="2077954462"/>
                    </a:ext>
                  </a:extLst>
                </a:gridCol>
              </a:tblGrid>
              <a:tr h="4589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65000"/>
                      </a:schemeClr>
                    </a:solidFill>
                  </a:tcPr>
                </a:tc>
                <a:extLst>
                  <a:ext uri="{0D108BD9-81ED-4DB2-BD59-A6C34878D82A}">
                    <a16:rowId xmlns:a16="http://schemas.microsoft.com/office/drawing/2014/main" val="2140983875"/>
                  </a:ext>
                </a:extLst>
              </a:tr>
              <a:tr h="4589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65000"/>
                      </a:schemeClr>
                    </a:solidFill>
                  </a:tcPr>
                </a:tc>
                <a:extLst>
                  <a:ext uri="{0D108BD9-81ED-4DB2-BD59-A6C34878D82A}">
                    <a16:rowId xmlns:a16="http://schemas.microsoft.com/office/drawing/2014/main" val="2065065940"/>
                  </a:ext>
                </a:extLst>
              </a:tr>
              <a:tr h="45892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6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alpha val="65000"/>
                      </a:schemeClr>
                    </a:solidFill>
                  </a:tcPr>
                </a:tc>
                <a:extLst>
                  <a:ext uri="{0D108BD9-81ED-4DB2-BD59-A6C34878D82A}">
                    <a16:rowId xmlns:a16="http://schemas.microsoft.com/office/drawing/2014/main" val="2193300562"/>
                  </a:ext>
                </a:extLst>
              </a:tr>
            </a:tbl>
          </a:graphicData>
        </a:graphic>
      </p:graphicFrame>
      <p:sp>
        <p:nvSpPr>
          <p:cNvPr id="13" name="Left Bracket 12">
            <a:extLst>
              <a:ext uri="{FF2B5EF4-FFF2-40B4-BE49-F238E27FC236}">
                <a16:creationId xmlns:a16="http://schemas.microsoft.com/office/drawing/2014/main" id="{CD8EB74C-50D4-1936-DB06-5B8F789D281D}"/>
              </a:ext>
            </a:extLst>
          </p:cNvPr>
          <p:cNvSpPr/>
          <p:nvPr/>
        </p:nvSpPr>
        <p:spPr>
          <a:xfrm>
            <a:off x="1722664" y="3138908"/>
            <a:ext cx="462642" cy="2643178"/>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Left Bracket 13">
            <a:extLst>
              <a:ext uri="{FF2B5EF4-FFF2-40B4-BE49-F238E27FC236}">
                <a16:creationId xmlns:a16="http://schemas.microsoft.com/office/drawing/2014/main" id="{E228F74A-118C-B37C-3CD1-7595F3E96E39}"/>
              </a:ext>
            </a:extLst>
          </p:cNvPr>
          <p:cNvSpPr/>
          <p:nvPr/>
        </p:nvSpPr>
        <p:spPr>
          <a:xfrm flipH="1">
            <a:off x="6021043" y="3147066"/>
            <a:ext cx="462642" cy="2643178"/>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1E49C53-2092-3925-68C2-77026086AC4F}"/>
              </a:ext>
            </a:extLst>
          </p:cNvPr>
          <p:cNvCxnSpPr/>
          <p:nvPr/>
        </p:nvCxnSpPr>
        <p:spPr>
          <a:xfrm>
            <a:off x="1924789" y="5167312"/>
            <a:ext cx="4432468"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3A59024-2B28-3B9F-BD3C-F7F80F57F1E6}"/>
                  </a:ext>
                </a:extLst>
              </p:cNvPr>
              <p:cNvSpPr txBox="1"/>
              <p:nvPr/>
            </p:nvSpPr>
            <p:spPr>
              <a:xfrm>
                <a:off x="1953985" y="5388429"/>
                <a:ext cx="4392386" cy="6309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500" b="1" i="1" smtClean="0">
                              <a:solidFill>
                                <a:srgbClr val="002060"/>
                              </a:solidFill>
                              <a:latin typeface="Cambria Math" panose="02040503050406030204" pitchFamily="18" charset="0"/>
                            </a:rPr>
                          </m:ctrlPr>
                        </m:sSubPr>
                        <m:e>
                          <m:r>
                            <a:rPr lang="en-US" sz="3500" b="1" i="1" smtClean="0">
                              <a:solidFill>
                                <a:srgbClr val="002060"/>
                              </a:solidFill>
                              <a:latin typeface="Cambria Math" panose="02040503050406030204" pitchFamily="18" charset="0"/>
                            </a:rPr>
                            <m:t>𝒅</m:t>
                          </m:r>
                        </m:e>
                        <m:sub>
                          <m:r>
                            <a:rPr lang="en-US" sz="3500" b="1" i="1" smtClean="0">
                              <a:solidFill>
                                <a:srgbClr val="002060"/>
                              </a:solidFill>
                              <a:latin typeface="Cambria Math" panose="02040503050406030204" pitchFamily="18" charset="0"/>
                            </a:rPr>
                            <m:t>𝑲</m:t>
                          </m:r>
                        </m:sub>
                      </m:sSub>
                    </m:oMath>
                  </m:oMathPara>
                </a14:m>
                <a:endParaRPr lang="en-US" sz="3500" b="1" dirty="0">
                  <a:solidFill>
                    <a:srgbClr val="002060"/>
                  </a:solidFill>
                </a:endParaRPr>
              </a:p>
            </p:txBody>
          </p:sp>
        </mc:Choice>
        <mc:Fallback xmlns="">
          <p:sp>
            <p:nvSpPr>
              <p:cNvPr id="17" name="TextBox 16">
                <a:extLst>
                  <a:ext uri="{FF2B5EF4-FFF2-40B4-BE49-F238E27FC236}">
                    <a16:creationId xmlns:a16="http://schemas.microsoft.com/office/drawing/2014/main" id="{F3A59024-2B28-3B9F-BD3C-F7F80F57F1E6}"/>
                  </a:ext>
                </a:extLst>
              </p:cNvPr>
              <p:cNvSpPr txBox="1">
                <a:spLocks noRot="1" noChangeAspect="1" noMove="1" noResize="1" noEditPoints="1" noAdjustHandles="1" noChangeArrowheads="1" noChangeShapeType="1" noTextEdit="1"/>
              </p:cNvSpPr>
              <p:nvPr/>
            </p:nvSpPr>
            <p:spPr>
              <a:xfrm>
                <a:off x="1953985" y="5388429"/>
                <a:ext cx="4392386" cy="630942"/>
              </a:xfrm>
              <a:prstGeom prst="rect">
                <a:avLst/>
              </a:prstGeom>
              <a:blipFill>
                <a:blip r:embed="rId4"/>
                <a:stretch>
                  <a:fillRect/>
                </a:stretch>
              </a:blipFill>
            </p:spPr>
            <p:txBody>
              <a:bodyPr/>
              <a:lstStyle/>
              <a:p>
                <a:r>
                  <a:rPr lang="en-US">
                    <a:noFill/>
                  </a:rPr>
                  <a:t> </a:t>
                </a:r>
              </a:p>
            </p:txBody>
          </p:sp>
        </mc:Fallback>
      </mc:AlternateContent>
      <p:sp>
        <p:nvSpPr>
          <p:cNvPr id="18" name="Multiplication Sign 17">
            <a:extLst>
              <a:ext uri="{FF2B5EF4-FFF2-40B4-BE49-F238E27FC236}">
                <a16:creationId xmlns:a16="http://schemas.microsoft.com/office/drawing/2014/main" id="{F951A5AA-5E13-A58D-9856-425CFDB2CA73}"/>
              </a:ext>
            </a:extLst>
          </p:cNvPr>
          <p:cNvSpPr/>
          <p:nvPr/>
        </p:nvSpPr>
        <p:spPr>
          <a:xfrm>
            <a:off x="3784887" y="4380413"/>
            <a:ext cx="358369" cy="368290"/>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DF05DE9-CC89-EF56-352C-E7242015DEF1}"/>
              </a:ext>
            </a:extLst>
          </p:cNvPr>
          <p:cNvSpPr txBox="1"/>
          <p:nvPr/>
        </p:nvSpPr>
        <p:spPr>
          <a:xfrm>
            <a:off x="1" y="4120192"/>
            <a:ext cx="1645842" cy="553998"/>
          </a:xfrm>
          <a:prstGeom prst="rect">
            <a:avLst/>
          </a:prstGeom>
          <a:noFill/>
        </p:spPr>
        <p:txBody>
          <a:bodyPr wrap="square" rtlCol="0">
            <a:spAutoFit/>
          </a:bodyPr>
          <a:lstStyle/>
          <a:p>
            <a:r>
              <a:rPr lang="en-US" sz="3000" dirty="0" err="1">
                <a:solidFill>
                  <a:srgbClr val="002060"/>
                </a:solidFill>
              </a:rPr>
              <a:t>Softmax</a:t>
            </a:r>
            <a:endParaRPr lang="en-US" sz="3000" dirty="0">
              <a:solidFill>
                <a:srgbClr val="002060"/>
              </a:solidFill>
            </a:endParaRPr>
          </a:p>
        </p:txBody>
      </p:sp>
      <p:sp>
        <p:nvSpPr>
          <p:cNvPr id="20" name="Equals 19">
            <a:extLst>
              <a:ext uri="{FF2B5EF4-FFF2-40B4-BE49-F238E27FC236}">
                <a16:creationId xmlns:a16="http://schemas.microsoft.com/office/drawing/2014/main" id="{1DDE00A4-7177-CD9A-4E8A-1B1B49FC0928}"/>
              </a:ext>
            </a:extLst>
          </p:cNvPr>
          <p:cNvSpPr/>
          <p:nvPr/>
        </p:nvSpPr>
        <p:spPr>
          <a:xfrm>
            <a:off x="8948057" y="4223657"/>
            <a:ext cx="600580" cy="228701"/>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21" name="Table 20">
            <a:extLst>
              <a:ext uri="{FF2B5EF4-FFF2-40B4-BE49-F238E27FC236}">
                <a16:creationId xmlns:a16="http://schemas.microsoft.com/office/drawing/2014/main" id="{37975440-5DBA-FAE4-18EC-63591B231694}"/>
              </a:ext>
            </a:extLst>
          </p:cNvPr>
          <p:cNvGraphicFramePr>
            <a:graphicFrameLocks noGrp="1"/>
          </p:cNvGraphicFramePr>
          <p:nvPr>
            <p:extLst>
              <p:ext uri="{D42A27DB-BD31-4B8C-83A1-F6EECF244321}">
                <p14:modId xmlns:p14="http://schemas.microsoft.com/office/powerpoint/2010/main" val="980461029"/>
              </p:ext>
            </p:extLst>
          </p:nvPr>
        </p:nvGraphicFramePr>
        <p:xfrm>
          <a:off x="9779958" y="4002273"/>
          <a:ext cx="1917129" cy="736601"/>
        </p:xfrm>
        <a:graphic>
          <a:graphicData uri="http://schemas.openxmlformats.org/drawingml/2006/table">
            <a:tbl>
              <a:tblPr firstRow="1" bandRow="1">
                <a:tableStyleId>{5C22544A-7EE6-4342-B048-85BDC9FD1C3A}</a:tableStyleId>
              </a:tblPr>
              <a:tblGrid>
                <a:gridCol w="639043">
                  <a:extLst>
                    <a:ext uri="{9D8B030D-6E8A-4147-A177-3AD203B41FA5}">
                      <a16:colId xmlns:a16="http://schemas.microsoft.com/office/drawing/2014/main" val="2782728920"/>
                    </a:ext>
                  </a:extLst>
                </a:gridCol>
                <a:gridCol w="639043">
                  <a:extLst>
                    <a:ext uri="{9D8B030D-6E8A-4147-A177-3AD203B41FA5}">
                      <a16:colId xmlns:a16="http://schemas.microsoft.com/office/drawing/2014/main" val="2077954462"/>
                    </a:ext>
                  </a:extLst>
                </a:gridCol>
                <a:gridCol w="639043">
                  <a:extLst>
                    <a:ext uri="{9D8B030D-6E8A-4147-A177-3AD203B41FA5}">
                      <a16:colId xmlns:a16="http://schemas.microsoft.com/office/drawing/2014/main" val="1845916713"/>
                    </a:ext>
                  </a:extLst>
                </a:gridCol>
              </a:tblGrid>
              <a:tr h="247158">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5000"/>
                      </a:srgb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5000"/>
                      </a:srgb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5000"/>
                      </a:srgbClr>
                    </a:solidFill>
                  </a:tcPr>
                </a:tc>
                <a:extLst>
                  <a:ext uri="{0D108BD9-81ED-4DB2-BD59-A6C34878D82A}">
                    <a16:rowId xmlns:a16="http://schemas.microsoft.com/office/drawing/2014/main" val="2140983875"/>
                  </a:ext>
                </a:extLst>
              </a:tr>
              <a:tr h="37084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5000"/>
                      </a:srgb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5000"/>
                      </a:srgb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5000"/>
                      </a:srgbClr>
                    </a:solidFill>
                  </a:tcPr>
                </a:tc>
                <a:extLst>
                  <a:ext uri="{0D108BD9-81ED-4DB2-BD59-A6C34878D82A}">
                    <a16:rowId xmlns:a16="http://schemas.microsoft.com/office/drawing/2014/main" val="2065065940"/>
                  </a:ext>
                </a:extLst>
              </a:tr>
            </a:tbl>
          </a:graphicData>
        </a:graphic>
      </p:graphicFrame>
      <p:sp>
        <p:nvSpPr>
          <p:cNvPr id="22" name="TextBox 21">
            <a:extLst>
              <a:ext uri="{FF2B5EF4-FFF2-40B4-BE49-F238E27FC236}">
                <a16:creationId xmlns:a16="http://schemas.microsoft.com/office/drawing/2014/main" id="{0CE7424E-D633-BD38-010A-2B41B5CED30E}"/>
              </a:ext>
            </a:extLst>
          </p:cNvPr>
          <p:cNvSpPr txBox="1"/>
          <p:nvPr/>
        </p:nvSpPr>
        <p:spPr>
          <a:xfrm>
            <a:off x="9671410" y="3294387"/>
            <a:ext cx="1758665" cy="707886"/>
          </a:xfrm>
          <a:prstGeom prst="rect">
            <a:avLst/>
          </a:prstGeom>
          <a:noFill/>
        </p:spPr>
        <p:txBody>
          <a:bodyPr wrap="square" rtlCol="0">
            <a:spAutoFit/>
          </a:bodyPr>
          <a:lstStyle/>
          <a:p>
            <a:pPr algn="ctr"/>
            <a:r>
              <a:rPr lang="en-US" sz="4000" dirty="0">
                <a:solidFill>
                  <a:srgbClr val="00B0F0"/>
                </a:solidFill>
              </a:rPr>
              <a:t>Z</a:t>
            </a:r>
          </a:p>
        </p:txBody>
      </p:sp>
    </p:spTree>
    <p:extLst>
      <p:ext uri="{BB962C8B-B14F-4D97-AF65-F5344CB8AC3E}">
        <p14:creationId xmlns:p14="http://schemas.microsoft.com/office/powerpoint/2010/main" val="3308136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7D264-11A1-A609-1F69-F9ECF33026F5}"/>
              </a:ext>
            </a:extLst>
          </p:cNvPr>
          <p:cNvSpPr>
            <a:spLocks noGrp="1"/>
          </p:cNvSpPr>
          <p:nvPr>
            <p:ph type="title"/>
          </p:nvPr>
        </p:nvSpPr>
        <p:spPr/>
        <p:txBody>
          <a:bodyPr/>
          <a:lstStyle/>
          <a:p>
            <a:pPr algn="ctr"/>
            <a:r>
              <a:rPr lang="en-US" b="1" dirty="0">
                <a:solidFill>
                  <a:srgbClr val="002060"/>
                </a:solidFill>
              </a:rPr>
              <a:t>Performer</a:t>
            </a:r>
          </a:p>
        </p:txBody>
      </p:sp>
      <p:sp>
        <p:nvSpPr>
          <p:cNvPr id="3" name="Date Placeholder 2">
            <a:extLst>
              <a:ext uri="{FF2B5EF4-FFF2-40B4-BE49-F238E27FC236}">
                <a16:creationId xmlns:a16="http://schemas.microsoft.com/office/drawing/2014/main" id="{3292D3AA-8AFD-E448-B871-BF3BA9F00716}"/>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64928AE4-D93D-2970-862D-B3D5366B9F59}"/>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52CD69C5-6B8F-9FDF-2F24-34CD35C684DF}"/>
              </a:ext>
            </a:extLst>
          </p:cNvPr>
          <p:cNvSpPr>
            <a:spLocks noGrp="1"/>
          </p:cNvSpPr>
          <p:nvPr>
            <p:ph type="sldNum" sz="quarter" idx="12"/>
          </p:nvPr>
        </p:nvSpPr>
        <p:spPr/>
        <p:txBody>
          <a:bodyPr/>
          <a:lstStyle/>
          <a:p>
            <a:fld id="{12F30E3B-FC6E-44F7-AB65-D389D6696595}" type="slidenum">
              <a:rPr lang="en-US" smtClean="0"/>
              <a:t>33</a:t>
            </a:fld>
            <a:endParaRPr lang="en-US"/>
          </a:p>
        </p:txBody>
      </p:sp>
      <p:sp>
        <p:nvSpPr>
          <p:cNvPr id="6" name="TextBox 5">
            <a:extLst>
              <a:ext uri="{FF2B5EF4-FFF2-40B4-BE49-F238E27FC236}">
                <a16:creationId xmlns:a16="http://schemas.microsoft.com/office/drawing/2014/main" id="{C98A7BEE-102D-77F4-D9E6-0F90892C9AE5}"/>
              </a:ext>
            </a:extLst>
          </p:cNvPr>
          <p:cNvSpPr txBox="1"/>
          <p:nvPr/>
        </p:nvSpPr>
        <p:spPr>
          <a:xfrm>
            <a:off x="838200" y="1883229"/>
            <a:ext cx="10515600" cy="646331"/>
          </a:xfrm>
          <a:prstGeom prst="rect">
            <a:avLst/>
          </a:prstGeom>
          <a:noFill/>
        </p:spPr>
        <p:txBody>
          <a:bodyPr wrap="square" rtlCol="0">
            <a:spAutoFit/>
          </a:bodyPr>
          <a:lstStyle/>
          <a:p>
            <a:r>
              <a:rPr lang="en-US" dirty="0">
                <a:solidFill>
                  <a:srgbClr val="C00000"/>
                </a:solidFill>
              </a:rPr>
              <a:t>Is a specific type of transformer designed to improve the scalability of attention through Fast Attention via Positive Orthogonal Random Features (FAVOR+).</a:t>
            </a:r>
          </a:p>
        </p:txBody>
      </p:sp>
    </p:spTree>
    <p:extLst>
      <p:ext uri="{BB962C8B-B14F-4D97-AF65-F5344CB8AC3E}">
        <p14:creationId xmlns:p14="http://schemas.microsoft.com/office/powerpoint/2010/main" val="3703583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F4F5A-A53A-2FFB-F9D0-4ABD6B0CF4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2AFD8C-16C2-2A69-05F6-5568EEB0C341}"/>
              </a:ext>
            </a:extLst>
          </p:cNvPr>
          <p:cNvSpPr>
            <a:spLocks noGrp="1"/>
          </p:cNvSpPr>
          <p:nvPr>
            <p:ph type="title"/>
          </p:nvPr>
        </p:nvSpPr>
        <p:spPr/>
        <p:txBody>
          <a:bodyPr/>
          <a:lstStyle/>
          <a:p>
            <a:pPr algn="ctr"/>
            <a:r>
              <a:rPr lang="en-US" b="1" dirty="0">
                <a:solidFill>
                  <a:srgbClr val="002060"/>
                </a:solidFill>
              </a:rPr>
              <a:t>Comparison: SoftMax vs Kernel Approximation</a:t>
            </a:r>
          </a:p>
        </p:txBody>
      </p:sp>
      <p:sp>
        <p:nvSpPr>
          <p:cNvPr id="3" name="Date Placeholder 2">
            <a:extLst>
              <a:ext uri="{FF2B5EF4-FFF2-40B4-BE49-F238E27FC236}">
                <a16:creationId xmlns:a16="http://schemas.microsoft.com/office/drawing/2014/main" id="{1182D037-EC84-FAF0-691F-8C5F0EF10F0C}"/>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E392BEE8-C9EB-280D-C296-A422C7A6C677}"/>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138A1A25-D156-6DA9-FE22-551DBA55744C}"/>
              </a:ext>
            </a:extLst>
          </p:cNvPr>
          <p:cNvSpPr>
            <a:spLocks noGrp="1"/>
          </p:cNvSpPr>
          <p:nvPr>
            <p:ph type="sldNum" sz="quarter" idx="12"/>
          </p:nvPr>
        </p:nvSpPr>
        <p:spPr/>
        <p:txBody>
          <a:bodyPr/>
          <a:lstStyle/>
          <a:p>
            <a:fld id="{12F30E3B-FC6E-44F7-AB65-D389D6696595}" type="slidenum">
              <a:rPr lang="en-US" smtClean="0"/>
              <a:t>34</a:t>
            </a:fld>
            <a:endParaRPr lang="en-US"/>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8F7002D0-632E-C279-5163-5E628AA5F0A6}"/>
                  </a:ext>
                </a:extLst>
              </p:cNvPr>
              <p:cNvGraphicFramePr>
                <a:graphicFrameLocks noGrp="1"/>
              </p:cNvGraphicFramePr>
              <p:nvPr>
                <p:extLst>
                  <p:ext uri="{D42A27DB-BD31-4B8C-83A1-F6EECF244321}">
                    <p14:modId xmlns:p14="http://schemas.microsoft.com/office/powerpoint/2010/main" val="2357564079"/>
                  </p:ext>
                </p:extLst>
              </p:nvPr>
            </p:nvGraphicFramePr>
            <p:xfrm>
              <a:off x="1679073" y="2067895"/>
              <a:ext cx="8127999" cy="3080957"/>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3857652799"/>
                        </a:ext>
                      </a:extLst>
                    </a:gridCol>
                    <a:gridCol w="2709333">
                      <a:extLst>
                        <a:ext uri="{9D8B030D-6E8A-4147-A177-3AD203B41FA5}">
                          <a16:colId xmlns:a16="http://schemas.microsoft.com/office/drawing/2014/main" val="228853043"/>
                        </a:ext>
                      </a:extLst>
                    </a:gridCol>
                    <a:gridCol w="2709333">
                      <a:extLst>
                        <a:ext uri="{9D8B030D-6E8A-4147-A177-3AD203B41FA5}">
                          <a16:colId xmlns:a16="http://schemas.microsoft.com/office/drawing/2014/main" val="1766175166"/>
                        </a:ext>
                      </a:extLst>
                    </a:gridCol>
                  </a:tblGrid>
                  <a:tr h="370840">
                    <a:tc>
                      <a:txBody>
                        <a:bodyPr/>
                        <a:lstStyle/>
                        <a:p>
                          <a:r>
                            <a:rPr lang="en-US" b="1" dirty="0">
                              <a:solidFill>
                                <a:srgbClr val="002060"/>
                              </a:solidFill>
                            </a:rPr>
                            <a:t>Component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b="1" dirty="0">
                              <a:solidFill>
                                <a:srgbClr val="002060"/>
                              </a:solidFill>
                            </a:rPr>
                            <a:t>Transformer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b="1" dirty="0">
                              <a:solidFill>
                                <a:srgbClr val="002060"/>
                              </a:solidFill>
                            </a:rPr>
                            <a:t>Performer (FAVOR+)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98683856"/>
                      </a:ext>
                    </a:extLst>
                  </a:tr>
                  <a:tr h="370840">
                    <a:tc>
                      <a:txBody>
                        <a:bodyPr/>
                        <a:lstStyle/>
                        <a:p>
                          <a:r>
                            <a:rPr lang="en-US" dirty="0">
                              <a:solidFill>
                                <a:srgbClr val="002060"/>
                              </a:solidFill>
                            </a:rPr>
                            <a:t>Attention Scores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ctrlPr>
                                      <a:rPr lang="en-US" b="0" i="1" smtClean="0">
                                        <a:solidFill>
                                          <a:srgbClr val="002060"/>
                                        </a:solidFill>
                                        <a:latin typeface="Cambria Math" panose="02040503050406030204" pitchFamily="18" charset="0"/>
                                      </a:rPr>
                                    </m:ctrlPr>
                                  </m:fPr>
                                  <m:num>
                                    <m:r>
                                      <a:rPr lang="en-US" b="0" smtClean="0">
                                        <a:solidFill>
                                          <a:srgbClr val="002060"/>
                                        </a:solidFill>
                                        <a:latin typeface="Cambria Math" panose="02040503050406030204" pitchFamily="18" charset="0"/>
                                      </a:rPr>
                                      <m:t>𝑄</m:t>
                                    </m:r>
                                    <m:sSup>
                                      <m:sSupPr>
                                        <m:ctrlPr>
                                          <a:rPr lang="en-US" b="0" i="1" smtClean="0">
                                            <a:solidFill>
                                              <a:srgbClr val="002060"/>
                                            </a:solidFill>
                                            <a:latin typeface="Cambria Math" panose="02040503050406030204" pitchFamily="18" charset="0"/>
                                          </a:rPr>
                                        </m:ctrlPr>
                                      </m:sSupPr>
                                      <m:e>
                                        <m:r>
                                          <a:rPr lang="en-US" b="0" smtClean="0">
                                            <a:solidFill>
                                              <a:srgbClr val="002060"/>
                                            </a:solidFill>
                                            <a:latin typeface="Cambria Math" panose="02040503050406030204" pitchFamily="18" charset="0"/>
                                          </a:rPr>
                                          <m:t>𝐾</m:t>
                                        </m:r>
                                      </m:e>
                                      <m:sup>
                                        <m:r>
                                          <a:rPr lang="en-US" b="0" smtClean="0">
                                            <a:solidFill>
                                              <a:srgbClr val="002060"/>
                                            </a:solidFill>
                                            <a:latin typeface="Cambria Math" panose="02040503050406030204" pitchFamily="18" charset="0"/>
                                          </a:rPr>
                                          <m:t>𝑇</m:t>
                                        </m:r>
                                      </m:sup>
                                    </m:sSup>
                                  </m:num>
                                  <m:den>
                                    <m:rad>
                                      <m:radPr>
                                        <m:degHide m:val="on"/>
                                        <m:ctrlPr>
                                          <a:rPr lang="en-US" b="0" i="1" smtClean="0">
                                            <a:solidFill>
                                              <a:srgbClr val="002060"/>
                                            </a:solidFill>
                                            <a:latin typeface="Cambria Math" panose="02040503050406030204" pitchFamily="18" charset="0"/>
                                          </a:rPr>
                                        </m:ctrlPr>
                                      </m:radPr>
                                      <m:deg/>
                                      <m:e>
                                        <m:r>
                                          <a:rPr lang="en-US" b="0" smtClean="0">
                                            <a:solidFill>
                                              <a:srgbClr val="002060"/>
                                            </a:solidFill>
                                            <a:latin typeface="Cambria Math" panose="02040503050406030204" pitchFamily="18" charset="0"/>
                                          </a:rPr>
                                          <m:t>𝑑</m:t>
                                        </m:r>
                                      </m:e>
                                    </m:rad>
                                  </m:den>
                                </m:f>
                              </m:oMath>
                            </m:oMathPara>
                          </a14:m>
                          <a:endParaRPr 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b="0" smtClean="0">
                                    <a:solidFill>
                                      <a:srgbClr val="002060"/>
                                    </a:solidFill>
                                    <a:latin typeface="Cambria Math" panose="02040503050406030204" pitchFamily="18" charset="0"/>
                                  </a:rPr>
                                  <m:t>𝜙</m:t>
                                </m:r>
                                <m:d>
                                  <m:dPr>
                                    <m:ctrlPr>
                                      <a:rPr lang="en-US" b="0" i="1" smtClean="0">
                                        <a:solidFill>
                                          <a:srgbClr val="002060"/>
                                        </a:solidFill>
                                        <a:latin typeface="Cambria Math" panose="02040503050406030204" pitchFamily="18" charset="0"/>
                                      </a:rPr>
                                    </m:ctrlPr>
                                  </m:dPr>
                                  <m:e>
                                    <m:r>
                                      <a:rPr lang="en-US" b="0" smtClean="0">
                                        <a:solidFill>
                                          <a:srgbClr val="002060"/>
                                        </a:solidFill>
                                        <a:latin typeface="Cambria Math" panose="02040503050406030204" pitchFamily="18" charset="0"/>
                                      </a:rPr>
                                      <m:t>𝑄</m:t>
                                    </m:r>
                                  </m:e>
                                </m:d>
                                <m:r>
                                  <a:rPr lang="en-US" b="0" smtClean="0">
                                    <a:solidFill>
                                      <a:srgbClr val="002060"/>
                                    </a:solidFill>
                                    <a:latin typeface="Cambria Math" panose="02040503050406030204" pitchFamily="18" charset="0"/>
                                  </a:rPr>
                                  <m:t>.</m:t>
                                </m:r>
                                <m:d>
                                  <m:dPr>
                                    <m:ctrlPr>
                                      <a:rPr lang="en-US" b="0" i="1" smtClean="0">
                                        <a:solidFill>
                                          <a:srgbClr val="002060"/>
                                        </a:solidFill>
                                        <a:latin typeface="Cambria Math" panose="02040503050406030204" pitchFamily="18" charset="0"/>
                                      </a:rPr>
                                    </m:ctrlPr>
                                  </m:dPr>
                                  <m:e>
                                    <m:r>
                                      <a:rPr lang="en-US" b="0" smtClean="0">
                                        <a:solidFill>
                                          <a:srgbClr val="002060"/>
                                        </a:solidFill>
                                        <a:latin typeface="Cambria Math" panose="02040503050406030204" pitchFamily="18" charset="0"/>
                                      </a:rPr>
                                      <m:t>𝜙</m:t>
                                    </m:r>
                                    <m:sSup>
                                      <m:sSupPr>
                                        <m:ctrlPr>
                                          <a:rPr lang="en-US" b="0" i="1" smtClean="0">
                                            <a:solidFill>
                                              <a:srgbClr val="002060"/>
                                            </a:solidFill>
                                            <a:latin typeface="Cambria Math" panose="02040503050406030204" pitchFamily="18" charset="0"/>
                                          </a:rPr>
                                        </m:ctrlPr>
                                      </m:sSupPr>
                                      <m:e>
                                        <m:d>
                                          <m:dPr>
                                            <m:ctrlPr>
                                              <a:rPr lang="en-US" b="0" i="1" smtClean="0">
                                                <a:solidFill>
                                                  <a:srgbClr val="002060"/>
                                                </a:solidFill>
                                                <a:latin typeface="Cambria Math" panose="02040503050406030204" pitchFamily="18" charset="0"/>
                                              </a:rPr>
                                            </m:ctrlPr>
                                          </m:dPr>
                                          <m:e>
                                            <m:r>
                                              <a:rPr lang="en-US" b="0" smtClean="0">
                                                <a:solidFill>
                                                  <a:srgbClr val="002060"/>
                                                </a:solidFill>
                                                <a:latin typeface="Cambria Math" panose="02040503050406030204" pitchFamily="18" charset="0"/>
                                              </a:rPr>
                                              <m:t>𝐾</m:t>
                                            </m:r>
                                          </m:e>
                                        </m:d>
                                      </m:e>
                                      <m:sup>
                                        <m:r>
                                          <a:rPr lang="en-US" b="0" smtClean="0">
                                            <a:solidFill>
                                              <a:srgbClr val="002060"/>
                                            </a:solidFill>
                                            <a:latin typeface="Cambria Math" panose="02040503050406030204" pitchFamily="18" charset="0"/>
                                          </a:rPr>
                                          <m:t>𝑇</m:t>
                                        </m:r>
                                      </m:sup>
                                    </m:sSup>
                                    <m:r>
                                      <a:rPr lang="en-US" b="0" smtClean="0">
                                        <a:solidFill>
                                          <a:srgbClr val="002060"/>
                                        </a:solidFill>
                                        <a:latin typeface="Cambria Math" panose="02040503050406030204" pitchFamily="18" charset="0"/>
                                      </a:rPr>
                                      <m:t>𝑉</m:t>
                                    </m:r>
                                  </m:e>
                                </m:d>
                              </m:oMath>
                            </m:oMathPara>
                          </a14:m>
                          <a:endParaRPr 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25786000"/>
                      </a:ext>
                    </a:extLst>
                  </a:tr>
                  <a:tr h="370840">
                    <a:tc>
                      <a:txBody>
                        <a:bodyPr/>
                        <a:lstStyle/>
                        <a:p>
                          <a:r>
                            <a:rPr lang="en-US" dirty="0">
                              <a:solidFill>
                                <a:srgbClr val="002060"/>
                              </a:solidFill>
                            </a:rPr>
                            <a:t>SoftMax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solidFill>
                                <a:srgbClr val="002060"/>
                              </a:solidFill>
                            </a:rPr>
                            <a:t>Exact SoftMax over scores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solidFill>
                                <a:srgbClr val="002060"/>
                              </a:solidFill>
                            </a:rPr>
                            <a:t>Approximate via kernel trick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3982449"/>
                      </a:ext>
                    </a:extLst>
                  </a:tr>
                  <a:tr h="370840">
                    <a:tc>
                      <a:txBody>
                        <a:bodyPr/>
                        <a:lstStyle/>
                        <a:p>
                          <a:r>
                            <a:rPr lang="en-US" dirty="0">
                              <a:solidFill>
                                <a:srgbClr val="002060"/>
                              </a:solidFill>
                            </a:rPr>
                            <a:t>Complexity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solidFill>
                                <a:srgbClr val="002060"/>
                              </a:solidFill>
                            </a:rPr>
                            <a:t>O(</a:t>
                          </a:r>
                          <a14:m>
                            <m:oMath xmlns:m="http://schemas.openxmlformats.org/officeDocument/2006/math">
                              <m:sSup>
                                <m:sSupPr>
                                  <m:ctrlPr>
                                    <a:rPr lang="en-US" b="0" i="1" smtClean="0">
                                      <a:solidFill>
                                        <a:srgbClr val="002060"/>
                                      </a:solidFill>
                                      <a:latin typeface="Cambria Math" panose="02040503050406030204" pitchFamily="18" charset="0"/>
                                    </a:rPr>
                                  </m:ctrlPr>
                                </m:sSupPr>
                                <m:e>
                                  <m:r>
                                    <a:rPr lang="en-US" b="0" smtClean="0">
                                      <a:solidFill>
                                        <a:srgbClr val="002060"/>
                                      </a:solidFill>
                                      <a:latin typeface="Cambria Math" panose="02040503050406030204" pitchFamily="18" charset="0"/>
                                    </a:rPr>
                                    <m:t>𝑛</m:t>
                                  </m:r>
                                </m:e>
                                <m:sup>
                                  <m:r>
                                    <a:rPr lang="en-US" b="0" smtClean="0">
                                      <a:solidFill>
                                        <a:srgbClr val="002060"/>
                                      </a:solidFill>
                                      <a:latin typeface="Cambria Math" panose="02040503050406030204" pitchFamily="18" charset="0"/>
                                    </a:rPr>
                                    <m:t>2</m:t>
                                  </m:r>
                                </m:sup>
                              </m:sSup>
                              <m:r>
                                <a:rPr lang="en-US" b="0" smtClean="0">
                                  <a:solidFill>
                                    <a:srgbClr val="002060"/>
                                  </a:solidFill>
                                  <a:latin typeface="Cambria Math" panose="02040503050406030204" pitchFamily="18" charset="0"/>
                                </a:rPr>
                                <m:t>)</m:t>
                              </m:r>
                            </m:oMath>
                          </a14:m>
                          <a:endParaRPr lang="en-US" dirty="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solidFill>
                                <a:srgbClr val="002060"/>
                              </a:solidFill>
                            </a:rPr>
                            <a:t>O(n) linear attention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47737128"/>
                      </a:ext>
                    </a:extLst>
                  </a:tr>
                  <a:tr h="320040">
                    <a:tc>
                      <a:txBody>
                        <a:bodyPr/>
                        <a:lstStyle/>
                        <a:p>
                          <a:r>
                            <a:rPr lang="en-US" dirty="0">
                              <a:solidFill>
                                <a:srgbClr val="002060"/>
                              </a:solidFill>
                            </a:rPr>
                            <a:t>Scalability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solidFill>
                                <a:srgbClr val="002060"/>
                              </a:solidFill>
                            </a:rPr>
                            <a:t>Poor for long sequences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solidFill>
                                <a:srgbClr val="002060"/>
                              </a:solidFill>
                            </a:rPr>
                            <a:t>Excellent for long sequences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15409602"/>
                      </a:ext>
                    </a:extLst>
                  </a:tr>
                  <a:tr h="320040">
                    <a:tc>
                      <a:txBody>
                        <a:bodyPr/>
                        <a:lstStyle/>
                        <a:p>
                          <a:r>
                            <a:rPr lang="en-US" dirty="0">
                              <a:solidFill>
                                <a:srgbClr val="002060"/>
                              </a:solidFill>
                            </a:rPr>
                            <a:t>Interpretability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002060"/>
                              </a:solidFill>
                            </a:rPr>
                            <a:t>Exact attention weights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002060"/>
                              </a:solidFill>
                            </a:rPr>
                            <a:t>Approximate weights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418265"/>
                      </a:ext>
                    </a:extLst>
                  </a:tr>
                </a:tbl>
              </a:graphicData>
            </a:graphic>
          </p:graphicFrame>
        </mc:Choice>
        <mc:Fallback>
          <p:graphicFrame>
            <p:nvGraphicFramePr>
              <p:cNvPr id="7" name="Table 6">
                <a:extLst>
                  <a:ext uri="{FF2B5EF4-FFF2-40B4-BE49-F238E27FC236}">
                    <a16:creationId xmlns:a16="http://schemas.microsoft.com/office/drawing/2014/main" id="{8F7002D0-632E-C279-5163-5E628AA5F0A6}"/>
                  </a:ext>
                </a:extLst>
              </p:cNvPr>
              <p:cNvGraphicFramePr>
                <a:graphicFrameLocks noGrp="1"/>
              </p:cNvGraphicFramePr>
              <p:nvPr>
                <p:extLst>
                  <p:ext uri="{D42A27DB-BD31-4B8C-83A1-F6EECF244321}">
                    <p14:modId xmlns:p14="http://schemas.microsoft.com/office/powerpoint/2010/main" val="2357564079"/>
                  </p:ext>
                </p:extLst>
              </p:nvPr>
            </p:nvGraphicFramePr>
            <p:xfrm>
              <a:off x="1679073" y="2067895"/>
              <a:ext cx="8127999" cy="3080957"/>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3857652799"/>
                        </a:ext>
                      </a:extLst>
                    </a:gridCol>
                    <a:gridCol w="2709333">
                      <a:extLst>
                        <a:ext uri="{9D8B030D-6E8A-4147-A177-3AD203B41FA5}">
                          <a16:colId xmlns:a16="http://schemas.microsoft.com/office/drawing/2014/main" val="228853043"/>
                        </a:ext>
                      </a:extLst>
                    </a:gridCol>
                    <a:gridCol w="2709333">
                      <a:extLst>
                        <a:ext uri="{9D8B030D-6E8A-4147-A177-3AD203B41FA5}">
                          <a16:colId xmlns:a16="http://schemas.microsoft.com/office/drawing/2014/main" val="1766175166"/>
                        </a:ext>
                      </a:extLst>
                    </a:gridCol>
                  </a:tblGrid>
                  <a:tr h="370840">
                    <a:tc>
                      <a:txBody>
                        <a:bodyPr/>
                        <a:lstStyle/>
                        <a:p>
                          <a:r>
                            <a:rPr lang="en-US" b="1" dirty="0">
                              <a:solidFill>
                                <a:srgbClr val="002060"/>
                              </a:solidFill>
                            </a:rPr>
                            <a:t>Component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b="1" dirty="0">
                              <a:solidFill>
                                <a:srgbClr val="002060"/>
                              </a:solidFill>
                            </a:rPr>
                            <a:t>Transformer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b="1" dirty="0">
                              <a:solidFill>
                                <a:srgbClr val="002060"/>
                              </a:solidFill>
                            </a:rPr>
                            <a:t>Performer (FAVOR+)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98683856"/>
                      </a:ext>
                    </a:extLst>
                  </a:tr>
                  <a:tr h="693357">
                    <a:tc>
                      <a:txBody>
                        <a:bodyPr/>
                        <a:lstStyle/>
                        <a:p>
                          <a:r>
                            <a:rPr lang="en-US" dirty="0">
                              <a:solidFill>
                                <a:srgbClr val="002060"/>
                              </a:solidFill>
                            </a:rPr>
                            <a:t>Attention Scores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100450" t="-57018" r="-100676" b="-30526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00000" t="-57018" r="-449" b="-305263"/>
                          </a:stretch>
                        </a:blipFill>
                      </a:tcPr>
                    </a:tc>
                    <a:extLst>
                      <a:ext uri="{0D108BD9-81ED-4DB2-BD59-A6C34878D82A}">
                        <a16:rowId xmlns:a16="http://schemas.microsoft.com/office/drawing/2014/main" val="925786000"/>
                      </a:ext>
                    </a:extLst>
                  </a:tr>
                  <a:tr h="640080">
                    <a:tc>
                      <a:txBody>
                        <a:bodyPr/>
                        <a:lstStyle/>
                        <a:p>
                          <a:r>
                            <a:rPr lang="en-US" dirty="0">
                              <a:solidFill>
                                <a:srgbClr val="002060"/>
                              </a:solidFill>
                            </a:rPr>
                            <a:t>SoftMax 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solidFill>
                                <a:srgbClr val="002060"/>
                              </a:solidFill>
                            </a:rPr>
                            <a:t>Exact SoftMax over scores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solidFill>
                                <a:srgbClr val="002060"/>
                              </a:solidFill>
                            </a:rPr>
                            <a:t>Approximate via kernel trick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3982449"/>
                      </a:ext>
                    </a:extLst>
                  </a:tr>
                  <a:tr h="370840">
                    <a:tc>
                      <a:txBody>
                        <a:bodyPr/>
                        <a:lstStyle/>
                        <a:p>
                          <a:r>
                            <a:rPr lang="en-US" dirty="0">
                              <a:solidFill>
                                <a:srgbClr val="002060"/>
                              </a:solidFill>
                            </a:rPr>
                            <a:t>Complexity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100450" t="-465574" r="-100676" b="-298361"/>
                          </a:stretch>
                        </a:blipFill>
                      </a:tcPr>
                    </a:tc>
                    <a:tc>
                      <a:txBody>
                        <a:bodyPr/>
                        <a:lstStyle/>
                        <a:p>
                          <a:r>
                            <a:rPr lang="en-US" dirty="0">
                              <a:solidFill>
                                <a:srgbClr val="002060"/>
                              </a:solidFill>
                            </a:rPr>
                            <a:t>O(n) linear attention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747737128"/>
                      </a:ext>
                    </a:extLst>
                  </a:tr>
                  <a:tr h="640080">
                    <a:tc>
                      <a:txBody>
                        <a:bodyPr/>
                        <a:lstStyle/>
                        <a:p>
                          <a:r>
                            <a:rPr lang="en-US" dirty="0">
                              <a:solidFill>
                                <a:srgbClr val="002060"/>
                              </a:solidFill>
                            </a:rPr>
                            <a:t>Scalability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solidFill>
                                <a:srgbClr val="002060"/>
                              </a:solidFill>
                            </a:rPr>
                            <a:t>Poor for long sequences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a:solidFill>
                                <a:srgbClr val="002060"/>
                              </a:solidFill>
                            </a:rPr>
                            <a:t>Excellent for long sequences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115409602"/>
                      </a:ext>
                    </a:extLst>
                  </a:tr>
                  <a:tr h="365760">
                    <a:tc>
                      <a:txBody>
                        <a:bodyPr/>
                        <a:lstStyle/>
                        <a:p>
                          <a:r>
                            <a:rPr lang="en-US" dirty="0">
                              <a:solidFill>
                                <a:srgbClr val="002060"/>
                              </a:solidFill>
                            </a:rPr>
                            <a:t>Interpretability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002060"/>
                              </a:solidFill>
                            </a:rPr>
                            <a:t>Exact attention weights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rgbClr val="002060"/>
                              </a:solidFill>
                            </a:rPr>
                            <a:t>Approximate weights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418265"/>
                      </a:ext>
                    </a:extLst>
                  </a:tr>
                </a:tbl>
              </a:graphicData>
            </a:graphic>
          </p:graphicFrame>
        </mc:Fallback>
      </mc:AlternateContent>
    </p:spTree>
    <p:extLst>
      <p:ext uri="{BB962C8B-B14F-4D97-AF65-F5344CB8AC3E}">
        <p14:creationId xmlns:p14="http://schemas.microsoft.com/office/powerpoint/2010/main" val="1891610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899C46-3A56-EFE2-F40D-517934463D11}"/>
              </a:ext>
            </a:extLst>
          </p:cNvPr>
          <p:cNvSpPr>
            <a:spLocks noGrp="1"/>
          </p:cNvSpPr>
          <p:nvPr>
            <p:ph type="dt" sz="half" idx="10"/>
          </p:nvPr>
        </p:nvSpPr>
        <p:spPr/>
        <p:txBody>
          <a:bodyPr/>
          <a:lstStyle/>
          <a:p>
            <a:fld id="{3FA6EEFB-733A-4C75-A9B6-6CB1D4C4A27B}" type="datetime1">
              <a:rPr lang="en-US" smtClean="0"/>
              <a:t>4/24/2025</a:t>
            </a:fld>
            <a:endParaRPr lang="en-US"/>
          </a:p>
        </p:txBody>
      </p:sp>
      <p:sp>
        <p:nvSpPr>
          <p:cNvPr id="3" name="Footer Placeholder 2">
            <a:extLst>
              <a:ext uri="{FF2B5EF4-FFF2-40B4-BE49-F238E27FC236}">
                <a16:creationId xmlns:a16="http://schemas.microsoft.com/office/drawing/2014/main" id="{06B6F260-F4F8-644F-4D30-70B12A25E843}"/>
              </a:ext>
            </a:extLst>
          </p:cNvPr>
          <p:cNvSpPr>
            <a:spLocks noGrp="1"/>
          </p:cNvSpPr>
          <p:nvPr>
            <p:ph type="ftr" sz="quarter" idx="11"/>
          </p:nvPr>
        </p:nvSpPr>
        <p:spPr/>
        <p:txBody>
          <a:bodyPr/>
          <a:lstStyle/>
          <a:p>
            <a:r>
              <a:rPr lang="en-US"/>
              <a:t>Krishna Kumar Shrestha</a:t>
            </a:r>
          </a:p>
        </p:txBody>
      </p:sp>
      <p:sp>
        <p:nvSpPr>
          <p:cNvPr id="4" name="Slide Number Placeholder 3">
            <a:extLst>
              <a:ext uri="{FF2B5EF4-FFF2-40B4-BE49-F238E27FC236}">
                <a16:creationId xmlns:a16="http://schemas.microsoft.com/office/drawing/2014/main" id="{5B239EC5-82D0-BC80-1CA5-C7C4104EA8F1}"/>
              </a:ext>
            </a:extLst>
          </p:cNvPr>
          <p:cNvSpPr>
            <a:spLocks noGrp="1"/>
          </p:cNvSpPr>
          <p:nvPr>
            <p:ph type="sldNum" sz="quarter" idx="12"/>
          </p:nvPr>
        </p:nvSpPr>
        <p:spPr/>
        <p:txBody>
          <a:bodyPr/>
          <a:lstStyle/>
          <a:p>
            <a:fld id="{12F30E3B-FC6E-44F7-AB65-D389D6696595}" type="slidenum">
              <a:rPr lang="en-US" smtClean="0"/>
              <a:t>35</a:t>
            </a:fld>
            <a:endParaRPr lang="en-US"/>
          </a:p>
        </p:txBody>
      </p:sp>
      <p:pic>
        <p:nvPicPr>
          <p:cNvPr id="4098" name="Picture 2" descr="Tackling Quadratic Attention Complexity: Methods to Optimize Attention in  Transformers. Part 1">
            <a:extLst>
              <a:ext uri="{FF2B5EF4-FFF2-40B4-BE49-F238E27FC236}">
                <a16:creationId xmlns:a16="http://schemas.microsoft.com/office/drawing/2014/main" id="{B72F9FD2-2B8C-A6CB-C6F0-1999D45E8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0"/>
            <a:ext cx="118681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899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6E82-D905-3A3B-C823-57750D705239}"/>
              </a:ext>
            </a:extLst>
          </p:cNvPr>
          <p:cNvSpPr>
            <a:spLocks noGrp="1"/>
          </p:cNvSpPr>
          <p:nvPr>
            <p:ph type="title"/>
          </p:nvPr>
        </p:nvSpPr>
        <p:spPr/>
        <p:txBody>
          <a:bodyPr/>
          <a:lstStyle/>
          <a:p>
            <a:r>
              <a:rPr lang="en-US" dirty="0">
                <a:solidFill>
                  <a:srgbClr val="002060"/>
                </a:solidFill>
              </a:rPr>
              <a:t>Step 1 : Encoding layer</a:t>
            </a:r>
          </a:p>
        </p:txBody>
      </p:sp>
      <p:sp>
        <p:nvSpPr>
          <p:cNvPr id="3" name="Date Placeholder 2">
            <a:extLst>
              <a:ext uri="{FF2B5EF4-FFF2-40B4-BE49-F238E27FC236}">
                <a16:creationId xmlns:a16="http://schemas.microsoft.com/office/drawing/2014/main" id="{90F113D2-C4E2-7520-C9BE-FDED9010454A}"/>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C77539A4-9C85-51B6-6FE9-C285EF9AC841}"/>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D6040BAD-A99D-BEF8-C237-51FE9C904D76}"/>
              </a:ext>
            </a:extLst>
          </p:cNvPr>
          <p:cNvSpPr>
            <a:spLocks noGrp="1"/>
          </p:cNvSpPr>
          <p:nvPr>
            <p:ph type="sldNum" sz="quarter" idx="12"/>
          </p:nvPr>
        </p:nvSpPr>
        <p:spPr/>
        <p:txBody>
          <a:bodyPr/>
          <a:lstStyle/>
          <a:p>
            <a:fld id="{12F30E3B-FC6E-44F7-AB65-D389D6696595}" type="slidenum">
              <a:rPr lang="en-US" smtClean="0"/>
              <a:t>36</a:t>
            </a:fld>
            <a:endParaRPr lang="en-US"/>
          </a:p>
        </p:txBody>
      </p:sp>
      <p:sp>
        <p:nvSpPr>
          <p:cNvPr id="6" name="TextBox 5">
            <a:extLst>
              <a:ext uri="{FF2B5EF4-FFF2-40B4-BE49-F238E27FC236}">
                <a16:creationId xmlns:a16="http://schemas.microsoft.com/office/drawing/2014/main" id="{EE8FCB6B-1D40-E295-91BA-4656CF4F0F72}"/>
              </a:ext>
            </a:extLst>
          </p:cNvPr>
          <p:cNvSpPr txBox="1"/>
          <p:nvPr/>
        </p:nvSpPr>
        <p:spPr>
          <a:xfrm>
            <a:off x="838200" y="1844842"/>
            <a:ext cx="10515600" cy="646331"/>
          </a:xfrm>
          <a:prstGeom prst="rect">
            <a:avLst/>
          </a:prstGeom>
          <a:noFill/>
        </p:spPr>
        <p:txBody>
          <a:bodyPr wrap="square" rtlCol="0">
            <a:spAutoFit/>
          </a:bodyPr>
          <a:lstStyle/>
          <a:p>
            <a:r>
              <a:rPr lang="en-US" dirty="0">
                <a:solidFill>
                  <a:srgbClr val="002060"/>
                </a:solidFill>
              </a:rPr>
              <a:t>Each assets time series is passed through a linear encoder to project from 2D( price &amp; volume) to a higher-dimensional space</a:t>
            </a:r>
          </a:p>
        </p:txBody>
      </p:sp>
      <p:pic>
        <p:nvPicPr>
          <p:cNvPr id="8" name="Picture 7" descr="A blue and white screen with text&#10;&#10;AI-generated content may be incorrect.">
            <a:extLst>
              <a:ext uri="{FF2B5EF4-FFF2-40B4-BE49-F238E27FC236}">
                <a16:creationId xmlns:a16="http://schemas.microsoft.com/office/drawing/2014/main" id="{31BAC4C8-7F79-CF63-496A-C5CD52CEE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629" y="2491173"/>
            <a:ext cx="8745682" cy="2766608"/>
          </a:xfrm>
          <a:prstGeom prst="rect">
            <a:avLst/>
          </a:prstGeom>
        </p:spPr>
      </p:pic>
      <p:sp>
        <p:nvSpPr>
          <p:cNvPr id="9" name="TextBox 8">
            <a:extLst>
              <a:ext uri="{FF2B5EF4-FFF2-40B4-BE49-F238E27FC236}">
                <a16:creationId xmlns:a16="http://schemas.microsoft.com/office/drawing/2014/main" id="{3186978E-A0DF-6E02-20AD-1E0078EECC45}"/>
              </a:ext>
            </a:extLst>
          </p:cNvPr>
          <p:cNvSpPr txBox="1"/>
          <p:nvPr/>
        </p:nvSpPr>
        <p:spPr>
          <a:xfrm>
            <a:off x="957943" y="5442857"/>
            <a:ext cx="9622971" cy="646331"/>
          </a:xfrm>
          <a:prstGeom prst="rect">
            <a:avLst/>
          </a:prstGeom>
          <a:noFill/>
        </p:spPr>
        <p:txBody>
          <a:bodyPr wrap="square" rtlCol="0">
            <a:spAutoFit/>
          </a:bodyPr>
          <a:lstStyle/>
          <a:p>
            <a:r>
              <a:rPr lang="en-US" b="1" dirty="0">
                <a:solidFill>
                  <a:srgbClr val="C00000"/>
                </a:solidFill>
              </a:rPr>
              <a:t>🧠 Why? A higher-dimensional space allows the attention layer to better capture complex temporal patterns.</a:t>
            </a:r>
          </a:p>
        </p:txBody>
      </p:sp>
    </p:spTree>
    <p:extLst>
      <p:ext uri="{BB962C8B-B14F-4D97-AF65-F5344CB8AC3E}">
        <p14:creationId xmlns:p14="http://schemas.microsoft.com/office/powerpoint/2010/main" val="2881565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366D1-ED0A-A88D-551A-6BF745F8AD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6D6468-E31D-EAD2-6043-DA0AA308C3B5}"/>
              </a:ext>
            </a:extLst>
          </p:cNvPr>
          <p:cNvSpPr>
            <a:spLocks noGrp="1"/>
          </p:cNvSpPr>
          <p:nvPr>
            <p:ph type="title"/>
          </p:nvPr>
        </p:nvSpPr>
        <p:spPr/>
        <p:txBody>
          <a:bodyPr/>
          <a:lstStyle/>
          <a:p>
            <a:r>
              <a:rPr lang="en-US" dirty="0">
                <a:solidFill>
                  <a:srgbClr val="002060"/>
                </a:solidFill>
              </a:rPr>
              <a:t>Step 2 : Attention Layer (Performer)</a:t>
            </a:r>
          </a:p>
        </p:txBody>
      </p:sp>
      <p:sp>
        <p:nvSpPr>
          <p:cNvPr id="3" name="Date Placeholder 2">
            <a:extLst>
              <a:ext uri="{FF2B5EF4-FFF2-40B4-BE49-F238E27FC236}">
                <a16:creationId xmlns:a16="http://schemas.microsoft.com/office/drawing/2014/main" id="{39CB06CC-D131-D089-4F14-05890968D460}"/>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CE082FFF-123F-C0BB-5371-9CA09901091A}"/>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ED0B9972-EAA2-4A91-0B6F-5ADFB6A95489}"/>
              </a:ext>
            </a:extLst>
          </p:cNvPr>
          <p:cNvSpPr>
            <a:spLocks noGrp="1"/>
          </p:cNvSpPr>
          <p:nvPr>
            <p:ph type="sldNum" sz="quarter" idx="12"/>
          </p:nvPr>
        </p:nvSpPr>
        <p:spPr/>
        <p:txBody>
          <a:bodyPr/>
          <a:lstStyle/>
          <a:p>
            <a:fld id="{12F30E3B-FC6E-44F7-AB65-D389D6696595}" type="slidenum">
              <a:rPr lang="en-US" smtClean="0"/>
              <a:t>37</a:t>
            </a:fld>
            <a:endParaRPr lang="en-US"/>
          </a:p>
        </p:txBody>
      </p:sp>
      <p:sp>
        <p:nvSpPr>
          <p:cNvPr id="6" name="TextBox 5">
            <a:extLst>
              <a:ext uri="{FF2B5EF4-FFF2-40B4-BE49-F238E27FC236}">
                <a16:creationId xmlns:a16="http://schemas.microsoft.com/office/drawing/2014/main" id="{26597C1B-3E7D-AE7C-443F-B350E92404C7}"/>
              </a:ext>
            </a:extLst>
          </p:cNvPr>
          <p:cNvSpPr txBox="1"/>
          <p:nvPr/>
        </p:nvSpPr>
        <p:spPr>
          <a:xfrm>
            <a:off x="838200" y="1844842"/>
            <a:ext cx="10515600" cy="369332"/>
          </a:xfrm>
          <a:prstGeom prst="rect">
            <a:avLst/>
          </a:prstGeom>
          <a:noFill/>
        </p:spPr>
        <p:txBody>
          <a:bodyPr wrap="square" rtlCol="0">
            <a:spAutoFit/>
          </a:bodyPr>
          <a:lstStyle/>
          <a:p>
            <a:r>
              <a:rPr lang="en-US" dirty="0">
                <a:solidFill>
                  <a:srgbClr val="002060"/>
                </a:solidFill>
              </a:rPr>
              <a:t>The encoded sequence is then passed through the Performer attention module.</a:t>
            </a:r>
          </a:p>
        </p:txBody>
      </p:sp>
      <p:sp>
        <p:nvSpPr>
          <p:cNvPr id="9" name="TextBox 8">
            <a:extLst>
              <a:ext uri="{FF2B5EF4-FFF2-40B4-BE49-F238E27FC236}">
                <a16:creationId xmlns:a16="http://schemas.microsoft.com/office/drawing/2014/main" id="{8BEFDADD-B829-6606-B623-2062AF132BB6}"/>
              </a:ext>
            </a:extLst>
          </p:cNvPr>
          <p:cNvSpPr txBox="1"/>
          <p:nvPr/>
        </p:nvSpPr>
        <p:spPr>
          <a:xfrm>
            <a:off x="957943" y="5442857"/>
            <a:ext cx="9622971" cy="646331"/>
          </a:xfrm>
          <a:prstGeom prst="rect">
            <a:avLst/>
          </a:prstGeom>
          <a:noFill/>
        </p:spPr>
        <p:txBody>
          <a:bodyPr wrap="square" rtlCol="0">
            <a:spAutoFit/>
          </a:bodyPr>
          <a:lstStyle/>
          <a:p>
            <a:r>
              <a:rPr lang="en-US" b="1" dirty="0">
                <a:solidFill>
                  <a:srgbClr val="C00000"/>
                </a:solidFill>
              </a:rPr>
              <a:t>🧠 Why? Attention helps the model learn what historical points are important for each asset.</a:t>
            </a:r>
          </a:p>
        </p:txBody>
      </p:sp>
      <p:pic>
        <p:nvPicPr>
          <p:cNvPr id="10" name="Picture 9" descr="A blue and white screen with white text">
            <a:extLst>
              <a:ext uri="{FF2B5EF4-FFF2-40B4-BE49-F238E27FC236}">
                <a16:creationId xmlns:a16="http://schemas.microsoft.com/office/drawing/2014/main" id="{A3333394-E231-5542-D44B-262CE2338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3" y="2214174"/>
            <a:ext cx="11386458" cy="3023132"/>
          </a:xfrm>
          <a:prstGeom prst="rect">
            <a:avLst/>
          </a:prstGeom>
        </p:spPr>
      </p:pic>
    </p:spTree>
    <p:extLst>
      <p:ext uri="{BB962C8B-B14F-4D97-AF65-F5344CB8AC3E}">
        <p14:creationId xmlns:p14="http://schemas.microsoft.com/office/powerpoint/2010/main" val="3092291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B7919-F1C9-F13F-5171-B2020D8D2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28752D-F8A7-2D54-EA98-67F6DF6E1872}"/>
              </a:ext>
            </a:extLst>
          </p:cNvPr>
          <p:cNvSpPr>
            <a:spLocks noGrp="1"/>
          </p:cNvSpPr>
          <p:nvPr>
            <p:ph type="title"/>
          </p:nvPr>
        </p:nvSpPr>
        <p:spPr/>
        <p:txBody>
          <a:bodyPr/>
          <a:lstStyle/>
          <a:p>
            <a:r>
              <a:rPr lang="en-US" dirty="0">
                <a:solidFill>
                  <a:srgbClr val="002060"/>
                </a:solidFill>
              </a:rPr>
              <a:t>Step 3 : Extract Final Embedding</a:t>
            </a:r>
          </a:p>
        </p:txBody>
      </p:sp>
      <p:sp>
        <p:nvSpPr>
          <p:cNvPr id="3" name="Date Placeholder 2">
            <a:extLst>
              <a:ext uri="{FF2B5EF4-FFF2-40B4-BE49-F238E27FC236}">
                <a16:creationId xmlns:a16="http://schemas.microsoft.com/office/drawing/2014/main" id="{1E66EC0D-1DFB-DCC9-F7BD-B04CC7B47676}"/>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FD35CFFA-CFDA-124C-B446-E503307C76C6}"/>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5BBE87F2-8425-A649-E413-2E879E3EA4AC}"/>
              </a:ext>
            </a:extLst>
          </p:cNvPr>
          <p:cNvSpPr>
            <a:spLocks noGrp="1"/>
          </p:cNvSpPr>
          <p:nvPr>
            <p:ph type="sldNum" sz="quarter" idx="12"/>
          </p:nvPr>
        </p:nvSpPr>
        <p:spPr/>
        <p:txBody>
          <a:bodyPr/>
          <a:lstStyle/>
          <a:p>
            <a:fld id="{12F30E3B-FC6E-44F7-AB65-D389D6696595}" type="slidenum">
              <a:rPr lang="en-US" smtClean="0"/>
              <a:t>38</a:t>
            </a:fld>
            <a:endParaRPr lang="en-US"/>
          </a:p>
        </p:txBody>
      </p:sp>
      <p:sp>
        <p:nvSpPr>
          <p:cNvPr id="6" name="TextBox 5">
            <a:extLst>
              <a:ext uri="{FF2B5EF4-FFF2-40B4-BE49-F238E27FC236}">
                <a16:creationId xmlns:a16="http://schemas.microsoft.com/office/drawing/2014/main" id="{54578B23-0216-E418-AEF5-89142F6D3B1E}"/>
              </a:ext>
            </a:extLst>
          </p:cNvPr>
          <p:cNvSpPr txBox="1"/>
          <p:nvPr/>
        </p:nvSpPr>
        <p:spPr>
          <a:xfrm>
            <a:off x="838200" y="1844842"/>
            <a:ext cx="10515600" cy="369332"/>
          </a:xfrm>
          <a:prstGeom prst="rect">
            <a:avLst/>
          </a:prstGeom>
          <a:noFill/>
        </p:spPr>
        <p:txBody>
          <a:bodyPr wrap="square" rtlCol="0">
            <a:spAutoFit/>
          </a:bodyPr>
          <a:lstStyle/>
          <a:p>
            <a:r>
              <a:rPr lang="en-US" dirty="0">
                <a:solidFill>
                  <a:srgbClr val="002060"/>
                </a:solidFill>
              </a:rPr>
              <a:t>From the attention output, we only keep the last time step embedding (latest info).</a:t>
            </a:r>
          </a:p>
        </p:txBody>
      </p:sp>
      <p:sp>
        <p:nvSpPr>
          <p:cNvPr id="9" name="TextBox 8">
            <a:extLst>
              <a:ext uri="{FF2B5EF4-FFF2-40B4-BE49-F238E27FC236}">
                <a16:creationId xmlns:a16="http://schemas.microsoft.com/office/drawing/2014/main" id="{AEA61CB9-6D5F-1FE8-6612-39B428EDA1C9}"/>
              </a:ext>
            </a:extLst>
          </p:cNvPr>
          <p:cNvSpPr txBox="1"/>
          <p:nvPr/>
        </p:nvSpPr>
        <p:spPr>
          <a:xfrm>
            <a:off x="957943" y="5442857"/>
            <a:ext cx="9622971" cy="369332"/>
          </a:xfrm>
          <a:prstGeom prst="rect">
            <a:avLst/>
          </a:prstGeom>
          <a:noFill/>
        </p:spPr>
        <p:txBody>
          <a:bodyPr wrap="square" rtlCol="0">
            <a:spAutoFit/>
          </a:bodyPr>
          <a:lstStyle/>
          <a:p>
            <a:r>
              <a:rPr lang="en-US" b="1" dirty="0">
                <a:solidFill>
                  <a:srgbClr val="C00000"/>
                </a:solidFill>
              </a:rPr>
              <a:t>🧠 Why? Only the most recent context matters for today’s investment decision.</a:t>
            </a:r>
          </a:p>
        </p:txBody>
      </p:sp>
      <p:pic>
        <p:nvPicPr>
          <p:cNvPr id="8" name="Picture 7" descr="A computer screen shot of a computer code">
            <a:extLst>
              <a:ext uri="{FF2B5EF4-FFF2-40B4-BE49-F238E27FC236}">
                <a16:creationId xmlns:a16="http://schemas.microsoft.com/office/drawing/2014/main" id="{1F87C835-80F3-3364-BB8F-150F975C9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14174"/>
            <a:ext cx="12192000" cy="3095058"/>
          </a:xfrm>
          <a:prstGeom prst="rect">
            <a:avLst/>
          </a:prstGeom>
        </p:spPr>
      </p:pic>
    </p:spTree>
    <p:extLst>
      <p:ext uri="{BB962C8B-B14F-4D97-AF65-F5344CB8AC3E}">
        <p14:creationId xmlns:p14="http://schemas.microsoft.com/office/powerpoint/2010/main" val="5681282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ADC0B-9D8A-9082-3522-1D75B69D62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2C387-E0FD-A1E3-86E6-F5D4B6EE272C}"/>
              </a:ext>
            </a:extLst>
          </p:cNvPr>
          <p:cNvSpPr>
            <a:spLocks noGrp="1"/>
          </p:cNvSpPr>
          <p:nvPr>
            <p:ph type="title"/>
          </p:nvPr>
        </p:nvSpPr>
        <p:spPr/>
        <p:txBody>
          <a:bodyPr/>
          <a:lstStyle/>
          <a:p>
            <a:r>
              <a:rPr lang="en-US" dirty="0">
                <a:solidFill>
                  <a:srgbClr val="002060"/>
                </a:solidFill>
              </a:rPr>
              <a:t>Step 4 : Forward Network (Scoring Layer)</a:t>
            </a:r>
          </a:p>
        </p:txBody>
      </p:sp>
      <p:sp>
        <p:nvSpPr>
          <p:cNvPr id="3" name="Date Placeholder 2">
            <a:extLst>
              <a:ext uri="{FF2B5EF4-FFF2-40B4-BE49-F238E27FC236}">
                <a16:creationId xmlns:a16="http://schemas.microsoft.com/office/drawing/2014/main" id="{9A67EC37-94F4-8E78-ADA0-F70E3B8EE07D}"/>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832CC5CC-0C8A-6792-6644-84E761587D46}"/>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60B84FF0-4334-DBEF-C0E7-F9BD2255DA7F}"/>
              </a:ext>
            </a:extLst>
          </p:cNvPr>
          <p:cNvSpPr>
            <a:spLocks noGrp="1"/>
          </p:cNvSpPr>
          <p:nvPr>
            <p:ph type="sldNum" sz="quarter" idx="12"/>
          </p:nvPr>
        </p:nvSpPr>
        <p:spPr/>
        <p:txBody>
          <a:bodyPr/>
          <a:lstStyle/>
          <a:p>
            <a:fld id="{12F30E3B-FC6E-44F7-AB65-D389D6696595}" type="slidenum">
              <a:rPr lang="en-US" smtClean="0"/>
              <a:t>39</a:t>
            </a:fld>
            <a:endParaRPr lang="en-US"/>
          </a:p>
        </p:txBody>
      </p:sp>
      <p:sp>
        <p:nvSpPr>
          <p:cNvPr id="6" name="TextBox 5">
            <a:extLst>
              <a:ext uri="{FF2B5EF4-FFF2-40B4-BE49-F238E27FC236}">
                <a16:creationId xmlns:a16="http://schemas.microsoft.com/office/drawing/2014/main" id="{86B78435-ED26-8AAA-B8F4-C24434D574E1}"/>
              </a:ext>
            </a:extLst>
          </p:cNvPr>
          <p:cNvSpPr txBox="1"/>
          <p:nvPr/>
        </p:nvSpPr>
        <p:spPr>
          <a:xfrm>
            <a:off x="838200" y="1844842"/>
            <a:ext cx="10515600" cy="369332"/>
          </a:xfrm>
          <a:prstGeom prst="rect">
            <a:avLst/>
          </a:prstGeom>
          <a:noFill/>
        </p:spPr>
        <p:txBody>
          <a:bodyPr wrap="square" rtlCol="0">
            <a:spAutoFit/>
          </a:bodyPr>
          <a:lstStyle/>
          <a:p>
            <a:r>
              <a:rPr lang="en-US" dirty="0">
                <a:solidFill>
                  <a:srgbClr val="002060"/>
                </a:solidFill>
              </a:rPr>
              <a:t>Each asset’s final embedding goes through a small neural network to get a raw score.</a:t>
            </a:r>
          </a:p>
        </p:txBody>
      </p:sp>
      <p:sp>
        <p:nvSpPr>
          <p:cNvPr id="9" name="TextBox 8">
            <a:extLst>
              <a:ext uri="{FF2B5EF4-FFF2-40B4-BE49-F238E27FC236}">
                <a16:creationId xmlns:a16="http://schemas.microsoft.com/office/drawing/2014/main" id="{968A8715-321A-68A9-2690-09573F08F5F1}"/>
              </a:ext>
            </a:extLst>
          </p:cNvPr>
          <p:cNvSpPr txBox="1"/>
          <p:nvPr/>
        </p:nvSpPr>
        <p:spPr>
          <a:xfrm>
            <a:off x="957943" y="5442857"/>
            <a:ext cx="9622971" cy="369332"/>
          </a:xfrm>
          <a:prstGeom prst="rect">
            <a:avLst/>
          </a:prstGeom>
          <a:noFill/>
        </p:spPr>
        <p:txBody>
          <a:bodyPr wrap="square" rtlCol="0">
            <a:spAutoFit/>
          </a:bodyPr>
          <a:lstStyle/>
          <a:p>
            <a:r>
              <a:rPr lang="en-US" b="1" dirty="0">
                <a:solidFill>
                  <a:srgbClr val="C00000"/>
                </a:solidFill>
              </a:rPr>
              <a:t>🧠 Why? Translates complex patterns into a decision signal for each asset.</a:t>
            </a:r>
          </a:p>
        </p:txBody>
      </p:sp>
      <p:pic>
        <p:nvPicPr>
          <p:cNvPr id="10" name="Picture 9" descr="A computer screen shot of a blue and white screen">
            <a:extLst>
              <a:ext uri="{FF2B5EF4-FFF2-40B4-BE49-F238E27FC236}">
                <a16:creationId xmlns:a16="http://schemas.microsoft.com/office/drawing/2014/main" id="{001147DD-5737-2D6B-9C85-3E0F0F3A1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2368328"/>
            <a:ext cx="12172950" cy="2835043"/>
          </a:xfrm>
          <a:prstGeom prst="rect">
            <a:avLst/>
          </a:prstGeom>
        </p:spPr>
      </p:pic>
    </p:spTree>
    <p:extLst>
      <p:ext uri="{BB962C8B-B14F-4D97-AF65-F5344CB8AC3E}">
        <p14:creationId xmlns:p14="http://schemas.microsoft.com/office/powerpoint/2010/main" val="151934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C483-2C31-D2E6-9852-77D3BD867D5A}"/>
              </a:ext>
            </a:extLst>
          </p:cNvPr>
          <p:cNvSpPr>
            <a:spLocks noGrp="1"/>
          </p:cNvSpPr>
          <p:nvPr>
            <p:ph type="title"/>
          </p:nvPr>
        </p:nvSpPr>
        <p:spPr/>
        <p:txBody>
          <a:bodyPr/>
          <a:lstStyle/>
          <a:p>
            <a:r>
              <a:rPr lang="en-US" b="1" i="0" dirty="0">
                <a:solidFill>
                  <a:srgbClr val="002060"/>
                </a:solidFill>
                <a:effectLst/>
              </a:rPr>
              <a:t>The Challenge Facing Rational Investors</a:t>
            </a:r>
            <a:endParaRPr lang="en-US" dirty="0">
              <a:solidFill>
                <a:srgbClr val="002060"/>
              </a:solidFill>
            </a:endParaRPr>
          </a:p>
        </p:txBody>
      </p:sp>
      <p:sp>
        <p:nvSpPr>
          <p:cNvPr id="3" name="Date Placeholder 2">
            <a:extLst>
              <a:ext uri="{FF2B5EF4-FFF2-40B4-BE49-F238E27FC236}">
                <a16:creationId xmlns:a16="http://schemas.microsoft.com/office/drawing/2014/main" id="{2B8EFB58-CD65-A538-E0D7-4ECA69CCC2B2}"/>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F8379EB2-1203-083A-BF27-B2B05A854400}"/>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58C1C52B-D5A0-4548-8594-F26685BC99D2}"/>
              </a:ext>
            </a:extLst>
          </p:cNvPr>
          <p:cNvSpPr>
            <a:spLocks noGrp="1"/>
          </p:cNvSpPr>
          <p:nvPr>
            <p:ph type="sldNum" sz="quarter" idx="12"/>
          </p:nvPr>
        </p:nvSpPr>
        <p:spPr/>
        <p:txBody>
          <a:bodyPr/>
          <a:lstStyle/>
          <a:p>
            <a:fld id="{12F30E3B-FC6E-44F7-AB65-D389D6696595}" type="slidenum">
              <a:rPr lang="en-US" smtClean="0"/>
              <a:t>4</a:t>
            </a:fld>
            <a:endParaRPr lang="en-US"/>
          </a:p>
        </p:txBody>
      </p:sp>
      <p:sp>
        <p:nvSpPr>
          <p:cNvPr id="6" name="TextBox 5">
            <a:extLst>
              <a:ext uri="{FF2B5EF4-FFF2-40B4-BE49-F238E27FC236}">
                <a16:creationId xmlns:a16="http://schemas.microsoft.com/office/drawing/2014/main" id="{2AEA5D25-8871-AD5F-305A-B25BD996DF65}"/>
              </a:ext>
            </a:extLst>
          </p:cNvPr>
          <p:cNvSpPr txBox="1"/>
          <p:nvPr/>
        </p:nvSpPr>
        <p:spPr>
          <a:xfrm>
            <a:off x="838200" y="1948543"/>
            <a:ext cx="10515600" cy="2817951"/>
          </a:xfrm>
          <a:prstGeom prst="rect">
            <a:avLst/>
          </a:prstGeom>
          <a:noFill/>
        </p:spPr>
        <p:txBody>
          <a:bodyPr wrap="square" rtlCol="0">
            <a:spAutoFit/>
          </a:bodyPr>
          <a:lstStyle/>
          <a:p>
            <a:pPr>
              <a:lnSpc>
                <a:spcPct val="150000"/>
              </a:lnSpc>
            </a:pPr>
            <a:r>
              <a:rPr lang="en-US" sz="2000" dirty="0">
                <a:solidFill>
                  <a:srgbClr val="002060"/>
                </a:solidFill>
              </a:rPr>
              <a:t>In a given market, an investor is presented with different assets/securities with different levels of return based on the underlying risk.</a:t>
            </a:r>
          </a:p>
          <a:p>
            <a:pPr>
              <a:lnSpc>
                <a:spcPct val="150000"/>
              </a:lnSpc>
            </a:pPr>
            <a:endParaRPr lang="en-US" sz="2000" dirty="0">
              <a:solidFill>
                <a:srgbClr val="002060"/>
              </a:solidFill>
            </a:endParaRPr>
          </a:p>
          <a:p>
            <a:pPr>
              <a:lnSpc>
                <a:spcPct val="150000"/>
              </a:lnSpc>
            </a:pPr>
            <a:r>
              <a:rPr lang="en-US" sz="2000" dirty="0">
                <a:solidFill>
                  <a:srgbClr val="002060"/>
                </a:solidFill>
              </a:rPr>
              <a:t>A practical consideration rational investors face is how best to select the asset or combination of assets or security investments that present an optimal balance between risk and return on investment and maximizes their expected </a:t>
            </a:r>
            <a:r>
              <a:rPr lang="en-US" sz="2000" b="1" dirty="0">
                <a:solidFill>
                  <a:srgbClr val="C00000"/>
                </a:solidFill>
              </a:rPr>
              <a:t>utility</a:t>
            </a:r>
            <a:r>
              <a:rPr lang="en-US" sz="2000" dirty="0">
                <a:solidFill>
                  <a:srgbClr val="002060"/>
                </a:solidFill>
              </a:rPr>
              <a:t>.</a:t>
            </a:r>
          </a:p>
        </p:txBody>
      </p:sp>
    </p:spTree>
    <p:extLst>
      <p:ext uri="{BB962C8B-B14F-4D97-AF65-F5344CB8AC3E}">
        <p14:creationId xmlns:p14="http://schemas.microsoft.com/office/powerpoint/2010/main" val="171818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7ABEF-8796-ABEF-BD0D-B36178E4E2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F2A003-6591-D61C-33E2-B7F5606887F5}"/>
              </a:ext>
            </a:extLst>
          </p:cNvPr>
          <p:cNvSpPr>
            <a:spLocks noGrp="1"/>
          </p:cNvSpPr>
          <p:nvPr>
            <p:ph type="title"/>
          </p:nvPr>
        </p:nvSpPr>
        <p:spPr/>
        <p:txBody>
          <a:bodyPr/>
          <a:lstStyle/>
          <a:p>
            <a:r>
              <a:rPr lang="en-US" dirty="0">
                <a:solidFill>
                  <a:srgbClr val="002060"/>
                </a:solidFill>
              </a:rPr>
              <a:t>Step 5: Decoder (</a:t>
            </a:r>
            <a:r>
              <a:rPr lang="en-US" dirty="0" err="1">
                <a:solidFill>
                  <a:srgbClr val="002060"/>
                </a:solidFill>
              </a:rPr>
              <a:t>Softmax</a:t>
            </a:r>
            <a:r>
              <a:rPr lang="en-US" dirty="0">
                <a:solidFill>
                  <a:srgbClr val="002060"/>
                </a:solidFill>
              </a:rPr>
              <a:t> Layer)</a:t>
            </a:r>
          </a:p>
        </p:txBody>
      </p:sp>
      <p:sp>
        <p:nvSpPr>
          <p:cNvPr id="3" name="Date Placeholder 2">
            <a:extLst>
              <a:ext uri="{FF2B5EF4-FFF2-40B4-BE49-F238E27FC236}">
                <a16:creationId xmlns:a16="http://schemas.microsoft.com/office/drawing/2014/main" id="{D9CDF919-95C5-82E1-8BDF-711C8C3E1908}"/>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6AFB0BF3-53CA-4B12-2978-9D67102DBE6A}"/>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7DBEE234-5FB3-7CE3-9A4A-0A8EA849C217}"/>
              </a:ext>
            </a:extLst>
          </p:cNvPr>
          <p:cNvSpPr>
            <a:spLocks noGrp="1"/>
          </p:cNvSpPr>
          <p:nvPr>
            <p:ph type="sldNum" sz="quarter" idx="12"/>
          </p:nvPr>
        </p:nvSpPr>
        <p:spPr/>
        <p:txBody>
          <a:bodyPr/>
          <a:lstStyle/>
          <a:p>
            <a:fld id="{12F30E3B-FC6E-44F7-AB65-D389D6696595}" type="slidenum">
              <a:rPr lang="en-US" smtClean="0"/>
              <a:t>40</a:t>
            </a:fld>
            <a:endParaRPr lang="en-US"/>
          </a:p>
        </p:txBody>
      </p:sp>
      <p:sp>
        <p:nvSpPr>
          <p:cNvPr id="6" name="TextBox 5">
            <a:extLst>
              <a:ext uri="{FF2B5EF4-FFF2-40B4-BE49-F238E27FC236}">
                <a16:creationId xmlns:a16="http://schemas.microsoft.com/office/drawing/2014/main" id="{4CA71D0A-4709-FF7D-595E-3BA7685BCC58}"/>
              </a:ext>
            </a:extLst>
          </p:cNvPr>
          <p:cNvSpPr txBox="1"/>
          <p:nvPr/>
        </p:nvSpPr>
        <p:spPr>
          <a:xfrm>
            <a:off x="838200" y="1844842"/>
            <a:ext cx="10515600" cy="369332"/>
          </a:xfrm>
          <a:prstGeom prst="rect">
            <a:avLst/>
          </a:prstGeom>
          <a:noFill/>
        </p:spPr>
        <p:txBody>
          <a:bodyPr wrap="square" rtlCol="0">
            <a:spAutoFit/>
          </a:bodyPr>
          <a:lstStyle/>
          <a:p>
            <a:r>
              <a:rPr lang="en-US" dirty="0">
                <a:solidFill>
                  <a:srgbClr val="002060"/>
                </a:solidFill>
              </a:rPr>
              <a:t>The scores are normalized using </a:t>
            </a:r>
            <a:r>
              <a:rPr lang="en-US" dirty="0" err="1">
                <a:solidFill>
                  <a:srgbClr val="002060"/>
                </a:solidFill>
              </a:rPr>
              <a:t>softmax</a:t>
            </a:r>
            <a:r>
              <a:rPr lang="en-US" dirty="0">
                <a:solidFill>
                  <a:srgbClr val="002060"/>
                </a:solidFill>
              </a:rPr>
              <a:t> to ensure they sum to 1—forming a valid portfolio.</a:t>
            </a:r>
          </a:p>
        </p:txBody>
      </p:sp>
      <p:sp>
        <p:nvSpPr>
          <p:cNvPr id="9" name="TextBox 8">
            <a:extLst>
              <a:ext uri="{FF2B5EF4-FFF2-40B4-BE49-F238E27FC236}">
                <a16:creationId xmlns:a16="http://schemas.microsoft.com/office/drawing/2014/main" id="{AF28707A-BAB5-7698-6058-7D02B3CCC5EA}"/>
              </a:ext>
            </a:extLst>
          </p:cNvPr>
          <p:cNvSpPr txBox="1"/>
          <p:nvPr/>
        </p:nvSpPr>
        <p:spPr>
          <a:xfrm>
            <a:off x="957943" y="5442857"/>
            <a:ext cx="9622971" cy="646331"/>
          </a:xfrm>
          <a:prstGeom prst="rect">
            <a:avLst/>
          </a:prstGeom>
          <a:noFill/>
        </p:spPr>
        <p:txBody>
          <a:bodyPr wrap="square" rtlCol="0">
            <a:spAutoFit/>
          </a:bodyPr>
          <a:lstStyle/>
          <a:p>
            <a:r>
              <a:rPr lang="en-US" dirty="0">
                <a:solidFill>
                  <a:srgbClr val="C00000"/>
                </a:solidFill>
              </a:rPr>
              <a:t>🧠 Why? Final weights must represent proportions in a portfolio (like 30% in asset A, 25% in B, etc.)</a:t>
            </a:r>
            <a:endParaRPr lang="en-US" b="1" dirty="0">
              <a:solidFill>
                <a:srgbClr val="C00000"/>
              </a:solidFill>
            </a:endParaRPr>
          </a:p>
        </p:txBody>
      </p:sp>
      <p:pic>
        <p:nvPicPr>
          <p:cNvPr id="8" name="Picture 7" descr="A computer screen shot of a blue rectangular object with white text">
            <a:extLst>
              <a:ext uri="{FF2B5EF4-FFF2-40B4-BE49-F238E27FC236}">
                <a16:creationId xmlns:a16="http://schemas.microsoft.com/office/drawing/2014/main" id="{E7A60CE5-68F7-DC1A-7427-B005E9D9E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 y="2368328"/>
            <a:ext cx="11696700" cy="2954786"/>
          </a:xfrm>
          <a:prstGeom prst="rect">
            <a:avLst/>
          </a:prstGeom>
        </p:spPr>
      </p:pic>
    </p:spTree>
    <p:extLst>
      <p:ext uri="{BB962C8B-B14F-4D97-AF65-F5344CB8AC3E}">
        <p14:creationId xmlns:p14="http://schemas.microsoft.com/office/powerpoint/2010/main" val="1906761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2E0064-814A-9563-B2BC-6D1EDBBBF461}"/>
              </a:ext>
            </a:extLst>
          </p:cNvPr>
          <p:cNvSpPr>
            <a:spLocks noGrp="1"/>
          </p:cNvSpPr>
          <p:nvPr>
            <p:ph type="title"/>
          </p:nvPr>
        </p:nvSpPr>
        <p:spPr>
          <a:xfrm>
            <a:off x="838200" y="365125"/>
            <a:ext cx="10515600" cy="1325563"/>
          </a:xfrm>
        </p:spPr>
        <p:txBody>
          <a:bodyPr>
            <a:normAutofit/>
          </a:bodyPr>
          <a:lstStyle/>
          <a:p>
            <a:pPr algn="ctr"/>
            <a:r>
              <a:rPr lang="en-US" b="1" dirty="0">
                <a:solidFill>
                  <a:srgbClr val="002060"/>
                </a:solidFill>
              </a:rPr>
              <a:t>Output</a:t>
            </a:r>
          </a:p>
        </p:txBody>
      </p:sp>
      <p:sp>
        <p:nvSpPr>
          <p:cNvPr id="13"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1192621-6295-71B8-B695-D5734D8AE770}"/>
              </a:ext>
            </a:extLst>
          </p:cNvPr>
          <p:cNvPicPr>
            <a:picLocks noChangeAspect="1"/>
          </p:cNvPicPr>
          <p:nvPr/>
        </p:nvPicPr>
        <p:blipFill>
          <a:blip r:embed="rId2"/>
          <a:stretch>
            <a:fillRect/>
          </a:stretch>
        </p:blipFill>
        <p:spPr>
          <a:xfrm>
            <a:off x="1158240" y="2204427"/>
            <a:ext cx="9875520" cy="3611197"/>
          </a:xfrm>
          <a:prstGeom prst="rect">
            <a:avLst/>
          </a:prstGeom>
          <a:effectLst/>
        </p:spPr>
      </p:pic>
      <p:sp>
        <p:nvSpPr>
          <p:cNvPr id="3" name="Date Placeholder 2">
            <a:extLst>
              <a:ext uri="{FF2B5EF4-FFF2-40B4-BE49-F238E27FC236}">
                <a16:creationId xmlns:a16="http://schemas.microsoft.com/office/drawing/2014/main" id="{5A694E20-4AA9-373C-8385-E0F03CAE50AB}"/>
              </a:ext>
            </a:extLst>
          </p:cNvPr>
          <p:cNvSpPr>
            <a:spLocks noGrp="1"/>
          </p:cNvSpPr>
          <p:nvPr>
            <p:ph type="dt" sz="half" idx="10"/>
          </p:nvPr>
        </p:nvSpPr>
        <p:spPr>
          <a:xfrm>
            <a:off x="838200" y="6356350"/>
            <a:ext cx="2743200" cy="365125"/>
          </a:xfrm>
        </p:spPr>
        <p:txBody>
          <a:bodyPr>
            <a:normAutofit/>
          </a:bodyPr>
          <a:lstStyle/>
          <a:p>
            <a:pPr>
              <a:spcAft>
                <a:spcPts val="600"/>
              </a:spcAft>
            </a:pPr>
            <a:fld id="{CB3BDDE6-4F63-492B-A733-AA4D9179BBEA}" type="datetime1">
              <a:rPr lang="en-US" smtClean="0"/>
              <a:pPr>
                <a:spcAft>
                  <a:spcPts val="600"/>
                </a:spcAft>
              </a:pPr>
              <a:t>4/24/2025</a:t>
            </a:fld>
            <a:endParaRPr lang="en-US"/>
          </a:p>
        </p:txBody>
      </p:sp>
      <p:sp>
        <p:nvSpPr>
          <p:cNvPr id="4" name="Footer Placeholder 3">
            <a:extLst>
              <a:ext uri="{FF2B5EF4-FFF2-40B4-BE49-F238E27FC236}">
                <a16:creationId xmlns:a16="http://schemas.microsoft.com/office/drawing/2014/main" id="{D7DFDD4C-2C71-21C2-2BC7-E7C71FE87D3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Krishna Kumar Shrestha</a:t>
            </a:r>
          </a:p>
        </p:txBody>
      </p:sp>
      <p:sp>
        <p:nvSpPr>
          <p:cNvPr id="5" name="Slide Number Placeholder 4">
            <a:extLst>
              <a:ext uri="{FF2B5EF4-FFF2-40B4-BE49-F238E27FC236}">
                <a16:creationId xmlns:a16="http://schemas.microsoft.com/office/drawing/2014/main" id="{8C344C1D-5754-A9CB-D561-8169B8A93DE1}"/>
              </a:ext>
            </a:extLst>
          </p:cNvPr>
          <p:cNvSpPr>
            <a:spLocks noGrp="1"/>
          </p:cNvSpPr>
          <p:nvPr>
            <p:ph type="sldNum" sz="quarter" idx="12"/>
          </p:nvPr>
        </p:nvSpPr>
        <p:spPr>
          <a:xfrm>
            <a:off x="8610600" y="6356350"/>
            <a:ext cx="2743200" cy="365125"/>
          </a:xfrm>
        </p:spPr>
        <p:txBody>
          <a:bodyPr>
            <a:normAutofit/>
          </a:bodyPr>
          <a:lstStyle/>
          <a:p>
            <a:pPr>
              <a:spcAft>
                <a:spcPts val="600"/>
              </a:spcAft>
            </a:pPr>
            <a:fld id="{12F30E3B-FC6E-44F7-AB65-D389D6696595}" type="slidenum">
              <a:rPr lang="en-US" smtClean="0"/>
              <a:pPr>
                <a:spcAft>
                  <a:spcPts val="600"/>
                </a:spcAft>
              </a:pPr>
              <a:t>41</a:t>
            </a:fld>
            <a:endParaRPr lang="en-US"/>
          </a:p>
        </p:txBody>
      </p:sp>
    </p:spTree>
    <p:extLst>
      <p:ext uri="{BB962C8B-B14F-4D97-AF65-F5344CB8AC3E}">
        <p14:creationId xmlns:p14="http://schemas.microsoft.com/office/powerpoint/2010/main" val="2008323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BA9C65-A7B2-E50F-5F26-EDB90D51EE41}"/>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B54C0C-1937-167B-5446-0E71E3AE176C}"/>
              </a:ext>
            </a:extLst>
          </p:cNvPr>
          <p:cNvSpPr>
            <a:spLocks noGrp="1"/>
          </p:cNvSpPr>
          <p:nvPr>
            <p:ph type="title"/>
          </p:nvPr>
        </p:nvSpPr>
        <p:spPr>
          <a:xfrm>
            <a:off x="838200" y="365125"/>
            <a:ext cx="10515600" cy="1325563"/>
          </a:xfrm>
        </p:spPr>
        <p:txBody>
          <a:bodyPr>
            <a:normAutofit/>
          </a:bodyPr>
          <a:lstStyle/>
          <a:p>
            <a:pPr algn="ctr"/>
            <a:r>
              <a:rPr lang="en-US" b="1" dirty="0">
                <a:solidFill>
                  <a:srgbClr val="002060"/>
                </a:solidFill>
              </a:rPr>
              <a:t>Output</a:t>
            </a:r>
          </a:p>
        </p:txBody>
      </p:sp>
      <p:sp>
        <p:nvSpPr>
          <p:cNvPr id="15"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B17D98E-9DF6-F826-0FBB-1DB8F6F33BA1}"/>
              </a:ext>
            </a:extLst>
          </p:cNvPr>
          <p:cNvPicPr>
            <a:picLocks noChangeAspect="1"/>
          </p:cNvPicPr>
          <p:nvPr/>
        </p:nvPicPr>
        <p:blipFill>
          <a:blip r:embed="rId2"/>
          <a:stretch>
            <a:fillRect/>
          </a:stretch>
        </p:blipFill>
        <p:spPr>
          <a:xfrm>
            <a:off x="1158240" y="2794010"/>
            <a:ext cx="9875520" cy="2432031"/>
          </a:xfrm>
          <a:prstGeom prst="rect">
            <a:avLst/>
          </a:prstGeom>
          <a:effectLst/>
        </p:spPr>
      </p:pic>
      <p:sp>
        <p:nvSpPr>
          <p:cNvPr id="3" name="Date Placeholder 2">
            <a:extLst>
              <a:ext uri="{FF2B5EF4-FFF2-40B4-BE49-F238E27FC236}">
                <a16:creationId xmlns:a16="http://schemas.microsoft.com/office/drawing/2014/main" id="{E0ED82D0-712D-065E-B2D8-1283295D160F}"/>
              </a:ext>
            </a:extLst>
          </p:cNvPr>
          <p:cNvSpPr>
            <a:spLocks noGrp="1"/>
          </p:cNvSpPr>
          <p:nvPr>
            <p:ph type="dt" sz="half" idx="10"/>
          </p:nvPr>
        </p:nvSpPr>
        <p:spPr>
          <a:xfrm>
            <a:off x="838200" y="6356350"/>
            <a:ext cx="2743200" cy="365125"/>
          </a:xfrm>
        </p:spPr>
        <p:txBody>
          <a:bodyPr>
            <a:normAutofit/>
          </a:bodyPr>
          <a:lstStyle/>
          <a:p>
            <a:pPr>
              <a:spcAft>
                <a:spcPts val="600"/>
              </a:spcAft>
            </a:pPr>
            <a:fld id="{CB3BDDE6-4F63-492B-A733-AA4D9179BBEA}" type="datetime1">
              <a:rPr lang="en-US" smtClean="0"/>
              <a:pPr>
                <a:spcAft>
                  <a:spcPts val="600"/>
                </a:spcAft>
              </a:pPr>
              <a:t>4/24/2025</a:t>
            </a:fld>
            <a:endParaRPr lang="en-US"/>
          </a:p>
        </p:txBody>
      </p:sp>
      <p:sp>
        <p:nvSpPr>
          <p:cNvPr id="4" name="Footer Placeholder 3">
            <a:extLst>
              <a:ext uri="{FF2B5EF4-FFF2-40B4-BE49-F238E27FC236}">
                <a16:creationId xmlns:a16="http://schemas.microsoft.com/office/drawing/2014/main" id="{67B84627-6457-9116-651F-592DDA7B36E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Krishna Kumar Shrestha</a:t>
            </a:r>
          </a:p>
        </p:txBody>
      </p:sp>
      <p:sp>
        <p:nvSpPr>
          <p:cNvPr id="5" name="Slide Number Placeholder 4">
            <a:extLst>
              <a:ext uri="{FF2B5EF4-FFF2-40B4-BE49-F238E27FC236}">
                <a16:creationId xmlns:a16="http://schemas.microsoft.com/office/drawing/2014/main" id="{3A29F4CE-8714-1CC1-624A-D9F0D38BAAB2}"/>
              </a:ext>
            </a:extLst>
          </p:cNvPr>
          <p:cNvSpPr>
            <a:spLocks noGrp="1"/>
          </p:cNvSpPr>
          <p:nvPr>
            <p:ph type="sldNum" sz="quarter" idx="12"/>
          </p:nvPr>
        </p:nvSpPr>
        <p:spPr>
          <a:xfrm>
            <a:off x="8610600" y="6356350"/>
            <a:ext cx="2743200" cy="365125"/>
          </a:xfrm>
        </p:spPr>
        <p:txBody>
          <a:bodyPr>
            <a:normAutofit/>
          </a:bodyPr>
          <a:lstStyle/>
          <a:p>
            <a:pPr>
              <a:spcAft>
                <a:spcPts val="600"/>
              </a:spcAft>
            </a:pPr>
            <a:fld id="{12F30E3B-FC6E-44F7-AB65-D389D6696595}" type="slidenum">
              <a:rPr lang="en-US" smtClean="0"/>
              <a:pPr>
                <a:spcAft>
                  <a:spcPts val="600"/>
                </a:spcAft>
              </a:pPr>
              <a:t>42</a:t>
            </a:fld>
            <a:endParaRPr lang="en-US"/>
          </a:p>
        </p:txBody>
      </p:sp>
    </p:spTree>
    <p:extLst>
      <p:ext uri="{BB962C8B-B14F-4D97-AF65-F5344CB8AC3E}">
        <p14:creationId xmlns:p14="http://schemas.microsoft.com/office/powerpoint/2010/main" val="18538925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95FC-5188-68CE-82A1-D46C24C610A6}"/>
              </a:ext>
            </a:extLst>
          </p:cNvPr>
          <p:cNvSpPr>
            <a:spLocks noGrp="1"/>
          </p:cNvSpPr>
          <p:nvPr>
            <p:ph type="title"/>
          </p:nvPr>
        </p:nvSpPr>
        <p:spPr/>
        <p:txBody>
          <a:bodyPr/>
          <a:lstStyle/>
          <a:p>
            <a:pPr algn="ctr"/>
            <a:r>
              <a:rPr lang="en-US" b="1" dirty="0">
                <a:solidFill>
                  <a:srgbClr val="002060"/>
                </a:solidFill>
              </a:rPr>
              <a:t>Conclusion</a:t>
            </a:r>
          </a:p>
        </p:txBody>
      </p:sp>
      <p:sp>
        <p:nvSpPr>
          <p:cNvPr id="3" name="Date Placeholder 2">
            <a:extLst>
              <a:ext uri="{FF2B5EF4-FFF2-40B4-BE49-F238E27FC236}">
                <a16:creationId xmlns:a16="http://schemas.microsoft.com/office/drawing/2014/main" id="{ADAE10B7-0A16-1DCF-5B4D-847EB4F22B91}"/>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9AD05ADC-83D6-324A-1178-AB0C58629BEF}"/>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47DCF5FF-3E20-1429-3442-2131E15DE7B5}"/>
              </a:ext>
            </a:extLst>
          </p:cNvPr>
          <p:cNvSpPr>
            <a:spLocks noGrp="1"/>
          </p:cNvSpPr>
          <p:nvPr>
            <p:ph type="sldNum" sz="quarter" idx="12"/>
          </p:nvPr>
        </p:nvSpPr>
        <p:spPr/>
        <p:txBody>
          <a:bodyPr/>
          <a:lstStyle/>
          <a:p>
            <a:fld id="{12F30E3B-FC6E-44F7-AB65-D389D6696595}" type="slidenum">
              <a:rPr lang="en-US" smtClean="0"/>
              <a:t>43</a:t>
            </a:fld>
            <a:endParaRPr lang="en-US"/>
          </a:p>
        </p:txBody>
      </p:sp>
      <p:sp>
        <p:nvSpPr>
          <p:cNvPr id="6" name="TextBox 5">
            <a:extLst>
              <a:ext uri="{FF2B5EF4-FFF2-40B4-BE49-F238E27FC236}">
                <a16:creationId xmlns:a16="http://schemas.microsoft.com/office/drawing/2014/main" id="{12197AC6-DB8A-DFCD-12B3-EFC510EC22C4}"/>
              </a:ext>
            </a:extLst>
          </p:cNvPr>
          <p:cNvSpPr txBox="1"/>
          <p:nvPr/>
        </p:nvSpPr>
        <p:spPr>
          <a:xfrm>
            <a:off x="838200" y="1861457"/>
            <a:ext cx="10744200" cy="3741281"/>
          </a:xfrm>
          <a:prstGeom prst="rect">
            <a:avLst/>
          </a:prstGeom>
          <a:noFill/>
        </p:spPr>
        <p:txBody>
          <a:bodyPr wrap="square" rtlCol="0">
            <a:spAutoFit/>
          </a:bodyPr>
          <a:lstStyle/>
          <a:p>
            <a:pPr>
              <a:lnSpc>
                <a:spcPct val="150000"/>
              </a:lnSpc>
            </a:pPr>
            <a:r>
              <a:rPr lang="en-US" sz="2000" dirty="0">
                <a:solidFill>
                  <a:srgbClr val="002060"/>
                </a:solidFill>
              </a:rPr>
              <a:t>The Performer model demonstrated superior performance compared to traditional Portfolio optimization technique. By replacing the SoftMax attention mechanism with a kernel-based approximation (FAVOR+), Performer achieved significantly lower computational complexity and memory usage. This made it especially effective for handling long sequences and high-dimensional financial time series data. Additionally, the model produced a higher Sharpe ratio, indicating improved portfolio return consistency and risk-adjusted performance. Overall, the Performer offers a scalable and efficient alternative for portfolio optimization tasks in environments where speed and stability are critical.</a:t>
            </a:r>
          </a:p>
        </p:txBody>
      </p:sp>
    </p:spTree>
    <p:extLst>
      <p:ext uri="{BB962C8B-B14F-4D97-AF65-F5344CB8AC3E}">
        <p14:creationId xmlns:p14="http://schemas.microsoft.com/office/powerpoint/2010/main" val="34828920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7FF5-B238-B160-5621-AB0925360372}"/>
              </a:ext>
            </a:extLst>
          </p:cNvPr>
          <p:cNvSpPr>
            <a:spLocks noGrp="1"/>
          </p:cNvSpPr>
          <p:nvPr>
            <p:ph type="title"/>
          </p:nvPr>
        </p:nvSpPr>
        <p:spPr/>
        <p:txBody>
          <a:bodyPr/>
          <a:lstStyle/>
          <a:p>
            <a:pPr algn="ctr"/>
            <a:r>
              <a:rPr lang="en-US" b="1" dirty="0">
                <a:solidFill>
                  <a:srgbClr val="002060"/>
                </a:solidFill>
              </a:rPr>
              <a:t>Limitation and Future work</a:t>
            </a:r>
          </a:p>
        </p:txBody>
      </p:sp>
      <p:sp>
        <p:nvSpPr>
          <p:cNvPr id="3" name="Date Placeholder 2">
            <a:extLst>
              <a:ext uri="{FF2B5EF4-FFF2-40B4-BE49-F238E27FC236}">
                <a16:creationId xmlns:a16="http://schemas.microsoft.com/office/drawing/2014/main" id="{9D2DB800-E532-4454-FFD9-BCEFBA921FC8}"/>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CB30A560-2E13-B8D1-E502-485BC8A5F9CB}"/>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D8561AFF-3401-8E6C-B2B0-03830976A105}"/>
              </a:ext>
            </a:extLst>
          </p:cNvPr>
          <p:cNvSpPr>
            <a:spLocks noGrp="1"/>
          </p:cNvSpPr>
          <p:nvPr>
            <p:ph type="sldNum" sz="quarter" idx="12"/>
          </p:nvPr>
        </p:nvSpPr>
        <p:spPr/>
        <p:txBody>
          <a:bodyPr/>
          <a:lstStyle/>
          <a:p>
            <a:fld id="{12F30E3B-FC6E-44F7-AB65-D389D6696595}" type="slidenum">
              <a:rPr lang="en-US" smtClean="0"/>
              <a:t>44</a:t>
            </a:fld>
            <a:endParaRPr lang="en-US"/>
          </a:p>
        </p:txBody>
      </p:sp>
      <p:sp>
        <p:nvSpPr>
          <p:cNvPr id="6" name="TextBox 5">
            <a:extLst>
              <a:ext uri="{FF2B5EF4-FFF2-40B4-BE49-F238E27FC236}">
                <a16:creationId xmlns:a16="http://schemas.microsoft.com/office/drawing/2014/main" id="{F5FB78A4-0908-959F-E59C-A199E3CF793C}"/>
              </a:ext>
            </a:extLst>
          </p:cNvPr>
          <p:cNvSpPr txBox="1"/>
          <p:nvPr/>
        </p:nvSpPr>
        <p:spPr>
          <a:xfrm>
            <a:off x="838200" y="1915886"/>
            <a:ext cx="10515600" cy="4664610"/>
          </a:xfrm>
          <a:prstGeom prst="rect">
            <a:avLst/>
          </a:prstGeom>
          <a:noFill/>
        </p:spPr>
        <p:txBody>
          <a:bodyPr wrap="square" rtlCol="0">
            <a:spAutoFit/>
          </a:bodyPr>
          <a:lstStyle/>
          <a:p>
            <a:pPr>
              <a:lnSpc>
                <a:spcPct val="150000"/>
              </a:lnSpc>
            </a:pPr>
            <a:r>
              <a:rPr lang="en-US" sz="2000" dirty="0">
                <a:solidFill>
                  <a:srgbClr val="002060"/>
                </a:solidFill>
              </a:rPr>
              <a:t>⚙️ Limited Hardware: </a:t>
            </a:r>
          </a:p>
          <a:p>
            <a:pPr lvl="1">
              <a:lnSpc>
                <a:spcPct val="150000"/>
              </a:lnSpc>
            </a:pPr>
            <a:r>
              <a:rPr lang="en-US" sz="2000" dirty="0">
                <a:solidFill>
                  <a:srgbClr val="002060"/>
                </a:solidFill>
              </a:rPr>
              <a:t>The model was trained on a personal computer without GPU acceleration, leading to longer training times and limited ability to scale.</a:t>
            </a:r>
          </a:p>
          <a:p>
            <a:pPr>
              <a:lnSpc>
                <a:spcPct val="150000"/>
              </a:lnSpc>
            </a:pPr>
            <a:r>
              <a:rPr lang="en-US" sz="2000" dirty="0">
                <a:solidFill>
                  <a:srgbClr val="002060"/>
                </a:solidFill>
              </a:rPr>
              <a:t>🧠 Model Complexity vs. Resources</a:t>
            </a:r>
          </a:p>
          <a:p>
            <a:pPr lvl="1">
              <a:lnSpc>
                <a:spcPct val="150000"/>
              </a:lnSpc>
            </a:pPr>
            <a:r>
              <a:rPr lang="en-US" sz="2000" dirty="0">
                <a:solidFill>
                  <a:srgbClr val="002060"/>
                </a:solidFill>
              </a:rPr>
              <a:t>Due to computational limitations, hyperparameter tuning (e.g., Performer depth, head size, dimension) was not extensively explored, potentially limiting model performance.</a:t>
            </a:r>
          </a:p>
          <a:p>
            <a:pPr>
              <a:lnSpc>
                <a:spcPct val="150000"/>
              </a:lnSpc>
            </a:pPr>
            <a:r>
              <a:rPr lang="en-US" sz="2000" dirty="0">
                <a:solidFill>
                  <a:srgbClr val="002060"/>
                </a:solidFill>
              </a:rPr>
              <a:t>📆 Limited Historical Data</a:t>
            </a:r>
          </a:p>
          <a:p>
            <a:pPr lvl="1">
              <a:lnSpc>
                <a:spcPct val="150000"/>
              </a:lnSpc>
            </a:pPr>
            <a:r>
              <a:rPr lang="en-US" sz="2000" dirty="0">
                <a:solidFill>
                  <a:srgbClr val="002060"/>
                </a:solidFill>
              </a:rPr>
              <a:t>Only 2 years of historical data were used, which may not fully capture long-term market cycles or structural shifts.</a:t>
            </a:r>
          </a:p>
          <a:p>
            <a:pPr>
              <a:lnSpc>
                <a:spcPct val="150000"/>
              </a:lnSpc>
            </a:pPr>
            <a:endParaRPr lang="en-US" sz="2000" dirty="0">
              <a:solidFill>
                <a:srgbClr val="002060"/>
              </a:solidFill>
            </a:endParaRPr>
          </a:p>
        </p:txBody>
      </p:sp>
    </p:spTree>
    <p:extLst>
      <p:ext uri="{BB962C8B-B14F-4D97-AF65-F5344CB8AC3E}">
        <p14:creationId xmlns:p14="http://schemas.microsoft.com/office/powerpoint/2010/main" val="9280456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DAA0-DC9F-B9AA-E759-57F6A68B0968}"/>
              </a:ext>
            </a:extLst>
          </p:cNvPr>
          <p:cNvSpPr>
            <a:spLocks noGrp="1"/>
          </p:cNvSpPr>
          <p:nvPr>
            <p:ph type="title"/>
          </p:nvPr>
        </p:nvSpPr>
        <p:spPr/>
        <p:txBody>
          <a:bodyPr/>
          <a:lstStyle/>
          <a:p>
            <a:pPr algn="ctr"/>
            <a:r>
              <a:rPr lang="en-US" dirty="0">
                <a:solidFill>
                  <a:srgbClr val="002060"/>
                </a:solidFill>
              </a:rPr>
              <a:t>Reference</a:t>
            </a:r>
          </a:p>
        </p:txBody>
      </p:sp>
      <p:sp>
        <p:nvSpPr>
          <p:cNvPr id="3" name="Date Placeholder 2">
            <a:extLst>
              <a:ext uri="{FF2B5EF4-FFF2-40B4-BE49-F238E27FC236}">
                <a16:creationId xmlns:a16="http://schemas.microsoft.com/office/drawing/2014/main" id="{A14B6901-95AA-C6D8-8337-57D63322D5BF}"/>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B8E0D8E5-0F2C-E7FF-777A-88DD6562826C}"/>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A3E0BAE0-D540-69DD-EF21-44FA1DC47D46}"/>
              </a:ext>
            </a:extLst>
          </p:cNvPr>
          <p:cNvSpPr>
            <a:spLocks noGrp="1"/>
          </p:cNvSpPr>
          <p:nvPr>
            <p:ph type="sldNum" sz="quarter" idx="12"/>
          </p:nvPr>
        </p:nvSpPr>
        <p:spPr/>
        <p:txBody>
          <a:bodyPr/>
          <a:lstStyle/>
          <a:p>
            <a:fld id="{12F30E3B-FC6E-44F7-AB65-D389D6696595}" type="slidenum">
              <a:rPr lang="en-US" smtClean="0"/>
              <a:t>45</a:t>
            </a:fld>
            <a:endParaRPr lang="en-US"/>
          </a:p>
        </p:txBody>
      </p:sp>
      <p:sp>
        <p:nvSpPr>
          <p:cNvPr id="6" name="TextBox 5">
            <a:extLst>
              <a:ext uri="{FF2B5EF4-FFF2-40B4-BE49-F238E27FC236}">
                <a16:creationId xmlns:a16="http://schemas.microsoft.com/office/drawing/2014/main" id="{C1CD1A05-D2B4-4416-F9B6-F9E1A69B9351}"/>
              </a:ext>
            </a:extLst>
          </p:cNvPr>
          <p:cNvSpPr txBox="1"/>
          <p:nvPr/>
        </p:nvSpPr>
        <p:spPr>
          <a:xfrm>
            <a:off x="1110343" y="1690688"/>
            <a:ext cx="9949543" cy="1754326"/>
          </a:xfrm>
          <a:prstGeom prst="rect">
            <a:avLst/>
          </a:prstGeom>
          <a:noFill/>
        </p:spPr>
        <p:txBody>
          <a:bodyPr wrap="square" rtlCol="0">
            <a:spAutoFit/>
          </a:bodyPr>
          <a:lstStyle/>
          <a:p>
            <a:pPr marL="342900" indent="-342900">
              <a:buAutoNum type="arabicPeriod"/>
            </a:pPr>
            <a:r>
              <a:rPr lang="en-US" dirty="0">
                <a:hlinkClick r:id="rId2"/>
              </a:rPr>
              <a:t>https://research.google/blog/reformer-the-efficient-transformer/</a:t>
            </a:r>
            <a:endParaRPr lang="en-US" dirty="0"/>
          </a:p>
          <a:p>
            <a:pPr marL="342900" indent="-342900">
              <a:buAutoNum type="arabicPeriod"/>
            </a:pPr>
            <a:r>
              <a:rPr lang="en-US" dirty="0">
                <a:hlinkClick r:id="rId3"/>
              </a:rPr>
              <a:t>https://research.google/blog/rethinking-attention-with-performers/</a:t>
            </a:r>
            <a:endParaRPr lang="en-US" dirty="0"/>
          </a:p>
          <a:p>
            <a:pPr marL="342900" indent="-342900">
              <a:buAutoNum type="arabicPeriod"/>
            </a:pPr>
            <a:endParaRPr lang="en-US" dirty="0"/>
          </a:p>
          <a:p>
            <a:pPr marL="342900" indent="-342900">
              <a:buAutoNum type="arabicPeriod"/>
            </a:pPr>
            <a:r>
              <a:rPr lang="en-US" dirty="0"/>
              <a:t>https://doi.org/10.48550/arXiv.1706.03762</a:t>
            </a:r>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107186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3F15-31FE-2477-4166-B52D0BCFF2D3}"/>
              </a:ext>
            </a:extLst>
          </p:cNvPr>
          <p:cNvSpPr>
            <a:spLocks noGrp="1"/>
          </p:cNvSpPr>
          <p:nvPr>
            <p:ph type="title"/>
          </p:nvPr>
        </p:nvSpPr>
        <p:spPr/>
        <p:txBody>
          <a:bodyPr/>
          <a:lstStyle/>
          <a:p>
            <a:r>
              <a:rPr lang="en-US" b="1" dirty="0">
                <a:solidFill>
                  <a:srgbClr val="002060"/>
                </a:solidFill>
              </a:rPr>
              <a:t>Key Terminology: Systematic Vs Unsystematic Risk</a:t>
            </a:r>
          </a:p>
        </p:txBody>
      </p:sp>
      <p:sp>
        <p:nvSpPr>
          <p:cNvPr id="3" name="Date Placeholder 2">
            <a:extLst>
              <a:ext uri="{FF2B5EF4-FFF2-40B4-BE49-F238E27FC236}">
                <a16:creationId xmlns:a16="http://schemas.microsoft.com/office/drawing/2014/main" id="{2C28B704-ABA4-1C9B-5EB1-E21BBD106B08}"/>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3E296539-31B1-B924-0754-E534550B9807}"/>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69EACE99-723D-9B58-1114-69A92DAA4634}"/>
              </a:ext>
            </a:extLst>
          </p:cNvPr>
          <p:cNvSpPr>
            <a:spLocks noGrp="1"/>
          </p:cNvSpPr>
          <p:nvPr>
            <p:ph type="sldNum" sz="quarter" idx="12"/>
          </p:nvPr>
        </p:nvSpPr>
        <p:spPr/>
        <p:txBody>
          <a:bodyPr/>
          <a:lstStyle/>
          <a:p>
            <a:fld id="{12F30E3B-FC6E-44F7-AB65-D389D6696595}" type="slidenum">
              <a:rPr lang="en-US" smtClean="0"/>
              <a:t>5</a:t>
            </a:fld>
            <a:endParaRPr lang="en-US"/>
          </a:p>
        </p:txBody>
      </p:sp>
      <p:sp>
        <p:nvSpPr>
          <p:cNvPr id="6" name="TextBox 5">
            <a:extLst>
              <a:ext uri="{FF2B5EF4-FFF2-40B4-BE49-F238E27FC236}">
                <a16:creationId xmlns:a16="http://schemas.microsoft.com/office/drawing/2014/main" id="{7F71F2CD-4EDC-3B71-3D57-5DE1FF39EC2B}"/>
              </a:ext>
            </a:extLst>
          </p:cNvPr>
          <p:cNvSpPr txBox="1"/>
          <p:nvPr/>
        </p:nvSpPr>
        <p:spPr>
          <a:xfrm>
            <a:off x="838200" y="1666655"/>
            <a:ext cx="10515600" cy="2356864"/>
          </a:xfrm>
          <a:prstGeom prst="rect">
            <a:avLst/>
          </a:prstGeom>
          <a:noFill/>
        </p:spPr>
        <p:txBody>
          <a:bodyPr wrap="square" rtlCol="0" anchor="ctr">
            <a:spAutoFit/>
          </a:bodyPr>
          <a:lstStyle/>
          <a:p>
            <a:pPr>
              <a:lnSpc>
                <a:spcPct val="200000"/>
              </a:lnSpc>
            </a:pPr>
            <a:r>
              <a:rPr lang="en-US" sz="2000" b="1" dirty="0">
                <a:solidFill>
                  <a:srgbClr val="002060"/>
                </a:solidFill>
              </a:rPr>
              <a:t>Systematic Risk </a:t>
            </a:r>
            <a:r>
              <a:rPr lang="en-US" dirty="0">
                <a:solidFill>
                  <a:srgbClr val="002060"/>
                </a:solidFill>
              </a:rPr>
              <a:t>also called market risk is driven by macroeconomic and market wide factors and cannot be diversified away</a:t>
            </a:r>
          </a:p>
          <a:p>
            <a:pPr>
              <a:lnSpc>
                <a:spcPct val="200000"/>
              </a:lnSpc>
            </a:pPr>
            <a:r>
              <a:rPr lang="en-US" sz="2000" b="1" dirty="0">
                <a:solidFill>
                  <a:srgbClr val="002060"/>
                </a:solidFill>
              </a:rPr>
              <a:t>Unsystematic risk</a:t>
            </a:r>
            <a:r>
              <a:rPr lang="en-US" dirty="0">
                <a:solidFill>
                  <a:srgbClr val="002060"/>
                </a:solidFill>
              </a:rPr>
              <a:t>, also known as specific or diversifiable risk, arises from factors unique to a single company or industry and can largely eliminated by holding a well-diversified portfolio</a:t>
            </a:r>
          </a:p>
        </p:txBody>
      </p:sp>
    </p:spTree>
    <p:extLst>
      <p:ext uri="{BB962C8B-B14F-4D97-AF65-F5344CB8AC3E}">
        <p14:creationId xmlns:p14="http://schemas.microsoft.com/office/powerpoint/2010/main" val="303935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FA999-0CE7-1AEE-B0DA-C61D187C4F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F0C393-591D-4C31-79D2-B4F2FBF37DCC}"/>
              </a:ext>
            </a:extLst>
          </p:cNvPr>
          <p:cNvSpPr>
            <a:spLocks noGrp="1"/>
          </p:cNvSpPr>
          <p:nvPr>
            <p:ph type="title"/>
          </p:nvPr>
        </p:nvSpPr>
        <p:spPr>
          <a:xfrm>
            <a:off x="838200" y="136525"/>
            <a:ext cx="10515600" cy="1325563"/>
          </a:xfrm>
        </p:spPr>
        <p:txBody>
          <a:bodyPr/>
          <a:lstStyle/>
          <a:p>
            <a:r>
              <a:rPr lang="en-US" b="1" dirty="0">
                <a:solidFill>
                  <a:srgbClr val="002060"/>
                </a:solidFill>
              </a:rPr>
              <a:t>Key Terminology: Efficient Frontier</a:t>
            </a:r>
          </a:p>
        </p:txBody>
      </p:sp>
      <p:sp>
        <p:nvSpPr>
          <p:cNvPr id="3" name="Date Placeholder 2">
            <a:extLst>
              <a:ext uri="{FF2B5EF4-FFF2-40B4-BE49-F238E27FC236}">
                <a16:creationId xmlns:a16="http://schemas.microsoft.com/office/drawing/2014/main" id="{438DD466-7ACC-2668-6FBA-530575BA1FFB}"/>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1E006FAC-5059-28A7-AF17-DAF20AA42BA3}"/>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BA09A0D2-8F62-2E3C-C5ED-B1C07C0C1F8F}"/>
              </a:ext>
            </a:extLst>
          </p:cNvPr>
          <p:cNvSpPr>
            <a:spLocks noGrp="1"/>
          </p:cNvSpPr>
          <p:nvPr>
            <p:ph type="sldNum" sz="quarter" idx="12"/>
          </p:nvPr>
        </p:nvSpPr>
        <p:spPr/>
        <p:txBody>
          <a:bodyPr/>
          <a:lstStyle/>
          <a:p>
            <a:fld id="{12F30E3B-FC6E-44F7-AB65-D389D6696595}" type="slidenum">
              <a:rPr lang="en-US" smtClean="0"/>
              <a:t>6</a:t>
            </a:fld>
            <a:endParaRPr lang="en-US"/>
          </a:p>
        </p:txBody>
      </p:sp>
      <p:sp>
        <p:nvSpPr>
          <p:cNvPr id="6" name="TextBox 5">
            <a:extLst>
              <a:ext uri="{FF2B5EF4-FFF2-40B4-BE49-F238E27FC236}">
                <a16:creationId xmlns:a16="http://schemas.microsoft.com/office/drawing/2014/main" id="{F7B65F46-C199-3ED8-ACAA-5ADAB9FCAA93}"/>
              </a:ext>
            </a:extLst>
          </p:cNvPr>
          <p:cNvSpPr txBox="1"/>
          <p:nvPr/>
        </p:nvSpPr>
        <p:spPr>
          <a:xfrm>
            <a:off x="838200" y="1155603"/>
            <a:ext cx="10515600" cy="971292"/>
          </a:xfrm>
          <a:prstGeom prst="rect">
            <a:avLst/>
          </a:prstGeom>
          <a:noFill/>
        </p:spPr>
        <p:txBody>
          <a:bodyPr wrap="square" rtlCol="0">
            <a:spAutoFit/>
          </a:bodyPr>
          <a:lstStyle/>
          <a:p>
            <a:pPr>
              <a:lnSpc>
                <a:spcPct val="150000"/>
              </a:lnSpc>
            </a:pPr>
            <a:r>
              <a:rPr lang="en-US" sz="2000" dirty="0">
                <a:solidFill>
                  <a:srgbClr val="002060"/>
                </a:solidFill>
              </a:rPr>
              <a:t>The set of all portfolios that offer the highest expected return for a given level of risk ( or the lowest risk for a given return), forming a convex curve in risk-return space</a:t>
            </a:r>
          </a:p>
        </p:txBody>
      </p:sp>
      <p:sp>
        <p:nvSpPr>
          <p:cNvPr id="14" name="Freeform: Shape 13">
            <a:extLst>
              <a:ext uri="{FF2B5EF4-FFF2-40B4-BE49-F238E27FC236}">
                <a16:creationId xmlns:a16="http://schemas.microsoft.com/office/drawing/2014/main" id="{075B1E5E-11C1-1F9B-FD1F-77BDEBC2EF86}"/>
              </a:ext>
            </a:extLst>
          </p:cNvPr>
          <p:cNvSpPr/>
          <p:nvPr/>
        </p:nvSpPr>
        <p:spPr>
          <a:xfrm>
            <a:off x="2435135" y="2805563"/>
            <a:ext cx="3984169" cy="2574931"/>
          </a:xfrm>
          <a:custGeom>
            <a:avLst/>
            <a:gdLst>
              <a:gd name="connsiteX0" fmla="*/ 2514601 w 2833718"/>
              <a:gd name="connsiteY0" fmla="*/ 6683 h 2228365"/>
              <a:gd name="connsiteX1" fmla="*/ 1 w 2833718"/>
              <a:gd name="connsiteY1" fmla="*/ 1508912 h 2228365"/>
              <a:gd name="connsiteX2" fmla="*/ 2525487 w 2833718"/>
              <a:gd name="connsiteY2" fmla="*/ 2162055 h 2228365"/>
              <a:gd name="connsiteX3" fmla="*/ 2514601 w 2833718"/>
              <a:gd name="connsiteY3" fmla="*/ 6683 h 2228365"/>
            </a:gdLst>
            <a:ahLst/>
            <a:cxnLst>
              <a:cxn ang="0">
                <a:pos x="connsiteX0" y="connsiteY0"/>
              </a:cxn>
              <a:cxn ang="0">
                <a:pos x="connsiteX1" y="connsiteY1"/>
              </a:cxn>
              <a:cxn ang="0">
                <a:pos x="connsiteX2" y="connsiteY2"/>
              </a:cxn>
              <a:cxn ang="0">
                <a:pos x="connsiteX3" y="connsiteY3"/>
              </a:cxn>
            </a:cxnLst>
            <a:rect l="l" t="t" r="r" b="b"/>
            <a:pathLst>
              <a:path w="2833718" h="2228365">
                <a:moveTo>
                  <a:pt x="2514601" y="6683"/>
                </a:moveTo>
                <a:cubicBezTo>
                  <a:pt x="2093687" y="-102174"/>
                  <a:pt x="-1813" y="1149683"/>
                  <a:pt x="1" y="1508912"/>
                </a:cubicBezTo>
                <a:cubicBezTo>
                  <a:pt x="1815" y="1868141"/>
                  <a:pt x="2110016" y="2419683"/>
                  <a:pt x="2525487" y="2162055"/>
                </a:cubicBezTo>
                <a:cubicBezTo>
                  <a:pt x="2940958" y="1904427"/>
                  <a:pt x="2935515" y="115540"/>
                  <a:pt x="2514601" y="6683"/>
                </a:cubicBezTo>
                <a:close/>
              </a:path>
            </a:pathLst>
          </a:cu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B3505F2A-6027-2650-77A3-970D16B9FC4A}"/>
              </a:ext>
            </a:extLst>
          </p:cNvPr>
          <p:cNvSpPr/>
          <p:nvPr/>
        </p:nvSpPr>
        <p:spPr>
          <a:xfrm>
            <a:off x="5766161" y="2637614"/>
            <a:ext cx="685799" cy="28052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C5D2ED4-D448-2B8E-EBDD-F020D5B3D3B9}"/>
              </a:ext>
            </a:extLst>
          </p:cNvPr>
          <p:cNvSpPr/>
          <p:nvPr/>
        </p:nvSpPr>
        <p:spPr>
          <a:xfrm>
            <a:off x="3777616" y="4472025"/>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F89F4E2-D4A7-55B4-838C-6CF7AD80F0C1}"/>
              </a:ext>
            </a:extLst>
          </p:cNvPr>
          <p:cNvSpPr/>
          <p:nvPr/>
        </p:nvSpPr>
        <p:spPr>
          <a:xfrm>
            <a:off x="3013711" y="4103914"/>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1EB12A2-FD8A-7D1F-064F-DA0A2C3880A4}"/>
              </a:ext>
            </a:extLst>
          </p:cNvPr>
          <p:cNvSpPr/>
          <p:nvPr/>
        </p:nvSpPr>
        <p:spPr>
          <a:xfrm>
            <a:off x="4543426" y="4103914"/>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1D61FC6-9CA7-5F2F-82E7-CB155BBDA421}"/>
              </a:ext>
            </a:extLst>
          </p:cNvPr>
          <p:cNvSpPr/>
          <p:nvPr/>
        </p:nvSpPr>
        <p:spPr>
          <a:xfrm>
            <a:off x="6073141" y="4103914"/>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C52DDC7-A092-D13C-BAB5-4EFDDDCF6BD1}"/>
              </a:ext>
            </a:extLst>
          </p:cNvPr>
          <p:cNvSpPr/>
          <p:nvPr/>
        </p:nvSpPr>
        <p:spPr>
          <a:xfrm>
            <a:off x="4344217" y="3777173"/>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4BE97C-B7E5-72CF-EEC7-F7FECC14999B}"/>
              </a:ext>
            </a:extLst>
          </p:cNvPr>
          <p:cNvSpPr/>
          <p:nvPr/>
        </p:nvSpPr>
        <p:spPr>
          <a:xfrm>
            <a:off x="5109075" y="4484914"/>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47042F6-8989-985E-D825-DB5BC6F9B45E}"/>
              </a:ext>
            </a:extLst>
          </p:cNvPr>
          <p:cNvSpPr/>
          <p:nvPr/>
        </p:nvSpPr>
        <p:spPr>
          <a:xfrm rot="16733146">
            <a:off x="5186518" y="3406140"/>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59A89297-7160-4C51-0F92-CADC903BA22C}"/>
              </a:ext>
            </a:extLst>
          </p:cNvPr>
          <p:cNvGrpSpPr/>
          <p:nvPr/>
        </p:nvGrpSpPr>
        <p:grpSpPr>
          <a:xfrm>
            <a:off x="893282" y="2331550"/>
            <a:ext cx="5638145" cy="3970826"/>
            <a:chOff x="893282" y="2331550"/>
            <a:chExt cx="5638145" cy="3970826"/>
          </a:xfrm>
        </p:grpSpPr>
        <p:sp>
          <p:nvSpPr>
            <p:cNvPr id="25" name="TextBox 24">
              <a:extLst>
                <a:ext uri="{FF2B5EF4-FFF2-40B4-BE49-F238E27FC236}">
                  <a16:creationId xmlns:a16="http://schemas.microsoft.com/office/drawing/2014/main" id="{37903471-1190-7CCA-4A17-E371CD2FC812}"/>
                </a:ext>
              </a:extLst>
            </p:cNvPr>
            <p:cNvSpPr txBox="1"/>
            <p:nvPr/>
          </p:nvSpPr>
          <p:spPr>
            <a:xfrm>
              <a:off x="1426029" y="5921377"/>
              <a:ext cx="5105398" cy="380999"/>
            </a:xfrm>
            <a:prstGeom prst="rect">
              <a:avLst/>
            </a:prstGeom>
            <a:noFill/>
          </p:spPr>
          <p:txBody>
            <a:bodyPr wrap="square" rtlCol="0">
              <a:spAutoFit/>
            </a:bodyPr>
            <a:lstStyle/>
            <a:p>
              <a:pPr algn="ctr"/>
              <a:r>
                <a:rPr lang="en-US" dirty="0">
                  <a:solidFill>
                    <a:srgbClr val="002060"/>
                  </a:solidFill>
                </a:rPr>
                <a:t>Standard Deviation</a:t>
              </a:r>
            </a:p>
          </p:txBody>
        </p:sp>
        <p:grpSp>
          <p:nvGrpSpPr>
            <p:cNvPr id="26" name="Group 25">
              <a:extLst>
                <a:ext uri="{FF2B5EF4-FFF2-40B4-BE49-F238E27FC236}">
                  <a16:creationId xmlns:a16="http://schemas.microsoft.com/office/drawing/2014/main" id="{03BF5467-BADB-A558-05CB-2952AAE231DB}"/>
                </a:ext>
              </a:extLst>
            </p:cNvPr>
            <p:cNvGrpSpPr/>
            <p:nvPr/>
          </p:nvGrpSpPr>
          <p:grpSpPr>
            <a:xfrm>
              <a:off x="893282" y="2331550"/>
              <a:ext cx="5202720" cy="3514081"/>
              <a:chOff x="893282" y="2331550"/>
              <a:chExt cx="5202720" cy="3514081"/>
            </a:xfrm>
          </p:grpSpPr>
          <p:cxnSp>
            <p:nvCxnSpPr>
              <p:cNvPr id="8" name="Straight Connector 7">
                <a:extLst>
                  <a:ext uri="{FF2B5EF4-FFF2-40B4-BE49-F238E27FC236}">
                    <a16:creationId xmlns:a16="http://schemas.microsoft.com/office/drawing/2014/main" id="{E89D4201-A4C8-9F39-0E81-F279C798CD6B}"/>
                  </a:ext>
                </a:extLst>
              </p:cNvPr>
              <p:cNvCxnSpPr>
                <a:cxnSpLocks/>
              </p:cNvCxnSpPr>
              <p:nvPr/>
            </p:nvCxnSpPr>
            <p:spPr>
              <a:xfrm>
                <a:off x="1426029" y="2340429"/>
                <a:ext cx="0" cy="3505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5A73BE2-421D-7A97-200C-1D52D20FE9B5}"/>
                  </a:ext>
                </a:extLst>
              </p:cNvPr>
              <p:cNvCxnSpPr>
                <a:cxnSpLocks/>
              </p:cNvCxnSpPr>
              <p:nvPr/>
            </p:nvCxnSpPr>
            <p:spPr>
              <a:xfrm flipH="1" flipV="1">
                <a:off x="1426029" y="5845630"/>
                <a:ext cx="4669973" cy="1"/>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47267CAB-AF57-FE5E-496E-3F9309C99662}"/>
                  </a:ext>
                </a:extLst>
              </p:cNvPr>
              <p:cNvSpPr txBox="1"/>
              <p:nvPr/>
            </p:nvSpPr>
            <p:spPr>
              <a:xfrm>
                <a:off x="893282" y="2331550"/>
                <a:ext cx="461665" cy="3505200"/>
              </a:xfrm>
              <a:prstGeom prst="rect">
                <a:avLst/>
              </a:prstGeom>
              <a:noFill/>
            </p:spPr>
            <p:txBody>
              <a:bodyPr vert="vert270" wrap="square" rtlCol="0">
                <a:spAutoFit/>
              </a:bodyPr>
              <a:lstStyle/>
              <a:p>
                <a:pPr algn="ctr"/>
                <a:r>
                  <a:rPr lang="en-US" dirty="0">
                    <a:solidFill>
                      <a:srgbClr val="002060"/>
                    </a:solidFill>
                  </a:rPr>
                  <a:t>Expected Return</a:t>
                </a:r>
              </a:p>
            </p:txBody>
          </p:sp>
        </p:grpSp>
      </p:grpSp>
      <p:cxnSp>
        <p:nvCxnSpPr>
          <p:cNvPr id="29" name="Straight Arrow Connector 28">
            <a:extLst>
              <a:ext uri="{FF2B5EF4-FFF2-40B4-BE49-F238E27FC236}">
                <a16:creationId xmlns:a16="http://schemas.microsoft.com/office/drawing/2014/main" id="{A208E779-38D9-8E02-A948-DB6EE3E5DE5A}"/>
              </a:ext>
            </a:extLst>
          </p:cNvPr>
          <p:cNvCxnSpPr/>
          <p:nvPr/>
        </p:nvCxnSpPr>
        <p:spPr>
          <a:xfrm flipV="1">
            <a:off x="5154794" y="2643364"/>
            <a:ext cx="2387239" cy="3243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E7C225C6-BDE9-FCC8-E73E-E1FF8056EA5F}"/>
              </a:ext>
            </a:extLst>
          </p:cNvPr>
          <p:cNvSpPr txBox="1"/>
          <p:nvPr/>
        </p:nvSpPr>
        <p:spPr>
          <a:xfrm>
            <a:off x="7703276" y="2371507"/>
            <a:ext cx="1422759" cy="646331"/>
          </a:xfrm>
          <a:prstGeom prst="rect">
            <a:avLst/>
          </a:prstGeom>
          <a:noFill/>
        </p:spPr>
        <p:txBody>
          <a:bodyPr wrap="square" rtlCol="0">
            <a:spAutoFit/>
          </a:bodyPr>
          <a:lstStyle/>
          <a:p>
            <a:pPr algn="ctr"/>
            <a:r>
              <a:rPr lang="en-US" dirty="0">
                <a:solidFill>
                  <a:srgbClr val="002060"/>
                </a:solidFill>
              </a:rPr>
              <a:t>Efficient Frontier</a:t>
            </a:r>
          </a:p>
        </p:txBody>
      </p:sp>
      <p:cxnSp>
        <p:nvCxnSpPr>
          <p:cNvPr id="31" name="Straight Arrow Connector 30">
            <a:extLst>
              <a:ext uri="{FF2B5EF4-FFF2-40B4-BE49-F238E27FC236}">
                <a16:creationId xmlns:a16="http://schemas.microsoft.com/office/drawing/2014/main" id="{E2ACE26A-2B77-1873-3E3A-5143B7B8B967}"/>
              </a:ext>
            </a:extLst>
          </p:cNvPr>
          <p:cNvCxnSpPr/>
          <p:nvPr/>
        </p:nvCxnSpPr>
        <p:spPr>
          <a:xfrm flipV="1">
            <a:off x="6141716" y="3786364"/>
            <a:ext cx="2387239" cy="3243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A87579C3-29D9-FC42-8346-21554D21C042}"/>
              </a:ext>
            </a:extLst>
          </p:cNvPr>
          <p:cNvSpPr txBox="1"/>
          <p:nvPr/>
        </p:nvSpPr>
        <p:spPr>
          <a:xfrm>
            <a:off x="8610600" y="3455116"/>
            <a:ext cx="1422759" cy="369332"/>
          </a:xfrm>
          <a:prstGeom prst="rect">
            <a:avLst/>
          </a:prstGeom>
          <a:noFill/>
        </p:spPr>
        <p:txBody>
          <a:bodyPr wrap="square" rtlCol="0">
            <a:spAutoFit/>
          </a:bodyPr>
          <a:lstStyle/>
          <a:p>
            <a:r>
              <a:rPr lang="en-US" dirty="0">
                <a:solidFill>
                  <a:srgbClr val="002060"/>
                </a:solidFill>
              </a:rPr>
              <a:t>Portfolios</a:t>
            </a:r>
          </a:p>
        </p:txBody>
      </p:sp>
    </p:spTree>
    <p:extLst>
      <p:ext uri="{BB962C8B-B14F-4D97-AF65-F5344CB8AC3E}">
        <p14:creationId xmlns:p14="http://schemas.microsoft.com/office/powerpoint/2010/main" val="317118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down)">
                                      <p:cBhvr>
                                        <p:cTn id="28" dur="500"/>
                                        <p:tgtEl>
                                          <p:spTgt spid="3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down)">
                                      <p:cBhvr>
                                        <p:cTn id="41" dur="500"/>
                                        <p:tgtEl>
                                          <p:spTgt spid="2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down)">
                                      <p:cBhvr>
                                        <p:cTn id="4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20" grpId="0" animBg="1"/>
      <p:bldP spid="21" grpId="0" animBg="1"/>
      <p:bldP spid="22" grpId="0" animBg="1"/>
      <p:bldP spid="23" grpId="0" animBg="1"/>
      <p:bldP spid="30"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4F30E-8D76-50D9-0E72-F0F6A2D334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E88A3A-8994-E200-EE80-7CF780E86D0D}"/>
              </a:ext>
            </a:extLst>
          </p:cNvPr>
          <p:cNvSpPr>
            <a:spLocks noGrp="1"/>
          </p:cNvSpPr>
          <p:nvPr>
            <p:ph type="title"/>
          </p:nvPr>
        </p:nvSpPr>
        <p:spPr>
          <a:xfrm>
            <a:off x="838200" y="136525"/>
            <a:ext cx="10515600" cy="1325563"/>
          </a:xfrm>
        </p:spPr>
        <p:txBody>
          <a:bodyPr/>
          <a:lstStyle/>
          <a:p>
            <a:r>
              <a:rPr lang="en-US" b="1" dirty="0">
                <a:solidFill>
                  <a:srgbClr val="002060"/>
                </a:solidFill>
              </a:rPr>
              <a:t>Key Terminology: </a:t>
            </a:r>
            <a:r>
              <a:rPr lang="en-US" dirty="0">
                <a:solidFill>
                  <a:srgbClr val="002060"/>
                </a:solidFill>
              </a:rPr>
              <a:t>Capital Market Line</a:t>
            </a:r>
            <a:endParaRPr lang="en-US" b="1" dirty="0">
              <a:solidFill>
                <a:srgbClr val="002060"/>
              </a:solidFill>
            </a:endParaRPr>
          </a:p>
        </p:txBody>
      </p:sp>
      <p:sp>
        <p:nvSpPr>
          <p:cNvPr id="3" name="Date Placeholder 2">
            <a:extLst>
              <a:ext uri="{FF2B5EF4-FFF2-40B4-BE49-F238E27FC236}">
                <a16:creationId xmlns:a16="http://schemas.microsoft.com/office/drawing/2014/main" id="{C8DD277B-AA25-D46A-FD37-EA9F2C14663B}"/>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50066095-44F7-544F-F6D9-05F0348F5073}"/>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7A379B74-9567-6D18-B145-D7B65CFE0E49}"/>
              </a:ext>
            </a:extLst>
          </p:cNvPr>
          <p:cNvSpPr>
            <a:spLocks noGrp="1"/>
          </p:cNvSpPr>
          <p:nvPr>
            <p:ph type="sldNum" sz="quarter" idx="12"/>
          </p:nvPr>
        </p:nvSpPr>
        <p:spPr/>
        <p:txBody>
          <a:bodyPr/>
          <a:lstStyle/>
          <a:p>
            <a:fld id="{12F30E3B-FC6E-44F7-AB65-D389D6696595}" type="slidenum">
              <a:rPr lang="en-US" smtClean="0"/>
              <a:t>7</a:t>
            </a:fld>
            <a:endParaRPr lang="en-US"/>
          </a:p>
        </p:txBody>
      </p:sp>
      <p:sp>
        <p:nvSpPr>
          <p:cNvPr id="6" name="TextBox 5">
            <a:extLst>
              <a:ext uri="{FF2B5EF4-FFF2-40B4-BE49-F238E27FC236}">
                <a16:creationId xmlns:a16="http://schemas.microsoft.com/office/drawing/2014/main" id="{04C3D9A6-FAA7-D36F-A991-3FCA6219F142}"/>
              </a:ext>
            </a:extLst>
          </p:cNvPr>
          <p:cNvSpPr txBox="1"/>
          <p:nvPr/>
        </p:nvSpPr>
        <p:spPr>
          <a:xfrm>
            <a:off x="838200" y="1155603"/>
            <a:ext cx="10515600" cy="971292"/>
          </a:xfrm>
          <a:prstGeom prst="rect">
            <a:avLst/>
          </a:prstGeom>
          <a:noFill/>
        </p:spPr>
        <p:txBody>
          <a:bodyPr wrap="square" rtlCol="0">
            <a:spAutoFit/>
          </a:bodyPr>
          <a:lstStyle/>
          <a:p>
            <a:pPr>
              <a:lnSpc>
                <a:spcPct val="150000"/>
              </a:lnSpc>
            </a:pPr>
            <a:r>
              <a:rPr lang="en-US" sz="2000" dirty="0">
                <a:solidFill>
                  <a:srgbClr val="002060"/>
                </a:solidFill>
              </a:rPr>
              <a:t>A straight line from the risk-free rate to the market portfolio, representing the best possible risk-return trade-off when a risk-free asset is available</a:t>
            </a:r>
          </a:p>
        </p:txBody>
      </p:sp>
      <p:sp>
        <p:nvSpPr>
          <p:cNvPr id="14" name="Freeform: Shape 13">
            <a:extLst>
              <a:ext uri="{FF2B5EF4-FFF2-40B4-BE49-F238E27FC236}">
                <a16:creationId xmlns:a16="http://schemas.microsoft.com/office/drawing/2014/main" id="{9760A823-DD45-DF70-39D1-3C779211A12E}"/>
              </a:ext>
            </a:extLst>
          </p:cNvPr>
          <p:cNvSpPr/>
          <p:nvPr/>
        </p:nvSpPr>
        <p:spPr>
          <a:xfrm>
            <a:off x="2435135" y="2805563"/>
            <a:ext cx="3984169" cy="2574931"/>
          </a:xfrm>
          <a:custGeom>
            <a:avLst/>
            <a:gdLst>
              <a:gd name="connsiteX0" fmla="*/ 2514601 w 2833718"/>
              <a:gd name="connsiteY0" fmla="*/ 6683 h 2228365"/>
              <a:gd name="connsiteX1" fmla="*/ 1 w 2833718"/>
              <a:gd name="connsiteY1" fmla="*/ 1508912 h 2228365"/>
              <a:gd name="connsiteX2" fmla="*/ 2525487 w 2833718"/>
              <a:gd name="connsiteY2" fmla="*/ 2162055 h 2228365"/>
              <a:gd name="connsiteX3" fmla="*/ 2514601 w 2833718"/>
              <a:gd name="connsiteY3" fmla="*/ 6683 h 2228365"/>
            </a:gdLst>
            <a:ahLst/>
            <a:cxnLst>
              <a:cxn ang="0">
                <a:pos x="connsiteX0" y="connsiteY0"/>
              </a:cxn>
              <a:cxn ang="0">
                <a:pos x="connsiteX1" y="connsiteY1"/>
              </a:cxn>
              <a:cxn ang="0">
                <a:pos x="connsiteX2" y="connsiteY2"/>
              </a:cxn>
              <a:cxn ang="0">
                <a:pos x="connsiteX3" y="connsiteY3"/>
              </a:cxn>
            </a:cxnLst>
            <a:rect l="l" t="t" r="r" b="b"/>
            <a:pathLst>
              <a:path w="2833718" h="2228365">
                <a:moveTo>
                  <a:pt x="2514601" y="6683"/>
                </a:moveTo>
                <a:cubicBezTo>
                  <a:pt x="2093687" y="-102174"/>
                  <a:pt x="-1813" y="1149683"/>
                  <a:pt x="1" y="1508912"/>
                </a:cubicBezTo>
                <a:cubicBezTo>
                  <a:pt x="1815" y="1868141"/>
                  <a:pt x="2110016" y="2419683"/>
                  <a:pt x="2525487" y="2162055"/>
                </a:cubicBezTo>
                <a:cubicBezTo>
                  <a:pt x="2940958" y="1904427"/>
                  <a:pt x="2935515" y="115540"/>
                  <a:pt x="2514601" y="6683"/>
                </a:cubicBezTo>
                <a:close/>
              </a:path>
            </a:pathLst>
          </a:cu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DE7F0314-A855-F02C-656C-504A68FA3B63}"/>
              </a:ext>
            </a:extLst>
          </p:cNvPr>
          <p:cNvSpPr/>
          <p:nvPr/>
        </p:nvSpPr>
        <p:spPr>
          <a:xfrm>
            <a:off x="5766161" y="2637614"/>
            <a:ext cx="685799" cy="28052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792FA44-2179-6279-3142-C10867935AF0}"/>
              </a:ext>
            </a:extLst>
          </p:cNvPr>
          <p:cNvSpPr/>
          <p:nvPr/>
        </p:nvSpPr>
        <p:spPr>
          <a:xfrm>
            <a:off x="3777616" y="4472025"/>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5857A37-840A-A3D2-52BA-35ADD52C7D48}"/>
              </a:ext>
            </a:extLst>
          </p:cNvPr>
          <p:cNvSpPr/>
          <p:nvPr/>
        </p:nvSpPr>
        <p:spPr>
          <a:xfrm>
            <a:off x="3013711" y="4103914"/>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136152E-62B2-2E62-DDA4-2C005E4948DE}"/>
              </a:ext>
            </a:extLst>
          </p:cNvPr>
          <p:cNvSpPr/>
          <p:nvPr/>
        </p:nvSpPr>
        <p:spPr>
          <a:xfrm>
            <a:off x="4543426" y="4103914"/>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8FA8A8D-74A1-3910-37CF-4ECB53D22615}"/>
              </a:ext>
            </a:extLst>
          </p:cNvPr>
          <p:cNvSpPr/>
          <p:nvPr/>
        </p:nvSpPr>
        <p:spPr>
          <a:xfrm>
            <a:off x="6073141" y="4103914"/>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B38BB6B-F0D8-E10D-7C64-6B22472E9987}"/>
              </a:ext>
            </a:extLst>
          </p:cNvPr>
          <p:cNvSpPr/>
          <p:nvPr/>
        </p:nvSpPr>
        <p:spPr>
          <a:xfrm>
            <a:off x="4344217" y="3777173"/>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CA7D3A5-4170-2DF1-868E-51979ACE1BA4}"/>
              </a:ext>
            </a:extLst>
          </p:cNvPr>
          <p:cNvSpPr/>
          <p:nvPr/>
        </p:nvSpPr>
        <p:spPr>
          <a:xfrm>
            <a:off x="5109075" y="4484914"/>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F3E9E67-7FC0-6F40-5DB1-E22A9F9763CE}"/>
              </a:ext>
            </a:extLst>
          </p:cNvPr>
          <p:cNvSpPr/>
          <p:nvPr/>
        </p:nvSpPr>
        <p:spPr>
          <a:xfrm rot="16733146">
            <a:off x="5186518" y="3406140"/>
            <a:ext cx="45719" cy="457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EC09F8FE-EF21-5A92-D80C-E4E68B43FC83}"/>
              </a:ext>
            </a:extLst>
          </p:cNvPr>
          <p:cNvGrpSpPr/>
          <p:nvPr/>
        </p:nvGrpSpPr>
        <p:grpSpPr>
          <a:xfrm>
            <a:off x="893282" y="2331550"/>
            <a:ext cx="5638145" cy="3970826"/>
            <a:chOff x="893282" y="2331550"/>
            <a:chExt cx="5638145" cy="3970826"/>
          </a:xfrm>
        </p:grpSpPr>
        <p:sp>
          <p:nvSpPr>
            <p:cNvPr id="25" name="TextBox 24">
              <a:extLst>
                <a:ext uri="{FF2B5EF4-FFF2-40B4-BE49-F238E27FC236}">
                  <a16:creationId xmlns:a16="http://schemas.microsoft.com/office/drawing/2014/main" id="{96B40993-87A4-A8A3-1BB8-19B7B1B9648F}"/>
                </a:ext>
              </a:extLst>
            </p:cNvPr>
            <p:cNvSpPr txBox="1"/>
            <p:nvPr/>
          </p:nvSpPr>
          <p:spPr>
            <a:xfrm>
              <a:off x="1426029" y="5921377"/>
              <a:ext cx="5105398" cy="380999"/>
            </a:xfrm>
            <a:prstGeom prst="rect">
              <a:avLst/>
            </a:prstGeom>
            <a:noFill/>
          </p:spPr>
          <p:txBody>
            <a:bodyPr wrap="square" rtlCol="0">
              <a:spAutoFit/>
            </a:bodyPr>
            <a:lstStyle/>
            <a:p>
              <a:pPr algn="ctr"/>
              <a:r>
                <a:rPr lang="en-US" dirty="0">
                  <a:solidFill>
                    <a:srgbClr val="002060"/>
                  </a:solidFill>
                </a:rPr>
                <a:t>Standard Deviation</a:t>
              </a:r>
            </a:p>
          </p:txBody>
        </p:sp>
        <p:grpSp>
          <p:nvGrpSpPr>
            <p:cNvPr id="26" name="Group 25">
              <a:extLst>
                <a:ext uri="{FF2B5EF4-FFF2-40B4-BE49-F238E27FC236}">
                  <a16:creationId xmlns:a16="http://schemas.microsoft.com/office/drawing/2014/main" id="{45177F16-4353-B9AA-8FCF-A845FAE5D6E4}"/>
                </a:ext>
              </a:extLst>
            </p:cNvPr>
            <p:cNvGrpSpPr/>
            <p:nvPr/>
          </p:nvGrpSpPr>
          <p:grpSpPr>
            <a:xfrm>
              <a:off x="893282" y="2331550"/>
              <a:ext cx="5202720" cy="3514081"/>
              <a:chOff x="893282" y="2331550"/>
              <a:chExt cx="5202720" cy="3514081"/>
            </a:xfrm>
          </p:grpSpPr>
          <p:cxnSp>
            <p:nvCxnSpPr>
              <p:cNvPr id="8" name="Straight Connector 7">
                <a:extLst>
                  <a:ext uri="{FF2B5EF4-FFF2-40B4-BE49-F238E27FC236}">
                    <a16:creationId xmlns:a16="http://schemas.microsoft.com/office/drawing/2014/main" id="{8F73F231-6BF8-FF65-C558-520EE091B7AE}"/>
                  </a:ext>
                </a:extLst>
              </p:cNvPr>
              <p:cNvCxnSpPr>
                <a:cxnSpLocks/>
              </p:cNvCxnSpPr>
              <p:nvPr/>
            </p:nvCxnSpPr>
            <p:spPr>
              <a:xfrm>
                <a:off x="1426029" y="2340429"/>
                <a:ext cx="0" cy="3505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81FE2C4C-7391-EA4E-2612-63C048D05B19}"/>
                  </a:ext>
                </a:extLst>
              </p:cNvPr>
              <p:cNvCxnSpPr>
                <a:cxnSpLocks/>
              </p:cNvCxnSpPr>
              <p:nvPr/>
            </p:nvCxnSpPr>
            <p:spPr>
              <a:xfrm flipH="1" flipV="1">
                <a:off x="1426029" y="5845630"/>
                <a:ext cx="4669973" cy="1"/>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A862134E-0AB4-6785-0746-8F6CBBC48EFA}"/>
                  </a:ext>
                </a:extLst>
              </p:cNvPr>
              <p:cNvSpPr txBox="1"/>
              <p:nvPr/>
            </p:nvSpPr>
            <p:spPr>
              <a:xfrm>
                <a:off x="893282" y="2331550"/>
                <a:ext cx="461665" cy="3505200"/>
              </a:xfrm>
              <a:prstGeom prst="rect">
                <a:avLst/>
              </a:prstGeom>
              <a:noFill/>
            </p:spPr>
            <p:txBody>
              <a:bodyPr vert="vert270" wrap="square" rtlCol="0">
                <a:spAutoFit/>
              </a:bodyPr>
              <a:lstStyle/>
              <a:p>
                <a:pPr algn="ctr"/>
                <a:r>
                  <a:rPr lang="en-US" dirty="0">
                    <a:solidFill>
                      <a:srgbClr val="002060"/>
                    </a:solidFill>
                  </a:rPr>
                  <a:t>Expected Return</a:t>
                </a:r>
              </a:p>
            </p:txBody>
          </p:sp>
        </p:grpSp>
      </p:grpSp>
      <p:cxnSp>
        <p:nvCxnSpPr>
          <p:cNvPr id="29" name="Straight Arrow Connector 28">
            <a:extLst>
              <a:ext uri="{FF2B5EF4-FFF2-40B4-BE49-F238E27FC236}">
                <a16:creationId xmlns:a16="http://schemas.microsoft.com/office/drawing/2014/main" id="{DD2EB65F-E30E-46C8-8F84-CA90D679A3FA}"/>
              </a:ext>
            </a:extLst>
          </p:cNvPr>
          <p:cNvCxnSpPr/>
          <p:nvPr/>
        </p:nvCxnSpPr>
        <p:spPr>
          <a:xfrm flipV="1">
            <a:off x="5154794" y="2643364"/>
            <a:ext cx="2387239" cy="3243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414197DD-C75D-7C56-77A0-E794A6B0B429}"/>
              </a:ext>
            </a:extLst>
          </p:cNvPr>
          <p:cNvSpPr txBox="1"/>
          <p:nvPr/>
        </p:nvSpPr>
        <p:spPr>
          <a:xfrm>
            <a:off x="7703276" y="2371507"/>
            <a:ext cx="1422759" cy="646331"/>
          </a:xfrm>
          <a:prstGeom prst="rect">
            <a:avLst/>
          </a:prstGeom>
          <a:noFill/>
        </p:spPr>
        <p:txBody>
          <a:bodyPr wrap="square" rtlCol="0">
            <a:spAutoFit/>
          </a:bodyPr>
          <a:lstStyle/>
          <a:p>
            <a:pPr algn="ctr"/>
            <a:r>
              <a:rPr lang="en-US" dirty="0">
                <a:solidFill>
                  <a:srgbClr val="002060"/>
                </a:solidFill>
              </a:rPr>
              <a:t>Efficient Frontier</a:t>
            </a:r>
          </a:p>
        </p:txBody>
      </p:sp>
      <p:cxnSp>
        <p:nvCxnSpPr>
          <p:cNvPr id="31" name="Straight Arrow Connector 30">
            <a:extLst>
              <a:ext uri="{FF2B5EF4-FFF2-40B4-BE49-F238E27FC236}">
                <a16:creationId xmlns:a16="http://schemas.microsoft.com/office/drawing/2014/main" id="{CF552745-A6D3-9CEF-89FF-64D66EA5FE18}"/>
              </a:ext>
            </a:extLst>
          </p:cNvPr>
          <p:cNvCxnSpPr/>
          <p:nvPr/>
        </p:nvCxnSpPr>
        <p:spPr>
          <a:xfrm flipV="1">
            <a:off x="6141716" y="3786364"/>
            <a:ext cx="2387239" cy="3243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BFD0B672-3F1F-F16C-4AC4-C60AF0947BD5}"/>
              </a:ext>
            </a:extLst>
          </p:cNvPr>
          <p:cNvSpPr txBox="1"/>
          <p:nvPr/>
        </p:nvSpPr>
        <p:spPr>
          <a:xfrm>
            <a:off x="8610600" y="3455116"/>
            <a:ext cx="1422759" cy="369332"/>
          </a:xfrm>
          <a:prstGeom prst="rect">
            <a:avLst/>
          </a:prstGeom>
          <a:noFill/>
        </p:spPr>
        <p:txBody>
          <a:bodyPr wrap="square" rtlCol="0">
            <a:spAutoFit/>
          </a:bodyPr>
          <a:lstStyle/>
          <a:p>
            <a:r>
              <a:rPr lang="en-US" dirty="0">
                <a:solidFill>
                  <a:srgbClr val="002060"/>
                </a:solidFill>
              </a:rPr>
              <a:t>Portfolios</a:t>
            </a:r>
          </a:p>
        </p:txBody>
      </p:sp>
      <p:cxnSp>
        <p:nvCxnSpPr>
          <p:cNvPr id="10" name="Straight Connector 9">
            <a:extLst>
              <a:ext uri="{FF2B5EF4-FFF2-40B4-BE49-F238E27FC236}">
                <a16:creationId xmlns:a16="http://schemas.microsoft.com/office/drawing/2014/main" id="{64F73130-1FD5-7312-5441-742EF236E893}"/>
              </a:ext>
            </a:extLst>
          </p:cNvPr>
          <p:cNvCxnSpPr/>
          <p:nvPr/>
        </p:nvCxnSpPr>
        <p:spPr>
          <a:xfrm flipV="1">
            <a:off x="1426029" y="2637614"/>
            <a:ext cx="4027714" cy="2195643"/>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163460E-14D7-1D43-9EBD-80BDDD25921E}"/>
              </a:ext>
            </a:extLst>
          </p:cNvPr>
          <p:cNvCxnSpPr/>
          <p:nvPr/>
        </p:nvCxnSpPr>
        <p:spPr>
          <a:xfrm flipH="1">
            <a:off x="4245429" y="2805563"/>
            <a:ext cx="8636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96AEE4B3-7006-1F69-5D9F-3F9F920A8A9B}"/>
              </a:ext>
            </a:extLst>
          </p:cNvPr>
          <p:cNvSpPr txBox="1"/>
          <p:nvPr/>
        </p:nvSpPr>
        <p:spPr>
          <a:xfrm>
            <a:off x="1784168" y="2637614"/>
            <a:ext cx="2415539" cy="369332"/>
          </a:xfrm>
          <a:prstGeom prst="rect">
            <a:avLst/>
          </a:prstGeom>
          <a:noFill/>
        </p:spPr>
        <p:txBody>
          <a:bodyPr wrap="square" rtlCol="0">
            <a:spAutoFit/>
          </a:bodyPr>
          <a:lstStyle/>
          <a:p>
            <a:r>
              <a:rPr lang="en-US" dirty="0">
                <a:solidFill>
                  <a:srgbClr val="002060"/>
                </a:solidFill>
              </a:rPr>
              <a:t>Capital Market Line</a:t>
            </a:r>
          </a:p>
        </p:txBody>
      </p:sp>
    </p:spTree>
    <p:extLst>
      <p:ext uri="{BB962C8B-B14F-4D97-AF65-F5344CB8AC3E}">
        <p14:creationId xmlns:p14="http://schemas.microsoft.com/office/powerpoint/2010/main" val="82773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ipe(down)">
                                      <p:cBhvr>
                                        <p:cTn id="28" dur="500"/>
                                        <p:tgtEl>
                                          <p:spTgt spid="3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down)">
                                      <p:cBhvr>
                                        <p:cTn id="41" dur="500"/>
                                        <p:tgtEl>
                                          <p:spTgt spid="2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down)">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par>
                                <p:cTn id="50" presetID="22" presetClass="entr" presetSubtype="8"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left)">
                                      <p:cBhvr>
                                        <p:cTn id="5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19" grpId="0" animBg="1"/>
      <p:bldP spid="20" grpId="0" animBg="1"/>
      <p:bldP spid="21" grpId="0" animBg="1"/>
      <p:bldP spid="22" grpId="0" animBg="1"/>
      <p:bldP spid="23" grpId="0" animBg="1"/>
      <p:bldP spid="30" grpId="0"/>
      <p:bldP spid="3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B984F-BA89-A101-FDAA-C3876E299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78D7CF-874F-E657-BAF7-E0B0D83BA74B}"/>
              </a:ext>
            </a:extLst>
          </p:cNvPr>
          <p:cNvSpPr>
            <a:spLocks noGrp="1"/>
          </p:cNvSpPr>
          <p:nvPr>
            <p:ph type="title"/>
          </p:nvPr>
        </p:nvSpPr>
        <p:spPr/>
        <p:txBody>
          <a:bodyPr/>
          <a:lstStyle/>
          <a:p>
            <a:r>
              <a:rPr lang="en-US" b="1" dirty="0">
                <a:solidFill>
                  <a:srgbClr val="002060"/>
                </a:solidFill>
              </a:rPr>
              <a:t>Key Terminology: Sharpe Ratio</a:t>
            </a:r>
          </a:p>
        </p:txBody>
      </p:sp>
      <p:sp>
        <p:nvSpPr>
          <p:cNvPr id="3" name="Date Placeholder 2">
            <a:extLst>
              <a:ext uri="{FF2B5EF4-FFF2-40B4-BE49-F238E27FC236}">
                <a16:creationId xmlns:a16="http://schemas.microsoft.com/office/drawing/2014/main" id="{2CA2F062-6107-D3FE-E2B1-CEB478B3E4CB}"/>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C00DA537-2628-DFE7-B801-62675C1F9D24}"/>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1758FD8C-C7BD-FD3B-468B-B1B9039E0C84}"/>
              </a:ext>
            </a:extLst>
          </p:cNvPr>
          <p:cNvSpPr>
            <a:spLocks noGrp="1"/>
          </p:cNvSpPr>
          <p:nvPr>
            <p:ph type="sldNum" sz="quarter" idx="12"/>
          </p:nvPr>
        </p:nvSpPr>
        <p:spPr/>
        <p:txBody>
          <a:bodyPr/>
          <a:lstStyle/>
          <a:p>
            <a:fld id="{12F30E3B-FC6E-44F7-AB65-D389D6696595}" type="slidenum">
              <a:rPr lang="en-US" smtClean="0"/>
              <a:t>8</a:t>
            </a:fld>
            <a:endParaRPr lang="en-US"/>
          </a:p>
        </p:txBody>
      </p:sp>
      <p:sp>
        <p:nvSpPr>
          <p:cNvPr id="6" name="TextBox 5">
            <a:extLst>
              <a:ext uri="{FF2B5EF4-FFF2-40B4-BE49-F238E27FC236}">
                <a16:creationId xmlns:a16="http://schemas.microsoft.com/office/drawing/2014/main" id="{56DDFB89-67DC-E6BF-7233-16CF29BDFCCA}"/>
              </a:ext>
            </a:extLst>
          </p:cNvPr>
          <p:cNvSpPr txBox="1"/>
          <p:nvPr/>
        </p:nvSpPr>
        <p:spPr>
          <a:xfrm>
            <a:off x="838200" y="1690688"/>
            <a:ext cx="10515600" cy="707886"/>
          </a:xfrm>
          <a:prstGeom prst="rect">
            <a:avLst/>
          </a:prstGeom>
          <a:noFill/>
        </p:spPr>
        <p:txBody>
          <a:bodyPr wrap="square" rtlCol="0">
            <a:spAutoFit/>
          </a:bodyPr>
          <a:lstStyle/>
          <a:p>
            <a:r>
              <a:rPr lang="en-US" sz="2000" dirty="0">
                <a:solidFill>
                  <a:srgbClr val="002060"/>
                </a:solidFill>
              </a:rPr>
              <a:t>A measure of risk‑adjusted return calculated as (portfolio return – risk‑free rate) divided by portfolio standard deviation;</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326B676-34E7-7B92-27B0-6AA318FFD246}"/>
                  </a:ext>
                </a:extLst>
              </p:cNvPr>
              <p:cNvSpPr txBox="1"/>
              <p:nvPr/>
            </p:nvSpPr>
            <p:spPr>
              <a:xfrm>
                <a:off x="968829" y="2590800"/>
                <a:ext cx="9601200" cy="248382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002060"/>
                          </a:solidFill>
                        </a:rPr>
                        <m:t>𝑆h𝑎𝑟𝑝𝑒</m:t>
                      </m:r>
                      <m:r>
                        <a:rPr lang="en-US" sz="2400" b="0" i="1" smtClean="0">
                          <a:solidFill>
                            <a:srgbClr val="002060"/>
                          </a:solidFill>
                        </a:rPr>
                        <m:t> </m:t>
                      </m:r>
                      <m:r>
                        <a:rPr lang="en-US" sz="2400" b="0" i="1" smtClean="0">
                          <a:solidFill>
                            <a:srgbClr val="002060"/>
                          </a:solidFill>
                        </a:rPr>
                        <m:t>𝑅𝑎𝑡𝑖𝑜</m:t>
                      </m:r>
                      <m:r>
                        <a:rPr lang="en-US" sz="2400" b="0" i="1" smtClean="0">
                          <a:solidFill>
                            <a:srgbClr val="002060"/>
                          </a:solidFill>
                        </a:rPr>
                        <m:t>=</m:t>
                      </m:r>
                      <m:f>
                        <m:fPr>
                          <m:ctrlPr>
                            <a:rPr lang="en-US" sz="2400" b="0" i="1" smtClean="0">
                              <a:solidFill>
                                <a:srgbClr val="002060"/>
                              </a:solidFill>
                            </a:rPr>
                          </m:ctrlPr>
                        </m:fPr>
                        <m:num>
                          <m:sSub>
                            <m:sSubPr>
                              <m:ctrlPr>
                                <a:rPr lang="en-US" sz="2400" b="0" i="1" smtClean="0">
                                  <a:solidFill>
                                    <a:srgbClr val="002060"/>
                                  </a:solidFill>
                                </a:rPr>
                              </m:ctrlPr>
                            </m:sSubPr>
                            <m:e>
                              <m:r>
                                <a:rPr lang="en-US" sz="2400" b="0" i="1" smtClean="0">
                                  <a:solidFill>
                                    <a:srgbClr val="002060"/>
                                  </a:solidFill>
                                </a:rPr>
                                <m:t>𝑅</m:t>
                              </m:r>
                            </m:e>
                            <m:sub>
                              <m:r>
                                <a:rPr lang="en-US" sz="2400" b="0" i="1" smtClean="0">
                                  <a:solidFill>
                                    <a:srgbClr val="002060"/>
                                  </a:solidFill>
                                </a:rPr>
                                <m:t>𝑝</m:t>
                              </m:r>
                            </m:sub>
                          </m:sSub>
                          <m:r>
                            <a:rPr lang="en-US" sz="2400" b="0" i="1" smtClean="0">
                              <a:solidFill>
                                <a:srgbClr val="002060"/>
                              </a:solidFill>
                            </a:rPr>
                            <m:t>−</m:t>
                          </m:r>
                          <m:sSub>
                            <m:sSubPr>
                              <m:ctrlPr>
                                <a:rPr lang="en-US" sz="2400" b="0" i="1" smtClean="0">
                                  <a:solidFill>
                                    <a:srgbClr val="002060"/>
                                  </a:solidFill>
                                </a:rPr>
                              </m:ctrlPr>
                            </m:sSubPr>
                            <m:e>
                              <m:r>
                                <a:rPr lang="en-US" sz="2400" b="0" i="1" smtClean="0">
                                  <a:solidFill>
                                    <a:srgbClr val="002060"/>
                                  </a:solidFill>
                                </a:rPr>
                                <m:t>𝑅</m:t>
                              </m:r>
                            </m:e>
                            <m:sub>
                              <m:r>
                                <a:rPr lang="en-US" sz="2400" b="0" i="1" smtClean="0">
                                  <a:solidFill>
                                    <a:srgbClr val="002060"/>
                                  </a:solidFill>
                                </a:rPr>
                                <m:t>𝐹</m:t>
                              </m:r>
                            </m:sub>
                          </m:sSub>
                        </m:num>
                        <m:den>
                          <m:sSub>
                            <m:sSubPr>
                              <m:ctrlPr>
                                <a:rPr lang="en-US" sz="2400" b="0" i="1" smtClean="0">
                                  <a:solidFill>
                                    <a:srgbClr val="002060"/>
                                  </a:solidFill>
                                </a:rPr>
                              </m:ctrlPr>
                            </m:sSubPr>
                            <m:e>
                              <m:r>
                                <a:rPr lang="en-US" sz="2400" b="0" i="1" smtClean="0">
                                  <a:solidFill>
                                    <a:srgbClr val="002060"/>
                                  </a:solidFill>
                                </a:rPr>
                                <m:t>𝜎</m:t>
                              </m:r>
                            </m:e>
                            <m:sub>
                              <m:r>
                                <a:rPr lang="en-US" sz="2400" b="0" i="1" smtClean="0">
                                  <a:solidFill>
                                    <a:srgbClr val="002060"/>
                                  </a:solidFill>
                                </a:rPr>
                                <m:t>𝑝</m:t>
                              </m:r>
                            </m:sub>
                          </m:sSub>
                        </m:den>
                      </m:f>
                    </m:oMath>
                  </m:oMathPara>
                </a14:m>
                <a:endParaRPr lang="en-US" sz="2400" b="0" dirty="0">
                  <a:solidFill>
                    <a:srgbClr val="002060"/>
                  </a:solidFill>
                </a:endParaRPr>
              </a:p>
              <a:p>
                <a:r>
                  <a:rPr lang="en-US" sz="2400" dirty="0">
                    <a:solidFill>
                      <a:srgbClr val="002060"/>
                    </a:solidFill>
                  </a:rPr>
                  <a:t>Where,</a:t>
                </a:r>
              </a:p>
              <a:p>
                <a14:m>
                  <m:oMath xmlns:m="http://schemas.openxmlformats.org/officeDocument/2006/math">
                    <m:sSub>
                      <m:sSubPr>
                        <m:ctrlPr>
                          <a:rPr lang="en-US" sz="2400" b="0" i="1" smtClean="0">
                            <a:solidFill>
                              <a:srgbClr val="002060"/>
                            </a:solidFill>
                          </a:rPr>
                        </m:ctrlPr>
                      </m:sSubPr>
                      <m:e>
                        <m:r>
                          <a:rPr lang="en-US" sz="2400" b="0" i="1" smtClean="0">
                            <a:solidFill>
                              <a:srgbClr val="002060"/>
                            </a:solidFill>
                          </a:rPr>
                          <m:t>𝑅</m:t>
                        </m:r>
                      </m:e>
                      <m:sub>
                        <m:r>
                          <a:rPr lang="en-US" sz="2400" b="0" i="1" smtClean="0">
                            <a:solidFill>
                              <a:srgbClr val="002060"/>
                            </a:solidFill>
                          </a:rPr>
                          <m:t>𝑝</m:t>
                        </m:r>
                      </m:sub>
                    </m:sSub>
                  </m:oMath>
                </a14:m>
                <a:r>
                  <a:rPr lang="en-US" sz="2400" dirty="0">
                    <a:solidFill>
                      <a:srgbClr val="002060"/>
                    </a:solidFill>
                  </a:rPr>
                  <a:t>= Return of the portfolio</a:t>
                </a:r>
              </a:p>
              <a:p>
                <a14:m>
                  <m:oMath xmlns:m="http://schemas.openxmlformats.org/officeDocument/2006/math">
                    <m:sSub>
                      <m:sSubPr>
                        <m:ctrlPr>
                          <a:rPr lang="en-US" sz="2400" b="0" i="1" smtClean="0">
                            <a:solidFill>
                              <a:srgbClr val="002060"/>
                            </a:solidFill>
                          </a:rPr>
                        </m:ctrlPr>
                      </m:sSubPr>
                      <m:e>
                        <m:r>
                          <a:rPr lang="en-US" sz="2400" b="0" i="1" smtClean="0">
                            <a:solidFill>
                              <a:srgbClr val="002060"/>
                            </a:solidFill>
                          </a:rPr>
                          <m:t>𝑅</m:t>
                        </m:r>
                      </m:e>
                      <m:sub>
                        <m:r>
                          <a:rPr lang="en-US" sz="2400" b="0" i="1" smtClean="0">
                            <a:solidFill>
                              <a:srgbClr val="002060"/>
                            </a:solidFill>
                          </a:rPr>
                          <m:t>𝑓</m:t>
                        </m:r>
                      </m:sub>
                    </m:sSub>
                  </m:oMath>
                </a14:m>
                <a:r>
                  <a:rPr lang="en-US" sz="2400" dirty="0">
                    <a:solidFill>
                      <a:srgbClr val="002060"/>
                    </a:solidFill>
                  </a:rPr>
                  <a:t>= Risk-free rate of return</a:t>
                </a:r>
              </a:p>
              <a:p>
                <a14:m>
                  <m:oMath xmlns:m="http://schemas.openxmlformats.org/officeDocument/2006/math">
                    <m:sSub>
                      <m:sSubPr>
                        <m:ctrlPr>
                          <a:rPr lang="en-US" sz="2400" b="0" i="1" smtClean="0">
                            <a:solidFill>
                              <a:srgbClr val="002060"/>
                            </a:solidFill>
                          </a:rPr>
                        </m:ctrlPr>
                      </m:sSubPr>
                      <m:e>
                        <m:r>
                          <a:rPr lang="en-US" sz="2400" b="0" i="1" smtClean="0">
                            <a:solidFill>
                              <a:srgbClr val="002060"/>
                            </a:solidFill>
                          </a:rPr>
                          <m:t>𝜎</m:t>
                        </m:r>
                      </m:e>
                      <m:sub>
                        <m:r>
                          <a:rPr lang="en-US" sz="2400" b="0" i="1" smtClean="0">
                            <a:solidFill>
                              <a:srgbClr val="002060"/>
                            </a:solidFill>
                          </a:rPr>
                          <m:t>𝑝</m:t>
                        </m:r>
                      </m:sub>
                    </m:sSub>
                  </m:oMath>
                </a14:m>
                <a:r>
                  <a:rPr lang="en-US" sz="2400" dirty="0">
                    <a:solidFill>
                      <a:srgbClr val="002060"/>
                    </a:solidFill>
                  </a:rPr>
                  <a:t>=Standard deviation of the portfolio return</a:t>
                </a:r>
              </a:p>
            </p:txBody>
          </p:sp>
        </mc:Choice>
        <mc:Fallback>
          <p:sp>
            <p:nvSpPr>
              <p:cNvPr id="7" name="TextBox 6">
                <a:extLst>
                  <a:ext uri="{FF2B5EF4-FFF2-40B4-BE49-F238E27FC236}">
                    <a16:creationId xmlns:a16="http://schemas.microsoft.com/office/drawing/2014/main" id="{E326B676-34E7-7B92-27B0-6AA318FFD246}"/>
                  </a:ext>
                </a:extLst>
              </p:cNvPr>
              <p:cNvSpPr txBox="1">
                <a:spLocks noRot="1" noChangeAspect="1" noMove="1" noResize="1" noEditPoints="1" noAdjustHandles="1" noChangeArrowheads="1" noChangeShapeType="1" noTextEdit="1"/>
              </p:cNvSpPr>
              <p:nvPr/>
            </p:nvSpPr>
            <p:spPr>
              <a:xfrm>
                <a:off x="968829" y="2590800"/>
                <a:ext cx="9601200" cy="2483821"/>
              </a:xfrm>
              <a:prstGeom prst="rect">
                <a:avLst/>
              </a:prstGeom>
              <a:blipFill>
                <a:blip r:embed="rId2"/>
                <a:stretch>
                  <a:fillRect l="-1016" b="-3931"/>
                </a:stretch>
              </a:blipFill>
            </p:spPr>
            <p:txBody>
              <a:bodyPr/>
              <a:lstStyle/>
              <a:p>
                <a:r>
                  <a:rPr lang="en-US">
                    <a:noFill/>
                  </a:rPr>
                  <a:t> </a:t>
                </a:r>
              </a:p>
            </p:txBody>
          </p:sp>
        </mc:Fallback>
      </mc:AlternateContent>
    </p:spTree>
    <p:extLst>
      <p:ext uri="{BB962C8B-B14F-4D97-AF65-F5344CB8AC3E}">
        <p14:creationId xmlns:p14="http://schemas.microsoft.com/office/powerpoint/2010/main" val="192384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2E7E-CD62-34B2-0737-DE0E2D55C4D3}"/>
              </a:ext>
            </a:extLst>
          </p:cNvPr>
          <p:cNvSpPr>
            <a:spLocks noGrp="1"/>
          </p:cNvSpPr>
          <p:nvPr>
            <p:ph type="title"/>
          </p:nvPr>
        </p:nvSpPr>
        <p:spPr/>
        <p:txBody>
          <a:bodyPr/>
          <a:lstStyle/>
          <a:p>
            <a:r>
              <a:rPr lang="en-US" b="1" dirty="0">
                <a:solidFill>
                  <a:srgbClr val="002060"/>
                </a:solidFill>
              </a:rPr>
              <a:t>Modern Portfolio Theory Overview</a:t>
            </a:r>
          </a:p>
        </p:txBody>
      </p:sp>
      <p:sp>
        <p:nvSpPr>
          <p:cNvPr id="3" name="Date Placeholder 2">
            <a:extLst>
              <a:ext uri="{FF2B5EF4-FFF2-40B4-BE49-F238E27FC236}">
                <a16:creationId xmlns:a16="http://schemas.microsoft.com/office/drawing/2014/main" id="{A23032C2-5B70-C1A9-40EE-A52B3C53E262}"/>
              </a:ext>
            </a:extLst>
          </p:cNvPr>
          <p:cNvSpPr>
            <a:spLocks noGrp="1"/>
          </p:cNvSpPr>
          <p:nvPr>
            <p:ph type="dt" sz="half" idx="10"/>
          </p:nvPr>
        </p:nvSpPr>
        <p:spPr/>
        <p:txBody>
          <a:bodyPr/>
          <a:lstStyle/>
          <a:p>
            <a:fld id="{CB3BDDE6-4F63-492B-A733-AA4D9179BBEA}" type="datetime1">
              <a:rPr lang="en-US" smtClean="0"/>
              <a:t>4/24/2025</a:t>
            </a:fld>
            <a:endParaRPr lang="en-US"/>
          </a:p>
        </p:txBody>
      </p:sp>
      <p:sp>
        <p:nvSpPr>
          <p:cNvPr id="4" name="Footer Placeholder 3">
            <a:extLst>
              <a:ext uri="{FF2B5EF4-FFF2-40B4-BE49-F238E27FC236}">
                <a16:creationId xmlns:a16="http://schemas.microsoft.com/office/drawing/2014/main" id="{63BF5799-9ADE-62B0-F2D6-42433EAEB160}"/>
              </a:ext>
            </a:extLst>
          </p:cNvPr>
          <p:cNvSpPr>
            <a:spLocks noGrp="1"/>
          </p:cNvSpPr>
          <p:nvPr>
            <p:ph type="ftr" sz="quarter" idx="11"/>
          </p:nvPr>
        </p:nvSpPr>
        <p:spPr/>
        <p:txBody>
          <a:bodyPr/>
          <a:lstStyle/>
          <a:p>
            <a:r>
              <a:rPr lang="en-US"/>
              <a:t>Krishna Kumar Shrestha</a:t>
            </a:r>
          </a:p>
        </p:txBody>
      </p:sp>
      <p:sp>
        <p:nvSpPr>
          <p:cNvPr id="5" name="Slide Number Placeholder 4">
            <a:extLst>
              <a:ext uri="{FF2B5EF4-FFF2-40B4-BE49-F238E27FC236}">
                <a16:creationId xmlns:a16="http://schemas.microsoft.com/office/drawing/2014/main" id="{014DBF95-BE84-6B44-3364-EDE600C51AEC}"/>
              </a:ext>
            </a:extLst>
          </p:cNvPr>
          <p:cNvSpPr>
            <a:spLocks noGrp="1"/>
          </p:cNvSpPr>
          <p:nvPr>
            <p:ph type="sldNum" sz="quarter" idx="12"/>
          </p:nvPr>
        </p:nvSpPr>
        <p:spPr/>
        <p:txBody>
          <a:bodyPr/>
          <a:lstStyle/>
          <a:p>
            <a:fld id="{12F30E3B-FC6E-44F7-AB65-D389D6696595}" type="slidenum">
              <a:rPr lang="en-US" smtClean="0"/>
              <a:t>9</a:t>
            </a:fld>
            <a:endParaRPr lang="en-US"/>
          </a:p>
        </p:txBody>
      </p:sp>
      <p:sp>
        <p:nvSpPr>
          <p:cNvPr id="6" name="TextBox 5">
            <a:extLst>
              <a:ext uri="{FF2B5EF4-FFF2-40B4-BE49-F238E27FC236}">
                <a16:creationId xmlns:a16="http://schemas.microsoft.com/office/drawing/2014/main" id="{2382E88D-CCE9-81E5-1C44-DCEDB8827C26}"/>
              </a:ext>
            </a:extLst>
          </p:cNvPr>
          <p:cNvSpPr txBox="1"/>
          <p:nvPr/>
        </p:nvSpPr>
        <p:spPr>
          <a:xfrm>
            <a:off x="838200" y="1690688"/>
            <a:ext cx="9603658" cy="29608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solidFill>
                  <a:srgbClr val="002060"/>
                </a:solidFill>
              </a:rPr>
              <a:t>Origin</a:t>
            </a:r>
            <a:r>
              <a:rPr lang="en-US" dirty="0">
                <a:solidFill>
                  <a:srgbClr val="002060"/>
                </a:solidFill>
              </a:rPr>
              <a:t>: Developed by </a:t>
            </a:r>
            <a:r>
              <a:rPr lang="en-US" b="1" dirty="0">
                <a:solidFill>
                  <a:srgbClr val="002060"/>
                </a:solidFill>
              </a:rPr>
              <a:t>Harry Markowitz </a:t>
            </a:r>
            <a:r>
              <a:rPr lang="en-US" dirty="0">
                <a:solidFill>
                  <a:srgbClr val="002060"/>
                </a:solidFill>
              </a:rPr>
              <a:t>in 1952; Nobel Prize in Economics,1990</a:t>
            </a:r>
          </a:p>
          <a:p>
            <a:pPr marL="285750" indent="-285750">
              <a:lnSpc>
                <a:spcPct val="150000"/>
              </a:lnSpc>
              <a:buFont typeface="Arial" panose="020B0604020202020204" pitchFamily="34" charset="0"/>
              <a:buChar char="•"/>
            </a:pPr>
            <a:r>
              <a:rPr lang="en-US" b="1" dirty="0">
                <a:solidFill>
                  <a:srgbClr val="002060"/>
                </a:solidFill>
              </a:rPr>
              <a:t>Core Principle </a:t>
            </a:r>
            <a:r>
              <a:rPr lang="en-US" dirty="0">
                <a:solidFill>
                  <a:srgbClr val="002060"/>
                </a:solidFill>
              </a:rPr>
              <a:t>: An assets contribution to portfolio risk matters more than its standalone risk.</a:t>
            </a:r>
          </a:p>
          <a:p>
            <a:pPr marL="285750" indent="-285750">
              <a:lnSpc>
                <a:spcPct val="150000"/>
              </a:lnSpc>
              <a:buFont typeface="Arial" panose="020B0604020202020204" pitchFamily="34" charset="0"/>
              <a:buChar char="•"/>
            </a:pPr>
            <a:r>
              <a:rPr lang="en-US" b="1" dirty="0">
                <a:solidFill>
                  <a:srgbClr val="002060"/>
                </a:solidFill>
              </a:rPr>
              <a:t>Key inputs</a:t>
            </a:r>
            <a:r>
              <a:rPr lang="en-US" dirty="0">
                <a:solidFill>
                  <a:srgbClr val="002060"/>
                </a:solidFill>
              </a:rPr>
              <a:t>:</a:t>
            </a:r>
          </a:p>
          <a:p>
            <a:pPr marL="742950" lvl="1" indent="-285750">
              <a:lnSpc>
                <a:spcPct val="150000"/>
              </a:lnSpc>
              <a:buFont typeface="Arial" panose="020B0604020202020204" pitchFamily="34" charset="0"/>
              <a:buChar char="•"/>
            </a:pPr>
            <a:r>
              <a:rPr lang="en-US" dirty="0">
                <a:solidFill>
                  <a:srgbClr val="002060"/>
                </a:solidFill>
              </a:rPr>
              <a:t>Expected return </a:t>
            </a:r>
          </a:p>
          <a:p>
            <a:pPr marL="742950" lvl="1" indent="-285750">
              <a:lnSpc>
                <a:spcPct val="150000"/>
              </a:lnSpc>
              <a:buFont typeface="Arial" panose="020B0604020202020204" pitchFamily="34" charset="0"/>
              <a:buChar char="•"/>
            </a:pPr>
            <a:r>
              <a:rPr lang="en-US" dirty="0">
                <a:solidFill>
                  <a:srgbClr val="002060"/>
                </a:solidFill>
              </a:rPr>
              <a:t>Risk </a:t>
            </a:r>
          </a:p>
          <a:p>
            <a:pPr marL="742950" lvl="1" indent="-285750">
              <a:lnSpc>
                <a:spcPct val="150000"/>
              </a:lnSpc>
              <a:buFont typeface="Arial" panose="020B0604020202020204" pitchFamily="34" charset="0"/>
              <a:buChar char="•"/>
            </a:pPr>
            <a:r>
              <a:rPr lang="en-US" dirty="0">
                <a:solidFill>
                  <a:srgbClr val="002060"/>
                </a:solidFill>
              </a:rPr>
              <a:t>Correlations between asset returns</a:t>
            </a:r>
          </a:p>
        </p:txBody>
      </p:sp>
    </p:spTree>
    <p:extLst>
      <p:ext uri="{BB962C8B-B14F-4D97-AF65-F5344CB8AC3E}">
        <p14:creationId xmlns:p14="http://schemas.microsoft.com/office/powerpoint/2010/main" val="35415830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482</TotalTime>
  <Words>1862</Words>
  <Application>Microsoft Office PowerPoint</Application>
  <PresentationFormat>Widescreen</PresentationFormat>
  <Paragraphs>356</Paragraphs>
  <Slides>45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Aptos</vt:lpstr>
      <vt:lpstr>Aptos Display</vt:lpstr>
      <vt:lpstr>Arial</vt:lpstr>
      <vt:lpstr>Bitstream Vera Sans Mono</vt:lpstr>
      <vt:lpstr>Calibri</vt:lpstr>
      <vt:lpstr>Cambria Math</vt:lpstr>
      <vt:lpstr>Mulish</vt:lpstr>
      <vt:lpstr>Office Theme</vt:lpstr>
      <vt:lpstr>Portfolio Optimizing  Using  Deep Learning  </vt:lpstr>
      <vt:lpstr>Agenda</vt:lpstr>
      <vt:lpstr>What Investors Look For?</vt:lpstr>
      <vt:lpstr>The Challenge Facing Rational Investors</vt:lpstr>
      <vt:lpstr>Key Terminology: Systematic Vs Unsystematic Risk</vt:lpstr>
      <vt:lpstr>Key Terminology: Efficient Frontier</vt:lpstr>
      <vt:lpstr>Key Terminology: Capital Market Line</vt:lpstr>
      <vt:lpstr>Key Terminology: Sharpe Ratio</vt:lpstr>
      <vt:lpstr>Modern Portfolio Theory Overview</vt:lpstr>
      <vt:lpstr>Assumptions of Modern Portfolio Theory</vt:lpstr>
      <vt:lpstr>Python Coding : Imports and Configuration</vt:lpstr>
      <vt:lpstr>Python Coding : Data Loading</vt:lpstr>
      <vt:lpstr>Python Coding : Portfolio Performance Function</vt:lpstr>
      <vt:lpstr>Python Coding : Sharpe-Ratio Maximization</vt:lpstr>
      <vt:lpstr>Python Coding : Sharpe-Ratio Maximization</vt:lpstr>
      <vt:lpstr>Python Coding : Run Optimization &amp; Display Results</vt:lpstr>
      <vt:lpstr>Results</vt:lpstr>
      <vt:lpstr>Results</vt:lpstr>
      <vt:lpstr>Results</vt:lpstr>
      <vt:lpstr>Unrealistic Assumption</vt:lpstr>
      <vt:lpstr>High Level Overview :Transformer</vt:lpstr>
      <vt:lpstr>High Level Overview :Transformer</vt:lpstr>
      <vt:lpstr>High Level Overview :Transformer</vt:lpstr>
      <vt:lpstr>High Level Overview :Transformer</vt:lpstr>
      <vt:lpstr>High Level Overview :Transformer</vt:lpstr>
      <vt:lpstr>Full Agriculture </vt:lpstr>
      <vt:lpstr>Self Attention</vt:lpstr>
      <vt:lpstr>Idea Behind Attention</vt:lpstr>
      <vt:lpstr>Scaled Dot Product Attention</vt:lpstr>
      <vt:lpstr>Scaled Dot Product Attention (Continued)</vt:lpstr>
      <vt:lpstr>Scaled Dot Product Attention (Continued)</vt:lpstr>
      <vt:lpstr>Scaled Dot Product Attention (Continued)</vt:lpstr>
      <vt:lpstr>Performer</vt:lpstr>
      <vt:lpstr>Comparison: SoftMax vs Kernel Approximation</vt:lpstr>
      <vt:lpstr>PowerPoint Presentation</vt:lpstr>
      <vt:lpstr>Step 1 : Encoding layer</vt:lpstr>
      <vt:lpstr>Step 2 : Attention Layer (Performer)</vt:lpstr>
      <vt:lpstr>Step 3 : Extract Final Embedding</vt:lpstr>
      <vt:lpstr>Step 4 : Forward Network (Scoring Layer)</vt:lpstr>
      <vt:lpstr>Step 5: Decoder (Softmax Layer)</vt:lpstr>
      <vt:lpstr>Output</vt:lpstr>
      <vt:lpstr>Output</vt:lpstr>
      <vt:lpstr>Conclusion</vt:lpstr>
      <vt:lpstr>Limitation and Future work</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Shrestha</dc:creator>
  <cp:lastModifiedBy>Krishna Shrestha</cp:lastModifiedBy>
  <cp:revision>11</cp:revision>
  <dcterms:created xsi:type="dcterms:W3CDTF">2025-04-18T22:28:45Z</dcterms:created>
  <dcterms:modified xsi:type="dcterms:W3CDTF">2025-04-24T16:37:02Z</dcterms:modified>
</cp:coreProperties>
</file>