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6D92-2FBB-4B13-A3E7-BBBE3779E44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4D6C-9229-4A45-855D-3188517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5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6D92-2FBB-4B13-A3E7-BBBE3779E44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4D6C-9229-4A45-855D-3188517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6D92-2FBB-4B13-A3E7-BBBE3779E44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4D6C-9229-4A45-855D-3188517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5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6D92-2FBB-4B13-A3E7-BBBE3779E44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4D6C-9229-4A45-855D-3188517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6D92-2FBB-4B13-A3E7-BBBE3779E44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4D6C-9229-4A45-855D-3188517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0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6D92-2FBB-4B13-A3E7-BBBE3779E44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4D6C-9229-4A45-855D-3188517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6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6D92-2FBB-4B13-A3E7-BBBE3779E44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4D6C-9229-4A45-855D-3188517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4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6D92-2FBB-4B13-A3E7-BBBE3779E44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4D6C-9229-4A45-855D-3188517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9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6D92-2FBB-4B13-A3E7-BBBE3779E44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4D6C-9229-4A45-855D-3188517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7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6D92-2FBB-4B13-A3E7-BBBE3779E44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4D6C-9229-4A45-855D-3188517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2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6D92-2FBB-4B13-A3E7-BBBE3779E44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4D6C-9229-4A45-855D-3188517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2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6D92-2FBB-4B13-A3E7-BBBE3779E44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E4D6C-9229-4A45-855D-3188517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E296EA-059D-4AD6-ACB8-AD395AE124A7}"/>
              </a:ext>
            </a:extLst>
          </p:cNvPr>
          <p:cNvSpPr txBox="1"/>
          <p:nvPr/>
        </p:nvSpPr>
        <p:spPr>
          <a:xfrm>
            <a:off x="1022047" y="1571105"/>
            <a:ext cx="10147906" cy="19645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 block of code which performs a specific task called function.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We use functions to divide a complex problem into smaller chunks.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Makes program easy to run and re-usable.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6E435F-1B12-4645-92F0-B3A2C820F0DC}"/>
              </a:ext>
            </a:extLst>
          </p:cNvPr>
          <p:cNvSpPr/>
          <p:nvPr/>
        </p:nvSpPr>
        <p:spPr>
          <a:xfrm>
            <a:off x="4601015" y="273703"/>
            <a:ext cx="31229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Functions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904F9-9342-4074-A1F6-8262AAB1E30C}"/>
              </a:ext>
            </a:extLst>
          </p:cNvPr>
          <p:cNvSpPr txBox="1"/>
          <p:nvPr/>
        </p:nvSpPr>
        <p:spPr>
          <a:xfrm>
            <a:off x="3548149" y="4363565"/>
            <a:ext cx="50957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def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4"/>
                </a:solidFill>
              </a:rPr>
              <a:t>function_name</a:t>
            </a:r>
            <a:r>
              <a:rPr lang="en-US" sz="4000" dirty="0"/>
              <a:t>():</a:t>
            </a:r>
          </a:p>
          <a:p>
            <a:r>
              <a:rPr lang="en-US" sz="4000" dirty="0"/>
              <a:t>	</a:t>
            </a:r>
            <a:r>
              <a:rPr lang="en-US" sz="4000" dirty="0">
                <a:solidFill>
                  <a:schemeClr val="accent1"/>
                </a:solidFill>
              </a:rPr>
              <a:t>#contents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D194A1-1144-4F00-BA11-5D38205B25E8}"/>
              </a:ext>
            </a:extLst>
          </p:cNvPr>
          <p:cNvSpPr/>
          <p:nvPr/>
        </p:nvSpPr>
        <p:spPr>
          <a:xfrm>
            <a:off x="3621405" y="5349240"/>
            <a:ext cx="441960" cy="243929"/>
          </a:xfrm>
          <a:custGeom>
            <a:avLst/>
            <a:gdLst>
              <a:gd name="connsiteX0" fmla="*/ 0 w 441960"/>
              <a:gd name="connsiteY0" fmla="*/ 62865 h 243929"/>
              <a:gd name="connsiteX1" fmla="*/ 5715 w 441960"/>
              <a:gd name="connsiteY1" fmla="*/ 74295 h 243929"/>
              <a:gd name="connsiteX2" fmla="*/ 7620 w 441960"/>
              <a:gd name="connsiteY2" fmla="*/ 83820 h 243929"/>
              <a:gd name="connsiteX3" fmla="*/ 9525 w 441960"/>
              <a:gd name="connsiteY3" fmla="*/ 91440 h 243929"/>
              <a:gd name="connsiteX4" fmla="*/ 11430 w 441960"/>
              <a:gd name="connsiteY4" fmla="*/ 104775 h 243929"/>
              <a:gd name="connsiteX5" fmla="*/ 15240 w 441960"/>
              <a:gd name="connsiteY5" fmla="*/ 116205 h 243929"/>
              <a:gd name="connsiteX6" fmla="*/ 19050 w 441960"/>
              <a:gd name="connsiteY6" fmla="*/ 127635 h 243929"/>
              <a:gd name="connsiteX7" fmla="*/ 20955 w 441960"/>
              <a:gd name="connsiteY7" fmla="*/ 133350 h 243929"/>
              <a:gd name="connsiteX8" fmla="*/ 22860 w 441960"/>
              <a:gd name="connsiteY8" fmla="*/ 139065 h 243929"/>
              <a:gd name="connsiteX9" fmla="*/ 26670 w 441960"/>
              <a:gd name="connsiteY9" fmla="*/ 156210 h 243929"/>
              <a:gd name="connsiteX10" fmla="*/ 28575 w 441960"/>
              <a:gd name="connsiteY10" fmla="*/ 169545 h 243929"/>
              <a:gd name="connsiteX11" fmla="*/ 30480 w 441960"/>
              <a:gd name="connsiteY11" fmla="*/ 177165 h 243929"/>
              <a:gd name="connsiteX12" fmla="*/ 51435 w 441960"/>
              <a:gd name="connsiteY12" fmla="*/ 169545 h 243929"/>
              <a:gd name="connsiteX13" fmla="*/ 66675 w 441960"/>
              <a:gd name="connsiteY13" fmla="*/ 165735 h 243929"/>
              <a:gd name="connsiteX14" fmla="*/ 83820 w 441960"/>
              <a:gd name="connsiteY14" fmla="*/ 160020 h 243929"/>
              <a:gd name="connsiteX15" fmla="*/ 89535 w 441960"/>
              <a:gd name="connsiteY15" fmla="*/ 158115 h 243929"/>
              <a:gd name="connsiteX16" fmla="*/ 100965 w 441960"/>
              <a:gd name="connsiteY16" fmla="*/ 156210 h 243929"/>
              <a:gd name="connsiteX17" fmla="*/ 106680 w 441960"/>
              <a:gd name="connsiteY17" fmla="*/ 154305 h 243929"/>
              <a:gd name="connsiteX18" fmla="*/ 131445 w 441960"/>
              <a:gd name="connsiteY18" fmla="*/ 152400 h 243929"/>
              <a:gd name="connsiteX19" fmla="*/ 152400 w 441960"/>
              <a:gd name="connsiteY19" fmla="*/ 150495 h 243929"/>
              <a:gd name="connsiteX20" fmla="*/ 198120 w 441960"/>
              <a:gd name="connsiteY20" fmla="*/ 152400 h 243929"/>
              <a:gd name="connsiteX21" fmla="*/ 203835 w 441960"/>
              <a:gd name="connsiteY21" fmla="*/ 154305 h 243929"/>
              <a:gd name="connsiteX22" fmla="*/ 215265 w 441960"/>
              <a:gd name="connsiteY22" fmla="*/ 156210 h 243929"/>
              <a:gd name="connsiteX23" fmla="*/ 219075 w 441960"/>
              <a:gd name="connsiteY23" fmla="*/ 161925 h 243929"/>
              <a:gd name="connsiteX24" fmla="*/ 230505 w 441960"/>
              <a:gd name="connsiteY24" fmla="*/ 173355 h 243929"/>
              <a:gd name="connsiteX25" fmla="*/ 240030 w 441960"/>
              <a:gd name="connsiteY25" fmla="*/ 192405 h 243929"/>
              <a:gd name="connsiteX26" fmla="*/ 245745 w 441960"/>
              <a:gd name="connsiteY26" fmla="*/ 213360 h 243929"/>
              <a:gd name="connsiteX27" fmla="*/ 249555 w 441960"/>
              <a:gd name="connsiteY27" fmla="*/ 226695 h 243929"/>
              <a:gd name="connsiteX28" fmla="*/ 251460 w 441960"/>
              <a:gd name="connsiteY28" fmla="*/ 240030 h 243929"/>
              <a:gd name="connsiteX29" fmla="*/ 245745 w 441960"/>
              <a:gd name="connsiteY29" fmla="*/ 243840 h 243929"/>
              <a:gd name="connsiteX30" fmla="*/ 243840 w 441960"/>
              <a:gd name="connsiteY30" fmla="*/ 238125 h 243929"/>
              <a:gd name="connsiteX31" fmla="*/ 251460 w 441960"/>
              <a:gd name="connsiteY31" fmla="*/ 211455 h 243929"/>
              <a:gd name="connsiteX32" fmla="*/ 255270 w 441960"/>
              <a:gd name="connsiteY32" fmla="*/ 200025 h 243929"/>
              <a:gd name="connsiteX33" fmla="*/ 266700 w 441960"/>
              <a:gd name="connsiteY33" fmla="*/ 192405 h 243929"/>
              <a:gd name="connsiteX34" fmla="*/ 274320 w 441960"/>
              <a:gd name="connsiteY34" fmla="*/ 188595 h 243929"/>
              <a:gd name="connsiteX35" fmla="*/ 281940 w 441960"/>
              <a:gd name="connsiteY35" fmla="*/ 180975 h 243929"/>
              <a:gd name="connsiteX36" fmla="*/ 287655 w 441960"/>
              <a:gd name="connsiteY36" fmla="*/ 179070 h 243929"/>
              <a:gd name="connsiteX37" fmla="*/ 295275 w 441960"/>
              <a:gd name="connsiteY37" fmla="*/ 175260 h 243929"/>
              <a:gd name="connsiteX38" fmla="*/ 306705 w 441960"/>
              <a:gd name="connsiteY38" fmla="*/ 163830 h 243929"/>
              <a:gd name="connsiteX39" fmla="*/ 318135 w 441960"/>
              <a:gd name="connsiteY39" fmla="*/ 156210 h 243929"/>
              <a:gd name="connsiteX40" fmla="*/ 325755 w 441960"/>
              <a:gd name="connsiteY40" fmla="*/ 154305 h 243929"/>
              <a:gd name="connsiteX41" fmla="*/ 337185 w 441960"/>
              <a:gd name="connsiteY41" fmla="*/ 150495 h 243929"/>
              <a:gd name="connsiteX42" fmla="*/ 367665 w 441960"/>
              <a:gd name="connsiteY42" fmla="*/ 148590 h 243929"/>
              <a:gd name="connsiteX43" fmla="*/ 379095 w 441960"/>
              <a:gd name="connsiteY43" fmla="*/ 146685 h 243929"/>
              <a:gd name="connsiteX44" fmla="*/ 409575 w 441960"/>
              <a:gd name="connsiteY44" fmla="*/ 148590 h 243929"/>
              <a:gd name="connsiteX45" fmla="*/ 422910 w 441960"/>
              <a:gd name="connsiteY45" fmla="*/ 152400 h 243929"/>
              <a:gd name="connsiteX46" fmla="*/ 438150 w 441960"/>
              <a:gd name="connsiteY46" fmla="*/ 148590 h 243929"/>
              <a:gd name="connsiteX47" fmla="*/ 434340 w 441960"/>
              <a:gd name="connsiteY47" fmla="*/ 108585 h 243929"/>
              <a:gd name="connsiteX48" fmla="*/ 436245 w 441960"/>
              <a:gd name="connsiteY48" fmla="*/ 78105 h 243929"/>
              <a:gd name="connsiteX49" fmla="*/ 440055 w 441960"/>
              <a:gd name="connsiteY49" fmla="*/ 66675 h 243929"/>
              <a:gd name="connsiteX50" fmla="*/ 441960 w 441960"/>
              <a:gd name="connsiteY50" fmla="*/ 60960 h 243929"/>
              <a:gd name="connsiteX51" fmla="*/ 441960 w 441960"/>
              <a:gd name="connsiteY51" fmla="*/ 0 h 243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1960" h="243929">
                <a:moveTo>
                  <a:pt x="0" y="62865"/>
                </a:moveTo>
                <a:cubicBezTo>
                  <a:pt x="1905" y="66675"/>
                  <a:pt x="4259" y="70292"/>
                  <a:pt x="5715" y="74295"/>
                </a:cubicBezTo>
                <a:cubicBezTo>
                  <a:pt x="6822" y="77338"/>
                  <a:pt x="6918" y="80659"/>
                  <a:pt x="7620" y="83820"/>
                </a:cubicBezTo>
                <a:cubicBezTo>
                  <a:pt x="8188" y="86376"/>
                  <a:pt x="9057" y="88864"/>
                  <a:pt x="9525" y="91440"/>
                </a:cubicBezTo>
                <a:cubicBezTo>
                  <a:pt x="10328" y="95858"/>
                  <a:pt x="10420" y="100400"/>
                  <a:pt x="11430" y="104775"/>
                </a:cubicBezTo>
                <a:cubicBezTo>
                  <a:pt x="12333" y="108688"/>
                  <a:pt x="13970" y="112395"/>
                  <a:pt x="15240" y="116205"/>
                </a:cubicBezTo>
                <a:lnTo>
                  <a:pt x="19050" y="127635"/>
                </a:lnTo>
                <a:lnTo>
                  <a:pt x="20955" y="133350"/>
                </a:lnTo>
                <a:cubicBezTo>
                  <a:pt x="21590" y="135255"/>
                  <a:pt x="22530" y="137084"/>
                  <a:pt x="22860" y="139065"/>
                </a:cubicBezTo>
                <a:cubicBezTo>
                  <a:pt x="25095" y="152476"/>
                  <a:pt x="23544" y="146831"/>
                  <a:pt x="26670" y="156210"/>
                </a:cubicBezTo>
                <a:cubicBezTo>
                  <a:pt x="27305" y="160655"/>
                  <a:pt x="27772" y="165127"/>
                  <a:pt x="28575" y="169545"/>
                </a:cubicBezTo>
                <a:cubicBezTo>
                  <a:pt x="29043" y="172121"/>
                  <a:pt x="27963" y="176446"/>
                  <a:pt x="30480" y="177165"/>
                </a:cubicBezTo>
                <a:cubicBezTo>
                  <a:pt x="32267" y="177676"/>
                  <a:pt x="49154" y="170247"/>
                  <a:pt x="51435" y="169545"/>
                </a:cubicBezTo>
                <a:cubicBezTo>
                  <a:pt x="56440" y="168005"/>
                  <a:pt x="61651" y="167213"/>
                  <a:pt x="66675" y="165735"/>
                </a:cubicBezTo>
                <a:cubicBezTo>
                  <a:pt x="72454" y="164035"/>
                  <a:pt x="78105" y="161925"/>
                  <a:pt x="83820" y="160020"/>
                </a:cubicBezTo>
                <a:cubicBezTo>
                  <a:pt x="85725" y="159385"/>
                  <a:pt x="87554" y="158445"/>
                  <a:pt x="89535" y="158115"/>
                </a:cubicBezTo>
                <a:cubicBezTo>
                  <a:pt x="93345" y="157480"/>
                  <a:pt x="97194" y="157048"/>
                  <a:pt x="100965" y="156210"/>
                </a:cubicBezTo>
                <a:cubicBezTo>
                  <a:pt x="102925" y="155774"/>
                  <a:pt x="104687" y="154554"/>
                  <a:pt x="106680" y="154305"/>
                </a:cubicBezTo>
                <a:cubicBezTo>
                  <a:pt x="114895" y="153278"/>
                  <a:pt x="123194" y="153088"/>
                  <a:pt x="131445" y="152400"/>
                </a:cubicBezTo>
                <a:lnTo>
                  <a:pt x="152400" y="150495"/>
                </a:lnTo>
                <a:cubicBezTo>
                  <a:pt x="167640" y="151130"/>
                  <a:pt x="182908" y="151273"/>
                  <a:pt x="198120" y="152400"/>
                </a:cubicBezTo>
                <a:cubicBezTo>
                  <a:pt x="200123" y="152548"/>
                  <a:pt x="201875" y="153869"/>
                  <a:pt x="203835" y="154305"/>
                </a:cubicBezTo>
                <a:cubicBezTo>
                  <a:pt x="207606" y="155143"/>
                  <a:pt x="211455" y="155575"/>
                  <a:pt x="215265" y="156210"/>
                </a:cubicBezTo>
                <a:cubicBezTo>
                  <a:pt x="216535" y="158115"/>
                  <a:pt x="217554" y="160214"/>
                  <a:pt x="219075" y="161925"/>
                </a:cubicBezTo>
                <a:cubicBezTo>
                  <a:pt x="222655" y="165952"/>
                  <a:pt x="230505" y="173355"/>
                  <a:pt x="230505" y="173355"/>
                </a:cubicBezTo>
                <a:cubicBezTo>
                  <a:pt x="234713" y="198603"/>
                  <a:pt x="228086" y="172499"/>
                  <a:pt x="240030" y="192405"/>
                </a:cubicBezTo>
                <a:cubicBezTo>
                  <a:pt x="243179" y="197653"/>
                  <a:pt x="244411" y="207358"/>
                  <a:pt x="245745" y="213360"/>
                </a:cubicBezTo>
                <a:cubicBezTo>
                  <a:pt x="247340" y="220536"/>
                  <a:pt x="247434" y="220331"/>
                  <a:pt x="249555" y="226695"/>
                </a:cubicBezTo>
                <a:cubicBezTo>
                  <a:pt x="250190" y="231140"/>
                  <a:pt x="252434" y="235647"/>
                  <a:pt x="251460" y="240030"/>
                </a:cubicBezTo>
                <a:cubicBezTo>
                  <a:pt x="250963" y="242265"/>
                  <a:pt x="247966" y="244395"/>
                  <a:pt x="245745" y="243840"/>
                </a:cubicBezTo>
                <a:cubicBezTo>
                  <a:pt x="243797" y="243353"/>
                  <a:pt x="244475" y="240030"/>
                  <a:pt x="243840" y="238125"/>
                </a:cubicBezTo>
                <a:cubicBezTo>
                  <a:pt x="251265" y="200998"/>
                  <a:pt x="243413" y="231573"/>
                  <a:pt x="251460" y="211455"/>
                </a:cubicBezTo>
                <a:cubicBezTo>
                  <a:pt x="252952" y="207726"/>
                  <a:pt x="251928" y="202253"/>
                  <a:pt x="255270" y="200025"/>
                </a:cubicBezTo>
                <a:cubicBezTo>
                  <a:pt x="259080" y="197485"/>
                  <a:pt x="262604" y="194453"/>
                  <a:pt x="266700" y="192405"/>
                </a:cubicBezTo>
                <a:cubicBezTo>
                  <a:pt x="269240" y="191135"/>
                  <a:pt x="272048" y="190299"/>
                  <a:pt x="274320" y="188595"/>
                </a:cubicBezTo>
                <a:cubicBezTo>
                  <a:pt x="277194" y="186440"/>
                  <a:pt x="279017" y="183063"/>
                  <a:pt x="281940" y="180975"/>
                </a:cubicBezTo>
                <a:cubicBezTo>
                  <a:pt x="283574" y="179808"/>
                  <a:pt x="285809" y="179861"/>
                  <a:pt x="287655" y="179070"/>
                </a:cubicBezTo>
                <a:cubicBezTo>
                  <a:pt x="290265" y="177951"/>
                  <a:pt x="292735" y="176530"/>
                  <a:pt x="295275" y="175260"/>
                </a:cubicBezTo>
                <a:cubicBezTo>
                  <a:pt x="300420" y="167542"/>
                  <a:pt x="297844" y="170033"/>
                  <a:pt x="306705" y="163830"/>
                </a:cubicBezTo>
                <a:cubicBezTo>
                  <a:pt x="310456" y="161204"/>
                  <a:pt x="313693" y="157321"/>
                  <a:pt x="318135" y="156210"/>
                </a:cubicBezTo>
                <a:cubicBezTo>
                  <a:pt x="320675" y="155575"/>
                  <a:pt x="323247" y="155057"/>
                  <a:pt x="325755" y="154305"/>
                </a:cubicBezTo>
                <a:cubicBezTo>
                  <a:pt x="329602" y="153151"/>
                  <a:pt x="333177" y="150746"/>
                  <a:pt x="337185" y="150495"/>
                </a:cubicBezTo>
                <a:lnTo>
                  <a:pt x="367665" y="148590"/>
                </a:lnTo>
                <a:cubicBezTo>
                  <a:pt x="371475" y="147955"/>
                  <a:pt x="375232" y="146685"/>
                  <a:pt x="379095" y="146685"/>
                </a:cubicBezTo>
                <a:cubicBezTo>
                  <a:pt x="389275" y="146685"/>
                  <a:pt x="399446" y="147577"/>
                  <a:pt x="409575" y="148590"/>
                </a:cubicBezTo>
                <a:cubicBezTo>
                  <a:pt x="412992" y="148932"/>
                  <a:pt x="419429" y="151240"/>
                  <a:pt x="422910" y="152400"/>
                </a:cubicBezTo>
                <a:cubicBezTo>
                  <a:pt x="427990" y="151130"/>
                  <a:pt x="436156" y="153432"/>
                  <a:pt x="438150" y="148590"/>
                </a:cubicBezTo>
                <a:cubicBezTo>
                  <a:pt x="440459" y="142984"/>
                  <a:pt x="436006" y="118578"/>
                  <a:pt x="434340" y="108585"/>
                </a:cubicBezTo>
                <a:cubicBezTo>
                  <a:pt x="434975" y="98425"/>
                  <a:pt x="434870" y="88191"/>
                  <a:pt x="436245" y="78105"/>
                </a:cubicBezTo>
                <a:cubicBezTo>
                  <a:pt x="436788" y="74126"/>
                  <a:pt x="438785" y="70485"/>
                  <a:pt x="440055" y="66675"/>
                </a:cubicBezTo>
                <a:cubicBezTo>
                  <a:pt x="440690" y="64770"/>
                  <a:pt x="441960" y="62968"/>
                  <a:pt x="441960" y="60960"/>
                </a:cubicBezTo>
                <a:lnTo>
                  <a:pt x="44196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9579AD-74C8-4E3B-B0BE-54A81C50CDD5}"/>
              </a:ext>
            </a:extLst>
          </p:cNvPr>
          <p:cNvSpPr/>
          <p:nvPr/>
        </p:nvSpPr>
        <p:spPr>
          <a:xfrm>
            <a:off x="3655695" y="4903470"/>
            <a:ext cx="9532" cy="49530"/>
          </a:xfrm>
          <a:custGeom>
            <a:avLst/>
            <a:gdLst>
              <a:gd name="connsiteX0" fmla="*/ 0 w 9532"/>
              <a:gd name="connsiteY0" fmla="*/ 0 h 49530"/>
              <a:gd name="connsiteX1" fmla="*/ 5715 w 9532"/>
              <a:gd name="connsiteY1" fmla="*/ 11430 h 49530"/>
              <a:gd name="connsiteX2" fmla="*/ 7620 w 9532"/>
              <a:gd name="connsiteY2" fmla="*/ 28575 h 49530"/>
              <a:gd name="connsiteX3" fmla="*/ 9525 w 9532"/>
              <a:gd name="connsiteY3" fmla="*/ 49530 h 4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2" h="49530">
                <a:moveTo>
                  <a:pt x="0" y="0"/>
                </a:moveTo>
                <a:cubicBezTo>
                  <a:pt x="1905" y="3810"/>
                  <a:pt x="4617" y="7314"/>
                  <a:pt x="5715" y="11430"/>
                </a:cubicBezTo>
                <a:cubicBezTo>
                  <a:pt x="7197" y="16986"/>
                  <a:pt x="6948" y="22864"/>
                  <a:pt x="7620" y="28575"/>
                </a:cubicBezTo>
                <a:cubicBezTo>
                  <a:pt x="9761" y="46776"/>
                  <a:pt x="9525" y="38297"/>
                  <a:pt x="9525" y="495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B37CB9-0FCD-42F6-B83D-A53856DEAABF}"/>
              </a:ext>
            </a:extLst>
          </p:cNvPr>
          <p:cNvSpPr/>
          <p:nvPr/>
        </p:nvSpPr>
        <p:spPr>
          <a:xfrm>
            <a:off x="3661410" y="5033010"/>
            <a:ext cx="3810" cy="53340"/>
          </a:xfrm>
          <a:custGeom>
            <a:avLst/>
            <a:gdLst>
              <a:gd name="connsiteX0" fmla="*/ 3810 w 3810"/>
              <a:gd name="connsiteY0" fmla="*/ 0 h 53340"/>
              <a:gd name="connsiteX1" fmla="*/ 0 w 3810"/>
              <a:gd name="connsiteY1" fmla="*/ 53340 h 5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" h="53340">
                <a:moveTo>
                  <a:pt x="3810" y="0"/>
                </a:moveTo>
                <a:lnTo>
                  <a:pt x="0" y="5334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EECB03B-BD46-4E65-9EAB-7317994F80E2}"/>
              </a:ext>
            </a:extLst>
          </p:cNvPr>
          <p:cNvSpPr/>
          <p:nvPr/>
        </p:nvSpPr>
        <p:spPr>
          <a:xfrm>
            <a:off x="3653790" y="5147310"/>
            <a:ext cx="19050" cy="60960"/>
          </a:xfrm>
          <a:custGeom>
            <a:avLst/>
            <a:gdLst>
              <a:gd name="connsiteX0" fmla="*/ 0 w 19050"/>
              <a:gd name="connsiteY0" fmla="*/ 0 h 60960"/>
              <a:gd name="connsiteX1" fmla="*/ 11430 w 19050"/>
              <a:gd name="connsiteY1" fmla="*/ 22860 h 60960"/>
              <a:gd name="connsiteX2" fmla="*/ 19050 w 19050"/>
              <a:gd name="connsiteY2" fmla="*/ 6096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" h="60960">
                <a:moveTo>
                  <a:pt x="0" y="0"/>
                </a:moveTo>
                <a:cubicBezTo>
                  <a:pt x="3810" y="7620"/>
                  <a:pt x="8889" y="14728"/>
                  <a:pt x="11430" y="22860"/>
                </a:cubicBezTo>
                <a:cubicBezTo>
                  <a:pt x="15293" y="35222"/>
                  <a:pt x="19050" y="60960"/>
                  <a:pt x="19050" y="609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1D0D95-4426-40BE-8F47-6CD8CD7D30FB}"/>
              </a:ext>
            </a:extLst>
          </p:cNvPr>
          <p:cNvSpPr/>
          <p:nvPr/>
        </p:nvSpPr>
        <p:spPr>
          <a:xfrm>
            <a:off x="3665220" y="5276850"/>
            <a:ext cx="0" cy="45720"/>
          </a:xfrm>
          <a:custGeom>
            <a:avLst/>
            <a:gdLst>
              <a:gd name="connsiteX0" fmla="*/ 0 w 0"/>
              <a:gd name="connsiteY0" fmla="*/ 0 h 45720"/>
              <a:gd name="connsiteX1" fmla="*/ 0 w 0"/>
              <a:gd name="connsiteY1" fmla="*/ 45720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5720">
                <a:moveTo>
                  <a:pt x="0" y="0"/>
                </a:moveTo>
                <a:lnTo>
                  <a:pt x="0" y="457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4BA571-8608-4C6C-B6D5-F12ADB76FDF0}"/>
              </a:ext>
            </a:extLst>
          </p:cNvPr>
          <p:cNvSpPr/>
          <p:nvPr/>
        </p:nvSpPr>
        <p:spPr>
          <a:xfrm>
            <a:off x="3661410" y="5368290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D2ACBFF-63A6-4A09-A986-E4076DE5E10B}"/>
              </a:ext>
            </a:extLst>
          </p:cNvPr>
          <p:cNvSpPr/>
          <p:nvPr/>
        </p:nvSpPr>
        <p:spPr>
          <a:xfrm>
            <a:off x="4038600" y="5650230"/>
            <a:ext cx="632460" cy="537210"/>
          </a:xfrm>
          <a:custGeom>
            <a:avLst/>
            <a:gdLst>
              <a:gd name="connsiteX0" fmla="*/ 0 w 632460"/>
              <a:gd name="connsiteY0" fmla="*/ 0 h 537210"/>
              <a:gd name="connsiteX1" fmla="*/ 19050 w 632460"/>
              <a:gd name="connsiteY1" fmla="*/ 15240 h 537210"/>
              <a:gd name="connsiteX2" fmla="*/ 30480 w 632460"/>
              <a:gd name="connsiteY2" fmla="*/ 22860 h 537210"/>
              <a:gd name="connsiteX3" fmla="*/ 49530 w 632460"/>
              <a:gd name="connsiteY3" fmla="*/ 45720 h 537210"/>
              <a:gd name="connsiteX4" fmla="*/ 64770 w 632460"/>
              <a:gd name="connsiteY4" fmla="*/ 60960 h 537210"/>
              <a:gd name="connsiteX5" fmla="*/ 80010 w 632460"/>
              <a:gd name="connsiteY5" fmla="*/ 83820 h 537210"/>
              <a:gd name="connsiteX6" fmla="*/ 133350 w 632460"/>
              <a:gd name="connsiteY6" fmla="*/ 125730 h 537210"/>
              <a:gd name="connsiteX7" fmla="*/ 148590 w 632460"/>
              <a:gd name="connsiteY7" fmla="*/ 133350 h 537210"/>
              <a:gd name="connsiteX8" fmla="*/ 179070 w 632460"/>
              <a:gd name="connsiteY8" fmla="*/ 160020 h 537210"/>
              <a:gd name="connsiteX9" fmla="*/ 198120 w 632460"/>
              <a:gd name="connsiteY9" fmla="*/ 167640 h 537210"/>
              <a:gd name="connsiteX10" fmla="*/ 213360 w 632460"/>
              <a:gd name="connsiteY10" fmla="*/ 182880 h 537210"/>
              <a:gd name="connsiteX11" fmla="*/ 251460 w 632460"/>
              <a:gd name="connsiteY11" fmla="*/ 209550 h 537210"/>
              <a:gd name="connsiteX12" fmla="*/ 285750 w 632460"/>
              <a:gd name="connsiteY12" fmla="*/ 228600 h 537210"/>
              <a:gd name="connsiteX13" fmla="*/ 316230 w 632460"/>
              <a:gd name="connsiteY13" fmla="*/ 251460 h 537210"/>
              <a:gd name="connsiteX14" fmla="*/ 342900 w 632460"/>
              <a:gd name="connsiteY14" fmla="*/ 262890 h 537210"/>
              <a:gd name="connsiteX15" fmla="*/ 369570 w 632460"/>
              <a:gd name="connsiteY15" fmla="*/ 281940 h 537210"/>
              <a:gd name="connsiteX16" fmla="*/ 396240 w 632460"/>
              <a:gd name="connsiteY16" fmla="*/ 297180 h 537210"/>
              <a:gd name="connsiteX17" fmla="*/ 411480 w 632460"/>
              <a:gd name="connsiteY17" fmla="*/ 308610 h 537210"/>
              <a:gd name="connsiteX18" fmla="*/ 430530 w 632460"/>
              <a:gd name="connsiteY18" fmla="*/ 320040 h 537210"/>
              <a:gd name="connsiteX19" fmla="*/ 461010 w 632460"/>
              <a:gd name="connsiteY19" fmla="*/ 350520 h 537210"/>
              <a:gd name="connsiteX20" fmla="*/ 514350 w 632460"/>
              <a:gd name="connsiteY20" fmla="*/ 396240 h 537210"/>
              <a:gd name="connsiteX21" fmla="*/ 525780 w 632460"/>
              <a:gd name="connsiteY21" fmla="*/ 422910 h 537210"/>
              <a:gd name="connsiteX22" fmla="*/ 541020 w 632460"/>
              <a:gd name="connsiteY22" fmla="*/ 426720 h 537210"/>
              <a:gd name="connsiteX23" fmla="*/ 548640 w 632460"/>
              <a:gd name="connsiteY23" fmla="*/ 438150 h 537210"/>
              <a:gd name="connsiteX24" fmla="*/ 579120 w 632460"/>
              <a:gd name="connsiteY24" fmla="*/ 464820 h 537210"/>
              <a:gd name="connsiteX25" fmla="*/ 594360 w 632460"/>
              <a:gd name="connsiteY25" fmla="*/ 499110 h 537210"/>
              <a:gd name="connsiteX26" fmla="*/ 613410 w 632460"/>
              <a:gd name="connsiteY26" fmla="*/ 514350 h 537210"/>
              <a:gd name="connsiteX27" fmla="*/ 621030 w 632460"/>
              <a:gd name="connsiteY27" fmla="*/ 525780 h 537210"/>
              <a:gd name="connsiteX28" fmla="*/ 632460 w 632460"/>
              <a:gd name="connsiteY28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32460" h="537210">
                <a:moveTo>
                  <a:pt x="0" y="0"/>
                </a:moveTo>
                <a:cubicBezTo>
                  <a:pt x="6350" y="5080"/>
                  <a:pt x="12544" y="10361"/>
                  <a:pt x="19050" y="15240"/>
                </a:cubicBezTo>
                <a:cubicBezTo>
                  <a:pt x="22713" y="17987"/>
                  <a:pt x="27242" y="19622"/>
                  <a:pt x="30480" y="22860"/>
                </a:cubicBezTo>
                <a:cubicBezTo>
                  <a:pt x="37494" y="29874"/>
                  <a:pt x="43180" y="38100"/>
                  <a:pt x="49530" y="45720"/>
                </a:cubicBezTo>
                <a:cubicBezTo>
                  <a:pt x="59690" y="76200"/>
                  <a:pt x="44450" y="40640"/>
                  <a:pt x="64770" y="60960"/>
                </a:cubicBezTo>
                <a:cubicBezTo>
                  <a:pt x="71246" y="67436"/>
                  <a:pt x="73850" y="77044"/>
                  <a:pt x="80010" y="83820"/>
                </a:cubicBezTo>
                <a:cubicBezTo>
                  <a:pt x="85629" y="90001"/>
                  <a:pt x="129502" y="123806"/>
                  <a:pt x="133350" y="125730"/>
                </a:cubicBezTo>
                <a:cubicBezTo>
                  <a:pt x="138430" y="128270"/>
                  <a:pt x="143968" y="130049"/>
                  <a:pt x="148590" y="133350"/>
                </a:cubicBezTo>
                <a:cubicBezTo>
                  <a:pt x="181753" y="157038"/>
                  <a:pt x="131691" y="131593"/>
                  <a:pt x="179070" y="160020"/>
                </a:cubicBezTo>
                <a:cubicBezTo>
                  <a:pt x="184935" y="163539"/>
                  <a:pt x="191770" y="165100"/>
                  <a:pt x="198120" y="167640"/>
                </a:cubicBezTo>
                <a:cubicBezTo>
                  <a:pt x="203200" y="172720"/>
                  <a:pt x="207953" y="178149"/>
                  <a:pt x="213360" y="182880"/>
                </a:cubicBezTo>
                <a:cubicBezTo>
                  <a:pt x="220938" y="189511"/>
                  <a:pt x="244933" y="205634"/>
                  <a:pt x="251460" y="209550"/>
                </a:cubicBezTo>
                <a:cubicBezTo>
                  <a:pt x="262672" y="216277"/>
                  <a:pt x="274772" y="221497"/>
                  <a:pt x="285750" y="228600"/>
                </a:cubicBezTo>
                <a:cubicBezTo>
                  <a:pt x="296413" y="235499"/>
                  <a:pt x="305340" y="244926"/>
                  <a:pt x="316230" y="251460"/>
                </a:cubicBezTo>
                <a:cubicBezTo>
                  <a:pt x="324524" y="256436"/>
                  <a:pt x="334502" y="258091"/>
                  <a:pt x="342900" y="262890"/>
                </a:cubicBezTo>
                <a:cubicBezTo>
                  <a:pt x="352386" y="268310"/>
                  <a:pt x="360380" y="276032"/>
                  <a:pt x="369570" y="281940"/>
                </a:cubicBezTo>
                <a:cubicBezTo>
                  <a:pt x="378183" y="287477"/>
                  <a:pt x="387602" y="291683"/>
                  <a:pt x="396240" y="297180"/>
                </a:cubicBezTo>
                <a:cubicBezTo>
                  <a:pt x="401597" y="300589"/>
                  <a:pt x="406196" y="305088"/>
                  <a:pt x="411480" y="308610"/>
                </a:cubicBezTo>
                <a:cubicBezTo>
                  <a:pt x="417642" y="312718"/>
                  <a:pt x="424180" y="316230"/>
                  <a:pt x="430530" y="320040"/>
                </a:cubicBezTo>
                <a:cubicBezTo>
                  <a:pt x="465208" y="363387"/>
                  <a:pt x="427184" y="319110"/>
                  <a:pt x="461010" y="350520"/>
                </a:cubicBezTo>
                <a:cubicBezTo>
                  <a:pt x="510145" y="396146"/>
                  <a:pt x="480826" y="379478"/>
                  <a:pt x="514350" y="396240"/>
                </a:cubicBezTo>
                <a:cubicBezTo>
                  <a:pt x="518160" y="405130"/>
                  <a:pt x="519411" y="415631"/>
                  <a:pt x="525780" y="422910"/>
                </a:cubicBezTo>
                <a:cubicBezTo>
                  <a:pt x="529228" y="426851"/>
                  <a:pt x="536663" y="423815"/>
                  <a:pt x="541020" y="426720"/>
                </a:cubicBezTo>
                <a:cubicBezTo>
                  <a:pt x="544830" y="429260"/>
                  <a:pt x="545660" y="434673"/>
                  <a:pt x="548640" y="438150"/>
                </a:cubicBezTo>
                <a:cubicBezTo>
                  <a:pt x="560478" y="451961"/>
                  <a:pt x="565108" y="454311"/>
                  <a:pt x="579120" y="464820"/>
                </a:cubicBezTo>
                <a:cubicBezTo>
                  <a:pt x="582893" y="476138"/>
                  <a:pt x="585303" y="490053"/>
                  <a:pt x="594360" y="499110"/>
                </a:cubicBezTo>
                <a:cubicBezTo>
                  <a:pt x="600110" y="504860"/>
                  <a:pt x="607660" y="508600"/>
                  <a:pt x="613410" y="514350"/>
                </a:cubicBezTo>
                <a:cubicBezTo>
                  <a:pt x="616648" y="517588"/>
                  <a:pt x="618099" y="522262"/>
                  <a:pt x="621030" y="525780"/>
                </a:cubicBezTo>
                <a:cubicBezTo>
                  <a:pt x="624479" y="529919"/>
                  <a:pt x="632460" y="537210"/>
                  <a:pt x="632460" y="5372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3D07744-713B-4866-A813-8AD88E29089A}"/>
              </a:ext>
            </a:extLst>
          </p:cNvPr>
          <p:cNvSpPr/>
          <p:nvPr/>
        </p:nvSpPr>
        <p:spPr>
          <a:xfrm>
            <a:off x="4034790" y="5657529"/>
            <a:ext cx="102870" cy="68901"/>
          </a:xfrm>
          <a:custGeom>
            <a:avLst/>
            <a:gdLst>
              <a:gd name="connsiteX0" fmla="*/ 0 w 102870"/>
              <a:gd name="connsiteY0" fmla="*/ 68901 h 68901"/>
              <a:gd name="connsiteX1" fmla="*/ 7620 w 102870"/>
              <a:gd name="connsiteY1" fmla="*/ 49851 h 68901"/>
              <a:gd name="connsiteX2" fmla="*/ 11430 w 102870"/>
              <a:gd name="connsiteY2" fmla="*/ 38421 h 68901"/>
              <a:gd name="connsiteX3" fmla="*/ 26670 w 102870"/>
              <a:gd name="connsiteY3" fmla="*/ 15561 h 68901"/>
              <a:gd name="connsiteX4" fmla="*/ 38100 w 102870"/>
              <a:gd name="connsiteY4" fmla="*/ 321 h 68901"/>
              <a:gd name="connsiteX5" fmla="*/ 68580 w 102870"/>
              <a:gd name="connsiteY5" fmla="*/ 7941 h 68901"/>
              <a:gd name="connsiteX6" fmla="*/ 87630 w 102870"/>
              <a:gd name="connsiteY6" fmla="*/ 11751 h 68901"/>
              <a:gd name="connsiteX7" fmla="*/ 102870 w 102870"/>
              <a:gd name="connsiteY7" fmla="*/ 15561 h 6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870" h="68901">
                <a:moveTo>
                  <a:pt x="0" y="68901"/>
                </a:moveTo>
                <a:cubicBezTo>
                  <a:pt x="2540" y="62551"/>
                  <a:pt x="5219" y="56255"/>
                  <a:pt x="7620" y="49851"/>
                </a:cubicBezTo>
                <a:cubicBezTo>
                  <a:pt x="9030" y="46091"/>
                  <a:pt x="9480" y="41932"/>
                  <a:pt x="11430" y="38421"/>
                </a:cubicBezTo>
                <a:cubicBezTo>
                  <a:pt x="15878" y="30415"/>
                  <a:pt x="26670" y="15561"/>
                  <a:pt x="26670" y="15561"/>
                </a:cubicBezTo>
                <a:cubicBezTo>
                  <a:pt x="22881" y="4195"/>
                  <a:pt x="16777" y="-1456"/>
                  <a:pt x="38100" y="321"/>
                </a:cubicBezTo>
                <a:cubicBezTo>
                  <a:pt x="48537" y="1191"/>
                  <a:pt x="58311" y="5887"/>
                  <a:pt x="68580" y="7941"/>
                </a:cubicBezTo>
                <a:cubicBezTo>
                  <a:pt x="74930" y="9211"/>
                  <a:pt x="81348" y="10180"/>
                  <a:pt x="87630" y="11751"/>
                </a:cubicBezTo>
                <a:cubicBezTo>
                  <a:pt x="104476" y="15963"/>
                  <a:pt x="93712" y="15561"/>
                  <a:pt x="102870" y="155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9B493F-3BA6-4950-AD62-500774FDC4EB}"/>
              </a:ext>
            </a:extLst>
          </p:cNvPr>
          <p:cNvSpPr/>
          <p:nvPr/>
        </p:nvSpPr>
        <p:spPr>
          <a:xfrm>
            <a:off x="4789170" y="6176010"/>
            <a:ext cx="26670" cy="182880"/>
          </a:xfrm>
          <a:custGeom>
            <a:avLst/>
            <a:gdLst>
              <a:gd name="connsiteX0" fmla="*/ 26670 w 26670"/>
              <a:gd name="connsiteY0" fmla="*/ 0 h 182880"/>
              <a:gd name="connsiteX1" fmla="*/ 19050 w 26670"/>
              <a:gd name="connsiteY1" fmla="*/ 53340 h 182880"/>
              <a:gd name="connsiteX2" fmla="*/ 11430 w 26670"/>
              <a:gd name="connsiteY2" fmla="*/ 64770 h 182880"/>
              <a:gd name="connsiteX3" fmla="*/ 7620 w 26670"/>
              <a:gd name="connsiteY3" fmla="*/ 148590 h 182880"/>
              <a:gd name="connsiteX4" fmla="*/ 3810 w 26670"/>
              <a:gd name="connsiteY4" fmla="*/ 167640 h 182880"/>
              <a:gd name="connsiteX5" fmla="*/ 0 w 26670"/>
              <a:gd name="connsiteY5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70" h="182880">
                <a:moveTo>
                  <a:pt x="26670" y="0"/>
                </a:moveTo>
                <a:cubicBezTo>
                  <a:pt x="25998" y="6719"/>
                  <a:pt x="24454" y="40730"/>
                  <a:pt x="19050" y="53340"/>
                </a:cubicBezTo>
                <a:cubicBezTo>
                  <a:pt x="17246" y="57549"/>
                  <a:pt x="13970" y="60960"/>
                  <a:pt x="11430" y="64770"/>
                </a:cubicBezTo>
                <a:cubicBezTo>
                  <a:pt x="10160" y="92710"/>
                  <a:pt x="9686" y="120698"/>
                  <a:pt x="7620" y="148590"/>
                </a:cubicBezTo>
                <a:cubicBezTo>
                  <a:pt x="7142" y="155048"/>
                  <a:pt x="5215" y="161318"/>
                  <a:pt x="3810" y="167640"/>
                </a:cubicBezTo>
                <a:cubicBezTo>
                  <a:pt x="2674" y="172752"/>
                  <a:pt x="0" y="182880"/>
                  <a:pt x="0" y="182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AA687A7-244F-4607-B772-DC3458720065}"/>
              </a:ext>
            </a:extLst>
          </p:cNvPr>
          <p:cNvSpPr/>
          <p:nvPr/>
        </p:nvSpPr>
        <p:spPr>
          <a:xfrm>
            <a:off x="4776448" y="6156960"/>
            <a:ext cx="130832" cy="26701"/>
          </a:xfrm>
          <a:custGeom>
            <a:avLst/>
            <a:gdLst>
              <a:gd name="connsiteX0" fmla="*/ 1292 w 130832"/>
              <a:gd name="connsiteY0" fmla="*/ 22860 h 26701"/>
              <a:gd name="connsiteX1" fmla="*/ 66062 w 130832"/>
              <a:gd name="connsiteY1" fmla="*/ 26670 h 26701"/>
              <a:gd name="connsiteX2" fmla="*/ 92732 w 130832"/>
              <a:gd name="connsiteY2" fmla="*/ 22860 h 26701"/>
              <a:gd name="connsiteX3" fmla="*/ 130832 w 130832"/>
              <a:gd name="connsiteY3" fmla="*/ 19050 h 26701"/>
              <a:gd name="connsiteX4" fmla="*/ 107972 w 130832"/>
              <a:gd name="connsiteY4" fmla="*/ 7620 h 26701"/>
              <a:gd name="connsiteX5" fmla="*/ 81302 w 130832"/>
              <a:gd name="connsiteY5" fmla="*/ 0 h 26701"/>
              <a:gd name="connsiteX6" fmla="*/ 1292 w 130832"/>
              <a:gd name="connsiteY6" fmla="*/ 22860 h 26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32" h="26701">
                <a:moveTo>
                  <a:pt x="1292" y="22860"/>
                </a:moveTo>
                <a:cubicBezTo>
                  <a:pt x="-1248" y="27305"/>
                  <a:pt x="44435" y="26670"/>
                  <a:pt x="66062" y="26670"/>
                </a:cubicBezTo>
                <a:cubicBezTo>
                  <a:pt x="75042" y="26670"/>
                  <a:pt x="83813" y="23909"/>
                  <a:pt x="92732" y="22860"/>
                </a:cubicBezTo>
                <a:cubicBezTo>
                  <a:pt x="105408" y="21369"/>
                  <a:pt x="118132" y="20320"/>
                  <a:pt x="130832" y="19050"/>
                </a:cubicBezTo>
                <a:cubicBezTo>
                  <a:pt x="102102" y="9473"/>
                  <a:pt x="137515" y="22392"/>
                  <a:pt x="107972" y="7620"/>
                </a:cubicBezTo>
                <a:cubicBezTo>
                  <a:pt x="102506" y="4887"/>
                  <a:pt x="86185" y="1221"/>
                  <a:pt x="81302" y="0"/>
                </a:cubicBezTo>
                <a:cubicBezTo>
                  <a:pt x="-22834" y="4005"/>
                  <a:pt x="3832" y="18415"/>
                  <a:pt x="1292" y="2286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2DCB819-289D-49BA-B3F8-A35F0CB854E4}"/>
              </a:ext>
            </a:extLst>
          </p:cNvPr>
          <p:cNvSpPr/>
          <p:nvPr/>
        </p:nvSpPr>
        <p:spPr>
          <a:xfrm>
            <a:off x="4871088" y="6286365"/>
            <a:ext cx="123822" cy="96062"/>
          </a:xfrm>
          <a:custGeom>
            <a:avLst/>
            <a:gdLst>
              <a:gd name="connsiteX0" fmla="*/ 66672 w 123822"/>
              <a:gd name="connsiteY0" fmla="*/ 11565 h 96062"/>
              <a:gd name="connsiteX1" fmla="*/ 47622 w 123822"/>
              <a:gd name="connsiteY1" fmla="*/ 135 h 96062"/>
              <a:gd name="connsiteX2" fmla="*/ 17142 w 123822"/>
              <a:gd name="connsiteY2" fmla="*/ 7755 h 96062"/>
              <a:gd name="connsiteX3" fmla="*/ 5712 w 123822"/>
              <a:gd name="connsiteY3" fmla="*/ 64905 h 96062"/>
              <a:gd name="connsiteX4" fmla="*/ 17142 w 123822"/>
              <a:gd name="connsiteY4" fmla="*/ 76335 h 96062"/>
              <a:gd name="connsiteX5" fmla="*/ 32382 w 123822"/>
              <a:gd name="connsiteY5" fmla="*/ 80145 h 96062"/>
              <a:gd name="connsiteX6" fmla="*/ 59052 w 123822"/>
              <a:gd name="connsiteY6" fmla="*/ 76335 h 96062"/>
              <a:gd name="connsiteX7" fmla="*/ 66672 w 123822"/>
              <a:gd name="connsiteY7" fmla="*/ 64905 h 96062"/>
              <a:gd name="connsiteX8" fmla="*/ 74292 w 123822"/>
              <a:gd name="connsiteY8" fmla="*/ 30615 h 96062"/>
              <a:gd name="connsiteX9" fmla="*/ 89532 w 123822"/>
              <a:gd name="connsiteY9" fmla="*/ 34425 h 96062"/>
              <a:gd name="connsiteX10" fmla="*/ 93342 w 123822"/>
              <a:gd name="connsiteY10" fmla="*/ 49665 h 96062"/>
              <a:gd name="connsiteX11" fmla="*/ 104772 w 123822"/>
              <a:gd name="connsiteY11" fmla="*/ 72525 h 96062"/>
              <a:gd name="connsiteX12" fmla="*/ 116202 w 123822"/>
              <a:gd name="connsiteY12" fmla="*/ 95385 h 96062"/>
              <a:gd name="connsiteX13" fmla="*/ 123822 w 123822"/>
              <a:gd name="connsiteY13" fmla="*/ 95385 h 9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3822" h="96062">
                <a:moveTo>
                  <a:pt x="66672" y="11565"/>
                </a:moveTo>
                <a:cubicBezTo>
                  <a:pt x="60322" y="7755"/>
                  <a:pt x="54884" y="1587"/>
                  <a:pt x="47622" y="135"/>
                </a:cubicBezTo>
                <a:cubicBezTo>
                  <a:pt x="41875" y="-1014"/>
                  <a:pt x="24023" y="5461"/>
                  <a:pt x="17142" y="7755"/>
                </a:cubicBezTo>
                <a:cubicBezTo>
                  <a:pt x="642" y="32505"/>
                  <a:pt x="-5538" y="31156"/>
                  <a:pt x="5712" y="64905"/>
                </a:cubicBezTo>
                <a:cubicBezTo>
                  <a:pt x="7416" y="70017"/>
                  <a:pt x="12464" y="73662"/>
                  <a:pt x="17142" y="76335"/>
                </a:cubicBezTo>
                <a:cubicBezTo>
                  <a:pt x="21688" y="78933"/>
                  <a:pt x="27302" y="78875"/>
                  <a:pt x="32382" y="80145"/>
                </a:cubicBezTo>
                <a:cubicBezTo>
                  <a:pt x="41272" y="78875"/>
                  <a:pt x="50846" y="79982"/>
                  <a:pt x="59052" y="76335"/>
                </a:cubicBezTo>
                <a:cubicBezTo>
                  <a:pt x="63236" y="74475"/>
                  <a:pt x="64868" y="69114"/>
                  <a:pt x="66672" y="64905"/>
                </a:cubicBezTo>
                <a:cubicBezTo>
                  <a:pt x="68690" y="60197"/>
                  <a:pt x="73614" y="34005"/>
                  <a:pt x="74292" y="30615"/>
                </a:cubicBezTo>
                <a:cubicBezTo>
                  <a:pt x="79372" y="31885"/>
                  <a:pt x="85829" y="30722"/>
                  <a:pt x="89532" y="34425"/>
                </a:cubicBezTo>
                <a:cubicBezTo>
                  <a:pt x="93235" y="38128"/>
                  <a:pt x="91903" y="44630"/>
                  <a:pt x="93342" y="49665"/>
                </a:cubicBezTo>
                <a:cubicBezTo>
                  <a:pt x="99726" y="72010"/>
                  <a:pt x="93640" y="50261"/>
                  <a:pt x="104772" y="72525"/>
                </a:cubicBezTo>
                <a:cubicBezTo>
                  <a:pt x="109054" y="81089"/>
                  <a:pt x="107467" y="88834"/>
                  <a:pt x="116202" y="95385"/>
                </a:cubicBezTo>
                <a:cubicBezTo>
                  <a:pt x="118234" y="96909"/>
                  <a:pt x="121282" y="95385"/>
                  <a:pt x="123822" y="953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4B2720F-E5EE-4601-B4E2-F3DFE3C8B2D4}"/>
              </a:ext>
            </a:extLst>
          </p:cNvPr>
          <p:cNvSpPr/>
          <p:nvPr/>
        </p:nvSpPr>
        <p:spPr>
          <a:xfrm>
            <a:off x="5036820" y="6134100"/>
            <a:ext cx="95250" cy="261301"/>
          </a:xfrm>
          <a:custGeom>
            <a:avLst/>
            <a:gdLst>
              <a:gd name="connsiteX0" fmla="*/ 0 w 95250"/>
              <a:gd name="connsiteY0" fmla="*/ 0 h 261301"/>
              <a:gd name="connsiteX1" fmla="*/ 11430 w 95250"/>
              <a:gd name="connsiteY1" fmla="*/ 106680 h 261301"/>
              <a:gd name="connsiteX2" fmla="*/ 3810 w 95250"/>
              <a:gd name="connsiteY2" fmla="*/ 205740 h 261301"/>
              <a:gd name="connsiteX3" fmla="*/ 7620 w 95250"/>
              <a:gd name="connsiteY3" fmla="*/ 232410 h 261301"/>
              <a:gd name="connsiteX4" fmla="*/ 11430 w 95250"/>
              <a:gd name="connsiteY4" fmla="*/ 220980 h 261301"/>
              <a:gd name="connsiteX5" fmla="*/ 19050 w 95250"/>
              <a:gd name="connsiteY5" fmla="*/ 209550 h 261301"/>
              <a:gd name="connsiteX6" fmla="*/ 41910 w 95250"/>
              <a:gd name="connsiteY6" fmla="*/ 186690 h 261301"/>
              <a:gd name="connsiteX7" fmla="*/ 76200 w 95250"/>
              <a:gd name="connsiteY7" fmla="*/ 190500 h 261301"/>
              <a:gd name="connsiteX8" fmla="*/ 95250 w 95250"/>
              <a:gd name="connsiteY8" fmla="*/ 224790 h 261301"/>
              <a:gd name="connsiteX9" fmla="*/ 68580 w 95250"/>
              <a:gd name="connsiteY9" fmla="*/ 251460 h 261301"/>
              <a:gd name="connsiteX10" fmla="*/ 11430 w 95250"/>
              <a:gd name="connsiteY10" fmla="*/ 259080 h 26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250" h="261301">
                <a:moveTo>
                  <a:pt x="0" y="0"/>
                </a:moveTo>
                <a:cubicBezTo>
                  <a:pt x="17518" y="43795"/>
                  <a:pt x="11430" y="22485"/>
                  <a:pt x="11430" y="106680"/>
                </a:cubicBezTo>
                <a:cubicBezTo>
                  <a:pt x="11430" y="179540"/>
                  <a:pt x="13646" y="166398"/>
                  <a:pt x="3810" y="205740"/>
                </a:cubicBezTo>
                <a:cubicBezTo>
                  <a:pt x="5080" y="214630"/>
                  <a:pt x="3604" y="224378"/>
                  <a:pt x="7620" y="232410"/>
                </a:cubicBezTo>
                <a:cubicBezTo>
                  <a:pt x="9416" y="236002"/>
                  <a:pt x="9634" y="224572"/>
                  <a:pt x="11430" y="220980"/>
                </a:cubicBezTo>
                <a:cubicBezTo>
                  <a:pt x="13478" y="216884"/>
                  <a:pt x="16008" y="212972"/>
                  <a:pt x="19050" y="209550"/>
                </a:cubicBezTo>
                <a:cubicBezTo>
                  <a:pt x="26209" y="201496"/>
                  <a:pt x="41910" y="186690"/>
                  <a:pt x="41910" y="186690"/>
                </a:cubicBezTo>
                <a:cubicBezTo>
                  <a:pt x="53340" y="187960"/>
                  <a:pt x="66074" y="185048"/>
                  <a:pt x="76200" y="190500"/>
                </a:cubicBezTo>
                <a:cubicBezTo>
                  <a:pt x="86844" y="196232"/>
                  <a:pt x="91536" y="213649"/>
                  <a:pt x="95250" y="224790"/>
                </a:cubicBezTo>
                <a:cubicBezTo>
                  <a:pt x="88544" y="244908"/>
                  <a:pt x="94782" y="233992"/>
                  <a:pt x="68580" y="251460"/>
                </a:cubicBezTo>
                <a:cubicBezTo>
                  <a:pt x="44470" y="267534"/>
                  <a:pt x="61729" y="259080"/>
                  <a:pt x="11430" y="2590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76996B-55B5-48F4-B41C-C3F03FB8A9C6}"/>
              </a:ext>
            </a:extLst>
          </p:cNvPr>
          <p:cNvSpPr/>
          <p:nvPr/>
        </p:nvSpPr>
        <p:spPr>
          <a:xfrm>
            <a:off x="4729134" y="6166925"/>
            <a:ext cx="62744" cy="5651"/>
          </a:xfrm>
          <a:custGeom>
            <a:avLst/>
            <a:gdLst>
              <a:gd name="connsiteX0" fmla="*/ 346 w 62744"/>
              <a:gd name="connsiteY0" fmla="*/ 5275 h 5651"/>
              <a:gd name="connsiteX1" fmla="*/ 61306 w 62744"/>
              <a:gd name="connsiteY1" fmla="*/ 5275 h 5651"/>
              <a:gd name="connsiteX2" fmla="*/ 40986 w 62744"/>
              <a:gd name="connsiteY2" fmla="*/ 195 h 5651"/>
              <a:gd name="connsiteX3" fmla="*/ 346 w 62744"/>
              <a:gd name="connsiteY3" fmla="*/ 5275 h 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44" h="5651">
                <a:moveTo>
                  <a:pt x="346" y="5275"/>
                </a:moveTo>
                <a:cubicBezTo>
                  <a:pt x="3733" y="6122"/>
                  <a:pt x="-14307" y="5275"/>
                  <a:pt x="61306" y="5275"/>
                </a:cubicBezTo>
                <a:cubicBezTo>
                  <a:pt x="68288" y="5275"/>
                  <a:pt x="47956" y="605"/>
                  <a:pt x="40986" y="195"/>
                </a:cubicBezTo>
                <a:cubicBezTo>
                  <a:pt x="19011" y="-1098"/>
                  <a:pt x="-3041" y="4428"/>
                  <a:pt x="346" y="527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1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41245A-2DEA-4B40-82DF-FF9F8FC9BF22}"/>
              </a:ext>
            </a:extLst>
          </p:cNvPr>
          <p:cNvSpPr txBox="1"/>
          <p:nvPr/>
        </p:nvSpPr>
        <p:spPr>
          <a:xfrm>
            <a:off x="3548149" y="239354"/>
            <a:ext cx="5095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list = [</a:t>
            </a:r>
            <a:r>
              <a:rPr lang="en-US" sz="4000" dirty="0"/>
              <a:t>0</a:t>
            </a:r>
            <a:r>
              <a:rPr lang="en-US" sz="4000" dirty="0">
                <a:solidFill>
                  <a:srgbClr val="FF0000"/>
                </a:solidFill>
              </a:rPr>
              <a:t>,</a:t>
            </a:r>
            <a:r>
              <a:rPr lang="en-US" sz="4000" dirty="0"/>
              <a:t>1,2,3,4,5</a:t>
            </a:r>
            <a:r>
              <a:rPr lang="en-US" sz="4000" dirty="0">
                <a:solidFill>
                  <a:srgbClr val="FF0000"/>
                </a:solidFill>
              </a:rPr>
              <a:t>]</a:t>
            </a:r>
          </a:p>
          <a:p>
            <a:r>
              <a:rPr lang="en-US" sz="4000" dirty="0">
                <a:solidFill>
                  <a:srgbClr val="FF0000"/>
                </a:solidFill>
              </a:rPr>
              <a:t>for </a:t>
            </a:r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in list</a:t>
            </a:r>
            <a:r>
              <a:rPr lang="en-US" sz="4000" dirty="0"/>
              <a:t>:</a:t>
            </a:r>
          </a:p>
          <a:p>
            <a:r>
              <a:rPr lang="en-US" sz="4000" dirty="0"/>
              <a:t>	</a:t>
            </a:r>
            <a:r>
              <a:rPr lang="en-US" sz="4000" dirty="0">
                <a:solidFill>
                  <a:schemeClr val="accent1"/>
                </a:solidFill>
              </a:rPr>
              <a:t>print(</a:t>
            </a:r>
            <a:r>
              <a:rPr lang="en-US" sz="4000" dirty="0" err="1">
                <a:solidFill>
                  <a:schemeClr val="accent1"/>
                </a:solidFill>
              </a:rPr>
              <a:t>i</a:t>
            </a:r>
            <a:r>
              <a:rPr lang="en-US" sz="40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4F42A-DB83-4AE4-AE1C-CB2E6484A2FC}"/>
              </a:ext>
            </a:extLst>
          </p:cNvPr>
          <p:cNvSpPr txBox="1"/>
          <p:nvPr/>
        </p:nvSpPr>
        <p:spPr>
          <a:xfrm>
            <a:off x="3548149" y="2325469"/>
            <a:ext cx="435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range() function to generate a list of values between 2 intervals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DEFBB-9B58-4103-9C68-8B50E46076D0}"/>
              </a:ext>
            </a:extLst>
          </p:cNvPr>
          <p:cNvSpPr txBox="1"/>
          <p:nvPr/>
        </p:nvSpPr>
        <p:spPr>
          <a:xfrm>
            <a:off x="3548149" y="3429000"/>
            <a:ext cx="5095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numbers</a:t>
            </a:r>
            <a:r>
              <a:rPr lang="en-US" sz="4000" dirty="0">
                <a:solidFill>
                  <a:srgbClr val="FF0000"/>
                </a:solidFill>
              </a:rPr>
              <a:t> = range(</a:t>
            </a:r>
            <a:r>
              <a:rPr lang="en-US" sz="4000" dirty="0"/>
              <a:t>6</a:t>
            </a:r>
            <a:r>
              <a:rPr lang="en-US" sz="4000" dirty="0">
                <a:solidFill>
                  <a:srgbClr val="FF0000"/>
                </a:solidFill>
              </a:rPr>
              <a:t>)</a:t>
            </a:r>
          </a:p>
          <a:p>
            <a:r>
              <a:rPr lang="en-US" sz="4000" dirty="0">
                <a:solidFill>
                  <a:srgbClr val="FF0000"/>
                </a:solidFill>
              </a:rPr>
              <a:t>for </a:t>
            </a:r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in </a:t>
            </a:r>
            <a:r>
              <a:rPr lang="en-US" sz="4000" dirty="0"/>
              <a:t>numbers:</a:t>
            </a:r>
          </a:p>
          <a:p>
            <a:r>
              <a:rPr lang="en-US" sz="4000" dirty="0"/>
              <a:t>	</a:t>
            </a:r>
            <a:r>
              <a:rPr lang="en-US" sz="4000" dirty="0">
                <a:solidFill>
                  <a:schemeClr val="accent1"/>
                </a:solidFill>
              </a:rPr>
              <a:t>print(</a:t>
            </a:r>
            <a:r>
              <a:rPr lang="en-US" sz="4000" dirty="0" err="1">
                <a:solidFill>
                  <a:schemeClr val="accent1"/>
                </a:solidFill>
              </a:rPr>
              <a:t>i</a:t>
            </a:r>
            <a:r>
              <a:rPr lang="en-US" sz="4000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1956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264B07-5934-4905-8668-04F62A74340B}"/>
              </a:ext>
            </a:extLst>
          </p:cNvPr>
          <p:cNvSpPr/>
          <p:nvPr/>
        </p:nvSpPr>
        <p:spPr>
          <a:xfrm>
            <a:off x="2799876" y="117761"/>
            <a:ext cx="76990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Classes and Objects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D7057-220A-4EAF-91B2-61D2DCF62BEC}"/>
              </a:ext>
            </a:extLst>
          </p:cNvPr>
          <p:cNvSpPr txBox="1"/>
          <p:nvPr/>
        </p:nvSpPr>
        <p:spPr>
          <a:xfrm>
            <a:off x="2799876" y="1053589"/>
            <a:ext cx="580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object in python is a collection of variables(properties) and functions(methods)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701A-2A5D-4BA2-9B1E-00364FD41F4F}"/>
              </a:ext>
            </a:extLst>
          </p:cNvPr>
          <p:cNvSpPr txBox="1"/>
          <p:nvPr/>
        </p:nvSpPr>
        <p:spPr>
          <a:xfrm>
            <a:off x="2799876" y="1815974"/>
            <a:ext cx="435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is a blueprint for creating objects. We can create many objects from same class.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9569DA-734C-45A3-80E7-FB43AD7D7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6" t="35697" r="7136" b="18444"/>
          <a:stretch/>
        </p:blipFill>
        <p:spPr>
          <a:xfrm>
            <a:off x="2874690" y="2578359"/>
            <a:ext cx="4972418" cy="34142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D568E8-0994-4C65-858E-5676A3C51AB8}"/>
              </a:ext>
            </a:extLst>
          </p:cNvPr>
          <p:cNvSpPr txBox="1"/>
          <p:nvPr/>
        </p:nvSpPr>
        <p:spPr>
          <a:xfrm>
            <a:off x="2799876" y="6108628"/>
            <a:ext cx="435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Therefore we called objects are the instances of a class.</a:t>
            </a:r>
          </a:p>
        </p:txBody>
      </p:sp>
    </p:spTree>
    <p:extLst>
      <p:ext uri="{BB962C8B-B14F-4D97-AF65-F5344CB8AC3E}">
        <p14:creationId xmlns:p14="http://schemas.microsoft.com/office/powerpoint/2010/main" val="2535460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F13A8-6C46-45B1-9165-F68704E6CC10}"/>
              </a:ext>
            </a:extLst>
          </p:cNvPr>
          <p:cNvSpPr txBox="1"/>
          <p:nvPr/>
        </p:nvSpPr>
        <p:spPr>
          <a:xfrm>
            <a:off x="1454727" y="413921"/>
            <a:ext cx="88779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class </a:t>
            </a:r>
            <a:r>
              <a:rPr lang="en-US" sz="4000" dirty="0"/>
              <a:t>Car:</a:t>
            </a:r>
          </a:p>
          <a:p>
            <a:r>
              <a:rPr lang="en-US" sz="4000" dirty="0"/>
              <a:t>	def  _ _</a:t>
            </a:r>
            <a:r>
              <a:rPr lang="en-US" sz="4000" dirty="0" err="1"/>
              <a:t>init</a:t>
            </a:r>
            <a:r>
              <a:rPr lang="en-US" sz="4000" dirty="0"/>
              <a:t>_ _(</a:t>
            </a:r>
            <a:r>
              <a:rPr lang="en-US" sz="4000" dirty="0" err="1"/>
              <a:t>self,</a:t>
            </a:r>
            <a:r>
              <a:rPr lang="en-US" sz="4000" dirty="0" err="1">
                <a:solidFill>
                  <a:srgbClr val="00B050"/>
                </a:solidFill>
              </a:rPr>
              <a:t>color</a:t>
            </a:r>
            <a:r>
              <a:rPr lang="en-US" sz="4000" dirty="0" err="1"/>
              <a:t>,</a:t>
            </a:r>
            <a:r>
              <a:rPr lang="en-US" sz="4000" dirty="0" err="1">
                <a:solidFill>
                  <a:srgbClr val="00B050"/>
                </a:solidFill>
              </a:rPr>
              <a:t>brand</a:t>
            </a:r>
            <a:r>
              <a:rPr lang="en-US" sz="4000" dirty="0" err="1"/>
              <a:t>,</a:t>
            </a:r>
            <a:r>
              <a:rPr lang="en-US" sz="4000" dirty="0" err="1">
                <a:solidFill>
                  <a:srgbClr val="00B050"/>
                </a:solidFill>
              </a:rPr>
              <a:t>model</a:t>
            </a:r>
            <a:r>
              <a:rPr lang="en-US" sz="4000" dirty="0"/>
              <a:t>):</a:t>
            </a:r>
            <a:endParaRPr lang="en-US" sz="4000" dirty="0">
              <a:solidFill>
                <a:schemeClr val="accent1"/>
              </a:solidFill>
            </a:endParaRPr>
          </a:p>
          <a:p>
            <a:r>
              <a:rPr lang="en-US" sz="4000" dirty="0">
                <a:solidFill>
                  <a:schemeClr val="accent1"/>
                </a:solidFill>
              </a:rPr>
              <a:t>		</a:t>
            </a:r>
            <a:r>
              <a:rPr lang="en-US" sz="4000" dirty="0" err="1"/>
              <a:t>self</a:t>
            </a:r>
            <a:r>
              <a:rPr lang="en-US" sz="4000" dirty="0" err="1">
                <a:solidFill>
                  <a:schemeClr val="accent1"/>
                </a:solidFill>
              </a:rPr>
              <a:t>.color</a:t>
            </a:r>
            <a:r>
              <a:rPr lang="en-US" sz="4000" dirty="0">
                <a:solidFill>
                  <a:schemeClr val="accent1"/>
                </a:solidFill>
              </a:rPr>
              <a:t> = color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		</a:t>
            </a:r>
            <a:r>
              <a:rPr lang="en-US" sz="4000" dirty="0" err="1"/>
              <a:t>self</a:t>
            </a:r>
            <a:r>
              <a:rPr lang="en-US" sz="4000" dirty="0" err="1">
                <a:solidFill>
                  <a:schemeClr val="accent1"/>
                </a:solidFill>
              </a:rPr>
              <a:t>.brand</a:t>
            </a:r>
            <a:r>
              <a:rPr lang="en-US" sz="4000" dirty="0">
                <a:solidFill>
                  <a:schemeClr val="accent1"/>
                </a:solidFill>
              </a:rPr>
              <a:t> = brand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		</a:t>
            </a:r>
            <a:r>
              <a:rPr lang="en-US" sz="4000" dirty="0" err="1"/>
              <a:t>self</a:t>
            </a:r>
            <a:r>
              <a:rPr lang="en-US" sz="4000" dirty="0" err="1">
                <a:solidFill>
                  <a:schemeClr val="accent1"/>
                </a:solidFill>
              </a:rPr>
              <a:t>.model</a:t>
            </a:r>
            <a:r>
              <a:rPr lang="en-US" sz="4000" dirty="0">
                <a:solidFill>
                  <a:schemeClr val="accent1"/>
                </a:solidFill>
              </a:rPr>
              <a:t> = model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76F18-0EF5-4A35-8651-9D00D6B1739D}"/>
              </a:ext>
            </a:extLst>
          </p:cNvPr>
          <p:cNvSpPr txBox="1"/>
          <p:nvPr/>
        </p:nvSpPr>
        <p:spPr>
          <a:xfrm>
            <a:off x="1454727" y="4237776"/>
            <a:ext cx="7764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car1</a:t>
            </a:r>
            <a:r>
              <a:rPr lang="en-US" sz="4000" dirty="0">
                <a:solidFill>
                  <a:srgbClr val="FF0000"/>
                </a:solidFill>
              </a:rPr>
              <a:t> = Car</a:t>
            </a:r>
            <a:r>
              <a:rPr lang="en-US" sz="4000" dirty="0"/>
              <a:t>(</a:t>
            </a:r>
            <a:r>
              <a:rPr lang="en-US" sz="4000" dirty="0">
                <a:solidFill>
                  <a:schemeClr val="accent1"/>
                </a:solidFill>
              </a:rPr>
              <a:t>“</a:t>
            </a:r>
            <a:r>
              <a:rPr lang="en-US" sz="4000" dirty="0" err="1">
                <a:solidFill>
                  <a:schemeClr val="accent1"/>
                </a:solidFill>
              </a:rPr>
              <a:t>red”,”ford”,”mustang</a:t>
            </a:r>
            <a:r>
              <a:rPr lang="en-US" sz="4000" dirty="0">
                <a:solidFill>
                  <a:schemeClr val="accent1"/>
                </a:solidFill>
              </a:rPr>
              <a:t>”</a:t>
            </a:r>
            <a:r>
              <a:rPr lang="en-US" sz="40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526279-2FAD-4DA6-A632-0D92EFDF6B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6" t="35697" r="7136" b="18444"/>
          <a:stretch/>
        </p:blipFill>
        <p:spPr>
          <a:xfrm>
            <a:off x="8427144" y="1770603"/>
            <a:ext cx="3635325" cy="24961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F37354-7287-4397-A79D-C99D1BBAC247}"/>
              </a:ext>
            </a:extLst>
          </p:cNvPr>
          <p:cNvSpPr txBox="1"/>
          <p:nvPr/>
        </p:nvSpPr>
        <p:spPr>
          <a:xfrm>
            <a:off x="1454727" y="5156824"/>
            <a:ext cx="8877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car2</a:t>
            </a:r>
            <a:r>
              <a:rPr lang="en-US" sz="4000" dirty="0">
                <a:solidFill>
                  <a:srgbClr val="FF0000"/>
                </a:solidFill>
              </a:rPr>
              <a:t> = Car</a:t>
            </a:r>
            <a:r>
              <a:rPr lang="en-US" sz="4000" dirty="0"/>
              <a:t>(</a:t>
            </a:r>
            <a:r>
              <a:rPr lang="en-US" sz="4000" dirty="0">
                <a:solidFill>
                  <a:schemeClr val="accent1"/>
                </a:solidFill>
              </a:rPr>
              <a:t>“blue”,”</a:t>
            </a:r>
            <a:r>
              <a:rPr lang="en-US" sz="4000" dirty="0" err="1">
                <a:solidFill>
                  <a:schemeClr val="accent1"/>
                </a:solidFill>
              </a:rPr>
              <a:t>toyota</a:t>
            </a:r>
            <a:r>
              <a:rPr lang="en-US" sz="4000" dirty="0">
                <a:solidFill>
                  <a:schemeClr val="accent1"/>
                </a:solidFill>
              </a:rPr>
              <a:t>”,”</a:t>
            </a:r>
            <a:r>
              <a:rPr lang="en-US" sz="4000" dirty="0" err="1">
                <a:solidFill>
                  <a:schemeClr val="accent1"/>
                </a:solidFill>
              </a:rPr>
              <a:t>prius</a:t>
            </a:r>
            <a:r>
              <a:rPr lang="en-US" sz="4000" dirty="0">
                <a:solidFill>
                  <a:schemeClr val="accent1"/>
                </a:solidFill>
              </a:rPr>
              <a:t>”</a:t>
            </a:r>
            <a:r>
              <a:rPr lang="en-US" sz="40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DC485-18C9-4644-A875-8F0BAE75FD0E}"/>
              </a:ext>
            </a:extLst>
          </p:cNvPr>
          <p:cNvSpPr txBox="1"/>
          <p:nvPr/>
        </p:nvSpPr>
        <p:spPr>
          <a:xfrm>
            <a:off x="1454727" y="6022241"/>
            <a:ext cx="9966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car3</a:t>
            </a:r>
            <a:r>
              <a:rPr lang="en-US" sz="4000" dirty="0">
                <a:solidFill>
                  <a:srgbClr val="FF0000"/>
                </a:solidFill>
              </a:rPr>
              <a:t> = Car</a:t>
            </a:r>
            <a:r>
              <a:rPr lang="en-US" sz="4000" dirty="0"/>
              <a:t>(</a:t>
            </a:r>
            <a:r>
              <a:rPr lang="en-US" sz="4000" dirty="0">
                <a:solidFill>
                  <a:schemeClr val="accent1"/>
                </a:solidFill>
              </a:rPr>
              <a:t>“green”,”</a:t>
            </a:r>
            <a:r>
              <a:rPr lang="en-US" sz="4000" dirty="0" err="1">
                <a:solidFill>
                  <a:schemeClr val="accent1"/>
                </a:solidFill>
              </a:rPr>
              <a:t>volkswagon</a:t>
            </a:r>
            <a:r>
              <a:rPr lang="en-US" sz="4000" dirty="0">
                <a:solidFill>
                  <a:schemeClr val="accent1"/>
                </a:solidFill>
              </a:rPr>
              <a:t>”,”golf”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184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F13A8-6C46-45B1-9165-F68704E6CC10}"/>
              </a:ext>
            </a:extLst>
          </p:cNvPr>
          <p:cNvSpPr txBox="1"/>
          <p:nvPr/>
        </p:nvSpPr>
        <p:spPr>
          <a:xfrm>
            <a:off x="1454727" y="-30784"/>
            <a:ext cx="100667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class </a:t>
            </a:r>
            <a:r>
              <a:rPr lang="en-US" sz="4000" dirty="0"/>
              <a:t>Car:</a:t>
            </a:r>
          </a:p>
          <a:p>
            <a:r>
              <a:rPr lang="en-US" sz="4000" dirty="0"/>
              <a:t>	def  __</a:t>
            </a:r>
            <a:r>
              <a:rPr lang="en-US" sz="4000" dirty="0" err="1"/>
              <a:t>init</a:t>
            </a:r>
            <a:r>
              <a:rPr lang="en-US" sz="4000" dirty="0"/>
              <a:t>__(</a:t>
            </a:r>
            <a:r>
              <a:rPr lang="en-US" sz="4000" dirty="0" err="1"/>
              <a:t>self,</a:t>
            </a:r>
            <a:r>
              <a:rPr lang="en-US" sz="4000" dirty="0" err="1">
                <a:solidFill>
                  <a:srgbClr val="00B050"/>
                </a:solidFill>
              </a:rPr>
              <a:t>color</a:t>
            </a:r>
            <a:r>
              <a:rPr lang="en-US" sz="4000" dirty="0" err="1"/>
              <a:t>,</a:t>
            </a:r>
            <a:r>
              <a:rPr lang="en-US" sz="4000" dirty="0" err="1">
                <a:solidFill>
                  <a:srgbClr val="00B050"/>
                </a:solidFill>
              </a:rPr>
              <a:t>brand</a:t>
            </a:r>
            <a:r>
              <a:rPr lang="en-US" sz="4000" dirty="0" err="1"/>
              <a:t>,</a:t>
            </a:r>
            <a:r>
              <a:rPr lang="en-US" sz="4000" dirty="0" err="1">
                <a:solidFill>
                  <a:srgbClr val="00B050"/>
                </a:solidFill>
              </a:rPr>
              <a:t>model</a:t>
            </a:r>
            <a:r>
              <a:rPr lang="en-US" sz="4000" dirty="0"/>
              <a:t>):</a:t>
            </a:r>
            <a:endParaRPr lang="en-US" sz="4000" dirty="0">
              <a:solidFill>
                <a:schemeClr val="accent1"/>
              </a:solidFill>
            </a:endParaRPr>
          </a:p>
          <a:p>
            <a:r>
              <a:rPr lang="en-US" sz="4000" dirty="0">
                <a:solidFill>
                  <a:schemeClr val="accent1"/>
                </a:solidFill>
              </a:rPr>
              <a:t>		</a:t>
            </a:r>
            <a:r>
              <a:rPr lang="en-US" sz="4000" dirty="0" err="1"/>
              <a:t>self</a:t>
            </a:r>
            <a:r>
              <a:rPr lang="en-US" sz="4000" dirty="0" err="1">
                <a:solidFill>
                  <a:schemeClr val="accent1"/>
                </a:solidFill>
              </a:rPr>
              <a:t>.color</a:t>
            </a:r>
            <a:r>
              <a:rPr lang="en-US" sz="4000" dirty="0">
                <a:solidFill>
                  <a:schemeClr val="accent1"/>
                </a:solidFill>
              </a:rPr>
              <a:t> = color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		</a:t>
            </a:r>
            <a:r>
              <a:rPr lang="en-US" sz="4000" dirty="0" err="1"/>
              <a:t>self</a:t>
            </a:r>
            <a:r>
              <a:rPr lang="en-US" sz="4000" dirty="0" err="1">
                <a:solidFill>
                  <a:schemeClr val="accent1"/>
                </a:solidFill>
              </a:rPr>
              <a:t>.brand</a:t>
            </a:r>
            <a:r>
              <a:rPr lang="en-US" sz="4000" dirty="0">
                <a:solidFill>
                  <a:schemeClr val="accent1"/>
                </a:solidFill>
              </a:rPr>
              <a:t> = brand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		</a:t>
            </a:r>
            <a:r>
              <a:rPr lang="en-US" sz="4000" dirty="0" err="1"/>
              <a:t>self</a:t>
            </a:r>
            <a:r>
              <a:rPr lang="en-US" sz="4000" dirty="0" err="1">
                <a:solidFill>
                  <a:schemeClr val="accent1"/>
                </a:solidFill>
              </a:rPr>
              <a:t>.model</a:t>
            </a:r>
            <a:r>
              <a:rPr lang="en-US" sz="4000" dirty="0">
                <a:solidFill>
                  <a:schemeClr val="accent1"/>
                </a:solidFill>
              </a:rPr>
              <a:t> = model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	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	</a:t>
            </a:r>
            <a:r>
              <a:rPr lang="en-US" sz="4000" dirty="0"/>
              <a:t>def  </a:t>
            </a:r>
            <a:r>
              <a:rPr lang="en-US" sz="4000" dirty="0" err="1">
                <a:solidFill>
                  <a:schemeClr val="accent1"/>
                </a:solidFill>
              </a:rPr>
              <a:t>get_details</a:t>
            </a:r>
            <a:r>
              <a:rPr lang="en-US" sz="4000" dirty="0"/>
              <a:t>(self):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		</a:t>
            </a:r>
            <a:r>
              <a:rPr lang="en-US" sz="4000" dirty="0"/>
              <a:t>print(</a:t>
            </a:r>
            <a:r>
              <a:rPr lang="en-US" sz="4000" dirty="0" err="1">
                <a:solidFill>
                  <a:schemeClr val="accent1"/>
                </a:solidFill>
              </a:rPr>
              <a:t>self.color,self.brand,self.model</a:t>
            </a:r>
            <a:r>
              <a:rPr lang="en-US" sz="4000" dirty="0"/>
              <a:t>)</a:t>
            </a:r>
          </a:p>
          <a:p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3E5EE-B90E-4D86-B63D-6C24D56FEC34}"/>
              </a:ext>
            </a:extLst>
          </p:cNvPr>
          <p:cNvSpPr txBox="1"/>
          <p:nvPr/>
        </p:nvSpPr>
        <p:spPr>
          <a:xfrm>
            <a:off x="1454727" y="5426959"/>
            <a:ext cx="77640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car1</a:t>
            </a:r>
            <a:r>
              <a:rPr lang="en-US" sz="4000" dirty="0">
                <a:solidFill>
                  <a:srgbClr val="FF0000"/>
                </a:solidFill>
              </a:rPr>
              <a:t> = Car</a:t>
            </a:r>
            <a:r>
              <a:rPr lang="en-US" sz="4000" dirty="0"/>
              <a:t>(</a:t>
            </a:r>
            <a:r>
              <a:rPr lang="en-US" sz="4000" dirty="0">
                <a:solidFill>
                  <a:schemeClr val="accent1"/>
                </a:solidFill>
              </a:rPr>
              <a:t>“</a:t>
            </a:r>
            <a:r>
              <a:rPr lang="en-US" sz="4000" dirty="0" err="1">
                <a:solidFill>
                  <a:schemeClr val="accent1"/>
                </a:solidFill>
              </a:rPr>
              <a:t>red”,”ford”,”mustang</a:t>
            </a:r>
            <a:r>
              <a:rPr lang="en-US" sz="4000" dirty="0">
                <a:solidFill>
                  <a:schemeClr val="accent1"/>
                </a:solidFill>
              </a:rPr>
              <a:t>”</a:t>
            </a:r>
            <a:r>
              <a:rPr lang="en-US" sz="4000" dirty="0"/>
              <a:t>)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car1</a:t>
            </a:r>
            <a:r>
              <a:rPr lang="en-US" sz="4000" dirty="0"/>
              <a:t>.get_details()</a:t>
            </a:r>
          </a:p>
        </p:txBody>
      </p:sp>
    </p:spTree>
    <p:extLst>
      <p:ext uri="{BB962C8B-B14F-4D97-AF65-F5344CB8AC3E}">
        <p14:creationId xmlns:p14="http://schemas.microsoft.com/office/powerpoint/2010/main" val="174323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F23285-BE1C-4C7D-B65C-F4C23F6CBF48}"/>
              </a:ext>
            </a:extLst>
          </p:cNvPr>
          <p:cNvSpPr/>
          <p:nvPr/>
        </p:nvSpPr>
        <p:spPr>
          <a:xfrm>
            <a:off x="782088" y="617513"/>
            <a:ext cx="4546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Function Arguments -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657F3-0D50-4C1D-B51D-8DC4D5A49712}"/>
              </a:ext>
            </a:extLst>
          </p:cNvPr>
          <p:cNvSpPr txBox="1"/>
          <p:nvPr/>
        </p:nvSpPr>
        <p:spPr>
          <a:xfrm>
            <a:off x="1923063" y="3717748"/>
            <a:ext cx="7880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def</a:t>
            </a:r>
            <a:r>
              <a:rPr lang="en-US" sz="4000"/>
              <a:t> </a:t>
            </a:r>
            <a:r>
              <a:rPr lang="en-US" sz="4000">
                <a:solidFill>
                  <a:schemeClr val="accent4"/>
                </a:solidFill>
              </a:rPr>
              <a:t>add</a:t>
            </a:r>
            <a:r>
              <a:rPr lang="en-US" sz="4000"/>
              <a:t>(V1,V1):</a:t>
            </a:r>
          </a:p>
          <a:p>
            <a:r>
              <a:rPr lang="en-US" sz="4000"/>
              <a:t>	</a:t>
            </a:r>
            <a:r>
              <a:rPr lang="en-US" sz="4000">
                <a:solidFill>
                  <a:schemeClr val="accent1"/>
                </a:solidFill>
              </a:rPr>
              <a:t>print(V1+V2)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9A85F-9F2D-4A4C-A5AF-836C296958B0}"/>
              </a:ext>
            </a:extLst>
          </p:cNvPr>
          <p:cNvSpPr txBox="1"/>
          <p:nvPr/>
        </p:nvSpPr>
        <p:spPr>
          <a:xfrm>
            <a:off x="1923063" y="1816814"/>
            <a:ext cx="7880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def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accent4"/>
                </a:solidFill>
              </a:rPr>
              <a:t>test_func</a:t>
            </a:r>
            <a:r>
              <a:rPr lang="en-US" sz="4000" dirty="0"/>
              <a:t>(V1):</a:t>
            </a:r>
          </a:p>
          <a:p>
            <a:r>
              <a:rPr lang="en-US" sz="4000" dirty="0"/>
              <a:t>	</a:t>
            </a:r>
            <a:r>
              <a:rPr lang="en-US" sz="4000" dirty="0">
                <a:solidFill>
                  <a:schemeClr val="accent1"/>
                </a:solidFill>
              </a:rPr>
              <a:t>print(V1)</a:t>
            </a:r>
          </a:p>
        </p:txBody>
      </p:sp>
    </p:spTree>
    <p:extLst>
      <p:ext uri="{BB962C8B-B14F-4D97-AF65-F5344CB8AC3E}">
        <p14:creationId xmlns:p14="http://schemas.microsoft.com/office/powerpoint/2010/main" val="181815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AED93E-0DB5-447A-B977-4F5CB44CE21A}"/>
              </a:ext>
            </a:extLst>
          </p:cNvPr>
          <p:cNvSpPr/>
          <p:nvPr/>
        </p:nvSpPr>
        <p:spPr>
          <a:xfrm>
            <a:off x="782088" y="617513"/>
            <a:ext cx="45463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Function Return Statement -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405558-7DE9-4CC6-AF8A-6E85FE47E76F}"/>
              </a:ext>
            </a:extLst>
          </p:cNvPr>
          <p:cNvSpPr/>
          <p:nvPr/>
        </p:nvSpPr>
        <p:spPr>
          <a:xfrm>
            <a:off x="2193984" y="2277699"/>
            <a:ext cx="75711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4"/>
                </a:solidFill>
              </a:rPr>
              <a:t>add</a:t>
            </a:r>
            <a:r>
              <a:rPr lang="en-US" sz="3200" dirty="0"/>
              <a:t>(V1,V1):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>
                <a:solidFill>
                  <a:schemeClr val="accent1"/>
                </a:solidFill>
              </a:rPr>
              <a:t>	return V1+V2</a:t>
            </a:r>
          </a:p>
          <a:p>
            <a:r>
              <a:rPr lang="en-US" sz="3200" dirty="0"/>
              <a:t>x</a:t>
            </a:r>
            <a:r>
              <a:rPr lang="en-US" sz="3200" dirty="0">
                <a:solidFill>
                  <a:schemeClr val="accent1"/>
                </a:solidFill>
              </a:rPr>
              <a:t> = </a:t>
            </a:r>
            <a:r>
              <a:rPr lang="en-US" sz="3200" dirty="0">
                <a:solidFill>
                  <a:schemeClr val="accent4"/>
                </a:solidFill>
              </a:rPr>
              <a:t>add</a:t>
            </a:r>
            <a:r>
              <a:rPr lang="en-US" sz="3200" dirty="0">
                <a:solidFill>
                  <a:schemeClr val="accent1"/>
                </a:solidFill>
              </a:rPr>
              <a:t>(3,4)</a:t>
            </a:r>
          </a:p>
        </p:txBody>
      </p:sp>
    </p:spTree>
    <p:extLst>
      <p:ext uri="{BB962C8B-B14F-4D97-AF65-F5344CB8AC3E}">
        <p14:creationId xmlns:p14="http://schemas.microsoft.com/office/powerpoint/2010/main" val="62751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7A1FAC-45B0-4E46-A946-DD529A986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646" y="3697316"/>
            <a:ext cx="5607377" cy="18597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264B07-5934-4905-8668-04F62A74340B}"/>
              </a:ext>
            </a:extLst>
          </p:cNvPr>
          <p:cNvSpPr/>
          <p:nvPr/>
        </p:nvSpPr>
        <p:spPr>
          <a:xfrm>
            <a:off x="4747258" y="116378"/>
            <a:ext cx="4546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Lists 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D7057-220A-4EAF-91B2-61D2DCF62BEC}"/>
              </a:ext>
            </a:extLst>
          </p:cNvPr>
          <p:cNvSpPr txBox="1"/>
          <p:nvPr/>
        </p:nvSpPr>
        <p:spPr>
          <a:xfrm>
            <a:off x="3507971" y="1637606"/>
            <a:ext cx="4355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Lists are used to store multiple values in a single variable</a:t>
            </a:r>
          </a:p>
          <a:p>
            <a:endParaRPr lang="en-US" dirty="0"/>
          </a:p>
          <a:p>
            <a:r>
              <a:rPr lang="en-US" dirty="0"/>
              <a:t>Lists are created using square brackets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200E9-389D-4774-B284-A76A58FEE4CB}"/>
              </a:ext>
            </a:extLst>
          </p:cNvPr>
          <p:cNvSpPr txBox="1"/>
          <p:nvPr/>
        </p:nvSpPr>
        <p:spPr>
          <a:xfrm>
            <a:off x="3507971" y="5568656"/>
            <a:ext cx="4355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 in a list are ordered</a:t>
            </a:r>
          </a:p>
          <a:p>
            <a:endParaRPr lang="en-US" dirty="0"/>
          </a:p>
          <a:p>
            <a:r>
              <a:rPr lang="en-US" dirty="0"/>
              <a:t>Every item has a positive and negative index</a:t>
            </a:r>
          </a:p>
        </p:txBody>
      </p:sp>
    </p:spTree>
    <p:extLst>
      <p:ext uri="{BB962C8B-B14F-4D97-AF65-F5344CB8AC3E}">
        <p14:creationId xmlns:p14="http://schemas.microsoft.com/office/powerpoint/2010/main" val="384192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264B07-5934-4905-8668-04F62A74340B}"/>
              </a:ext>
            </a:extLst>
          </p:cNvPr>
          <p:cNvSpPr/>
          <p:nvPr/>
        </p:nvSpPr>
        <p:spPr>
          <a:xfrm>
            <a:off x="3631149" y="83127"/>
            <a:ext cx="4546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Dictionaries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D7057-220A-4EAF-91B2-61D2DCF62BEC}"/>
              </a:ext>
            </a:extLst>
          </p:cNvPr>
          <p:cNvSpPr txBox="1"/>
          <p:nvPr/>
        </p:nvSpPr>
        <p:spPr>
          <a:xfrm>
            <a:off x="3507971" y="1637606"/>
            <a:ext cx="4355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Dictionary is an ordered collection of items</a:t>
            </a:r>
          </a:p>
          <a:p>
            <a:endParaRPr lang="en-US" dirty="0"/>
          </a:p>
          <a:p>
            <a:r>
              <a:rPr lang="en-US" dirty="0"/>
              <a:t>It stores elements in </a:t>
            </a:r>
            <a:r>
              <a:rPr lang="en-US" b="1" dirty="0"/>
              <a:t>key/value</a:t>
            </a:r>
            <a:r>
              <a:rPr lang="en-US" dirty="0"/>
              <a:t> pairs.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DA13B4-9447-4FBF-B34E-0D5C7AA80F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9" t="18976" r="16650" b="59948"/>
          <a:stretch/>
        </p:blipFill>
        <p:spPr>
          <a:xfrm>
            <a:off x="3401446" y="3090846"/>
            <a:ext cx="5005776" cy="92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0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264B07-5934-4905-8668-04F62A74340B}"/>
              </a:ext>
            </a:extLst>
          </p:cNvPr>
          <p:cNvSpPr/>
          <p:nvPr/>
        </p:nvSpPr>
        <p:spPr>
          <a:xfrm>
            <a:off x="3631149" y="108065"/>
            <a:ext cx="4546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While Loop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D7057-220A-4EAF-91B2-61D2DCF62BEC}"/>
              </a:ext>
            </a:extLst>
          </p:cNvPr>
          <p:cNvSpPr txBox="1"/>
          <p:nvPr/>
        </p:nvSpPr>
        <p:spPr>
          <a:xfrm>
            <a:off x="3507971" y="1260701"/>
            <a:ext cx="435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loop used to run specific code until a certain condition is 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8C000-8BE7-411B-8E18-286C2E834872}"/>
              </a:ext>
            </a:extLst>
          </p:cNvPr>
          <p:cNvSpPr txBox="1"/>
          <p:nvPr/>
        </p:nvSpPr>
        <p:spPr>
          <a:xfrm>
            <a:off x="3548149" y="2118030"/>
            <a:ext cx="50957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while 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condition</a:t>
            </a:r>
            <a:r>
              <a:rPr lang="en-US" sz="4000" dirty="0"/>
              <a:t>:</a:t>
            </a:r>
          </a:p>
          <a:p>
            <a:r>
              <a:rPr lang="en-US" sz="4000" dirty="0"/>
              <a:t>	</a:t>
            </a:r>
            <a:r>
              <a:rPr lang="en-US" sz="4000" dirty="0">
                <a:solidFill>
                  <a:schemeClr val="accent1"/>
                </a:solidFill>
              </a:rPr>
              <a:t>#contents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FFF92-4D87-4D65-8161-167DBD2EF803}"/>
              </a:ext>
            </a:extLst>
          </p:cNvPr>
          <p:cNvSpPr txBox="1"/>
          <p:nvPr/>
        </p:nvSpPr>
        <p:spPr>
          <a:xfrm>
            <a:off x="3507971" y="4195390"/>
            <a:ext cx="50957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i</a:t>
            </a:r>
            <a:r>
              <a:rPr lang="en-US" sz="4000" dirty="0">
                <a:solidFill>
                  <a:srgbClr val="FF0000"/>
                </a:solidFill>
              </a:rPr>
              <a:t> = 0</a:t>
            </a:r>
          </a:p>
          <a:p>
            <a:r>
              <a:rPr lang="en-US" sz="4000" dirty="0">
                <a:solidFill>
                  <a:srgbClr val="FF0000"/>
                </a:solidFill>
              </a:rPr>
              <a:t>while </a:t>
            </a:r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&lt; 3</a:t>
            </a:r>
            <a:r>
              <a:rPr lang="en-US" sz="4000" dirty="0"/>
              <a:t>:</a:t>
            </a:r>
          </a:p>
          <a:p>
            <a:r>
              <a:rPr lang="en-US" sz="4000" dirty="0"/>
              <a:t>	</a:t>
            </a:r>
            <a:r>
              <a:rPr lang="en-US" sz="4000" dirty="0">
                <a:solidFill>
                  <a:schemeClr val="accent1"/>
                </a:solidFill>
              </a:rPr>
              <a:t>print(“x”)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	</a:t>
            </a:r>
            <a:r>
              <a:rPr lang="en-US" sz="4000" dirty="0" err="1">
                <a:solidFill>
                  <a:schemeClr val="accent1"/>
                </a:solidFill>
              </a:rPr>
              <a:t>i</a:t>
            </a:r>
            <a:r>
              <a:rPr lang="en-US" sz="4000" dirty="0">
                <a:solidFill>
                  <a:schemeClr val="accent1"/>
                </a:solidFill>
              </a:rPr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422548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4BE749-E870-4E31-979C-67EF1C9D1119}"/>
              </a:ext>
            </a:extLst>
          </p:cNvPr>
          <p:cNvSpPr/>
          <p:nvPr/>
        </p:nvSpPr>
        <p:spPr>
          <a:xfrm>
            <a:off x="256182" y="74814"/>
            <a:ext cx="8995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break statement in while loop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451054-D85C-430C-BEBD-5B6B1C9E5A8D}"/>
              </a:ext>
            </a:extLst>
          </p:cNvPr>
          <p:cNvSpPr txBox="1"/>
          <p:nvPr/>
        </p:nvSpPr>
        <p:spPr>
          <a:xfrm>
            <a:off x="398255" y="1160948"/>
            <a:ext cx="435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break statement to end while loop permanently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0C6B8-F332-4A75-A168-FE701916FE10}"/>
              </a:ext>
            </a:extLst>
          </p:cNvPr>
          <p:cNvSpPr txBox="1"/>
          <p:nvPr/>
        </p:nvSpPr>
        <p:spPr>
          <a:xfrm>
            <a:off x="2818015" y="1884452"/>
            <a:ext cx="50957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i</a:t>
            </a:r>
            <a:r>
              <a:rPr lang="en-US" sz="4000" dirty="0">
                <a:solidFill>
                  <a:srgbClr val="FF0000"/>
                </a:solidFill>
              </a:rPr>
              <a:t> = 0</a:t>
            </a:r>
          </a:p>
          <a:p>
            <a:r>
              <a:rPr lang="en-US" sz="4000" dirty="0">
                <a:solidFill>
                  <a:srgbClr val="FF0000"/>
                </a:solidFill>
              </a:rPr>
              <a:t>while </a:t>
            </a:r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&lt; 3</a:t>
            </a:r>
            <a:r>
              <a:rPr lang="en-US" sz="4000" dirty="0"/>
              <a:t>:</a:t>
            </a:r>
          </a:p>
          <a:p>
            <a:r>
              <a:rPr lang="en-US" sz="4000" dirty="0"/>
              <a:t>	</a:t>
            </a:r>
            <a:r>
              <a:rPr lang="en-US" sz="4000" dirty="0">
                <a:solidFill>
                  <a:schemeClr val="accent1"/>
                </a:solidFill>
              </a:rPr>
              <a:t>print(“x”)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	</a:t>
            </a:r>
            <a:r>
              <a:rPr lang="en-US" sz="4000" dirty="0" err="1">
                <a:solidFill>
                  <a:schemeClr val="accent1"/>
                </a:solidFill>
              </a:rPr>
              <a:t>i</a:t>
            </a:r>
            <a:r>
              <a:rPr lang="en-US" sz="4000" dirty="0">
                <a:solidFill>
                  <a:schemeClr val="accent1"/>
                </a:solidFill>
              </a:rPr>
              <a:t> += 1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	</a:t>
            </a:r>
            <a:r>
              <a:rPr lang="en-US" sz="4000" dirty="0">
                <a:solidFill>
                  <a:srgbClr val="FF0000"/>
                </a:solidFill>
              </a:rPr>
              <a:t>if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/>
              <a:t>i</a:t>
            </a:r>
            <a:r>
              <a:rPr lang="en-US" sz="4000" dirty="0"/>
              <a:t> == 2</a:t>
            </a:r>
            <a:r>
              <a:rPr lang="en-US" sz="4000" dirty="0">
                <a:solidFill>
                  <a:schemeClr val="accent1"/>
                </a:solidFill>
              </a:rPr>
              <a:t>: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		break</a:t>
            </a:r>
          </a:p>
        </p:txBody>
      </p:sp>
    </p:spTree>
    <p:extLst>
      <p:ext uri="{BB962C8B-B14F-4D97-AF65-F5344CB8AC3E}">
        <p14:creationId xmlns:p14="http://schemas.microsoft.com/office/powerpoint/2010/main" val="111577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4BE749-E870-4E31-979C-67EF1C9D1119}"/>
              </a:ext>
            </a:extLst>
          </p:cNvPr>
          <p:cNvSpPr/>
          <p:nvPr/>
        </p:nvSpPr>
        <p:spPr>
          <a:xfrm>
            <a:off x="256181" y="74814"/>
            <a:ext cx="108246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continue statement in while loop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451054-D85C-430C-BEBD-5B6B1C9E5A8D}"/>
              </a:ext>
            </a:extLst>
          </p:cNvPr>
          <p:cNvSpPr txBox="1"/>
          <p:nvPr/>
        </p:nvSpPr>
        <p:spPr>
          <a:xfrm>
            <a:off x="398255" y="1160948"/>
            <a:ext cx="5697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continue statement to stop the current iteration of while loop and continue with the next iteration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0C6B8-F332-4A75-A168-FE701916FE10}"/>
              </a:ext>
            </a:extLst>
          </p:cNvPr>
          <p:cNvSpPr txBox="1"/>
          <p:nvPr/>
        </p:nvSpPr>
        <p:spPr>
          <a:xfrm>
            <a:off x="2818015" y="1884452"/>
            <a:ext cx="50957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i</a:t>
            </a:r>
            <a:r>
              <a:rPr lang="en-US" sz="4000" dirty="0">
                <a:solidFill>
                  <a:srgbClr val="FF0000"/>
                </a:solidFill>
              </a:rPr>
              <a:t> = 0</a:t>
            </a:r>
          </a:p>
          <a:p>
            <a:r>
              <a:rPr lang="en-US" sz="4000" dirty="0">
                <a:solidFill>
                  <a:srgbClr val="FF0000"/>
                </a:solidFill>
              </a:rPr>
              <a:t>while </a:t>
            </a:r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&lt; 4</a:t>
            </a:r>
            <a:r>
              <a:rPr lang="en-US" sz="4000" dirty="0"/>
              <a:t>:</a:t>
            </a:r>
          </a:p>
          <a:p>
            <a:r>
              <a:rPr lang="en-US" sz="4000" dirty="0">
                <a:solidFill>
                  <a:srgbClr val="FF0000"/>
                </a:solidFill>
              </a:rPr>
              <a:t>	if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/>
              <a:t>i</a:t>
            </a:r>
            <a:r>
              <a:rPr lang="en-US" sz="4000" dirty="0"/>
              <a:t> == 2 </a:t>
            </a:r>
            <a:r>
              <a:rPr lang="en-US" sz="4000" dirty="0">
                <a:solidFill>
                  <a:schemeClr val="accent1"/>
                </a:solidFill>
              </a:rPr>
              <a:t>: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		</a:t>
            </a:r>
            <a:r>
              <a:rPr lang="en-US" sz="4000" dirty="0" err="1">
                <a:solidFill>
                  <a:schemeClr val="accent1"/>
                </a:solidFill>
              </a:rPr>
              <a:t>i</a:t>
            </a:r>
            <a:r>
              <a:rPr lang="en-US" sz="4000" dirty="0">
                <a:solidFill>
                  <a:schemeClr val="accent1"/>
                </a:solidFill>
              </a:rPr>
              <a:t> += 1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		continue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	</a:t>
            </a:r>
            <a:r>
              <a:rPr lang="en-US" sz="4000" dirty="0"/>
              <a:t>print</a:t>
            </a:r>
            <a:r>
              <a:rPr lang="en-US" sz="4000" dirty="0">
                <a:solidFill>
                  <a:schemeClr val="accent1"/>
                </a:solidFill>
              </a:rPr>
              <a:t>(</a:t>
            </a:r>
            <a:r>
              <a:rPr lang="en-US" sz="4000" dirty="0" err="1">
                <a:solidFill>
                  <a:schemeClr val="accent1"/>
                </a:solidFill>
              </a:rPr>
              <a:t>i</a:t>
            </a:r>
            <a:r>
              <a:rPr lang="en-US" sz="40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	</a:t>
            </a:r>
            <a:r>
              <a:rPr lang="en-US" sz="4000" dirty="0" err="1">
                <a:solidFill>
                  <a:schemeClr val="accent1"/>
                </a:solidFill>
              </a:rPr>
              <a:t>i</a:t>
            </a:r>
            <a:r>
              <a:rPr lang="en-US" sz="4000" dirty="0">
                <a:solidFill>
                  <a:schemeClr val="accent1"/>
                </a:solidFill>
              </a:rPr>
              <a:t> += 1</a:t>
            </a:r>
            <a:endParaRPr lang="en-US" sz="4000" dirty="0"/>
          </a:p>
          <a:p>
            <a:endParaRPr lang="en-US" sz="4000" dirty="0">
              <a:solidFill>
                <a:schemeClr val="accent1"/>
              </a:solidFill>
            </a:endParaRPr>
          </a:p>
          <a:p>
            <a:r>
              <a:rPr lang="en-US" sz="4000" dirty="0">
                <a:solidFill>
                  <a:schemeClr val="accent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3495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264B07-5934-4905-8668-04F62A74340B}"/>
              </a:ext>
            </a:extLst>
          </p:cNvPr>
          <p:cNvSpPr/>
          <p:nvPr/>
        </p:nvSpPr>
        <p:spPr>
          <a:xfrm>
            <a:off x="3631149" y="108065"/>
            <a:ext cx="4546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For Loop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D7057-220A-4EAF-91B2-61D2DCF62BEC}"/>
              </a:ext>
            </a:extLst>
          </p:cNvPr>
          <p:cNvSpPr txBox="1"/>
          <p:nvPr/>
        </p:nvSpPr>
        <p:spPr>
          <a:xfrm>
            <a:off x="3507971" y="1260701"/>
            <a:ext cx="435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loop used to run block of code specific number of times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8C000-8BE7-411B-8E18-286C2E834872}"/>
              </a:ext>
            </a:extLst>
          </p:cNvPr>
          <p:cNvSpPr txBox="1"/>
          <p:nvPr/>
        </p:nvSpPr>
        <p:spPr>
          <a:xfrm>
            <a:off x="3507971" y="2541979"/>
            <a:ext cx="50957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for 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 </a:t>
            </a:r>
            <a:r>
              <a:rPr lang="en-US" sz="4000" dirty="0">
                <a:solidFill>
                  <a:srgbClr val="FF0000"/>
                </a:solidFill>
              </a:rPr>
              <a:t>in sequence</a:t>
            </a:r>
            <a:r>
              <a:rPr lang="en-US" sz="4000" dirty="0"/>
              <a:t>:</a:t>
            </a:r>
          </a:p>
          <a:p>
            <a:r>
              <a:rPr lang="en-US" sz="4000" dirty="0"/>
              <a:t>	</a:t>
            </a:r>
            <a:r>
              <a:rPr lang="en-US" sz="4000" dirty="0">
                <a:solidFill>
                  <a:schemeClr val="accent1"/>
                </a:solidFill>
              </a:rPr>
              <a:t>#contents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701A-2A5D-4BA2-9B1E-00364FD41F4F}"/>
              </a:ext>
            </a:extLst>
          </p:cNvPr>
          <p:cNvSpPr txBox="1"/>
          <p:nvPr/>
        </p:nvSpPr>
        <p:spPr>
          <a:xfrm>
            <a:off x="3507970" y="4304638"/>
            <a:ext cx="435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var access each item of sequence in each iteration </a:t>
            </a:r>
          </a:p>
        </p:txBody>
      </p:sp>
    </p:spTree>
    <p:extLst>
      <p:ext uri="{BB962C8B-B14F-4D97-AF65-F5344CB8AC3E}">
        <p14:creationId xmlns:p14="http://schemas.microsoft.com/office/powerpoint/2010/main" val="3285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1079</TotalTime>
  <Words>552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maneesha</dc:creator>
  <cp:lastModifiedBy>maneesha</cp:lastModifiedBy>
  <cp:revision>29</cp:revision>
  <dcterms:created xsi:type="dcterms:W3CDTF">2022-12-12T11:41:20Z</dcterms:created>
  <dcterms:modified xsi:type="dcterms:W3CDTF">2022-12-15T10:54:19Z</dcterms:modified>
</cp:coreProperties>
</file>