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69FE-C261-4697-9B32-5854BD8A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29E66-1CA3-4D56-BC23-F1939940F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241F-49EE-448B-82AB-EA15D913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0638-E898-4F79-9947-0FA70BE6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676A-82C6-4A44-B5A1-3A44C424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53D8-C1E5-493C-84C4-C8FD7F56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35607-9EB4-4796-9570-4EF4803CE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696E-C202-4CAE-9B1D-DE5998CD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C9B8-D021-46C4-BCDB-81911552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A02B-9B08-4DA2-BB46-87D5867C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BCEB6-A954-4877-A53C-7A346B6D1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BD0C5-FC51-44E7-B577-6E9AC7B7D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B6E1-40C2-4943-8435-A7F5E3F1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E10-D29A-4214-88F6-2168AB53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CDC-8D00-4091-A843-A9858ED8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3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2E82-5649-40C7-8794-9884991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35F2-DB45-4926-8389-C03FC347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C37E-DF6B-45E1-8B16-86F11EE1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56A4-36D8-4FB3-8FE8-46E57A58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A682-1E40-434D-895E-F3665A42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1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A4F-C37A-4EB9-ADDC-12D77D4C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F45C-599C-4079-B118-3B9754524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DB6E-C0A9-4C64-AE17-84876C2B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1497-CA76-48AD-A56E-3B027572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2FA0-C9F4-46D5-86FA-856D25F8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CEFF-BDEE-4096-AB6F-B435A297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08CC-A2D2-455E-B28D-27AD5CFA6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E9ED-5EBD-409C-A9D7-77136E44A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8F45F-BCA9-453F-A8F9-A5852CA6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AD19-CC26-47A4-ABCE-629E7A46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65F13-E02A-4232-ADE6-917420C8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6AB0-5235-4C17-A1D1-CD590559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7938-34BE-4571-AD4A-FFC13375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8ED0E-DD38-40A1-95A5-F6A45D4FB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2B1DF-BFA4-48D4-A96C-9583BB467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F5CA4-4B2B-4914-9DEB-2F32F732B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DDEB2-BD01-443C-BB6F-03242BA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254A2-395C-43D7-92E5-DDF94C64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FC06-6851-4F6E-A7EB-BD2EB20A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CB5D-7D99-4F1D-AFDA-5F725A7E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872FE-8BD7-4B80-B315-1E2F5357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983D-F49E-466E-A3D9-5A19DA79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DF64-E2C3-4495-B831-C0EECA7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9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7A357-3171-437E-B942-22FCECF9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832E6-1C51-4F19-94A7-B5BD9C51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6D1A8-1CDB-4A7D-8753-7D553502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E8-4A47-4FD5-9A47-BC21CB4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99A7-B7B1-4837-99F0-A28D67E6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A3B6A-8F1E-418E-88F1-4DA15485F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4845-877E-4D25-8337-4931BEFC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84BE4-D624-41A6-8B8C-BEA995C1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B4229-15FA-467F-B8C2-F47B6DE5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DD09-3E94-45C9-91D6-031F300D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AB4B7-9B81-4C88-BF34-8211851FA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95792-2EA6-434C-B88C-FEC85604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7C86-6897-41F4-8137-BCD899F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D93D9-C9DE-483C-A98F-78EFBA5F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34A4E-5103-4E1B-8D88-C6DD7270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4A0C4-F445-464B-8C28-7C79AA58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D874E-6A00-41DD-8763-ADDC4977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A9B6A-5322-4882-858C-5A0EAF462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DC26-B741-4DD0-BDBC-49D844EF546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7DD3-0389-4A94-99E1-C33E2A044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6A1E-9479-45B3-80F7-3408F4D5E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180D-6E8E-4AEB-A068-2945D91C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E296EA-059D-4AD6-ACB8-AD395AE124A7}"/>
              </a:ext>
            </a:extLst>
          </p:cNvPr>
          <p:cNvSpPr txBox="1"/>
          <p:nvPr/>
        </p:nvSpPr>
        <p:spPr>
          <a:xfrm>
            <a:off x="2116801" y="1282679"/>
            <a:ext cx="7958397" cy="6718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Pandas is a python library designed for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E435F-1B12-4645-92F0-B3A2C820F0DC}"/>
              </a:ext>
            </a:extLst>
          </p:cNvPr>
          <p:cNvSpPr/>
          <p:nvPr/>
        </p:nvSpPr>
        <p:spPr>
          <a:xfrm>
            <a:off x="4962845" y="273703"/>
            <a:ext cx="239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Pandas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2B4F73-D144-4400-B326-1353476B60EE}"/>
              </a:ext>
            </a:extLst>
          </p:cNvPr>
          <p:cNvSpPr txBox="1"/>
          <p:nvPr/>
        </p:nvSpPr>
        <p:spPr>
          <a:xfrm>
            <a:off x="2116801" y="2459503"/>
            <a:ext cx="56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Series</a:t>
            </a:r>
          </a:p>
          <a:p>
            <a:pPr marL="342900" indent="-342900">
              <a:buAutoNum type="arabicParenR"/>
            </a:pPr>
            <a:r>
              <a:rPr lang="en-US" dirty="0"/>
              <a:t>Data 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F677D-369C-4738-B42E-AB459C46E804}"/>
              </a:ext>
            </a:extLst>
          </p:cNvPr>
          <p:cNvSpPr/>
          <p:nvPr/>
        </p:nvSpPr>
        <p:spPr>
          <a:xfrm>
            <a:off x="2116801" y="3429000"/>
            <a:ext cx="2005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A2DDAB-3D9C-4069-B6FD-D46F7253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05251"/>
            <a:ext cx="6136160" cy="3647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748F0F-F818-41A1-85DB-391C2AFEEF31}"/>
              </a:ext>
            </a:extLst>
          </p:cNvPr>
          <p:cNvSpPr/>
          <p:nvPr/>
        </p:nvSpPr>
        <p:spPr>
          <a:xfrm>
            <a:off x="2107269" y="3919320"/>
            <a:ext cx="3690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Pandas series is a 1D data structure. It is similar to a column in a table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E4D03-E21E-45F6-B1DC-10FCEA355F3E}"/>
              </a:ext>
            </a:extLst>
          </p:cNvPr>
          <p:cNvSpPr txBox="1"/>
          <p:nvPr/>
        </p:nvSpPr>
        <p:spPr>
          <a:xfrm>
            <a:off x="2116801" y="4739653"/>
            <a:ext cx="4671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pandas </a:t>
            </a:r>
            <a:r>
              <a:rPr lang="en-US" dirty="0">
                <a:solidFill>
                  <a:srgbClr val="FF0000"/>
                </a:solidFill>
              </a:rPr>
              <a:t>as</a:t>
            </a:r>
            <a:r>
              <a:rPr lang="en-US" dirty="0"/>
              <a:t> pd</a:t>
            </a:r>
          </a:p>
          <a:p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[“</a:t>
            </a:r>
            <a:r>
              <a:rPr lang="en-US" dirty="0" err="1"/>
              <a:t>a”,”b”,”c</a:t>
            </a:r>
            <a:r>
              <a:rPr lang="en-US" dirty="0"/>
              <a:t>”]</a:t>
            </a:r>
          </a:p>
          <a:p>
            <a:r>
              <a:rPr lang="en-US" dirty="0" err="1">
                <a:solidFill>
                  <a:srgbClr val="00B050"/>
                </a:solidFill>
              </a:rPr>
              <a:t>data_series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pd.</a:t>
            </a:r>
            <a:r>
              <a:rPr lang="en-US" dirty="0" err="1">
                <a:solidFill>
                  <a:srgbClr val="FF0000"/>
                </a:solidFill>
              </a:rPr>
              <a:t>Series</a:t>
            </a:r>
            <a:r>
              <a:rPr lang="en-US" dirty="0"/>
              <a:t>(x)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data_series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F677D-369C-4738-B42E-AB459C46E804}"/>
              </a:ext>
            </a:extLst>
          </p:cNvPr>
          <p:cNvSpPr/>
          <p:nvPr/>
        </p:nvSpPr>
        <p:spPr>
          <a:xfrm>
            <a:off x="2107269" y="150962"/>
            <a:ext cx="2005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Data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48F0F-F818-41A1-85DB-391C2AFEEF31}"/>
              </a:ext>
            </a:extLst>
          </p:cNvPr>
          <p:cNvSpPr/>
          <p:nvPr/>
        </p:nvSpPr>
        <p:spPr>
          <a:xfrm>
            <a:off x="2116801" y="844869"/>
            <a:ext cx="3690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Pandas data frame is a 2D data structure. It is similar to a table with columns and rows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E4D03-E21E-45F6-B1DC-10FCEA355F3E}"/>
              </a:ext>
            </a:extLst>
          </p:cNvPr>
          <p:cNvSpPr txBox="1"/>
          <p:nvPr/>
        </p:nvSpPr>
        <p:spPr>
          <a:xfrm>
            <a:off x="2107269" y="2318147"/>
            <a:ext cx="4671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pandas </a:t>
            </a:r>
            <a:r>
              <a:rPr lang="en-US" dirty="0">
                <a:solidFill>
                  <a:srgbClr val="FF0000"/>
                </a:solidFill>
              </a:rPr>
              <a:t>as</a:t>
            </a:r>
            <a:r>
              <a:rPr lang="en-US" dirty="0"/>
              <a:t> pd</a:t>
            </a:r>
          </a:p>
          <a:p>
            <a:r>
              <a:rPr lang="en-US" dirty="0" err="1">
                <a:solidFill>
                  <a:srgbClr val="00B050"/>
                </a:solidFill>
              </a:rPr>
              <a:t>dict</a:t>
            </a:r>
            <a:r>
              <a:rPr lang="en-US" dirty="0"/>
              <a:t> = {</a:t>
            </a:r>
          </a:p>
          <a:p>
            <a:r>
              <a:rPr lang="en-US" dirty="0"/>
              <a:t>	“name ”:[“john”,”</a:t>
            </a:r>
            <a:r>
              <a:rPr lang="en-US" dirty="0" err="1"/>
              <a:t>alan</a:t>
            </a:r>
            <a:r>
              <a:rPr lang="en-US" dirty="0"/>
              <a:t>”],</a:t>
            </a:r>
          </a:p>
          <a:p>
            <a:r>
              <a:rPr lang="en-US" dirty="0"/>
              <a:t>	 “marks ”:[50,70]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df </a:t>
            </a:r>
            <a:r>
              <a:rPr lang="en-US" dirty="0"/>
              <a:t>= </a:t>
            </a:r>
            <a:r>
              <a:rPr lang="en-US" dirty="0" err="1"/>
              <a:t>pd.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93631-C870-433A-8F35-57994D81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67" y="926276"/>
            <a:ext cx="6567433" cy="35450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494D07-2665-4238-A117-EA75FC29C646}"/>
              </a:ext>
            </a:extLst>
          </p:cNvPr>
          <p:cNvSpPr/>
          <p:nvPr/>
        </p:nvSpPr>
        <p:spPr>
          <a:xfrm>
            <a:off x="2116801" y="5280168"/>
            <a:ext cx="2365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df [</a:t>
            </a:r>
            <a:r>
              <a:rPr lang="en-US" dirty="0"/>
              <a:t>column</a:t>
            </a:r>
            <a:r>
              <a:rPr lang="en-US" dirty="0">
                <a:solidFill>
                  <a:srgbClr val="00B050"/>
                </a:solidFill>
              </a:rPr>
              <a:t>][</a:t>
            </a:r>
            <a:r>
              <a:rPr lang="en-US" dirty="0"/>
              <a:t>row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25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E4D03-E21E-45F6-B1DC-10FCEA355F3E}"/>
              </a:ext>
            </a:extLst>
          </p:cNvPr>
          <p:cNvSpPr txBox="1"/>
          <p:nvPr/>
        </p:nvSpPr>
        <p:spPr>
          <a:xfrm>
            <a:off x="882318" y="800368"/>
            <a:ext cx="4671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= </a:t>
            </a:r>
            <a:r>
              <a:rPr lang="en-US" dirty="0" err="1"/>
              <a:t>df.Grade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= df[“Grade”]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93631-C870-433A-8F35-57994D81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85" y="244790"/>
            <a:ext cx="6567433" cy="35450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3FD2C-4A7B-4F91-92C7-1FE67E486208}"/>
              </a:ext>
            </a:extLst>
          </p:cNvPr>
          <p:cNvSpPr/>
          <p:nvPr/>
        </p:nvSpPr>
        <p:spPr>
          <a:xfrm>
            <a:off x="882318" y="431036"/>
            <a:ext cx="4095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Selecting specific column of a data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CD095-9DE1-4B98-8537-32FBE8AD02CB}"/>
              </a:ext>
            </a:extLst>
          </p:cNvPr>
          <p:cNvSpPr/>
          <p:nvPr/>
        </p:nvSpPr>
        <p:spPr>
          <a:xfrm>
            <a:off x="882318" y="29701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= df[[“Grade”]]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0199C-0652-491A-AF75-BF8A603DA8E5}"/>
              </a:ext>
            </a:extLst>
          </p:cNvPr>
          <p:cNvSpPr/>
          <p:nvPr/>
        </p:nvSpPr>
        <p:spPr>
          <a:xfrm>
            <a:off x="882318" y="4075330"/>
            <a:ext cx="4095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Selecting specific row of a data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379BC-09B7-4E75-B13E-433D51D8A9C7}"/>
              </a:ext>
            </a:extLst>
          </p:cNvPr>
          <p:cNvSpPr txBox="1"/>
          <p:nvPr/>
        </p:nvSpPr>
        <p:spPr>
          <a:xfrm>
            <a:off x="882318" y="4345460"/>
            <a:ext cx="4671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= </a:t>
            </a:r>
            <a:r>
              <a:rPr lang="en-US" dirty="0" err="1"/>
              <a:t>df.loc</a:t>
            </a:r>
            <a:r>
              <a:rPr lang="en-US" dirty="0"/>
              <a:t>[0]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= </a:t>
            </a:r>
            <a:r>
              <a:rPr lang="en-US" dirty="0" err="1"/>
              <a:t>df.loc</a:t>
            </a:r>
            <a:r>
              <a:rPr lang="en-US" dirty="0"/>
              <a:t>[[0]]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1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E4D03-E21E-45F6-B1DC-10FCEA355F3E}"/>
              </a:ext>
            </a:extLst>
          </p:cNvPr>
          <p:cNvSpPr txBox="1"/>
          <p:nvPr/>
        </p:nvSpPr>
        <p:spPr>
          <a:xfrm>
            <a:off x="882318" y="800368"/>
            <a:ext cx="4671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= </a:t>
            </a:r>
            <a:r>
              <a:rPr lang="en-US" dirty="0" err="1"/>
              <a:t>df.loc</a:t>
            </a:r>
            <a:r>
              <a:rPr lang="en-US" dirty="0"/>
              <a:t>[</a:t>
            </a:r>
            <a:r>
              <a:rPr lang="en-US" dirty="0" err="1"/>
              <a:t>df.Age</a:t>
            </a:r>
            <a:r>
              <a:rPr lang="en-US" dirty="0"/>
              <a:t> &gt; 20]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= </a:t>
            </a:r>
            <a:r>
              <a:rPr lang="en-US" dirty="0" err="1"/>
              <a:t>df.loc</a:t>
            </a:r>
            <a:r>
              <a:rPr lang="en-US" dirty="0"/>
              <a:t>[</a:t>
            </a:r>
            <a:r>
              <a:rPr lang="en-US" dirty="0" err="1"/>
              <a:t>df.Marks</a:t>
            </a:r>
            <a:r>
              <a:rPr lang="en-US" dirty="0"/>
              <a:t> &gt;85]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= </a:t>
            </a:r>
            <a:r>
              <a:rPr lang="en-US" dirty="0" err="1"/>
              <a:t>df.loc</a:t>
            </a:r>
            <a:r>
              <a:rPr lang="en-US" dirty="0"/>
              <a:t>[</a:t>
            </a:r>
            <a:r>
              <a:rPr lang="en-US" dirty="0" err="1"/>
              <a:t>df.Marks</a:t>
            </a:r>
            <a:r>
              <a:rPr lang="en-US" dirty="0"/>
              <a:t> &gt;85][“</a:t>
            </a:r>
            <a:r>
              <a:rPr lang="en-US" dirty="0">
                <a:solidFill>
                  <a:srgbClr val="00B050"/>
                </a:solidFill>
              </a:rPr>
              <a:t>Name</a:t>
            </a:r>
            <a:r>
              <a:rPr lang="en-US" dirty="0"/>
              <a:t>”]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93631-C870-433A-8F35-57994D81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85" y="244790"/>
            <a:ext cx="6567433" cy="35450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3FD2C-4A7B-4F91-92C7-1FE67E486208}"/>
              </a:ext>
            </a:extLst>
          </p:cNvPr>
          <p:cNvSpPr/>
          <p:nvPr/>
        </p:nvSpPr>
        <p:spPr>
          <a:xfrm>
            <a:off x="882318" y="431036"/>
            <a:ext cx="4095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Selecting rows by column values</a:t>
            </a:r>
          </a:p>
        </p:txBody>
      </p:sp>
    </p:spTree>
    <p:extLst>
      <p:ext uri="{BB962C8B-B14F-4D97-AF65-F5344CB8AC3E}">
        <p14:creationId xmlns:p14="http://schemas.microsoft.com/office/powerpoint/2010/main" val="9322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E4D03-E21E-45F6-B1DC-10FCEA355F3E}"/>
              </a:ext>
            </a:extLst>
          </p:cNvPr>
          <p:cNvSpPr txBox="1"/>
          <p:nvPr/>
        </p:nvSpPr>
        <p:spPr>
          <a:xfrm>
            <a:off x="882318" y="800368"/>
            <a:ext cx="46715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df.index</a:t>
            </a:r>
            <a:r>
              <a:rPr lang="en-US" dirty="0"/>
              <a:t>:</a:t>
            </a:r>
          </a:p>
          <a:p>
            <a:r>
              <a:rPr lang="en-US" dirty="0"/>
              <a:t>	print(</a:t>
            </a:r>
            <a:r>
              <a:rPr lang="en-US" dirty="0" err="1"/>
              <a:t>df.Name</a:t>
            </a:r>
            <a:r>
              <a:rPr lang="en-US" dirty="0"/>
              <a:t>[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])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df.index</a:t>
            </a:r>
            <a:r>
              <a:rPr lang="en-US" dirty="0"/>
              <a:t>:</a:t>
            </a:r>
          </a:p>
          <a:p>
            <a:r>
              <a:rPr lang="en-US" dirty="0"/>
              <a:t>	print(</a:t>
            </a:r>
            <a:r>
              <a:rPr lang="en-US" dirty="0" err="1"/>
              <a:t>df.Age</a:t>
            </a:r>
            <a:r>
              <a:rPr lang="en-US" dirty="0"/>
              <a:t>[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df.index</a:t>
            </a:r>
            <a:r>
              <a:rPr lang="en-US" dirty="0"/>
              <a:t>:</a:t>
            </a:r>
          </a:p>
          <a:p>
            <a:r>
              <a:rPr lang="en-US" dirty="0"/>
              <a:t>	print(</a:t>
            </a:r>
            <a:r>
              <a:rPr lang="en-US" dirty="0" err="1"/>
              <a:t>df.Grade</a:t>
            </a:r>
            <a:r>
              <a:rPr lang="en-US" dirty="0"/>
              <a:t>[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93631-C870-433A-8F35-57994D81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85" y="244790"/>
            <a:ext cx="6567433" cy="35450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3FD2C-4A7B-4F91-92C7-1FE67E486208}"/>
              </a:ext>
            </a:extLst>
          </p:cNvPr>
          <p:cNvSpPr/>
          <p:nvPr/>
        </p:nvSpPr>
        <p:spPr>
          <a:xfrm>
            <a:off x="882318" y="431036"/>
            <a:ext cx="4095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Iterating columns in a data frame</a:t>
            </a:r>
          </a:p>
        </p:txBody>
      </p:sp>
    </p:spTree>
    <p:extLst>
      <p:ext uri="{BB962C8B-B14F-4D97-AF65-F5344CB8AC3E}">
        <p14:creationId xmlns:p14="http://schemas.microsoft.com/office/powerpoint/2010/main" val="61520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297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13</cp:revision>
  <dcterms:created xsi:type="dcterms:W3CDTF">2022-12-16T11:25:31Z</dcterms:created>
  <dcterms:modified xsi:type="dcterms:W3CDTF">2022-12-18T04:38:47Z</dcterms:modified>
</cp:coreProperties>
</file>