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1E76-5C80-4DCC-9866-286D2A3B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F109-C3AD-4F85-92C1-582927A71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DABC-6D6A-46D2-854F-0C84EE8C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2A64-1E75-49B7-BB4A-33E24858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99A1-BCA4-480F-8A42-6B35F5F8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44CF-C733-4783-8D27-58315784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6AB6C-8A78-4B2D-85D0-0A154F03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A4E8-9D52-412E-8CF4-F5388A3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FDE-1416-468C-B3F6-D91B80B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B53D-A30B-48C8-995D-879F7DE7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87A52-9CF2-42A4-81B8-F7ACEB65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5C55-04F6-41E7-9898-9488F468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8016-FF7F-4DDF-B393-57CF779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F7D1-837B-43EA-9E1E-61748B9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0E0A-CD28-4E28-883D-F08185E4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357-37DA-481B-A540-F7A881F4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A0F8-502C-42E5-B386-D8F2E8ED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FAC9-27AC-42EE-A935-59687C2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733B-4AE6-4505-B673-525611B5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06DC-6940-4868-9FE2-93455CAF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81A2-8CB3-4A73-AA3D-D1586C1D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C499-B937-4DE5-834B-95224FB0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F9B3-E39B-4CD4-97AB-C7153B1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2117-0695-4A16-BB74-F40CBB25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BF8A-990E-40CE-91E6-539DE3FA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A1A5-211E-4686-9411-2F723475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C57F-84F1-4E4D-B5B9-F9DA2968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A6AE5-49C0-4EF9-A67D-A7F7E323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2B5B-6595-4B16-A3E5-772C1489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25F66-D975-4B6E-9E18-D63EBC75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576A-21C0-4987-BAC7-E9DB3E17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1B4-B473-4CA8-BAE4-4351122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1B8E-8B4D-4A41-BF34-73FFCFC9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FDDF6-01E9-4B8B-B8B6-CA51D3FB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162FF-C5E6-48C2-9705-BD82117C2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0F1B-4896-40DA-B860-2E1628F6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725BA-DF27-470F-9A24-44FE91B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4DF26-4924-4055-ABD5-FD9D054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5BC-CBA2-45F9-855A-BE569859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0E33-B719-4FCD-8115-E567B49F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DED2-83C5-4CB5-A847-3C2DF77B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F219-B285-4E1C-A978-153F3713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1E30-5433-432A-B917-FE7D30E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0B461-2831-408C-854D-BCB32C5B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71C00-C0B2-40CE-B87B-AB342653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A060-F7AD-4CB9-BE17-CF0EA468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A173-77A7-40A6-A944-F11AAA6B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268A-991B-4C62-B0D9-466ECFDB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DA1D5-6233-49FF-8CBF-E773EE66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9DAE-43DA-492F-A346-D77C77A8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F571-F4D1-487B-A605-B197FFC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2E8A-C044-4D58-A897-D18E3B7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6892-ED6E-4FB1-A2CB-CBB1177B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CE69E-817A-4D9B-B590-75F68BF7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39C3A-C972-49C0-8233-2A189268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16A3-F760-41F0-ACEA-8433019E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4153-F7EF-4A5C-8DFF-6CCC8333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53D6-C3D8-4D66-95F6-9EAEC63A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371D7-4994-4559-94FA-F8C544EF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C39-D7BE-49E6-B525-0DD8E107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6A68-25D0-4BDF-B384-5936149BC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74A4-2DC4-4641-9079-FC1D9AED338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FA30-0BC9-45EB-827A-6A4179B9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078D-2839-4C5C-A33B-61ADC7EE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7C4B-7F9B-43AD-8347-699369E6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6E435F-1B12-4645-92F0-B3A2C820F0DC}"/>
              </a:ext>
            </a:extLst>
          </p:cNvPr>
          <p:cNvSpPr/>
          <p:nvPr/>
        </p:nvSpPr>
        <p:spPr>
          <a:xfrm>
            <a:off x="5004066" y="68707"/>
            <a:ext cx="2183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Spread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BC156-5BE1-467B-AF91-BE39C523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07" y="1172880"/>
            <a:ext cx="5729830" cy="37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6E435F-1B12-4645-92F0-B3A2C820F0DC}"/>
              </a:ext>
            </a:extLst>
          </p:cNvPr>
          <p:cNvSpPr/>
          <p:nvPr/>
        </p:nvSpPr>
        <p:spPr>
          <a:xfrm>
            <a:off x="526513" y="2205"/>
            <a:ext cx="11454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Lots Pips Margin and Leverage in Forex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B3A8B-DC4E-4CFA-88F5-65EC13C92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13096" r="5673" b="5648"/>
          <a:stretch/>
        </p:blipFill>
        <p:spPr>
          <a:xfrm>
            <a:off x="717665" y="2352502"/>
            <a:ext cx="5378335" cy="4281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D4954-41D6-4182-9FEE-04F822204702}"/>
              </a:ext>
            </a:extLst>
          </p:cNvPr>
          <p:cNvSpPr txBox="1"/>
          <p:nvPr/>
        </p:nvSpPr>
        <p:spPr>
          <a:xfrm>
            <a:off x="615142" y="1038854"/>
            <a:ext cx="999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</a:t>
            </a:r>
            <a:r>
              <a:rPr lang="en-US" dirty="0"/>
              <a:t> - A pip is </a:t>
            </a:r>
            <a:r>
              <a:rPr lang="en-US" b="1" dirty="0"/>
              <a:t>the smallest whole unit price move that an exchange rate can make</a:t>
            </a:r>
            <a:r>
              <a:rPr lang="en-US" dirty="0"/>
              <a:t>, based on forex market convention. Most currency pairs are priced out to four decimal places and a single pip is in the last (fourth) decimal place. ( JPY pairs are priced out to 2 decimal places and  single pip is in the 2</a:t>
            </a:r>
            <a:r>
              <a:rPr lang="en-US" baseline="30000" dirty="0"/>
              <a:t>nd</a:t>
            </a:r>
            <a:r>
              <a:rPr lang="en-US" dirty="0"/>
              <a:t> decimal place.</a:t>
            </a:r>
          </a:p>
        </p:txBody>
      </p:sp>
    </p:spTree>
    <p:extLst>
      <p:ext uri="{BB962C8B-B14F-4D97-AF65-F5344CB8AC3E}">
        <p14:creationId xmlns:p14="http://schemas.microsoft.com/office/powerpoint/2010/main" val="285080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9D496-64B6-4521-AFEC-CA467FDD997A}"/>
              </a:ext>
            </a:extLst>
          </p:cNvPr>
          <p:cNvSpPr txBox="1"/>
          <p:nvPr/>
        </p:nvSpPr>
        <p:spPr>
          <a:xfrm>
            <a:off x="1640948" y="853727"/>
            <a:ext cx="26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Lot is a 100,00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44D82-D4C8-4214-9362-3E6F5E48AA8F}"/>
              </a:ext>
            </a:extLst>
          </p:cNvPr>
          <p:cNvSpPr txBox="1"/>
          <p:nvPr/>
        </p:nvSpPr>
        <p:spPr>
          <a:xfrm>
            <a:off x="1633321" y="1340889"/>
            <a:ext cx="279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 1 lot = 100,000 EUR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90A89-AE6C-4906-ADF1-9A1291B3C0E6}"/>
              </a:ext>
            </a:extLst>
          </p:cNvPr>
          <p:cNvSpPr txBox="1"/>
          <p:nvPr/>
        </p:nvSpPr>
        <p:spPr>
          <a:xfrm>
            <a:off x="1640948" y="1779596"/>
            <a:ext cx="279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GBP 1 lot = 100,000 GBP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04C1FD-864A-4A62-AE9A-0605B7901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20121" r="7341" b="26666"/>
          <a:stretch/>
        </p:blipFill>
        <p:spPr>
          <a:xfrm>
            <a:off x="1633321" y="2462612"/>
            <a:ext cx="4675644" cy="1932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695948-10B0-43DF-BBC7-819A8986DF92}"/>
              </a:ext>
            </a:extLst>
          </p:cNvPr>
          <p:cNvSpPr txBox="1"/>
          <p:nvPr/>
        </p:nvSpPr>
        <p:spPr>
          <a:xfrm>
            <a:off x="1559318" y="4743569"/>
            <a:ext cx="538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 – </a:t>
            </a:r>
            <a:r>
              <a:rPr lang="en-US" dirty="0"/>
              <a:t>Amount of money needed to open a 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1FE047-4446-4624-8570-936403F6264A}"/>
              </a:ext>
            </a:extLst>
          </p:cNvPr>
          <p:cNvSpPr/>
          <p:nvPr/>
        </p:nvSpPr>
        <p:spPr>
          <a:xfrm>
            <a:off x="1559318" y="53472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Leverage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for traders to borrow capital to gain a larger exposure to the FX market. With a limited amount of capital, they can control a larger trade size.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BC544-AC17-4A09-88A1-7688123C6346}"/>
              </a:ext>
            </a:extLst>
          </p:cNvPr>
          <p:cNvSpPr txBox="1"/>
          <p:nvPr/>
        </p:nvSpPr>
        <p:spPr>
          <a:xfrm>
            <a:off x="1054530" y="203321"/>
            <a:ext cx="801161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Calculate margin for  0.01 lots of EUR/USD buy order (bid = 1.0618 , ask = 1.0628 )</a:t>
            </a:r>
          </a:p>
          <a:p>
            <a:endParaRPr lang="en-US" dirty="0"/>
          </a:p>
          <a:p>
            <a:r>
              <a:rPr lang="en-US" dirty="0"/>
              <a:t>EUR/USD = 1.0628</a:t>
            </a:r>
          </a:p>
          <a:p>
            <a:r>
              <a:rPr lang="en-US" dirty="0"/>
              <a:t>EUR 1 lot = 106 280 USD</a:t>
            </a:r>
          </a:p>
          <a:p>
            <a:r>
              <a:rPr lang="en-US" dirty="0"/>
              <a:t>EUR 0.01 lot = 106 2.80 USD</a:t>
            </a:r>
          </a:p>
          <a:p>
            <a:r>
              <a:rPr lang="en-US" dirty="0"/>
              <a:t>Leverage = 100x</a:t>
            </a:r>
          </a:p>
          <a:p>
            <a:r>
              <a:rPr lang="en-US" dirty="0"/>
              <a:t>1062.80 / 100 = 10.6280 USD</a:t>
            </a:r>
          </a:p>
          <a:p>
            <a:endParaRPr lang="en-US" dirty="0"/>
          </a:p>
          <a:p>
            <a:r>
              <a:rPr lang="en-US" b="1" i="1" dirty="0"/>
              <a:t>Now value of EUR/USD is (bid = 1.0718 , ask = 1.0725) now calculate the profit</a:t>
            </a:r>
          </a:p>
          <a:p>
            <a:endParaRPr lang="en-US" i="1" dirty="0"/>
          </a:p>
          <a:p>
            <a:r>
              <a:rPr lang="en-US" dirty="0"/>
              <a:t>Current Value of EUR 1 lot = 107 180 USD</a:t>
            </a:r>
          </a:p>
          <a:p>
            <a:r>
              <a:rPr lang="en-US" dirty="0"/>
              <a:t>Previous value of EUR 1 lot = 106 280 USD</a:t>
            </a:r>
          </a:p>
          <a:p>
            <a:r>
              <a:rPr lang="en-US" dirty="0"/>
              <a:t>Profit for 1 lot = (107 180 – 106 280) USD</a:t>
            </a:r>
          </a:p>
          <a:p>
            <a:r>
              <a:rPr lang="en-US" dirty="0"/>
              <a:t>	        =  900 USD</a:t>
            </a:r>
          </a:p>
          <a:p>
            <a:r>
              <a:rPr lang="en-US" dirty="0"/>
              <a:t>Profit for 0.01 lot = 9 USD</a:t>
            </a:r>
          </a:p>
          <a:p>
            <a:endParaRPr lang="en-US" dirty="0"/>
          </a:p>
          <a:p>
            <a:r>
              <a:rPr lang="en-US" b="1" i="1" dirty="0"/>
              <a:t>Now value of EUR/USD is (bid = 1.0518 , ask = 1.0525) now calculate the loss</a:t>
            </a:r>
          </a:p>
          <a:p>
            <a:endParaRPr lang="en-US" i="1" dirty="0"/>
          </a:p>
          <a:p>
            <a:r>
              <a:rPr lang="en-US" dirty="0"/>
              <a:t>Current Value of EUR 1 lot = 105 180 USD</a:t>
            </a:r>
          </a:p>
          <a:p>
            <a:r>
              <a:rPr lang="en-US" dirty="0"/>
              <a:t>Previous value of EUR 1 lot = 106 280 USD</a:t>
            </a:r>
          </a:p>
          <a:p>
            <a:r>
              <a:rPr lang="en-US" dirty="0"/>
              <a:t>Profit for 1 lot = (105 180 – 106 280) USD</a:t>
            </a:r>
          </a:p>
          <a:p>
            <a:r>
              <a:rPr lang="en-US" dirty="0"/>
              <a:t>	        =  -1100 USD</a:t>
            </a:r>
          </a:p>
          <a:p>
            <a:r>
              <a:rPr lang="en-US" dirty="0"/>
              <a:t>Profit for 0.01 lot = -11 USD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99050-CFBA-484E-BE2B-EF75AF9F5042}"/>
              </a:ext>
            </a:extLst>
          </p:cNvPr>
          <p:cNvSpPr txBox="1"/>
          <p:nvPr/>
        </p:nvSpPr>
        <p:spPr>
          <a:xfrm>
            <a:off x="433778" y="2033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Eg</a:t>
            </a:r>
            <a:r>
              <a:rPr lang="en-US" b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283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BC544-AC17-4A09-88A1-7688123C6346}"/>
              </a:ext>
            </a:extLst>
          </p:cNvPr>
          <p:cNvSpPr txBox="1"/>
          <p:nvPr/>
        </p:nvSpPr>
        <p:spPr>
          <a:xfrm>
            <a:off x="1170909" y="0"/>
            <a:ext cx="739951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Calculate margin for  0.01 lots of USD/JPY buy order (bid = 131.87 , ask = 131.97)</a:t>
            </a:r>
          </a:p>
          <a:p>
            <a:endParaRPr lang="en-US" sz="1600" dirty="0"/>
          </a:p>
          <a:p>
            <a:r>
              <a:rPr lang="en-US" sz="1600" dirty="0"/>
              <a:t>USD 1 lot = 100 000 USD</a:t>
            </a:r>
          </a:p>
          <a:p>
            <a:r>
              <a:rPr lang="en-US" sz="1600" dirty="0"/>
              <a:t>USD 0.01 lot = 1000 USD</a:t>
            </a:r>
          </a:p>
          <a:p>
            <a:r>
              <a:rPr lang="en-US" sz="1600" dirty="0"/>
              <a:t>Leverage = 100x</a:t>
            </a:r>
          </a:p>
          <a:p>
            <a:r>
              <a:rPr lang="en-US" sz="1600" dirty="0"/>
              <a:t>1000 / 100 = 10 USD</a:t>
            </a:r>
          </a:p>
          <a:p>
            <a:endParaRPr lang="en-US" sz="1600" dirty="0"/>
          </a:p>
          <a:p>
            <a:r>
              <a:rPr lang="en-US" sz="1600" b="1" i="1" dirty="0"/>
              <a:t>Now value of USD/JPY is (bid = 132.87 , ask = 132.97) now calculate the profit</a:t>
            </a:r>
          </a:p>
          <a:p>
            <a:endParaRPr lang="en-US" sz="1600" i="1" dirty="0"/>
          </a:p>
          <a:p>
            <a:r>
              <a:rPr lang="en-US" sz="1600" dirty="0"/>
              <a:t>Current Value of 1 lot of USD = 13 287 000 JPY</a:t>
            </a:r>
          </a:p>
          <a:p>
            <a:r>
              <a:rPr lang="en-US" sz="1600" dirty="0"/>
              <a:t>Previous value of 1 lot of USD = 13 197 000 JPY</a:t>
            </a:r>
          </a:p>
          <a:p>
            <a:r>
              <a:rPr lang="en-US" sz="1600" dirty="0"/>
              <a:t>Profit for 1 lot = (13287000 – 13197000)  JPY</a:t>
            </a:r>
          </a:p>
          <a:p>
            <a:r>
              <a:rPr lang="en-US" sz="1600" dirty="0"/>
              <a:t>	        =  90000 JPY</a:t>
            </a:r>
          </a:p>
          <a:p>
            <a:r>
              <a:rPr lang="en-US" sz="1600" dirty="0"/>
              <a:t>Profit in USD = 90000/ 132.97 USD</a:t>
            </a:r>
          </a:p>
          <a:p>
            <a:r>
              <a:rPr lang="en-US" sz="1600" dirty="0"/>
              <a:t>                       = 676.84 USD</a:t>
            </a:r>
          </a:p>
          <a:p>
            <a:r>
              <a:rPr lang="en-US" sz="1600" dirty="0"/>
              <a:t>Profit for 0.01 lot = 6.76 USD</a:t>
            </a:r>
          </a:p>
          <a:p>
            <a:endParaRPr lang="en-US" sz="1600" dirty="0"/>
          </a:p>
          <a:p>
            <a:r>
              <a:rPr lang="en-US" sz="1600" b="1" i="1" dirty="0"/>
              <a:t>Now value of USD/JPY is (bid = 130.87 , ask = 130.97) now calculate the loss</a:t>
            </a:r>
          </a:p>
          <a:p>
            <a:endParaRPr lang="en-US" sz="1600" i="1" dirty="0"/>
          </a:p>
          <a:p>
            <a:r>
              <a:rPr lang="en-US" sz="1600" dirty="0"/>
              <a:t>Current Value of 1 lot of USD = 13 087 000 JPY</a:t>
            </a:r>
          </a:p>
          <a:p>
            <a:r>
              <a:rPr lang="en-US" sz="1600" dirty="0"/>
              <a:t>Previous value of 1 lot of USD = 13 197 000 JPY</a:t>
            </a:r>
          </a:p>
          <a:p>
            <a:r>
              <a:rPr lang="en-US" sz="1600" dirty="0"/>
              <a:t>Profit for 1 lot = (13087000 – 13197000)  JPY</a:t>
            </a:r>
          </a:p>
          <a:p>
            <a:r>
              <a:rPr lang="en-US" sz="1600" dirty="0"/>
              <a:t>	        =  -110 000 JPY</a:t>
            </a:r>
          </a:p>
          <a:p>
            <a:r>
              <a:rPr lang="en-US" sz="1600" dirty="0"/>
              <a:t>Profit in USD = -110 000/ 130.97 USD</a:t>
            </a:r>
          </a:p>
          <a:p>
            <a:r>
              <a:rPr lang="en-US" sz="1600" dirty="0"/>
              <a:t>                       = -839.88 USD</a:t>
            </a:r>
          </a:p>
          <a:p>
            <a:r>
              <a:rPr lang="en-US" sz="1600" dirty="0"/>
              <a:t>Profit for 0.01 lot = -8.39 USD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99050-CFBA-484E-BE2B-EF75AF9F5042}"/>
              </a:ext>
            </a:extLst>
          </p:cNvPr>
          <p:cNvSpPr txBox="1"/>
          <p:nvPr/>
        </p:nvSpPr>
        <p:spPr>
          <a:xfrm>
            <a:off x="400527" y="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Eg</a:t>
            </a:r>
            <a:r>
              <a:rPr lang="en-US" b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633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BC544-AC17-4A09-88A1-7688123C6346}"/>
              </a:ext>
            </a:extLst>
          </p:cNvPr>
          <p:cNvSpPr txBox="1"/>
          <p:nvPr/>
        </p:nvSpPr>
        <p:spPr>
          <a:xfrm>
            <a:off x="1054530" y="203321"/>
            <a:ext cx="453617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i="1" dirty="0"/>
              <a:t>Calculate Profit for I pip of EUR/USD 1lot</a:t>
            </a:r>
          </a:p>
          <a:p>
            <a:endParaRPr lang="en-US" b="1" i="1" dirty="0"/>
          </a:p>
          <a:p>
            <a:r>
              <a:rPr lang="en-US" b="1" i="1" dirty="0"/>
              <a:t>Lets imagine starting price EUR/USD = 1.2345</a:t>
            </a:r>
          </a:p>
          <a:p>
            <a:r>
              <a:rPr lang="en-US" b="1" i="1" dirty="0"/>
              <a:t>Lets imagine end price EUR/USD = 1.2346 </a:t>
            </a:r>
          </a:p>
          <a:p>
            <a:r>
              <a:rPr lang="en-US" b="1" i="1" dirty="0"/>
              <a:t> </a:t>
            </a:r>
          </a:p>
          <a:p>
            <a:endParaRPr lang="en-US" b="1" i="1" dirty="0"/>
          </a:p>
          <a:p>
            <a:r>
              <a:rPr lang="en-US" dirty="0"/>
              <a:t>Current Value of EUR 1 lot = 123 460 USD</a:t>
            </a:r>
          </a:p>
          <a:p>
            <a:r>
              <a:rPr lang="en-US" dirty="0"/>
              <a:t>Previous value of EUR 1 lot = 123 450 USD</a:t>
            </a:r>
          </a:p>
          <a:p>
            <a:endParaRPr lang="en-US" dirty="0"/>
          </a:p>
          <a:p>
            <a:r>
              <a:rPr lang="en-US" b="1" dirty="0"/>
              <a:t>Profit for 1 lot = (123 460 – 123 450) USD</a:t>
            </a:r>
          </a:p>
          <a:p>
            <a:r>
              <a:rPr lang="en-US" b="1" dirty="0"/>
              <a:t>	        =  10 USD</a:t>
            </a:r>
          </a:p>
          <a:p>
            <a:endParaRPr lang="en-US" b="1" dirty="0"/>
          </a:p>
          <a:p>
            <a:r>
              <a:rPr lang="en-US" b="1" dirty="0"/>
              <a:t>Profit for 0.1 lot = 1 USD</a:t>
            </a:r>
          </a:p>
          <a:p>
            <a:endParaRPr lang="en-US" b="1" dirty="0"/>
          </a:p>
          <a:p>
            <a:r>
              <a:rPr lang="en-US" b="1" dirty="0"/>
              <a:t>Profit for 0.01 lot = 0.1 USD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99050-CFBA-484E-BE2B-EF75AF9F5042}"/>
              </a:ext>
            </a:extLst>
          </p:cNvPr>
          <p:cNvSpPr txBox="1"/>
          <p:nvPr/>
        </p:nvSpPr>
        <p:spPr>
          <a:xfrm>
            <a:off x="433778" y="20332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Eg</a:t>
            </a:r>
            <a:r>
              <a:rPr lang="en-US" b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1027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612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17</cp:revision>
  <dcterms:created xsi:type="dcterms:W3CDTF">2022-12-20T14:24:46Z</dcterms:created>
  <dcterms:modified xsi:type="dcterms:W3CDTF">2022-12-24T10:47:26Z</dcterms:modified>
</cp:coreProperties>
</file>