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340" r:id="rId2"/>
    <p:sldId id="327" r:id="rId3"/>
    <p:sldId id="344" r:id="rId4"/>
    <p:sldId id="353" r:id="rId5"/>
    <p:sldId id="352" r:id="rId6"/>
    <p:sldId id="347" r:id="rId7"/>
    <p:sldId id="354" r:id="rId8"/>
    <p:sldId id="355" r:id="rId9"/>
    <p:sldId id="351" r:id="rId10"/>
    <p:sldId id="350" r:id="rId11"/>
    <p:sldId id="356" r:id="rId12"/>
    <p:sldId id="310" r:id="rId13"/>
    <p:sldId id="348" r:id="rId14"/>
    <p:sldId id="265" r:id="rId15"/>
    <p:sldId id="339" r:id="rId16"/>
  </p:sldIdLst>
  <p:sldSz cx="12195175" cy="6859588"/>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AB200"/>
    <a:srgbClr val="DAEBFE"/>
    <a:srgbClr val="CCECFF"/>
    <a:srgbClr val="003283"/>
    <a:srgbClr val="666666"/>
    <a:srgbClr val="2B3F7B"/>
    <a:srgbClr val="9C277B"/>
    <a:srgbClr val="D4652D"/>
    <a:srgbClr val="9E3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84" autoAdjust="0"/>
    <p:restoredTop sz="90629" autoAdjust="0"/>
  </p:normalViewPr>
  <p:slideViewPr>
    <p:cSldViewPr showGuides="1">
      <p:cViewPr>
        <p:scale>
          <a:sx n="75" d="100"/>
          <a:sy n="75" d="100"/>
        </p:scale>
        <p:origin x="78" y="-3018"/>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200" d="100"/>
        <a:sy n="200" d="100"/>
      </p:scale>
      <p:origin x="0" y="0"/>
    </p:cViewPr>
  </p:sorterViewPr>
  <p:notesViewPr>
    <p:cSldViewPr showGuides="1">
      <p:cViewPr varScale="1">
        <p:scale>
          <a:sx n="77" d="100"/>
          <a:sy n="77" d="100"/>
        </p:scale>
        <p:origin x="-20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9000" y="612947"/>
            <a:ext cx="5760000" cy="324096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211842"/>
            <a:ext cx="57600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321489" indent="-214326"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534937" indent="-217378"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10" name="Slide Image Placeholder 9"/>
          <p:cNvSpPr>
            <a:spLocks noGrp="1" noRot="1" noChangeAspect="1"/>
          </p:cNvSpPr>
          <p:nvPr>
            <p:ph type="sldImg"/>
          </p:nvPr>
        </p:nvSpPr>
        <p:spPr>
          <a:xfrm>
            <a:off x="547688" y="612775"/>
            <a:ext cx="5762625" cy="3241675"/>
          </a:xfrm>
        </p:spPr>
      </p:sp>
      <p:sp>
        <p:nvSpPr>
          <p:cNvPr id="11" name="Notes Placeholder 10"/>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lnSpcReduction="10000"/>
          </a:bodyPr>
          <a:lstStyle/>
          <a:p>
            <a:r>
              <a:rPr lang="de-DE" dirty="0" err="1" smtClean="0"/>
              <a:t>To</a:t>
            </a:r>
            <a:r>
              <a:rPr lang="de-DE" dirty="0" smtClean="0"/>
              <a:t> </a:t>
            </a:r>
            <a:r>
              <a:rPr lang="de-DE" dirty="0" err="1" smtClean="0"/>
              <a:t>enable</a:t>
            </a:r>
            <a:r>
              <a:rPr lang="de-DE" dirty="0" smtClean="0"/>
              <a:t> </a:t>
            </a:r>
            <a:r>
              <a:rPr lang="de-DE" dirty="0" err="1" smtClean="0"/>
              <a:t>location</a:t>
            </a:r>
            <a:r>
              <a:rPr lang="de-DE" dirty="0" smtClean="0"/>
              <a:t> </a:t>
            </a:r>
            <a:r>
              <a:rPr lang="de-DE" dirty="0" err="1" smtClean="0"/>
              <a:t>independent</a:t>
            </a:r>
            <a:r>
              <a:rPr lang="de-DE" dirty="0" smtClean="0"/>
              <a:t> OTA</a:t>
            </a:r>
            <a:r>
              <a:rPr lang="de-DE" baseline="0" dirty="0" smtClean="0"/>
              <a:t> </a:t>
            </a:r>
            <a:r>
              <a:rPr lang="de-DE" baseline="0" dirty="0" err="1" smtClean="0"/>
              <a:t>deployment</a:t>
            </a:r>
            <a:r>
              <a:rPr lang="de-DE" baseline="0" dirty="0" smtClean="0"/>
              <a:t> </a:t>
            </a:r>
            <a:r>
              <a:rPr lang="de-DE" baseline="0" dirty="0" err="1" smtClean="0"/>
              <a:t>we</a:t>
            </a:r>
            <a:r>
              <a:rPr lang="de-DE" baseline="0" dirty="0" smtClean="0"/>
              <a:t> </a:t>
            </a:r>
            <a:r>
              <a:rPr lang="de-DE" baseline="0" dirty="0" err="1" smtClean="0"/>
              <a:t>provide</a:t>
            </a:r>
            <a:r>
              <a:rPr lang="de-DE" baseline="0" dirty="0" smtClean="0"/>
              <a:t> </a:t>
            </a:r>
            <a:r>
              <a:rPr lang="de-DE" baseline="0" dirty="0" err="1" smtClean="0"/>
              <a:t>the</a:t>
            </a:r>
            <a:r>
              <a:rPr lang="de-DE" baseline="0" dirty="0" smtClean="0"/>
              <a:t> OTA Service.</a:t>
            </a:r>
          </a:p>
          <a:p>
            <a:r>
              <a:rPr lang="de-DE" baseline="0" dirty="0" smtClean="0"/>
              <a:t>The </a:t>
            </a:r>
            <a:r>
              <a:rPr lang="de-DE" baseline="0" dirty="0" err="1" smtClean="0"/>
              <a:t>only</a:t>
            </a:r>
            <a:r>
              <a:rPr lang="de-DE" baseline="0" dirty="0" smtClean="0"/>
              <a:t> </a:t>
            </a:r>
            <a:r>
              <a:rPr lang="de-DE" baseline="0" dirty="0" err="1" smtClean="0"/>
              <a:t>two</a:t>
            </a:r>
            <a:r>
              <a:rPr lang="de-DE" baseline="0" dirty="0" smtClean="0"/>
              <a:t> </a:t>
            </a:r>
            <a:r>
              <a:rPr lang="de-DE" baseline="0" dirty="0" err="1" smtClean="0"/>
              <a:t>files</a:t>
            </a:r>
            <a:r>
              <a:rPr lang="de-DE" baseline="0" dirty="0" smtClean="0"/>
              <a:t> </a:t>
            </a:r>
            <a:r>
              <a:rPr lang="de-DE" baseline="0" dirty="0" err="1" smtClean="0"/>
              <a:t>generated</a:t>
            </a:r>
            <a:r>
              <a:rPr lang="de-DE" baseline="0" dirty="0" smtClean="0"/>
              <a:t> </a:t>
            </a:r>
            <a:r>
              <a:rPr lang="de-DE" baseline="0" dirty="0" err="1" smtClean="0"/>
              <a:t>during</a:t>
            </a:r>
            <a:r>
              <a:rPr lang="de-DE" baseline="0" dirty="0" smtClean="0"/>
              <a:t> </a:t>
            </a:r>
            <a:r>
              <a:rPr lang="de-DE" baseline="0" dirty="0" err="1" smtClean="0"/>
              <a:t>the</a:t>
            </a:r>
            <a:r>
              <a:rPr lang="de-DE" baseline="0" dirty="0" smtClean="0"/>
              <a:t> </a:t>
            </a:r>
            <a:r>
              <a:rPr lang="de-DE" baseline="0" dirty="0" err="1" smtClean="0"/>
              <a:t>build</a:t>
            </a:r>
            <a:r>
              <a:rPr lang="de-DE" baseline="0" dirty="0" smtClean="0"/>
              <a:t> </a:t>
            </a:r>
            <a:r>
              <a:rPr lang="de-DE" baseline="0" dirty="0" err="1" smtClean="0"/>
              <a:t>are</a:t>
            </a:r>
            <a:r>
              <a:rPr lang="de-DE" baseline="0" dirty="0" smtClean="0"/>
              <a:t> </a:t>
            </a:r>
            <a:r>
              <a:rPr lang="de-DE" baseline="0" dirty="0" err="1" smtClean="0"/>
              <a:t>the</a:t>
            </a:r>
            <a:r>
              <a:rPr lang="de-DE" baseline="0" dirty="0" smtClean="0"/>
              <a:t> orange </a:t>
            </a:r>
            <a:r>
              <a:rPr lang="de-DE" baseline="0" dirty="0" err="1" smtClean="0"/>
              <a:t>ones</a:t>
            </a:r>
            <a:r>
              <a:rPr lang="de-DE" baseline="0" dirty="0" smtClean="0"/>
              <a:t>:</a:t>
            </a:r>
          </a:p>
          <a:p>
            <a:pPr marL="285750" indent="-285750">
              <a:buFont typeface="Arial" pitchFamily="34" charset="0"/>
              <a:buChar char="•"/>
            </a:pPr>
            <a:r>
              <a:rPr lang="de-DE" baseline="0" dirty="0" smtClean="0"/>
              <a:t>The IPA </a:t>
            </a:r>
            <a:r>
              <a:rPr lang="de-DE" baseline="0" dirty="0" err="1" smtClean="0"/>
              <a:t>file</a:t>
            </a:r>
            <a:r>
              <a:rPr lang="de-DE" baseline="0" dirty="0" smtClean="0"/>
              <a:t> (</a:t>
            </a:r>
            <a:r>
              <a:rPr lang="de-DE" baseline="0" dirty="0" err="1" smtClean="0"/>
              <a:t>the</a:t>
            </a:r>
            <a:r>
              <a:rPr lang="de-DE" baseline="0" dirty="0" smtClean="0"/>
              <a:t> App </a:t>
            </a:r>
            <a:r>
              <a:rPr lang="de-DE" baseline="0" dirty="0" err="1" smtClean="0"/>
              <a:t>binary</a:t>
            </a:r>
            <a:r>
              <a:rPr lang="de-DE" baseline="0" dirty="0" smtClean="0"/>
              <a:t>)</a:t>
            </a:r>
          </a:p>
          <a:p>
            <a:pPr marL="285750" indent="-285750">
              <a:buFont typeface="Arial" pitchFamily="34" charset="0"/>
              <a:buChar char="•"/>
            </a:pPr>
            <a:r>
              <a:rPr lang="de-DE" baseline="0" dirty="0" smtClean="0"/>
              <a:t>A HTML </a:t>
            </a:r>
            <a:r>
              <a:rPr lang="de-DE" baseline="0" dirty="0" err="1" smtClean="0"/>
              <a:t>file</a:t>
            </a:r>
            <a:r>
              <a:rPr lang="de-DE" baseline="0" dirty="0" smtClean="0"/>
              <a:t> </a:t>
            </a:r>
            <a:r>
              <a:rPr lang="de-DE" baseline="0" dirty="0" err="1" smtClean="0"/>
              <a:t>only</a:t>
            </a:r>
            <a:r>
              <a:rPr lang="de-DE" baseline="0" dirty="0" smtClean="0"/>
              <a:t> </a:t>
            </a:r>
            <a:r>
              <a:rPr lang="de-DE" baseline="0" dirty="0" err="1" smtClean="0"/>
              <a:t>containing</a:t>
            </a:r>
            <a:r>
              <a:rPr lang="de-DE" baseline="0" dirty="0" smtClean="0"/>
              <a:t> an </a:t>
            </a:r>
            <a:r>
              <a:rPr lang="de-DE" baseline="0" dirty="0" err="1" smtClean="0"/>
              <a:t>iframe</a:t>
            </a:r>
            <a:r>
              <a:rPr lang="de-DE" baseline="0" dirty="0" smtClean="0"/>
              <a:t> </a:t>
            </a:r>
            <a:r>
              <a:rPr lang="de-DE" baseline="0" dirty="0" err="1" smtClean="0"/>
              <a:t>pointing</a:t>
            </a:r>
            <a:r>
              <a:rPr lang="de-DE" baseline="0" dirty="0" smtClean="0"/>
              <a:t> </a:t>
            </a:r>
            <a:r>
              <a:rPr lang="de-DE" baseline="0" dirty="0" err="1" smtClean="0"/>
              <a:t>the</a:t>
            </a:r>
            <a:r>
              <a:rPr lang="de-DE" baseline="0" dirty="0" smtClean="0"/>
              <a:t> </a:t>
            </a:r>
            <a:r>
              <a:rPr lang="de-DE" baseline="0" dirty="0" err="1" smtClean="0"/>
              <a:t>the</a:t>
            </a:r>
            <a:r>
              <a:rPr lang="de-DE" baseline="0" dirty="0" smtClean="0"/>
              <a:t> OTA (HTML) Service (+ App </a:t>
            </a:r>
            <a:r>
              <a:rPr lang="de-DE" baseline="0" dirty="0" err="1" smtClean="0"/>
              <a:t>parameters</a:t>
            </a:r>
            <a:r>
              <a:rPr lang="de-DE" baseline="0" dirty="0" smtClean="0"/>
              <a:t> </a:t>
            </a:r>
            <a:r>
              <a:rPr lang="de-DE" baseline="0" dirty="0" err="1" smtClean="0"/>
              <a:t>required</a:t>
            </a:r>
            <a:r>
              <a:rPr lang="de-DE" baseline="0" dirty="0" smtClean="0"/>
              <a:t> </a:t>
            </a:r>
            <a:r>
              <a:rPr lang="de-DE" baseline="0" dirty="0" err="1" smtClean="0"/>
              <a:t>for</a:t>
            </a:r>
            <a:r>
              <a:rPr lang="de-DE" baseline="0" dirty="0" smtClean="0"/>
              <a:t> </a:t>
            </a:r>
            <a:r>
              <a:rPr lang="de-DE" baseline="0" dirty="0" err="1" smtClean="0"/>
              <a:t>the</a:t>
            </a:r>
            <a:r>
              <a:rPr lang="de-DE" baseline="0" dirty="0" smtClean="0"/>
              <a:t> </a:t>
            </a:r>
            <a:r>
              <a:rPr lang="de-DE" baseline="0" dirty="0" err="1" smtClean="0"/>
              <a:t>following</a:t>
            </a:r>
            <a:r>
              <a:rPr lang="de-DE" baseline="0" dirty="0" smtClean="0"/>
              <a:t> </a:t>
            </a:r>
            <a:r>
              <a:rPr lang="de-DE" baseline="0" dirty="0" err="1" smtClean="0"/>
              <a:t>steps</a:t>
            </a:r>
            <a:r>
              <a:rPr lang="de-DE" baseline="0" dirty="0" smtClean="0"/>
              <a:t>)</a:t>
            </a:r>
          </a:p>
          <a:p>
            <a:pPr marL="285750" indent="-285750">
              <a:buFont typeface="Arial" pitchFamily="34" charset="0"/>
              <a:buChar char="•"/>
            </a:pPr>
            <a:endParaRPr lang="de-DE" baseline="0" dirty="0" smtClean="0"/>
          </a:p>
          <a:p>
            <a:pPr marL="0" indent="0">
              <a:buFont typeface="Arial" pitchFamily="34" charset="0"/>
              <a:buNone/>
            </a:pPr>
            <a:r>
              <a:rPr lang="de-DE" baseline="0" dirty="0" smtClean="0"/>
              <a:t>The </a:t>
            </a:r>
            <a:r>
              <a:rPr lang="de-DE" baseline="0" dirty="0" err="1" smtClean="0"/>
              <a:t>iframe</a:t>
            </a:r>
            <a:r>
              <a:rPr lang="de-DE" baseline="0" dirty="0" smtClean="0"/>
              <a:t> </a:t>
            </a:r>
            <a:r>
              <a:rPr lang="de-DE" baseline="0" dirty="0" err="1" smtClean="0"/>
              <a:t>is</a:t>
            </a:r>
            <a:r>
              <a:rPr lang="de-DE" baseline="0" dirty="0" smtClean="0"/>
              <a:t> </a:t>
            </a:r>
            <a:r>
              <a:rPr lang="de-DE" baseline="0" dirty="0" err="1" smtClean="0"/>
              <a:t>populated</a:t>
            </a:r>
            <a:r>
              <a:rPr lang="de-DE" baseline="0" dirty="0" smtClean="0"/>
              <a:t> </a:t>
            </a:r>
            <a:r>
              <a:rPr lang="de-DE" baseline="0" dirty="0" err="1" smtClean="0"/>
              <a:t>by</a:t>
            </a:r>
            <a:r>
              <a:rPr lang="de-DE" baseline="0" dirty="0" smtClean="0"/>
              <a:t> </a:t>
            </a:r>
            <a:r>
              <a:rPr lang="de-DE" baseline="0" dirty="0" err="1" smtClean="0"/>
              <a:t>the</a:t>
            </a:r>
            <a:r>
              <a:rPr lang="de-DE" baseline="0" dirty="0" smtClean="0"/>
              <a:t> OTA </a:t>
            </a:r>
            <a:r>
              <a:rPr lang="de-DE" baseline="0" dirty="0" err="1" smtClean="0"/>
              <a:t>service</a:t>
            </a:r>
            <a:r>
              <a:rPr lang="de-DE" baseline="0" dirty="0" smtClean="0"/>
              <a:t> on </a:t>
            </a:r>
            <a:r>
              <a:rPr lang="de-DE" baseline="0" dirty="0" err="1" smtClean="0"/>
              <a:t>the</a:t>
            </a:r>
            <a:r>
              <a:rPr lang="de-DE" baseline="0" dirty="0" smtClean="0"/>
              <a:t> </a:t>
            </a:r>
            <a:r>
              <a:rPr lang="de-DE" baseline="0" dirty="0" err="1" smtClean="0"/>
              <a:t>fly</a:t>
            </a:r>
            <a:r>
              <a:rPr lang="de-DE" baseline="0" dirty="0" smtClean="0"/>
              <a:t>. The HTML </a:t>
            </a:r>
            <a:r>
              <a:rPr lang="de-DE" baseline="0" dirty="0" err="1" smtClean="0"/>
              <a:t>code</a:t>
            </a:r>
            <a:r>
              <a:rPr lang="de-DE" baseline="0" dirty="0" smtClean="0"/>
              <a:t> will </a:t>
            </a:r>
            <a:r>
              <a:rPr lang="de-DE" baseline="0" dirty="0" err="1" smtClean="0"/>
              <a:t>contain</a:t>
            </a:r>
            <a:r>
              <a:rPr lang="de-DE" baseline="0" dirty="0" smtClean="0"/>
              <a:t> an „</a:t>
            </a:r>
            <a:r>
              <a:rPr lang="de-DE" baseline="0" dirty="0" err="1" smtClean="0"/>
              <a:t>install</a:t>
            </a:r>
            <a:r>
              <a:rPr lang="de-DE" baseline="0" dirty="0" smtClean="0"/>
              <a:t> link“ (</a:t>
            </a:r>
            <a:r>
              <a:rPr lang="de-DE" baseline="0" dirty="0" err="1" smtClean="0"/>
              <a:t>itms</a:t>
            </a:r>
            <a:r>
              <a:rPr lang="de-DE" baseline="0" dirty="0" smtClean="0"/>
              <a:t>-service://) </a:t>
            </a:r>
            <a:r>
              <a:rPr lang="de-DE" baseline="0" dirty="0" err="1" smtClean="0"/>
              <a:t>containing</a:t>
            </a:r>
            <a:r>
              <a:rPr lang="de-DE" baseline="0" dirty="0" smtClean="0"/>
              <a:t> an URL </a:t>
            </a:r>
            <a:r>
              <a:rPr lang="de-DE" baseline="0" dirty="0" err="1" smtClean="0"/>
              <a:t>to</a:t>
            </a:r>
            <a:r>
              <a:rPr lang="de-DE" baseline="0" dirty="0" smtClean="0"/>
              <a:t> </a:t>
            </a:r>
            <a:r>
              <a:rPr lang="de-DE" baseline="0" dirty="0" err="1" smtClean="0"/>
              <a:t>the</a:t>
            </a:r>
            <a:r>
              <a:rPr lang="de-DE" baseline="0" dirty="0" smtClean="0"/>
              <a:t> OTA (PLIST) </a:t>
            </a:r>
            <a:r>
              <a:rPr lang="de-DE" baseline="0" dirty="0" err="1" smtClean="0"/>
              <a:t>service</a:t>
            </a:r>
            <a:r>
              <a:rPr lang="de-DE" baseline="0" dirty="0" smtClean="0"/>
              <a:t>.</a:t>
            </a:r>
          </a:p>
          <a:p>
            <a:pPr marL="0" indent="0">
              <a:buFont typeface="Arial" pitchFamily="34" charset="0"/>
              <a:buNone/>
            </a:pPr>
            <a:r>
              <a:rPr lang="de-DE" baseline="0" dirty="0" err="1" smtClean="0"/>
              <a:t>Once</a:t>
            </a:r>
            <a:r>
              <a:rPr lang="de-DE" baseline="0" dirty="0" smtClean="0"/>
              <a:t> </a:t>
            </a:r>
            <a:r>
              <a:rPr lang="de-DE" baseline="0" dirty="0" err="1" smtClean="0"/>
              <a:t>the</a:t>
            </a:r>
            <a:r>
              <a:rPr lang="de-DE" baseline="0" dirty="0" smtClean="0"/>
              <a:t> </a:t>
            </a:r>
            <a:r>
              <a:rPr lang="de-DE" baseline="0" dirty="0" err="1" smtClean="0"/>
              <a:t>install</a:t>
            </a:r>
            <a:r>
              <a:rPr lang="de-DE" baseline="0" dirty="0" smtClean="0"/>
              <a:t> link </a:t>
            </a:r>
            <a:r>
              <a:rPr lang="de-DE" baseline="0" dirty="0" err="1" smtClean="0"/>
              <a:t>is</a:t>
            </a:r>
            <a:r>
              <a:rPr lang="de-DE" baseline="0" dirty="0" smtClean="0"/>
              <a:t> </a:t>
            </a:r>
            <a:r>
              <a:rPr lang="de-DE" baseline="0" dirty="0" err="1" smtClean="0"/>
              <a:t>clicked</a:t>
            </a:r>
            <a:r>
              <a:rPr lang="de-DE" baseline="0" dirty="0" smtClean="0"/>
              <a:t> </a:t>
            </a:r>
            <a:r>
              <a:rPr lang="de-DE" baseline="0" dirty="0" err="1" smtClean="0"/>
              <a:t>the</a:t>
            </a:r>
            <a:r>
              <a:rPr lang="de-DE" baseline="0" dirty="0" smtClean="0"/>
              <a:t> OTA (PLIST) </a:t>
            </a:r>
            <a:r>
              <a:rPr lang="de-DE" baseline="0" dirty="0" err="1" smtClean="0"/>
              <a:t>service</a:t>
            </a:r>
            <a:r>
              <a:rPr lang="de-DE" baseline="0" dirty="0" smtClean="0"/>
              <a:t> </a:t>
            </a:r>
            <a:r>
              <a:rPr lang="de-DE" baseline="0" dirty="0" err="1" smtClean="0"/>
              <a:t>generates</a:t>
            </a:r>
            <a:r>
              <a:rPr lang="de-DE" baseline="0" dirty="0" smtClean="0"/>
              <a:t> </a:t>
            </a:r>
            <a:r>
              <a:rPr lang="de-DE" baseline="0" dirty="0" err="1" smtClean="0"/>
              <a:t>the</a:t>
            </a:r>
            <a:r>
              <a:rPr lang="de-DE" baseline="0" dirty="0" smtClean="0"/>
              <a:t> PLIST </a:t>
            </a:r>
            <a:r>
              <a:rPr lang="de-DE" baseline="0" dirty="0" err="1" smtClean="0"/>
              <a:t>file</a:t>
            </a:r>
            <a:r>
              <a:rPr lang="de-DE" baseline="0" dirty="0" smtClean="0"/>
              <a:t> on </a:t>
            </a:r>
            <a:r>
              <a:rPr lang="de-DE" baseline="0" dirty="0" err="1" smtClean="0"/>
              <a:t>the</a:t>
            </a:r>
            <a:r>
              <a:rPr lang="de-DE" baseline="0" dirty="0" smtClean="0"/>
              <a:t> </a:t>
            </a:r>
            <a:r>
              <a:rPr lang="de-DE" baseline="0" dirty="0" err="1" smtClean="0"/>
              <a:t>fly</a:t>
            </a:r>
            <a:r>
              <a:rPr lang="de-DE" baseline="0" dirty="0" smtClean="0"/>
              <a:t>. The PLIST </a:t>
            </a:r>
            <a:r>
              <a:rPr lang="de-DE" baseline="0" dirty="0" err="1" smtClean="0"/>
              <a:t>file</a:t>
            </a:r>
            <a:r>
              <a:rPr lang="de-DE" baseline="0" dirty="0" smtClean="0"/>
              <a:t> </a:t>
            </a:r>
            <a:r>
              <a:rPr lang="de-DE" baseline="0" dirty="0" err="1" smtClean="0"/>
              <a:t>contains</a:t>
            </a:r>
            <a:r>
              <a:rPr lang="de-DE" baseline="0" dirty="0" smtClean="0"/>
              <a:t> a link </a:t>
            </a:r>
            <a:r>
              <a:rPr lang="de-DE" baseline="0" dirty="0" err="1" smtClean="0"/>
              <a:t>to</a:t>
            </a:r>
            <a:r>
              <a:rPr lang="de-DE" baseline="0" dirty="0" smtClean="0"/>
              <a:t> </a:t>
            </a:r>
            <a:r>
              <a:rPr lang="de-DE" baseline="0" dirty="0" err="1" smtClean="0"/>
              <a:t>the</a:t>
            </a:r>
            <a:r>
              <a:rPr lang="de-DE" baseline="0" dirty="0" smtClean="0"/>
              <a:t> IPA </a:t>
            </a:r>
            <a:r>
              <a:rPr lang="de-DE" baseline="0" dirty="0" err="1" smtClean="0"/>
              <a:t>file</a:t>
            </a:r>
            <a:r>
              <a:rPr lang="de-DE" baseline="0" dirty="0" smtClean="0"/>
              <a:t> on </a:t>
            </a:r>
            <a:r>
              <a:rPr lang="de-DE" baseline="0" dirty="0" err="1" smtClean="0"/>
              <a:t>the</a:t>
            </a:r>
            <a:r>
              <a:rPr lang="de-DE" baseline="0" dirty="0" smtClean="0"/>
              <a:t> </a:t>
            </a:r>
            <a:r>
              <a:rPr lang="de-DE" baseline="0" dirty="0" err="1" smtClean="0"/>
              <a:t>server</a:t>
            </a:r>
            <a:r>
              <a:rPr lang="de-DE" baseline="0" dirty="0" smtClean="0"/>
              <a:t> </a:t>
            </a:r>
            <a:r>
              <a:rPr lang="de-DE" baseline="0" dirty="0" err="1" smtClean="0"/>
              <a:t>next</a:t>
            </a:r>
            <a:r>
              <a:rPr lang="de-DE" baseline="0" dirty="0" smtClean="0"/>
              <a:t> </a:t>
            </a:r>
            <a:r>
              <a:rPr lang="de-DE" baseline="0" dirty="0" err="1" smtClean="0"/>
              <a:t>to</a:t>
            </a:r>
            <a:r>
              <a:rPr lang="de-DE" baseline="0" dirty="0" smtClean="0"/>
              <a:t> </a:t>
            </a:r>
            <a:r>
              <a:rPr lang="de-DE" baseline="0" dirty="0" err="1" smtClean="0"/>
              <a:t>the</a:t>
            </a:r>
            <a:r>
              <a:rPr lang="de-DE" baseline="0" dirty="0" smtClean="0"/>
              <a:t> original </a:t>
            </a:r>
            <a:r>
              <a:rPr lang="de-DE" baseline="0" dirty="0" err="1" smtClean="0"/>
              <a:t>iframe</a:t>
            </a:r>
            <a:r>
              <a:rPr lang="de-DE" baseline="0" dirty="0" smtClean="0"/>
              <a:t> HTML </a:t>
            </a:r>
            <a:r>
              <a:rPr lang="de-DE" baseline="0" dirty="0" err="1" smtClean="0"/>
              <a:t>page</a:t>
            </a:r>
            <a:r>
              <a:rPr lang="de-DE" baseline="0" dirty="0" smtClean="0"/>
              <a:t>.</a:t>
            </a:r>
          </a:p>
          <a:p>
            <a:pPr marL="0" indent="0">
              <a:buFont typeface="Arial" pitchFamily="34" charset="0"/>
              <a:buNone/>
            </a:pPr>
            <a:endParaRPr lang="de-DE" baseline="0" dirty="0" smtClean="0"/>
          </a:p>
          <a:p>
            <a:pPr marL="0" indent="0">
              <a:buFont typeface="Arial" pitchFamily="34" charset="0"/>
              <a:buNone/>
            </a:pPr>
            <a:r>
              <a:rPr lang="de-DE" baseline="0" dirty="0" smtClean="0"/>
              <a:t>This </a:t>
            </a:r>
            <a:r>
              <a:rPr lang="de-DE" baseline="0" dirty="0" err="1" smtClean="0"/>
              <a:t>way</a:t>
            </a:r>
            <a:r>
              <a:rPr lang="de-DE" baseline="0" dirty="0" smtClean="0"/>
              <a:t> </a:t>
            </a:r>
            <a:r>
              <a:rPr lang="de-DE" baseline="0" dirty="0" err="1" smtClean="0"/>
              <a:t>the</a:t>
            </a:r>
            <a:r>
              <a:rPr lang="de-DE" baseline="0" dirty="0" smtClean="0"/>
              <a:t> (</a:t>
            </a:r>
            <a:r>
              <a:rPr lang="de-DE" baseline="0" dirty="0" err="1" smtClean="0"/>
              <a:t>iframe</a:t>
            </a:r>
            <a:r>
              <a:rPr lang="de-DE" baseline="0" dirty="0" smtClean="0"/>
              <a:t>) HTML </a:t>
            </a:r>
            <a:r>
              <a:rPr lang="de-DE" baseline="0" dirty="0" err="1" smtClean="0"/>
              <a:t>file</a:t>
            </a:r>
            <a:r>
              <a:rPr lang="de-DE" baseline="0" dirty="0" smtClean="0"/>
              <a:t> </a:t>
            </a:r>
            <a:r>
              <a:rPr lang="de-DE" baseline="0" dirty="0" err="1" smtClean="0"/>
              <a:t>and</a:t>
            </a:r>
            <a:r>
              <a:rPr lang="de-DE" baseline="0" dirty="0" smtClean="0"/>
              <a:t> IPA </a:t>
            </a:r>
            <a:r>
              <a:rPr lang="de-DE" baseline="0" dirty="0" err="1" smtClean="0"/>
              <a:t>file</a:t>
            </a:r>
            <a:r>
              <a:rPr lang="de-DE" baseline="0" dirty="0" smtClean="0"/>
              <a:t> </a:t>
            </a:r>
            <a:r>
              <a:rPr lang="de-DE" baseline="0" dirty="0" err="1" smtClean="0"/>
              <a:t>can</a:t>
            </a:r>
            <a:r>
              <a:rPr lang="de-DE" baseline="0" dirty="0" smtClean="0"/>
              <a:t> </a:t>
            </a:r>
            <a:r>
              <a:rPr lang="de-DE" baseline="0" dirty="0" err="1" smtClean="0"/>
              <a:t>be</a:t>
            </a:r>
            <a:r>
              <a:rPr lang="de-DE" baseline="0" dirty="0" smtClean="0"/>
              <a:t> </a:t>
            </a:r>
            <a:r>
              <a:rPr lang="de-DE" baseline="0" dirty="0" err="1" smtClean="0"/>
              <a:t>simply</a:t>
            </a:r>
            <a:r>
              <a:rPr lang="de-DE" baseline="0" dirty="0" smtClean="0"/>
              <a:t> </a:t>
            </a:r>
            <a:r>
              <a:rPr lang="de-DE" baseline="0" dirty="0" err="1" smtClean="0"/>
              <a:t>copied</a:t>
            </a:r>
            <a:r>
              <a:rPr lang="de-DE" baseline="0" dirty="0" smtClean="0"/>
              <a:t>(</a:t>
            </a:r>
            <a:r>
              <a:rPr lang="de-DE" baseline="0" dirty="0" err="1" smtClean="0"/>
              <a:t>deployed</a:t>
            </a:r>
            <a:r>
              <a:rPr lang="de-DE" baseline="0" dirty="0" smtClean="0"/>
              <a:t>) </a:t>
            </a:r>
            <a:r>
              <a:rPr lang="de-DE" baseline="0" dirty="0" err="1" smtClean="0"/>
              <a:t>to</a:t>
            </a:r>
            <a:r>
              <a:rPr lang="de-DE" baseline="0" dirty="0" smtClean="0"/>
              <a:t> </a:t>
            </a:r>
            <a:r>
              <a:rPr lang="de-DE" baseline="0" dirty="0" err="1" smtClean="0"/>
              <a:t>any</a:t>
            </a:r>
            <a:r>
              <a:rPr lang="de-DE" baseline="0" dirty="0" smtClean="0"/>
              <a:t> </a:t>
            </a:r>
            <a:r>
              <a:rPr lang="de-DE" baseline="0" dirty="0" err="1" smtClean="0"/>
              <a:t>other</a:t>
            </a:r>
            <a:r>
              <a:rPr lang="de-DE" baseline="0" dirty="0" smtClean="0"/>
              <a:t> web </a:t>
            </a:r>
            <a:r>
              <a:rPr lang="de-DE" baseline="0" dirty="0" err="1" smtClean="0"/>
              <a:t>server</a:t>
            </a:r>
            <a:r>
              <a:rPr lang="de-DE" baseline="0" dirty="0" smtClean="0"/>
              <a:t> (e.g. Nexus, </a:t>
            </a:r>
            <a:r>
              <a:rPr lang="de-DE" baseline="0" dirty="0" err="1" smtClean="0"/>
              <a:t>internal</a:t>
            </a:r>
            <a:r>
              <a:rPr lang="de-DE" baseline="0" dirty="0" smtClean="0"/>
              <a:t> </a:t>
            </a:r>
            <a:r>
              <a:rPr lang="de-DE" baseline="0" dirty="0" err="1" smtClean="0"/>
              <a:t>AppStore</a:t>
            </a:r>
            <a:r>
              <a:rPr lang="de-DE" baseline="0" dirty="0" smtClean="0"/>
              <a:t>,…) </a:t>
            </a:r>
            <a:r>
              <a:rPr lang="de-DE" baseline="0" dirty="0" err="1" smtClean="0"/>
              <a:t>to</a:t>
            </a:r>
            <a:r>
              <a:rPr lang="de-DE" baseline="0" dirty="0" smtClean="0"/>
              <a:t> </a:t>
            </a:r>
            <a:r>
              <a:rPr lang="de-DE" baseline="0" dirty="0" err="1" smtClean="0"/>
              <a:t>enable</a:t>
            </a:r>
            <a:r>
              <a:rPr lang="de-DE" baseline="0" dirty="0" smtClean="0"/>
              <a:t> OTA </a:t>
            </a:r>
            <a:r>
              <a:rPr lang="de-DE" baseline="0" dirty="0" err="1" smtClean="0"/>
              <a:t>deployment</a:t>
            </a:r>
            <a:r>
              <a:rPr lang="de-DE" baseline="0" dirty="0" smtClean="0"/>
              <a:t> </a:t>
            </a:r>
            <a:r>
              <a:rPr lang="de-DE" baseline="0" dirty="0" err="1" smtClean="0"/>
              <a:t>from</a:t>
            </a:r>
            <a:r>
              <a:rPr lang="de-DE" baseline="0" dirty="0" smtClean="0"/>
              <a:t> </a:t>
            </a:r>
            <a:r>
              <a:rPr lang="de-DE" baseline="0" dirty="0" err="1" smtClean="0"/>
              <a:t>there</a:t>
            </a:r>
            <a:r>
              <a:rPr lang="de-DE" baseline="0" dirty="0" smtClean="0"/>
              <a:t>.</a:t>
            </a:r>
          </a:p>
          <a:p>
            <a:pPr marL="0" indent="0">
              <a:buFont typeface="Arial" pitchFamily="34" charset="0"/>
              <a:buNone/>
            </a:pPr>
            <a:endParaRPr lang="de-DE" baseline="0" dirty="0" smtClean="0"/>
          </a:p>
          <a:p>
            <a:pPr marL="0" indent="0">
              <a:buFont typeface="Arial" pitchFamily="34" charset="0"/>
              <a:buNone/>
            </a:pPr>
            <a:r>
              <a:rPr lang="de-DE" baseline="0" dirty="0" smtClean="0"/>
              <a:t>The OTA Service </a:t>
            </a:r>
            <a:r>
              <a:rPr lang="de-DE" baseline="0" dirty="0" err="1" smtClean="0"/>
              <a:t>itself</a:t>
            </a:r>
            <a:r>
              <a:rPr lang="de-DE" baseline="0" dirty="0" smtClean="0"/>
              <a:t> </a:t>
            </a:r>
            <a:r>
              <a:rPr lang="de-DE" baseline="0" dirty="0" err="1" smtClean="0"/>
              <a:t>does</a:t>
            </a:r>
            <a:r>
              <a:rPr lang="de-DE" baseline="0" dirty="0" smtClean="0"/>
              <a:t> not </a:t>
            </a:r>
            <a:r>
              <a:rPr lang="de-DE" baseline="0" dirty="0" err="1" smtClean="0"/>
              <a:t>get</a:t>
            </a:r>
            <a:r>
              <a:rPr lang="de-DE" baseline="0" dirty="0" smtClean="0"/>
              <a:t> in </a:t>
            </a:r>
            <a:r>
              <a:rPr lang="de-DE" baseline="0" dirty="0" err="1" smtClean="0"/>
              <a:t>contact</a:t>
            </a:r>
            <a:r>
              <a:rPr lang="de-DE" baseline="0" dirty="0" smtClean="0"/>
              <a:t> </a:t>
            </a:r>
            <a:r>
              <a:rPr lang="de-DE" baseline="0" dirty="0" err="1" smtClean="0"/>
              <a:t>with</a:t>
            </a:r>
            <a:r>
              <a:rPr lang="de-DE" baseline="0" dirty="0" smtClean="0"/>
              <a:t> </a:t>
            </a:r>
            <a:r>
              <a:rPr lang="de-DE" baseline="0" dirty="0" err="1" smtClean="0"/>
              <a:t>the</a:t>
            </a:r>
            <a:r>
              <a:rPr lang="de-DE" baseline="0" dirty="0" smtClean="0"/>
              <a:t> IPA </a:t>
            </a:r>
            <a:r>
              <a:rPr lang="de-DE" baseline="0" dirty="0" err="1" smtClean="0"/>
              <a:t>file</a:t>
            </a:r>
            <a:r>
              <a:rPr lang="de-DE" baseline="0" dirty="0" smtClean="0"/>
              <a:t> </a:t>
            </a:r>
            <a:r>
              <a:rPr lang="de-DE" baseline="0" dirty="0" err="1" smtClean="0"/>
              <a:t>to</a:t>
            </a:r>
            <a:r>
              <a:rPr lang="de-DE" baseline="0" dirty="0" smtClean="0"/>
              <a:t> </a:t>
            </a:r>
            <a:r>
              <a:rPr lang="de-DE" baseline="0" dirty="0" err="1" smtClean="0"/>
              <a:t>be</a:t>
            </a:r>
            <a:r>
              <a:rPr lang="de-DE" baseline="0" dirty="0" smtClean="0"/>
              <a:t> </a:t>
            </a:r>
            <a:r>
              <a:rPr lang="de-DE" baseline="0" dirty="0" err="1" smtClean="0"/>
              <a:t>installed</a:t>
            </a:r>
            <a:r>
              <a:rPr lang="de-DE" baseline="0" dirty="0" smtClean="0"/>
              <a:t>. </a:t>
            </a:r>
            <a:r>
              <a:rPr lang="de-DE" baseline="0" dirty="0" err="1" smtClean="0"/>
              <a:t>It</a:t>
            </a:r>
            <a:r>
              <a:rPr lang="de-DE" baseline="0" dirty="0" smtClean="0"/>
              <a:t> </a:t>
            </a:r>
            <a:r>
              <a:rPr lang="de-DE" baseline="0" dirty="0" err="1" smtClean="0"/>
              <a:t>only</a:t>
            </a:r>
            <a:r>
              <a:rPr lang="de-DE" baseline="0" dirty="0" smtClean="0"/>
              <a:t> </a:t>
            </a:r>
            <a:r>
              <a:rPr lang="de-DE" baseline="0" dirty="0" err="1" smtClean="0"/>
              <a:t>generates</a:t>
            </a:r>
            <a:r>
              <a:rPr lang="de-DE" baseline="0" dirty="0" smtClean="0"/>
              <a:t> </a:t>
            </a:r>
            <a:r>
              <a:rPr lang="de-DE" baseline="0" dirty="0" err="1" smtClean="0"/>
              <a:t>the</a:t>
            </a:r>
            <a:r>
              <a:rPr lang="de-DE" baseline="0" dirty="0" smtClean="0"/>
              <a:t> URLs.</a:t>
            </a:r>
          </a:p>
          <a:p>
            <a:pPr marL="0" indent="0">
              <a:buFont typeface="Arial" pitchFamily="34" charset="0"/>
              <a:buNone/>
            </a:pPr>
            <a:r>
              <a:rPr lang="de-DE" baseline="0" dirty="0" smtClean="0"/>
              <a:t>This also </a:t>
            </a:r>
            <a:r>
              <a:rPr lang="de-DE" baseline="0" dirty="0" err="1" smtClean="0"/>
              <a:t>works</a:t>
            </a:r>
            <a:r>
              <a:rPr lang="de-DE" baseline="0" dirty="0" smtClean="0"/>
              <a:t> </a:t>
            </a:r>
            <a:r>
              <a:rPr lang="de-DE" baseline="0" dirty="0" err="1" smtClean="0"/>
              <a:t>for</a:t>
            </a:r>
            <a:r>
              <a:rPr lang="de-DE" baseline="0" dirty="0" smtClean="0"/>
              <a:t> </a:t>
            </a:r>
            <a:r>
              <a:rPr lang="de-DE" baseline="0" dirty="0" err="1" smtClean="0"/>
              <a:t>iframe</a:t>
            </a:r>
            <a:r>
              <a:rPr lang="de-DE" baseline="0" dirty="0" smtClean="0"/>
              <a:t> HTML </a:t>
            </a:r>
            <a:r>
              <a:rPr lang="de-DE" baseline="0" dirty="0" err="1" smtClean="0"/>
              <a:t>and</a:t>
            </a:r>
            <a:r>
              <a:rPr lang="de-DE" baseline="0" dirty="0" smtClean="0"/>
              <a:t> IPA </a:t>
            </a:r>
            <a:r>
              <a:rPr lang="de-DE" baseline="0" dirty="0" err="1" smtClean="0"/>
              <a:t>files</a:t>
            </a:r>
            <a:r>
              <a:rPr lang="de-DE" baseline="0" dirty="0" smtClean="0"/>
              <a:t> </a:t>
            </a:r>
            <a:r>
              <a:rPr lang="de-DE" baseline="0" dirty="0" err="1" smtClean="0"/>
              <a:t>hosted</a:t>
            </a:r>
            <a:r>
              <a:rPr lang="de-DE" baseline="0" dirty="0" smtClean="0"/>
              <a:t> </a:t>
            </a:r>
            <a:r>
              <a:rPr lang="de-DE" baseline="0" dirty="0" err="1" smtClean="0"/>
              <a:t>inside</a:t>
            </a:r>
            <a:r>
              <a:rPr lang="de-DE" baseline="0" dirty="0" smtClean="0"/>
              <a:t> </a:t>
            </a:r>
            <a:r>
              <a:rPr lang="de-DE" baseline="0" dirty="0" err="1" smtClean="0"/>
              <a:t>the</a:t>
            </a:r>
            <a:r>
              <a:rPr lang="de-DE" baseline="0" dirty="0" smtClean="0"/>
              <a:t> </a:t>
            </a:r>
            <a:r>
              <a:rPr lang="de-DE" baseline="0" dirty="0" err="1" smtClean="0"/>
              <a:t>firewall</a:t>
            </a:r>
            <a:r>
              <a:rPr lang="de-DE" baseline="0" dirty="0" smtClean="0"/>
              <a:t> </a:t>
            </a:r>
            <a:r>
              <a:rPr lang="de-DE" baseline="0" dirty="0" err="1" smtClean="0"/>
              <a:t>while</a:t>
            </a:r>
            <a:r>
              <a:rPr lang="de-DE" baseline="0" dirty="0" smtClean="0"/>
              <a:t> </a:t>
            </a:r>
            <a:r>
              <a:rPr lang="de-DE" baseline="0" dirty="0" err="1" smtClean="0"/>
              <a:t>using</a:t>
            </a:r>
            <a:r>
              <a:rPr lang="de-DE" baseline="0" dirty="0" smtClean="0"/>
              <a:t> an (</a:t>
            </a:r>
            <a:r>
              <a:rPr lang="de-DE" baseline="0" dirty="0" err="1" smtClean="0"/>
              <a:t>public</a:t>
            </a:r>
            <a:r>
              <a:rPr lang="de-DE" baseline="0" dirty="0" smtClean="0"/>
              <a:t>) OTA Service outside </a:t>
            </a:r>
            <a:r>
              <a:rPr lang="de-DE" baseline="0" dirty="0" err="1" smtClean="0"/>
              <a:t>the</a:t>
            </a:r>
            <a:r>
              <a:rPr lang="de-DE" baseline="0" dirty="0" smtClean="0"/>
              <a:t> </a:t>
            </a:r>
            <a:r>
              <a:rPr lang="de-DE" baseline="0" dirty="0" err="1" smtClean="0"/>
              <a:t>firewall</a:t>
            </a:r>
            <a:r>
              <a:rPr lang="de-DE" baseline="0" dirty="0" smtClean="0"/>
              <a:t>. The OTA Service </a:t>
            </a:r>
            <a:r>
              <a:rPr lang="de-DE" baseline="0" dirty="0" err="1" smtClean="0"/>
              <a:t>simply</a:t>
            </a:r>
            <a:r>
              <a:rPr lang="de-DE" baseline="0" dirty="0" smtClean="0"/>
              <a:t> </a:t>
            </a:r>
            <a:r>
              <a:rPr lang="de-DE" baseline="0" dirty="0" err="1" smtClean="0"/>
              <a:t>generates</a:t>
            </a:r>
            <a:r>
              <a:rPr lang="de-DE" baseline="0" dirty="0" smtClean="0"/>
              <a:t> </a:t>
            </a:r>
            <a:r>
              <a:rPr lang="de-DE" baseline="0" dirty="0" err="1" smtClean="0"/>
              <a:t>the</a:t>
            </a:r>
            <a:r>
              <a:rPr lang="de-DE" baseline="0" dirty="0" smtClean="0"/>
              <a:t> </a:t>
            </a:r>
            <a:r>
              <a:rPr lang="de-DE" baseline="0" dirty="0" err="1" smtClean="0"/>
              <a:t>internal</a:t>
            </a:r>
            <a:r>
              <a:rPr lang="de-DE" baseline="0" dirty="0" smtClean="0"/>
              <a:t> URLs </a:t>
            </a:r>
            <a:r>
              <a:rPr lang="de-DE" baseline="0" dirty="0" err="1" smtClean="0"/>
              <a:t>only</a:t>
            </a:r>
            <a:r>
              <a:rPr lang="de-DE" baseline="0" dirty="0" smtClean="0"/>
              <a:t> </a:t>
            </a:r>
            <a:r>
              <a:rPr lang="de-DE" baseline="0" dirty="0" err="1" smtClean="0"/>
              <a:t>working</a:t>
            </a:r>
            <a:r>
              <a:rPr lang="de-DE" baseline="0" dirty="0" smtClean="0"/>
              <a:t> </a:t>
            </a:r>
            <a:r>
              <a:rPr lang="de-DE" baseline="0" dirty="0" err="1" smtClean="0"/>
              <a:t>from</a:t>
            </a:r>
            <a:r>
              <a:rPr lang="de-DE" baseline="0" dirty="0" smtClean="0"/>
              <a:t> </a:t>
            </a:r>
            <a:r>
              <a:rPr lang="de-DE" baseline="0" dirty="0" err="1" smtClean="0"/>
              <a:t>inside</a:t>
            </a:r>
            <a:r>
              <a:rPr lang="de-DE" baseline="0" dirty="0" smtClean="0"/>
              <a:t> </a:t>
            </a:r>
            <a:r>
              <a:rPr lang="de-DE" baseline="0" dirty="0" err="1" smtClean="0"/>
              <a:t>the</a:t>
            </a:r>
            <a:r>
              <a:rPr lang="de-DE" baseline="0" dirty="0" smtClean="0"/>
              <a:t> </a:t>
            </a:r>
            <a:r>
              <a:rPr lang="de-DE" baseline="0" dirty="0" err="1" smtClean="0"/>
              <a:t>firewall</a:t>
            </a:r>
            <a:r>
              <a:rPr lang="de-DE" baseline="0" dirty="0" smtClean="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898997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lnSpcReduction="10000"/>
          </a:bodyPr>
          <a:lstStyle/>
          <a:p>
            <a:endParaRPr lang="de-DE" baseline="0"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898997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lstStyle/>
          <a:p>
            <a:endParaRPr lang="de-DE" baseline="0"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339012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lstStyle/>
          <a:p>
            <a:r>
              <a:rPr lang="de-DE" dirty="0" smtClean="0"/>
              <a:t>In </a:t>
            </a:r>
            <a:r>
              <a:rPr lang="de-DE" dirty="0" err="1" smtClean="0"/>
              <a:t>general</a:t>
            </a:r>
            <a:r>
              <a:rPr lang="de-DE" baseline="0" dirty="0" smtClean="0"/>
              <a:t> </a:t>
            </a:r>
            <a:r>
              <a:rPr lang="de-DE" baseline="0" dirty="0" err="1" smtClean="0"/>
              <a:t>to</a:t>
            </a:r>
            <a:r>
              <a:rPr lang="de-DE" baseline="0" dirty="0" smtClean="0"/>
              <a:t> </a:t>
            </a:r>
            <a:r>
              <a:rPr lang="de-DE" baseline="0" dirty="0" err="1" smtClean="0"/>
              <a:t>enable</a:t>
            </a:r>
            <a:r>
              <a:rPr lang="de-DE" baseline="0" dirty="0" smtClean="0"/>
              <a:t> Over-The-Air </a:t>
            </a:r>
            <a:r>
              <a:rPr lang="de-DE" baseline="0" dirty="0" err="1" smtClean="0"/>
              <a:t>Deployment</a:t>
            </a:r>
            <a:r>
              <a:rPr lang="de-DE" baseline="0" dirty="0" smtClean="0"/>
              <a:t> </a:t>
            </a:r>
            <a:r>
              <a:rPr lang="de-DE" baseline="0" dirty="0" err="1" smtClean="0"/>
              <a:t>the</a:t>
            </a:r>
            <a:r>
              <a:rPr lang="de-DE" baseline="0" dirty="0" smtClean="0"/>
              <a:t> </a:t>
            </a:r>
            <a:r>
              <a:rPr lang="de-DE" baseline="0" dirty="0" err="1" smtClean="0"/>
              <a:t>following</a:t>
            </a:r>
            <a:r>
              <a:rPr lang="de-DE" baseline="0" dirty="0" smtClean="0"/>
              <a:t> </a:t>
            </a:r>
            <a:r>
              <a:rPr lang="de-DE" baseline="0" dirty="0" err="1" smtClean="0"/>
              <a:t>files</a:t>
            </a:r>
            <a:r>
              <a:rPr lang="de-DE" baseline="0" dirty="0" smtClean="0"/>
              <a:t> </a:t>
            </a:r>
            <a:r>
              <a:rPr lang="de-DE" baseline="0" dirty="0" err="1" smtClean="0"/>
              <a:t>need</a:t>
            </a:r>
            <a:r>
              <a:rPr lang="de-DE" baseline="0" dirty="0" smtClean="0"/>
              <a:t> </a:t>
            </a:r>
            <a:r>
              <a:rPr lang="de-DE" baseline="0" dirty="0" err="1" smtClean="0"/>
              <a:t>to</a:t>
            </a:r>
            <a:r>
              <a:rPr lang="de-DE" baseline="0" dirty="0" smtClean="0"/>
              <a:t> </a:t>
            </a:r>
            <a:r>
              <a:rPr lang="de-DE" baseline="0" dirty="0" err="1" smtClean="0"/>
              <a:t>be</a:t>
            </a:r>
            <a:r>
              <a:rPr lang="de-DE" baseline="0" dirty="0" smtClean="0"/>
              <a:t> </a:t>
            </a:r>
            <a:r>
              <a:rPr lang="de-DE" baseline="0" dirty="0" err="1" smtClean="0"/>
              <a:t>exposed</a:t>
            </a:r>
            <a:r>
              <a:rPr lang="de-DE" baseline="0" dirty="0" smtClean="0"/>
              <a:t> via HTTP/HTTPS:</a:t>
            </a:r>
          </a:p>
          <a:p>
            <a:pPr marL="285750" indent="-285750">
              <a:buFont typeface="Arial" pitchFamily="34" charset="0"/>
              <a:buChar char="•"/>
            </a:pPr>
            <a:r>
              <a:rPr lang="de-DE" baseline="0" dirty="0" smtClean="0"/>
              <a:t>The IPA </a:t>
            </a:r>
            <a:r>
              <a:rPr lang="de-DE" baseline="0" dirty="0" err="1" smtClean="0"/>
              <a:t>file</a:t>
            </a:r>
            <a:r>
              <a:rPr lang="de-DE" baseline="0" dirty="0" smtClean="0"/>
              <a:t> (</a:t>
            </a:r>
            <a:r>
              <a:rPr lang="de-DE" baseline="0" dirty="0" err="1" smtClean="0"/>
              <a:t>the</a:t>
            </a:r>
            <a:r>
              <a:rPr lang="de-DE" baseline="0" dirty="0" smtClean="0"/>
              <a:t> App </a:t>
            </a:r>
            <a:r>
              <a:rPr lang="de-DE" baseline="0" dirty="0" err="1" smtClean="0"/>
              <a:t>binary</a:t>
            </a:r>
            <a:r>
              <a:rPr lang="de-DE" baseline="0" dirty="0" smtClean="0"/>
              <a:t>)</a:t>
            </a:r>
          </a:p>
          <a:p>
            <a:pPr marL="285750" indent="-285750">
              <a:buFont typeface="Arial" pitchFamily="34" charset="0"/>
              <a:buChar char="•"/>
            </a:pPr>
            <a:r>
              <a:rPr lang="de-DE" baseline="0" dirty="0" smtClean="0"/>
              <a:t>A PLIST </a:t>
            </a:r>
            <a:r>
              <a:rPr lang="de-DE" baseline="0" dirty="0" err="1" smtClean="0"/>
              <a:t>file</a:t>
            </a:r>
            <a:r>
              <a:rPr lang="de-DE" baseline="0" dirty="0" smtClean="0"/>
              <a:t> (XML) </a:t>
            </a:r>
            <a:r>
              <a:rPr lang="de-DE" baseline="0" dirty="0" err="1" smtClean="0"/>
              <a:t>with</a:t>
            </a:r>
            <a:r>
              <a:rPr lang="de-DE" baseline="0" dirty="0" smtClean="0"/>
              <a:t> </a:t>
            </a:r>
            <a:r>
              <a:rPr lang="de-DE" baseline="0" dirty="0" err="1" smtClean="0"/>
              <a:t>deployment</a:t>
            </a:r>
            <a:r>
              <a:rPr lang="de-DE" baseline="0" dirty="0" smtClean="0"/>
              <a:t> </a:t>
            </a:r>
            <a:r>
              <a:rPr lang="de-DE" baseline="0" dirty="0" err="1" smtClean="0"/>
              <a:t>metadata</a:t>
            </a:r>
            <a:endParaRPr lang="de-DE" baseline="0" dirty="0" smtClean="0"/>
          </a:p>
          <a:p>
            <a:pPr marL="285750" indent="-285750">
              <a:buFont typeface="Arial" pitchFamily="34" charset="0"/>
              <a:buChar char="•"/>
            </a:pPr>
            <a:r>
              <a:rPr lang="de-DE" baseline="0" dirty="0" smtClean="0"/>
              <a:t>A HTML </a:t>
            </a:r>
            <a:r>
              <a:rPr lang="de-DE" baseline="0" dirty="0" err="1" smtClean="0"/>
              <a:t>page</a:t>
            </a:r>
            <a:r>
              <a:rPr lang="de-DE" baseline="0" dirty="0" smtClean="0"/>
              <a:t> </a:t>
            </a:r>
            <a:r>
              <a:rPr lang="de-DE" baseline="0" dirty="0" err="1" smtClean="0"/>
              <a:t>with</a:t>
            </a:r>
            <a:r>
              <a:rPr lang="de-DE" baseline="0" dirty="0" smtClean="0"/>
              <a:t> an (</a:t>
            </a:r>
            <a:r>
              <a:rPr lang="de-DE" baseline="0" dirty="0" err="1" smtClean="0"/>
              <a:t>itms</a:t>
            </a:r>
            <a:r>
              <a:rPr lang="de-DE" baseline="0" dirty="0" smtClean="0"/>
              <a:t>-service://) </a:t>
            </a:r>
            <a:r>
              <a:rPr lang="de-DE" baseline="0" dirty="0" err="1" smtClean="0"/>
              <a:t>install</a:t>
            </a:r>
            <a:r>
              <a:rPr lang="de-DE" baseline="0" dirty="0" smtClean="0"/>
              <a:t> link</a:t>
            </a:r>
          </a:p>
          <a:p>
            <a:pPr marL="285750" indent="-285750">
              <a:buFont typeface="Arial" pitchFamily="34" charset="0"/>
              <a:buChar char="•"/>
            </a:pPr>
            <a:endParaRPr lang="de-DE" baseline="0" dirty="0" smtClean="0"/>
          </a:p>
          <a:p>
            <a:pPr marL="0" indent="0">
              <a:buFont typeface="Arial" pitchFamily="34" charset="0"/>
              <a:buNone/>
            </a:pPr>
            <a:r>
              <a:rPr lang="de-DE" baseline="0" dirty="0" smtClean="0"/>
              <a:t>A </a:t>
            </a:r>
            <a:r>
              <a:rPr lang="de-DE" baseline="0" dirty="0" err="1" smtClean="0"/>
              <a:t>user</a:t>
            </a:r>
            <a:r>
              <a:rPr lang="de-DE" baseline="0" dirty="0" smtClean="0"/>
              <a:t> </a:t>
            </a:r>
            <a:r>
              <a:rPr lang="de-DE" baseline="0" dirty="0" err="1" smtClean="0"/>
              <a:t>opens</a:t>
            </a:r>
            <a:r>
              <a:rPr lang="de-DE" baseline="0" dirty="0" smtClean="0"/>
              <a:t> </a:t>
            </a:r>
            <a:r>
              <a:rPr lang="de-DE" baseline="0" dirty="0" err="1" smtClean="0"/>
              <a:t>the</a:t>
            </a:r>
            <a:r>
              <a:rPr lang="de-DE" baseline="0" dirty="0" smtClean="0"/>
              <a:t> URL </a:t>
            </a:r>
            <a:r>
              <a:rPr lang="de-DE" baseline="0" dirty="0" err="1" smtClean="0"/>
              <a:t>to</a:t>
            </a:r>
            <a:r>
              <a:rPr lang="de-DE" baseline="0" dirty="0" smtClean="0"/>
              <a:t> </a:t>
            </a:r>
            <a:r>
              <a:rPr lang="de-DE" baseline="0" dirty="0" err="1" smtClean="0"/>
              <a:t>the</a:t>
            </a:r>
            <a:r>
              <a:rPr lang="de-DE" baseline="0" dirty="0" smtClean="0"/>
              <a:t> HTML </a:t>
            </a:r>
            <a:r>
              <a:rPr lang="de-DE" baseline="0" dirty="0" err="1" smtClean="0"/>
              <a:t>page</a:t>
            </a:r>
            <a:r>
              <a:rPr lang="de-DE" baseline="0" dirty="0" smtClean="0"/>
              <a:t> on </a:t>
            </a:r>
            <a:r>
              <a:rPr lang="de-DE" baseline="0" dirty="0" err="1" smtClean="0"/>
              <a:t>his</a:t>
            </a:r>
            <a:r>
              <a:rPr lang="de-DE" baseline="0" dirty="0" smtClean="0"/>
              <a:t> </a:t>
            </a:r>
            <a:r>
              <a:rPr lang="de-DE" baseline="0" dirty="0" err="1" smtClean="0"/>
              <a:t>iPhone</a:t>
            </a:r>
            <a:r>
              <a:rPr lang="de-DE" baseline="0" dirty="0" smtClean="0"/>
              <a:t>/</a:t>
            </a:r>
            <a:r>
              <a:rPr lang="de-DE" baseline="0" dirty="0" err="1" smtClean="0"/>
              <a:t>iPad</a:t>
            </a:r>
            <a:r>
              <a:rPr lang="de-DE" baseline="0" dirty="0" smtClean="0"/>
              <a:t>. After </a:t>
            </a:r>
            <a:r>
              <a:rPr lang="de-DE" baseline="0" dirty="0" err="1" smtClean="0"/>
              <a:t>clicking</a:t>
            </a:r>
            <a:r>
              <a:rPr lang="de-DE" baseline="0" dirty="0" smtClean="0"/>
              <a:t> </a:t>
            </a:r>
            <a:r>
              <a:rPr lang="de-DE" baseline="0" dirty="0" err="1" smtClean="0"/>
              <a:t>the</a:t>
            </a:r>
            <a:r>
              <a:rPr lang="de-DE" baseline="0" dirty="0" smtClean="0"/>
              <a:t> </a:t>
            </a:r>
            <a:r>
              <a:rPr lang="de-DE" baseline="0" dirty="0" err="1" smtClean="0"/>
              <a:t>install</a:t>
            </a:r>
            <a:r>
              <a:rPr lang="de-DE" baseline="0" dirty="0" smtClean="0"/>
              <a:t> link a </a:t>
            </a:r>
            <a:r>
              <a:rPr lang="de-DE" baseline="0" dirty="0" err="1" smtClean="0"/>
              <a:t>dialog</a:t>
            </a:r>
            <a:r>
              <a:rPr lang="de-DE" baseline="0" dirty="0" smtClean="0"/>
              <a:t> </a:t>
            </a:r>
            <a:r>
              <a:rPr lang="de-DE" baseline="0" dirty="0" err="1" smtClean="0"/>
              <a:t>needs</a:t>
            </a:r>
            <a:r>
              <a:rPr lang="de-DE" baseline="0" dirty="0" smtClean="0"/>
              <a:t> </a:t>
            </a:r>
            <a:r>
              <a:rPr lang="de-DE" baseline="0" dirty="0" err="1" smtClean="0"/>
              <a:t>to</a:t>
            </a:r>
            <a:r>
              <a:rPr lang="de-DE" baseline="0" dirty="0" smtClean="0"/>
              <a:t> </a:t>
            </a:r>
            <a:r>
              <a:rPr lang="de-DE" baseline="0" dirty="0" err="1" smtClean="0"/>
              <a:t>be</a:t>
            </a:r>
            <a:r>
              <a:rPr lang="de-DE" baseline="0" dirty="0" smtClean="0"/>
              <a:t> </a:t>
            </a:r>
            <a:r>
              <a:rPr lang="de-DE" baseline="0" dirty="0" err="1" smtClean="0"/>
              <a:t>confirmed</a:t>
            </a:r>
            <a:r>
              <a:rPr lang="de-DE" baseline="0" dirty="0" smtClean="0"/>
              <a:t> </a:t>
            </a:r>
            <a:r>
              <a:rPr lang="de-DE" baseline="0" dirty="0" err="1" smtClean="0"/>
              <a:t>and</a:t>
            </a:r>
            <a:r>
              <a:rPr lang="de-DE" baseline="0" dirty="0" smtClean="0"/>
              <a:t> </a:t>
            </a:r>
            <a:r>
              <a:rPr lang="de-DE" baseline="0" dirty="0" err="1" smtClean="0"/>
              <a:t>afterwards</a:t>
            </a:r>
            <a:r>
              <a:rPr lang="de-DE" baseline="0" dirty="0" smtClean="0"/>
              <a:t> </a:t>
            </a:r>
            <a:r>
              <a:rPr lang="de-DE" baseline="0" dirty="0" err="1" smtClean="0"/>
              <a:t>the</a:t>
            </a:r>
            <a:r>
              <a:rPr lang="de-DE" baseline="0" dirty="0" smtClean="0"/>
              <a:t> App </a:t>
            </a:r>
            <a:r>
              <a:rPr lang="de-DE" baseline="0" dirty="0" err="1" smtClean="0"/>
              <a:t>is</a:t>
            </a:r>
            <a:r>
              <a:rPr lang="de-DE" baseline="0" dirty="0" smtClean="0"/>
              <a:t> </a:t>
            </a:r>
            <a:r>
              <a:rPr lang="de-DE" baseline="0" dirty="0" err="1" smtClean="0"/>
              <a:t>directly</a:t>
            </a:r>
            <a:r>
              <a:rPr lang="de-DE" baseline="0" dirty="0" smtClean="0"/>
              <a:t> </a:t>
            </a:r>
            <a:r>
              <a:rPr lang="de-DE" baseline="0" dirty="0" err="1" smtClean="0"/>
              <a:t>installed</a:t>
            </a:r>
            <a:r>
              <a:rPr lang="de-DE" baseline="0" dirty="0" smtClean="0"/>
              <a:t> on </a:t>
            </a:r>
            <a:r>
              <a:rPr lang="de-DE" baseline="0" dirty="0" err="1" smtClean="0"/>
              <a:t>the</a:t>
            </a:r>
            <a:r>
              <a:rPr lang="de-DE" baseline="0" dirty="0" smtClean="0"/>
              <a:t> </a:t>
            </a:r>
            <a:r>
              <a:rPr lang="de-DE" baseline="0" dirty="0" err="1" smtClean="0"/>
              <a:t>device</a:t>
            </a:r>
            <a:r>
              <a:rPr lang="de-DE" baseline="0" dirty="0" smtClean="0"/>
              <a:t>.</a:t>
            </a:r>
          </a:p>
          <a:p>
            <a:pPr marL="285750" indent="-285750">
              <a:buFont typeface="Arial" pitchFamily="34" charset="0"/>
              <a:buChar char="•"/>
            </a:pPr>
            <a:endParaRPr lang="de-DE" baseline="0" dirty="0" smtClean="0"/>
          </a:p>
          <a:p>
            <a:pPr marL="0" indent="0">
              <a:buFont typeface="Arial" pitchFamily="34" charset="0"/>
              <a:buNone/>
            </a:pPr>
            <a:r>
              <a:rPr lang="de-DE" baseline="0" dirty="0" smtClean="0"/>
              <a:t>The „</a:t>
            </a:r>
            <a:r>
              <a:rPr lang="de-DE" baseline="0" dirty="0" err="1" smtClean="0"/>
              <a:t>install</a:t>
            </a:r>
            <a:r>
              <a:rPr lang="de-DE" baseline="0" dirty="0" smtClean="0"/>
              <a:t> link“ on </a:t>
            </a:r>
            <a:r>
              <a:rPr lang="de-DE" baseline="0" dirty="0" err="1" smtClean="0"/>
              <a:t>the</a:t>
            </a:r>
            <a:r>
              <a:rPr lang="de-DE" baseline="0" dirty="0" smtClean="0"/>
              <a:t> HTML </a:t>
            </a:r>
            <a:r>
              <a:rPr lang="de-DE" baseline="0" dirty="0" err="1" smtClean="0"/>
              <a:t>page</a:t>
            </a:r>
            <a:r>
              <a:rPr lang="de-DE" baseline="0" dirty="0" smtClean="0"/>
              <a:t> </a:t>
            </a:r>
            <a:r>
              <a:rPr lang="de-DE" baseline="0" dirty="0" err="1" smtClean="0"/>
              <a:t>has</a:t>
            </a:r>
            <a:r>
              <a:rPr lang="de-DE" baseline="0" dirty="0" smtClean="0"/>
              <a:t> </a:t>
            </a:r>
            <a:r>
              <a:rPr lang="de-DE" baseline="0" dirty="0" err="1" smtClean="0"/>
              <a:t>to</a:t>
            </a:r>
            <a:r>
              <a:rPr lang="de-DE" baseline="0" dirty="0" smtClean="0"/>
              <a:t> </a:t>
            </a:r>
            <a:r>
              <a:rPr lang="de-DE" baseline="0" dirty="0" err="1" smtClean="0"/>
              <a:t>contain</a:t>
            </a:r>
            <a:r>
              <a:rPr lang="de-DE" baseline="0" dirty="0" smtClean="0"/>
              <a:t> an </a:t>
            </a:r>
            <a:r>
              <a:rPr lang="de-DE" b="1" baseline="0" dirty="0" smtClean="0">
                <a:solidFill>
                  <a:srgbClr val="FF0000"/>
                </a:solidFill>
              </a:rPr>
              <a:t>absolute URL </a:t>
            </a:r>
            <a:r>
              <a:rPr lang="de-DE" baseline="0" dirty="0" err="1" smtClean="0"/>
              <a:t>to</a:t>
            </a:r>
            <a:r>
              <a:rPr lang="de-DE" baseline="0" dirty="0" smtClean="0"/>
              <a:t> </a:t>
            </a:r>
            <a:r>
              <a:rPr lang="de-DE" baseline="0" dirty="0" err="1" smtClean="0"/>
              <a:t>the</a:t>
            </a:r>
            <a:r>
              <a:rPr lang="de-DE" baseline="0" dirty="0" smtClean="0"/>
              <a:t> PLIST </a:t>
            </a:r>
            <a:r>
              <a:rPr lang="de-DE" baseline="0" dirty="0" err="1" smtClean="0"/>
              <a:t>file</a:t>
            </a:r>
            <a:r>
              <a:rPr lang="de-DE" baseline="0" dirty="0" smtClean="0"/>
              <a:t>.</a:t>
            </a:r>
          </a:p>
          <a:p>
            <a:pPr marL="0" indent="0">
              <a:buFont typeface="Arial" pitchFamily="34" charset="0"/>
              <a:buNone/>
            </a:pPr>
            <a:r>
              <a:rPr lang="de-DE" baseline="0" dirty="0" smtClean="0"/>
              <a:t>The PLIST </a:t>
            </a:r>
            <a:r>
              <a:rPr lang="de-DE" baseline="0" dirty="0" err="1" smtClean="0"/>
              <a:t>file</a:t>
            </a:r>
            <a:r>
              <a:rPr lang="de-DE" baseline="0" dirty="0" smtClean="0"/>
              <a:t> </a:t>
            </a:r>
            <a:r>
              <a:rPr lang="de-DE" baseline="0" dirty="0" err="1" smtClean="0"/>
              <a:t>has</a:t>
            </a:r>
            <a:r>
              <a:rPr lang="de-DE" baseline="0" dirty="0" smtClean="0"/>
              <a:t> </a:t>
            </a:r>
            <a:r>
              <a:rPr lang="de-DE" baseline="0" dirty="0" err="1" smtClean="0"/>
              <a:t>to</a:t>
            </a:r>
            <a:r>
              <a:rPr lang="de-DE" baseline="0" dirty="0" smtClean="0"/>
              <a:t> </a:t>
            </a:r>
            <a:r>
              <a:rPr lang="de-DE" baseline="0" dirty="0" err="1" smtClean="0"/>
              <a:t>contain</a:t>
            </a:r>
            <a:r>
              <a:rPr lang="de-DE" baseline="0" dirty="0" smtClean="0"/>
              <a:t> an </a:t>
            </a:r>
            <a:r>
              <a:rPr lang="de-DE" b="1" baseline="0" dirty="0" smtClean="0"/>
              <a:t>absolute URL </a:t>
            </a:r>
            <a:r>
              <a:rPr lang="de-DE" baseline="0" dirty="0" err="1" smtClean="0"/>
              <a:t>to</a:t>
            </a:r>
            <a:r>
              <a:rPr lang="de-DE" baseline="0" dirty="0" smtClean="0"/>
              <a:t> </a:t>
            </a:r>
            <a:r>
              <a:rPr lang="de-DE" baseline="0" dirty="0" err="1" smtClean="0"/>
              <a:t>the</a:t>
            </a:r>
            <a:r>
              <a:rPr lang="de-DE" baseline="0" dirty="0" smtClean="0"/>
              <a:t> IPA </a:t>
            </a:r>
            <a:r>
              <a:rPr lang="de-DE" baseline="0" dirty="0" err="1" smtClean="0"/>
              <a:t>file</a:t>
            </a:r>
            <a:r>
              <a:rPr lang="de-DE" baseline="0" dirty="0" smtClean="0"/>
              <a:t>.</a:t>
            </a:r>
          </a:p>
          <a:p>
            <a:pPr marL="0" indent="0">
              <a:buFont typeface="Arial" pitchFamily="34" charset="0"/>
              <a:buNone/>
            </a:pPr>
            <a:endParaRPr lang="de-DE" baseline="0" dirty="0" smtClean="0"/>
          </a:p>
          <a:p>
            <a:pPr marL="0" indent="0">
              <a:buFont typeface="Arial" pitchFamily="34" charset="0"/>
              <a:buNone/>
            </a:pPr>
            <a:r>
              <a:rPr lang="de-DE" baseline="0" dirty="0" err="1" smtClean="0"/>
              <a:t>Therefore</a:t>
            </a:r>
            <a:r>
              <a:rPr lang="de-DE" baseline="0" dirty="0" smtClean="0"/>
              <a:t> </a:t>
            </a:r>
            <a:r>
              <a:rPr lang="de-DE" baseline="0" dirty="0" err="1" smtClean="0"/>
              <a:t>the</a:t>
            </a:r>
            <a:r>
              <a:rPr lang="de-DE" baseline="0" dirty="0" smtClean="0"/>
              <a:t> </a:t>
            </a:r>
            <a:r>
              <a:rPr lang="de-DE" baseline="0" dirty="0" err="1" smtClean="0"/>
              <a:t>generated</a:t>
            </a:r>
            <a:r>
              <a:rPr lang="de-DE" baseline="0" dirty="0" smtClean="0"/>
              <a:t> </a:t>
            </a:r>
            <a:r>
              <a:rPr lang="de-DE" baseline="0" dirty="0" err="1" smtClean="0"/>
              <a:t>files</a:t>
            </a:r>
            <a:r>
              <a:rPr lang="de-DE" baseline="0" dirty="0" smtClean="0"/>
              <a:t> </a:t>
            </a:r>
            <a:r>
              <a:rPr lang="de-DE" baseline="0" dirty="0" err="1" smtClean="0"/>
              <a:t>and</a:t>
            </a:r>
            <a:r>
              <a:rPr lang="de-DE" baseline="0" dirty="0" smtClean="0"/>
              <a:t> OTA </a:t>
            </a:r>
            <a:r>
              <a:rPr lang="de-DE" baseline="0" dirty="0" err="1" smtClean="0"/>
              <a:t>deployment</a:t>
            </a:r>
            <a:r>
              <a:rPr lang="de-DE" baseline="0" dirty="0" smtClean="0"/>
              <a:t> </a:t>
            </a:r>
            <a:r>
              <a:rPr lang="de-DE" baseline="0" dirty="0" err="1" smtClean="0"/>
              <a:t>only</a:t>
            </a:r>
            <a:r>
              <a:rPr lang="de-DE" baseline="0" dirty="0" smtClean="0"/>
              <a:t> </a:t>
            </a:r>
            <a:r>
              <a:rPr lang="de-DE" baseline="0" dirty="0" err="1" smtClean="0"/>
              <a:t>work</a:t>
            </a:r>
            <a:r>
              <a:rPr lang="de-DE" baseline="0" dirty="0" smtClean="0"/>
              <a:t> on </a:t>
            </a:r>
            <a:r>
              <a:rPr lang="de-DE" baseline="0" dirty="0" err="1" smtClean="0"/>
              <a:t>the</a:t>
            </a:r>
            <a:r>
              <a:rPr lang="de-DE" baseline="0" dirty="0" smtClean="0"/>
              <a:t> </a:t>
            </a:r>
            <a:r>
              <a:rPr lang="de-DE" baseline="0" dirty="0" err="1" smtClean="0"/>
              <a:t>server</a:t>
            </a:r>
            <a:r>
              <a:rPr lang="de-DE" baseline="0" dirty="0" smtClean="0"/>
              <a:t> </a:t>
            </a:r>
            <a:r>
              <a:rPr lang="de-DE" baseline="0" dirty="0" err="1" smtClean="0"/>
              <a:t>location</a:t>
            </a:r>
            <a:r>
              <a:rPr lang="de-DE" baseline="0" dirty="0" smtClean="0"/>
              <a:t> </a:t>
            </a:r>
            <a:r>
              <a:rPr lang="de-DE" baseline="0" dirty="0" err="1" smtClean="0"/>
              <a:t>the</a:t>
            </a:r>
            <a:r>
              <a:rPr lang="de-DE" baseline="0" dirty="0" smtClean="0"/>
              <a:t> URLs </a:t>
            </a:r>
            <a:r>
              <a:rPr lang="de-DE" baseline="0" dirty="0" err="1" smtClean="0"/>
              <a:t>were</a:t>
            </a:r>
            <a:r>
              <a:rPr lang="de-DE" baseline="0" dirty="0" smtClean="0"/>
              <a:t> </a:t>
            </a:r>
            <a:r>
              <a:rPr lang="de-DE" baseline="0" dirty="0" err="1" smtClean="0"/>
              <a:t>generated</a:t>
            </a:r>
            <a:r>
              <a:rPr lang="de-DE" baseline="0" dirty="0" smtClean="0"/>
              <a:t> </a:t>
            </a:r>
            <a:r>
              <a:rPr lang="de-DE" baseline="0" dirty="0" err="1" smtClean="0"/>
              <a:t>for</a:t>
            </a:r>
            <a:r>
              <a:rPr lang="de-DE" baseline="0" dirty="0" smtClean="0"/>
              <a:t>.</a:t>
            </a:r>
          </a:p>
          <a:p>
            <a:pPr marL="0" indent="0">
              <a:buFont typeface="Arial" pitchFamily="34" charset="0"/>
              <a:buNone/>
            </a:pPr>
            <a:r>
              <a:rPr lang="de-DE" baseline="0" dirty="0" smtClean="0"/>
              <a:t>The HTML </a:t>
            </a:r>
            <a:r>
              <a:rPr lang="de-DE" baseline="0" dirty="0" err="1" smtClean="0"/>
              <a:t>and</a:t>
            </a:r>
            <a:r>
              <a:rPr lang="de-DE" baseline="0" dirty="0" smtClean="0"/>
              <a:t> PLIST </a:t>
            </a:r>
            <a:r>
              <a:rPr lang="de-DE" baseline="0" dirty="0" err="1" smtClean="0"/>
              <a:t>file</a:t>
            </a:r>
            <a:r>
              <a:rPr lang="de-DE" baseline="0" dirty="0" smtClean="0"/>
              <a:t> </a:t>
            </a:r>
            <a:r>
              <a:rPr lang="de-DE" baseline="0" dirty="0" err="1" smtClean="0"/>
              <a:t>would</a:t>
            </a:r>
            <a:r>
              <a:rPr lang="de-DE" baseline="0" dirty="0" smtClean="0"/>
              <a:t> </a:t>
            </a:r>
            <a:r>
              <a:rPr lang="de-DE" baseline="0" dirty="0" err="1" smtClean="0"/>
              <a:t>have</a:t>
            </a:r>
            <a:r>
              <a:rPr lang="de-DE" baseline="0" dirty="0" smtClean="0"/>
              <a:t> </a:t>
            </a:r>
            <a:r>
              <a:rPr lang="de-DE" baseline="0" dirty="0" err="1" smtClean="0"/>
              <a:t>to</a:t>
            </a:r>
            <a:r>
              <a:rPr lang="de-DE" baseline="0" dirty="0" smtClean="0"/>
              <a:t> </a:t>
            </a:r>
            <a:r>
              <a:rPr lang="de-DE" baseline="0" dirty="0" err="1" smtClean="0"/>
              <a:t>be</a:t>
            </a:r>
            <a:r>
              <a:rPr lang="de-DE" baseline="0" dirty="0" smtClean="0"/>
              <a:t> </a:t>
            </a:r>
            <a:r>
              <a:rPr lang="de-DE" baseline="0" dirty="0" err="1" smtClean="0"/>
              <a:t>generated</a:t>
            </a:r>
            <a:r>
              <a:rPr lang="de-DE" baseline="0" dirty="0" smtClean="0"/>
              <a:t> </a:t>
            </a:r>
            <a:r>
              <a:rPr lang="de-DE" baseline="0" dirty="0" err="1" smtClean="0"/>
              <a:t>again</a:t>
            </a:r>
            <a:r>
              <a:rPr lang="de-DE" baseline="0" dirty="0" smtClean="0"/>
              <a:t> </a:t>
            </a:r>
            <a:r>
              <a:rPr lang="de-DE" baseline="0" dirty="0" err="1" smtClean="0"/>
              <a:t>for</a:t>
            </a:r>
            <a:r>
              <a:rPr lang="de-DE" baseline="0" dirty="0" smtClean="0"/>
              <a:t> </a:t>
            </a:r>
            <a:r>
              <a:rPr lang="de-DE" baseline="0" dirty="0" err="1" smtClean="0"/>
              <a:t>other</a:t>
            </a:r>
            <a:r>
              <a:rPr lang="de-DE" baseline="0" dirty="0" smtClean="0"/>
              <a:t> </a:t>
            </a:r>
            <a:r>
              <a:rPr lang="de-DE" baseline="0" dirty="0" err="1" smtClean="0"/>
              <a:t>environments</a:t>
            </a:r>
            <a:r>
              <a:rPr lang="de-DE" baseline="0" dirty="0" smtClean="0"/>
              <a:t> (e.g. Nexus, </a:t>
            </a:r>
            <a:r>
              <a:rPr lang="de-DE" baseline="0" dirty="0" err="1" smtClean="0"/>
              <a:t>internal</a:t>
            </a:r>
            <a:r>
              <a:rPr lang="de-DE" baseline="0" dirty="0" smtClean="0"/>
              <a:t> </a:t>
            </a:r>
            <a:r>
              <a:rPr lang="de-DE" baseline="0" dirty="0" err="1" smtClean="0"/>
              <a:t>AppStore</a:t>
            </a:r>
            <a:r>
              <a:rPr lang="de-DE" baseline="0" dirty="0" smtClean="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3339012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lstStyle/>
          <a:p>
            <a:endParaRPr lang="de-DE" baseline="0"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339012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lnSpcReduction="10000"/>
          </a:bodyPr>
          <a:lstStyle/>
          <a:p>
            <a:r>
              <a:rPr lang="de-DE" dirty="0" err="1" smtClean="0"/>
              <a:t>To</a:t>
            </a:r>
            <a:r>
              <a:rPr lang="de-DE" dirty="0" smtClean="0"/>
              <a:t> </a:t>
            </a:r>
            <a:r>
              <a:rPr lang="de-DE" dirty="0" err="1" smtClean="0"/>
              <a:t>enable</a:t>
            </a:r>
            <a:r>
              <a:rPr lang="de-DE" dirty="0" smtClean="0"/>
              <a:t> </a:t>
            </a:r>
            <a:r>
              <a:rPr lang="de-DE" dirty="0" err="1" smtClean="0"/>
              <a:t>location</a:t>
            </a:r>
            <a:r>
              <a:rPr lang="de-DE" dirty="0" smtClean="0"/>
              <a:t> </a:t>
            </a:r>
            <a:r>
              <a:rPr lang="de-DE" dirty="0" err="1" smtClean="0"/>
              <a:t>independent</a:t>
            </a:r>
            <a:r>
              <a:rPr lang="de-DE" dirty="0" smtClean="0"/>
              <a:t> OTA</a:t>
            </a:r>
            <a:r>
              <a:rPr lang="de-DE" baseline="0" dirty="0" smtClean="0"/>
              <a:t> </a:t>
            </a:r>
            <a:r>
              <a:rPr lang="de-DE" baseline="0" dirty="0" err="1" smtClean="0"/>
              <a:t>deployment</a:t>
            </a:r>
            <a:r>
              <a:rPr lang="de-DE" baseline="0" dirty="0" smtClean="0"/>
              <a:t> </a:t>
            </a:r>
            <a:r>
              <a:rPr lang="de-DE" baseline="0" dirty="0" err="1" smtClean="0"/>
              <a:t>we</a:t>
            </a:r>
            <a:r>
              <a:rPr lang="de-DE" baseline="0" dirty="0" smtClean="0"/>
              <a:t> </a:t>
            </a:r>
            <a:r>
              <a:rPr lang="de-DE" baseline="0" dirty="0" err="1" smtClean="0"/>
              <a:t>provide</a:t>
            </a:r>
            <a:r>
              <a:rPr lang="de-DE" baseline="0" dirty="0" smtClean="0"/>
              <a:t> </a:t>
            </a:r>
            <a:r>
              <a:rPr lang="de-DE" baseline="0" dirty="0" err="1" smtClean="0"/>
              <a:t>the</a:t>
            </a:r>
            <a:r>
              <a:rPr lang="de-DE" baseline="0" dirty="0" smtClean="0"/>
              <a:t> OTA Service.</a:t>
            </a:r>
          </a:p>
          <a:p>
            <a:r>
              <a:rPr lang="de-DE" baseline="0" dirty="0" smtClean="0"/>
              <a:t>The </a:t>
            </a:r>
            <a:r>
              <a:rPr lang="de-DE" baseline="0" dirty="0" err="1" smtClean="0"/>
              <a:t>only</a:t>
            </a:r>
            <a:r>
              <a:rPr lang="de-DE" baseline="0" dirty="0" smtClean="0"/>
              <a:t> </a:t>
            </a:r>
            <a:r>
              <a:rPr lang="de-DE" baseline="0" dirty="0" err="1" smtClean="0"/>
              <a:t>two</a:t>
            </a:r>
            <a:r>
              <a:rPr lang="de-DE" baseline="0" dirty="0" smtClean="0"/>
              <a:t> </a:t>
            </a:r>
            <a:r>
              <a:rPr lang="de-DE" baseline="0" dirty="0" err="1" smtClean="0"/>
              <a:t>files</a:t>
            </a:r>
            <a:r>
              <a:rPr lang="de-DE" baseline="0" dirty="0" smtClean="0"/>
              <a:t> </a:t>
            </a:r>
            <a:r>
              <a:rPr lang="de-DE" baseline="0" dirty="0" err="1" smtClean="0"/>
              <a:t>generated</a:t>
            </a:r>
            <a:r>
              <a:rPr lang="de-DE" baseline="0" dirty="0" smtClean="0"/>
              <a:t> </a:t>
            </a:r>
            <a:r>
              <a:rPr lang="de-DE" baseline="0" dirty="0" err="1" smtClean="0"/>
              <a:t>during</a:t>
            </a:r>
            <a:r>
              <a:rPr lang="de-DE" baseline="0" dirty="0" smtClean="0"/>
              <a:t> </a:t>
            </a:r>
            <a:r>
              <a:rPr lang="de-DE" baseline="0" dirty="0" err="1" smtClean="0"/>
              <a:t>the</a:t>
            </a:r>
            <a:r>
              <a:rPr lang="de-DE" baseline="0" dirty="0" smtClean="0"/>
              <a:t> </a:t>
            </a:r>
            <a:r>
              <a:rPr lang="de-DE" baseline="0" dirty="0" err="1" smtClean="0"/>
              <a:t>build</a:t>
            </a:r>
            <a:r>
              <a:rPr lang="de-DE" baseline="0" dirty="0" smtClean="0"/>
              <a:t> </a:t>
            </a:r>
            <a:r>
              <a:rPr lang="de-DE" baseline="0" dirty="0" err="1" smtClean="0"/>
              <a:t>are</a:t>
            </a:r>
            <a:r>
              <a:rPr lang="de-DE" baseline="0" dirty="0" smtClean="0"/>
              <a:t> </a:t>
            </a:r>
            <a:r>
              <a:rPr lang="de-DE" baseline="0" dirty="0" err="1" smtClean="0"/>
              <a:t>the</a:t>
            </a:r>
            <a:r>
              <a:rPr lang="de-DE" baseline="0" dirty="0" smtClean="0"/>
              <a:t> orange </a:t>
            </a:r>
            <a:r>
              <a:rPr lang="de-DE" baseline="0" dirty="0" err="1" smtClean="0"/>
              <a:t>ones</a:t>
            </a:r>
            <a:r>
              <a:rPr lang="de-DE" baseline="0" dirty="0" smtClean="0"/>
              <a:t>:</a:t>
            </a:r>
          </a:p>
          <a:p>
            <a:pPr marL="285750" indent="-285750">
              <a:buFont typeface="Arial" pitchFamily="34" charset="0"/>
              <a:buChar char="•"/>
            </a:pPr>
            <a:r>
              <a:rPr lang="de-DE" baseline="0" dirty="0" smtClean="0"/>
              <a:t>The IPA </a:t>
            </a:r>
            <a:r>
              <a:rPr lang="de-DE" baseline="0" dirty="0" err="1" smtClean="0"/>
              <a:t>file</a:t>
            </a:r>
            <a:r>
              <a:rPr lang="de-DE" baseline="0" dirty="0" smtClean="0"/>
              <a:t> (</a:t>
            </a:r>
            <a:r>
              <a:rPr lang="de-DE" baseline="0" dirty="0" err="1" smtClean="0"/>
              <a:t>the</a:t>
            </a:r>
            <a:r>
              <a:rPr lang="de-DE" baseline="0" dirty="0" smtClean="0"/>
              <a:t> App </a:t>
            </a:r>
            <a:r>
              <a:rPr lang="de-DE" baseline="0" dirty="0" err="1" smtClean="0"/>
              <a:t>binary</a:t>
            </a:r>
            <a:r>
              <a:rPr lang="de-DE" baseline="0" dirty="0" smtClean="0"/>
              <a:t>)</a:t>
            </a:r>
          </a:p>
          <a:p>
            <a:pPr marL="285750" indent="-285750">
              <a:buFont typeface="Arial" pitchFamily="34" charset="0"/>
              <a:buChar char="•"/>
            </a:pPr>
            <a:r>
              <a:rPr lang="de-DE" baseline="0" dirty="0" smtClean="0"/>
              <a:t>A HTML </a:t>
            </a:r>
            <a:r>
              <a:rPr lang="de-DE" baseline="0" dirty="0" err="1" smtClean="0"/>
              <a:t>file</a:t>
            </a:r>
            <a:r>
              <a:rPr lang="de-DE" baseline="0" dirty="0" smtClean="0"/>
              <a:t> </a:t>
            </a:r>
            <a:r>
              <a:rPr lang="de-DE" baseline="0" dirty="0" err="1" smtClean="0"/>
              <a:t>only</a:t>
            </a:r>
            <a:r>
              <a:rPr lang="de-DE" baseline="0" dirty="0" smtClean="0"/>
              <a:t> </a:t>
            </a:r>
            <a:r>
              <a:rPr lang="de-DE" baseline="0" dirty="0" err="1" smtClean="0"/>
              <a:t>containing</a:t>
            </a:r>
            <a:r>
              <a:rPr lang="de-DE" baseline="0" dirty="0" smtClean="0"/>
              <a:t> an </a:t>
            </a:r>
            <a:r>
              <a:rPr lang="de-DE" baseline="0" dirty="0" err="1" smtClean="0"/>
              <a:t>iframe</a:t>
            </a:r>
            <a:r>
              <a:rPr lang="de-DE" baseline="0" dirty="0" smtClean="0"/>
              <a:t> </a:t>
            </a:r>
            <a:r>
              <a:rPr lang="de-DE" baseline="0" dirty="0" err="1" smtClean="0"/>
              <a:t>pointing</a:t>
            </a:r>
            <a:r>
              <a:rPr lang="de-DE" baseline="0" dirty="0" smtClean="0"/>
              <a:t> </a:t>
            </a:r>
            <a:r>
              <a:rPr lang="de-DE" baseline="0" dirty="0" err="1" smtClean="0"/>
              <a:t>the</a:t>
            </a:r>
            <a:r>
              <a:rPr lang="de-DE" baseline="0" dirty="0" smtClean="0"/>
              <a:t> </a:t>
            </a:r>
            <a:r>
              <a:rPr lang="de-DE" baseline="0" dirty="0" err="1" smtClean="0"/>
              <a:t>the</a:t>
            </a:r>
            <a:r>
              <a:rPr lang="de-DE" baseline="0" dirty="0" smtClean="0"/>
              <a:t> OTA (HTML) Service (+ App </a:t>
            </a:r>
            <a:r>
              <a:rPr lang="de-DE" baseline="0" dirty="0" err="1" smtClean="0"/>
              <a:t>parameters</a:t>
            </a:r>
            <a:r>
              <a:rPr lang="de-DE" baseline="0" dirty="0" smtClean="0"/>
              <a:t> </a:t>
            </a:r>
            <a:r>
              <a:rPr lang="de-DE" baseline="0" dirty="0" err="1" smtClean="0"/>
              <a:t>required</a:t>
            </a:r>
            <a:r>
              <a:rPr lang="de-DE" baseline="0" dirty="0" smtClean="0"/>
              <a:t> </a:t>
            </a:r>
            <a:r>
              <a:rPr lang="de-DE" baseline="0" dirty="0" err="1" smtClean="0"/>
              <a:t>for</a:t>
            </a:r>
            <a:r>
              <a:rPr lang="de-DE" baseline="0" dirty="0" smtClean="0"/>
              <a:t> </a:t>
            </a:r>
            <a:r>
              <a:rPr lang="de-DE" baseline="0" dirty="0" err="1" smtClean="0"/>
              <a:t>the</a:t>
            </a:r>
            <a:r>
              <a:rPr lang="de-DE" baseline="0" dirty="0" smtClean="0"/>
              <a:t> </a:t>
            </a:r>
            <a:r>
              <a:rPr lang="de-DE" baseline="0" dirty="0" err="1" smtClean="0"/>
              <a:t>following</a:t>
            </a:r>
            <a:r>
              <a:rPr lang="de-DE" baseline="0" dirty="0" smtClean="0"/>
              <a:t> </a:t>
            </a:r>
            <a:r>
              <a:rPr lang="de-DE" baseline="0" dirty="0" err="1" smtClean="0"/>
              <a:t>steps</a:t>
            </a:r>
            <a:r>
              <a:rPr lang="de-DE" baseline="0" dirty="0" smtClean="0"/>
              <a:t>)</a:t>
            </a:r>
          </a:p>
          <a:p>
            <a:pPr marL="285750" indent="-285750">
              <a:buFont typeface="Arial" pitchFamily="34" charset="0"/>
              <a:buChar char="•"/>
            </a:pPr>
            <a:endParaRPr lang="de-DE" baseline="0" dirty="0" smtClean="0"/>
          </a:p>
          <a:p>
            <a:pPr marL="0" indent="0">
              <a:buFont typeface="Arial" pitchFamily="34" charset="0"/>
              <a:buNone/>
            </a:pPr>
            <a:r>
              <a:rPr lang="de-DE" baseline="0" dirty="0" smtClean="0"/>
              <a:t>The </a:t>
            </a:r>
            <a:r>
              <a:rPr lang="de-DE" baseline="0" dirty="0" err="1" smtClean="0"/>
              <a:t>iframe</a:t>
            </a:r>
            <a:r>
              <a:rPr lang="de-DE" baseline="0" dirty="0" smtClean="0"/>
              <a:t> </a:t>
            </a:r>
            <a:r>
              <a:rPr lang="de-DE" baseline="0" dirty="0" err="1" smtClean="0"/>
              <a:t>is</a:t>
            </a:r>
            <a:r>
              <a:rPr lang="de-DE" baseline="0" dirty="0" smtClean="0"/>
              <a:t> </a:t>
            </a:r>
            <a:r>
              <a:rPr lang="de-DE" baseline="0" dirty="0" err="1" smtClean="0"/>
              <a:t>populated</a:t>
            </a:r>
            <a:r>
              <a:rPr lang="de-DE" baseline="0" dirty="0" smtClean="0"/>
              <a:t> </a:t>
            </a:r>
            <a:r>
              <a:rPr lang="de-DE" baseline="0" dirty="0" err="1" smtClean="0"/>
              <a:t>by</a:t>
            </a:r>
            <a:r>
              <a:rPr lang="de-DE" baseline="0" dirty="0" smtClean="0"/>
              <a:t> </a:t>
            </a:r>
            <a:r>
              <a:rPr lang="de-DE" baseline="0" dirty="0" err="1" smtClean="0"/>
              <a:t>the</a:t>
            </a:r>
            <a:r>
              <a:rPr lang="de-DE" baseline="0" dirty="0" smtClean="0"/>
              <a:t> OTA </a:t>
            </a:r>
            <a:r>
              <a:rPr lang="de-DE" baseline="0" dirty="0" err="1" smtClean="0"/>
              <a:t>service</a:t>
            </a:r>
            <a:r>
              <a:rPr lang="de-DE" baseline="0" dirty="0" smtClean="0"/>
              <a:t> on </a:t>
            </a:r>
            <a:r>
              <a:rPr lang="de-DE" baseline="0" dirty="0" err="1" smtClean="0"/>
              <a:t>the</a:t>
            </a:r>
            <a:r>
              <a:rPr lang="de-DE" baseline="0" dirty="0" smtClean="0"/>
              <a:t> </a:t>
            </a:r>
            <a:r>
              <a:rPr lang="de-DE" baseline="0" dirty="0" err="1" smtClean="0"/>
              <a:t>fly</a:t>
            </a:r>
            <a:r>
              <a:rPr lang="de-DE" baseline="0" dirty="0" smtClean="0"/>
              <a:t>. The HTML </a:t>
            </a:r>
            <a:r>
              <a:rPr lang="de-DE" baseline="0" dirty="0" err="1" smtClean="0"/>
              <a:t>code</a:t>
            </a:r>
            <a:r>
              <a:rPr lang="de-DE" baseline="0" dirty="0" smtClean="0"/>
              <a:t> will </a:t>
            </a:r>
            <a:r>
              <a:rPr lang="de-DE" baseline="0" dirty="0" err="1" smtClean="0"/>
              <a:t>contain</a:t>
            </a:r>
            <a:r>
              <a:rPr lang="de-DE" baseline="0" dirty="0" smtClean="0"/>
              <a:t> an „</a:t>
            </a:r>
            <a:r>
              <a:rPr lang="de-DE" baseline="0" dirty="0" err="1" smtClean="0"/>
              <a:t>install</a:t>
            </a:r>
            <a:r>
              <a:rPr lang="de-DE" baseline="0" dirty="0" smtClean="0"/>
              <a:t> link“ (</a:t>
            </a:r>
            <a:r>
              <a:rPr lang="de-DE" baseline="0" dirty="0" err="1" smtClean="0"/>
              <a:t>itms</a:t>
            </a:r>
            <a:r>
              <a:rPr lang="de-DE" baseline="0" dirty="0" smtClean="0"/>
              <a:t>-service://) </a:t>
            </a:r>
            <a:r>
              <a:rPr lang="de-DE" baseline="0" dirty="0" err="1" smtClean="0"/>
              <a:t>containing</a:t>
            </a:r>
            <a:r>
              <a:rPr lang="de-DE" baseline="0" dirty="0" smtClean="0"/>
              <a:t> an URL </a:t>
            </a:r>
            <a:r>
              <a:rPr lang="de-DE" baseline="0" dirty="0" err="1" smtClean="0"/>
              <a:t>to</a:t>
            </a:r>
            <a:r>
              <a:rPr lang="de-DE" baseline="0" dirty="0" smtClean="0"/>
              <a:t> </a:t>
            </a:r>
            <a:r>
              <a:rPr lang="de-DE" baseline="0" dirty="0" err="1" smtClean="0"/>
              <a:t>the</a:t>
            </a:r>
            <a:r>
              <a:rPr lang="de-DE" baseline="0" dirty="0" smtClean="0"/>
              <a:t> OTA (PLIST) </a:t>
            </a:r>
            <a:r>
              <a:rPr lang="de-DE" baseline="0" dirty="0" err="1" smtClean="0"/>
              <a:t>service</a:t>
            </a:r>
            <a:r>
              <a:rPr lang="de-DE" baseline="0" dirty="0" smtClean="0"/>
              <a:t>.</a:t>
            </a:r>
          </a:p>
          <a:p>
            <a:pPr marL="0" indent="0">
              <a:buFont typeface="Arial" pitchFamily="34" charset="0"/>
              <a:buNone/>
            </a:pPr>
            <a:r>
              <a:rPr lang="de-DE" baseline="0" dirty="0" err="1" smtClean="0"/>
              <a:t>Once</a:t>
            </a:r>
            <a:r>
              <a:rPr lang="de-DE" baseline="0" dirty="0" smtClean="0"/>
              <a:t> </a:t>
            </a:r>
            <a:r>
              <a:rPr lang="de-DE" baseline="0" dirty="0" err="1" smtClean="0"/>
              <a:t>the</a:t>
            </a:r>
            <a:r>
              <a:rPr lang="de-DE" baseline="0" dirty="0" smtClean="0"/>
              <a:t> </a:t>
            </a:r>
            <a:r>
              <a:rPr lang="de-DE" baseline="0" dirty="0" err="1" smtClean="0"/>
              <a:t>install</a:t>
            </a:r>
            <a:r>
              <a:rPr lang="de-DE" baseline="0" dirty="0" smtClean="0"/>
              <a:t> link </a:t>
            </a:r>
            <a:r>
              <a:rPr lang="de-DE" baseline="0" dirty="0" err="1" smtClean="0"/>
              <a:t>is</a:t>
            </a:r>
            <a:r>
              <a:rPr lang="de-DE" baseline="0" dirty="0" smtClean="0"/>
              <a:t> </a:t>
            </a:r>
            <a:r>
              <a:rPr lang="de-DE" baseline="0" dirty="0" err="1" smtClean="0"/>
              <a:t>clicked</a:t>
            </a:r>
            <a:r>
              <a:rPr lang="de-DE" baseline="0" dirty="0" smtClean="0"/>
              <a:t> </a:t>
            </a:r>
            <a:r>
              <a:rPr lang="de-DE" baseline="0" dirty="0" err="1" smtClean="0"/>
              <a:t>the</a:t>
            </a:r>
            <a:r>
              <a:rPr lang="de-DE" baseline="0" dirty="0" smtClean="0"/>
              <a:t> OTA (PLIST) </a:t>
            </a:r>
            <a:r>
              <a:rPr lang="de-DE" baseline="0" dirty="0" err="1" smtClean="0"/>
              <a:t>service</a:t>
            </a:r>
            <a:r>
              <a:rPr lang="de-DE" baseline="0" dirty="0" smtClean="0"/>
              <a:t> </a:t>
            </a:r>
            <a:r>
              <a:rPr lang="de-DE" baseline="0" dirty="0" err="1" smtClean="0"/>
              <a:t>generates</a:t>
            </a:r>
            <a:r>
              <a:rPr lang="de-DE" baseline="0" dirty="0" smtClean="0"/>
              <a:t> </a:t>
            </a:r>
            <a:r>
              <a:rPr lang="de-DE" baseline="0" dirty="0" err="1" smtClean="0"/>
              <a:t>the</a:t>
            </a:r>
            <a:r>
              <a:rPr lang="de-DE" baseline="0" dirty="0" smtClean="0"/>
              <a:t> PLIST </a:t>
            </a:r>
            <a:r>
              <a:rPr lang="de-DE" baseline="0" dirty="0" err="1" smtClean="0"/>
              <a:t>file</a:t>
            </a:r>
            <a:r>
              <a:rPr lang="de-DE" baseline="0" dirty="0" smtClean="0"/>
              <a:t> on </a:t>
            </a:r>
            <a:r>
              <a:rPr lang="de-DE" baseline="0" dirty="0" err="1" smtClean="0"/>
              <a:t>the</a:t>
            </a:r>
            <a:r>
              <a:rPr lang="de-DE" baseline="0" dirty="0" smtClean="0"/>
              <a:t> </a:t>
            </a:r>
            <a:r>
              <a:rPr lang="de-DE" baseline="0" dirty="0" err="1" smtClean="0"/>
              <a:t>fly</a:t>
            </a:r>
            <a:r>
              <a:rPr lang="de-DE" baseline="0" dirty="0" smtClean="0"/>
              <a:t>. The PLIST </a:t>
            </a:r>
            <a:r>
              <a:rPr lang="de-DE" baseline="0" dirty="0" err="1" smtClean="0"/>
              <a:t>file</a:t>
            </a:r>
            <a:r>
              <a:rPr lang="de-DE" baseline="0" dirty="0" smtClean="0"/>
              <a:t> </a:t>
            </a:r>
            <a:r>
              <a:rPr lang="de-DE" baseline="0" dirty="0" err="1" smtClean="0"/>
              <a:t>contains</a:t>
            </a:r>
            <a:r>
              <a:rPr lang="de-DE" baseline="0" dirty="0" smtClean="0"/>
              <a:t> a link </a:t>
            </a:r>
            <a:r>
              <a:rPr lang="de-DE" baseline="0" dirty="0" err="1" smtClean="0"/>
              <a:t>to</a:t>
            </a:r>
            <a:r>
              <a:rPr lang="de-DE" baseline="0" dirty="0" smtClean="0"/>
              <a:t> </a:t>
            </a:r>
            <a:r>
              <a:rPr lang="de-DE" baseline="0" dirty="0" err="1" smtClean="0"/>
              <a:t>the</a:t>
            </a:r>
            <a:r>
              <a:rPr lang="de-DE" baseline="0" dirty="0" smtClean="0"/>
              <a:t> IPA </a:t>
            </a:r>
            <a:r>
              <a:rPr lang="de-DE" baseline="0" dirty="0" err="1" smtClean="0"/>
              <a:t>file</a:t>
            </a:r>
            <a:r>
              <a:rPr lang="de-DE" baseline="0" dirty="0" smtClean="0"/>
              <a:t> on </a:t>
            </a:r>
            <a:r>
              <a:rPr lang="de-DE" baseline="0" dirty="0" err="1" smtClean="0"/>
              <a:t>the</a:t>
            </a:r>
            <a:r>
              <a:rPr lang="de-DE" baseline="0" dirty="0" smtClean="0"/>
              <a:t> </a:t>
            </a:r>
            <a:r>
              <a:rPr lang="de-DE" baseline="0" dirty="0" err="1" smtClean="0"/>
              <a:t>server</a:t>
            </a:r>
            <a:r>
              <a:rPr lang="de-DE" baseline="0" dirty="0" smtClean="0"/>
              <a:t> </a:t>
            </a:r>
            <a:r>
              <a:rPr lang="de-DE" baseline="0" dirty="0" err="1" smtClean="0"/>
              <a:t>next</a:t>
            </a:r>
            <a:r>
              <a:rPr lang="de-DE" baseline="0" dirty="0" smtClean="0"/>
              <a:t> </a:t>
            </a:r>
            <a:r>
              <a:rPr lang="de-DE" baseline="0" dirty="0" err="1" smtClean="0"/>
              <a:t>to</a:t>
            </a:r>
            <a:r>
              <a:rPr lang="de-DE" baseline="0" dirty="0" smtClean="0"/>
              <a:t> </a:t>
            </a:r>
            <a:r>
              <a:rPr lang="de-DE" baseline="0" dirty="0" err="1" smtClean="0"/>
              <a:t>the</a:t>
            </a:r>
            <a:r>
              <a:rPr lang="de-DE" baseline="0" dirty="0" smtClean="0"/>
              <a:t> original </a:t>
            </a:r>
            <a:r>
              <a:rPr lang="de-DE" baseline="0" dirty="0" err="1" smtClean="0"/>
              <a:t>iframe</a:t>
            </a:r>
            <a:r>
              <a:rPr lang="de-DE" baseline="0" dirty="0" smtClean="0"/>
              <a:t> HTML </a:t>
            </a:r>
            <a:r>
              <a:rPr lang="de-DE" baseline="0" dirty="0" err="1" smtClean="0"/>
              <a:t>page</a:t>
            </a:r>
            <a:r>
              <a:rPr lang="de-DE" baseline="0" dirty="0" smtClean="0"/>
              <a:t>.</a:t>
            </a:r>
          </a:p>
          <a:p>
            <a:pPr marL="0" indent="0">
              <a:buFont typeface="Arial" pitchFamily="34" charset="0"/>
              <a:buNone/>
            </a:pPr>
            <a:endParaRPr lang="de-DE" baseline="0" dirty="0" smtClean="0"/>
          </a:p>
          <a:p>
            <a:pPr marL="0" indent="0">
              <a:buFont typeface="Arial" pitchFamily="34" charset="0"/>
              <a:buNone/>
            </a:pPr>
            <a:r>
              <a:rPr lang="de-DE" baseline="0" dirty="0" smtClean="0"/>
              <a:t>This </a:t>
            </a:r>
            <a:r>
              <a:rPr lang="de-DE" baseline="0" dirty="0" err="1" smtClean="0"/>
              <a:t>way</a:t>
            </a:r>
            <a:r>
              <a:rPr lang="de-DE" baseline="0" dirty="0" smtClean="0"/>
              <a:t> </a:t>
            </a:r>
            <a:r>
              <a:rPr lang="de-DE" baseline="0" dirty="0" err="1" smtClean="0"/>
              <a:t>the</a:t>
            </a:r>
            <a:r>
              <a:rPr lang="de-DE" baseline="0" dirty="0" smtClean="0"/>
              <a:t> (</a:t>
            </a:r>
            <a:r>
              <a:rPr lang="de-DE" baseline="0" dirty="0" err="1" smtClean="0"/>
              <a:t>iframe</a:t>
            </a:r>
            <a:r>
              <a:rPr lang="de-DE" baseline="0" dirty="0" smtClean="0"/>
              <a:t>) HTML </a:t>
            </a:r>
            <a:r>
              <a:rPr lang="de-DE" baseline="0" dirty="0" err="1" smtClean="0"/>
              <a:t>file</a:t>
            </a:r>
            <a:r>
              <a:rPr lang="de-DE" baseline="0" dirty="0" smtClean="0"/>
              <a:t> </a:t>
            </a:r>
            <a:r>
              <a:rPr lang="de-DE" baseline="0" dirty="0" err="1" smtClean="0"/>
              <a:t>and</a:t>
            </a:r>
            <a:r>
              <a:rPr lang="de-DE" baseline="0" dirty="0" smtClean="0"/>
              <a:t> IPA </a:t>
            </a:r>
            <a:r>
              <a:rPr lang="de-DE" baseline="0" dirty="0" err="1" smtClean="0"/>
              <a:t>file</a:t>
            </a:r>
            <a:r>
              <a:rPr lang="de-DE" baseline="0" dirty="0" smtClean="0"/>
              <a:t> </a:t>
            </a:r>
            <a:r>
              <a:rPr lang="de-DE" baseline="0" dirty="0" err="1" smtClean="0"/>
              <a:t>can</a:t>
            </a:r>
            <a:r>
              <a:rPr lang="de-DE" baseline="0" dirty="0" smtClean="0"/>
              <a:t> </a:t>
            </a:r>
            <a:r>
              <a:rPr lang="de-DE" baseline="0" dirty="0" err="1" smtClean="0"/>
              <a:t>be</a:t>
            </a:r>
            <a:r>
              <a:rPr lang="de-DE" baseline="0" dirty="0" smtClean="0"/>
              <a:t> </a:t>
            </a:r>
            <a:r>
              <a:rPr lang="de-DE" baseline="0" dirty="0" err="1" smtClean="0"/>
              <a:t>simply</a:t>
            </a:r>
            <a:r>
              <a:rPr lang="de-DE" baseline="0" dirty="0" smtClean="0"/>
              <a:t> </a:t>
            </a:r>
            <a:r>
              <a:rPr lang="de-DE" baseline="0" dirty="0" err="1" smtClean="0"/>
              <a:t>copied</a:t>
            </a:r>
            <a:r>
              <a:rPr lang="de-DE" baseline="0" dirty="0" smtClean="0"/>
              <a:t>(</a:t>
            </a:r>
            <a:r>
              <a:rPr lang="de-DE" baseline="0" dirty="0" err="1" smtClean="0"/>
              <a:t>deployed</a:t>
            </a:r>
            <a:r>
              <a:rPr lang="de-DE" baseline="0" dirty="0" smtClean="0"/>
              <a:t>) </a:t>
            </a:r>
            <a:r>
              <a:rPr lang="de-DE" baseline="0" dirty="0" err="1" smtClean="0"/>
              <a:t>to</a:t>
            </a:r>
            <a:r>
              <a:rPr lang="de-DE" baseline="0" dirty="0" smtClean="0"/>
              <a:t> </a:t>
            </a:r>
            <a:r>
              <a:rPr lang="de-DE" baseline="0" dirty="0" err="1" smtClean="0"/>
              <a:t>any</a:t>
            </a:r>
            <a:r>
              <a:rPr lang="de-DE" baseline="0" dirty="0" smtClean="0"/>
              <a:t> </a:t>
            </a:r>
            <a:r>
              <a:rPr lang="de-DE" baseline="0" dirty="0" err="1" smtClean="0"/>
              <a:t>other</a:t>
            </a:r>
            <a:r>
              <a:rPr lang="de-DE" baseline="0" dirty="0" smtClean="0"/>
              <a:t> web </a:t>
            </a:r>
            <a:r>
              <a:rPr lang="de-DE" baseline="0" dirty="0" err="1" smtClean="0"/>
              <a:t>server</a:t>
            </a:r>
            <a:r>
              <a:rPr lang="de-DE" baseline="0" dirty="0" smtClean="0"/>
              <a:t> (e.g. Nexus, </a:t>
            </a:r>
            <a:r>
              <a:rPr lang="de-DE" baseline="0" dirty="0" err="1" smtClean="0"/>
              <a:t>internal</a:t>
            </a:r>
            <a:r>
              <a:rPr lang="de-DE" baseline="0" dirty="0" smtClean="0"/>
              <a:t> </a:t>
            </a:r>
            <a:r>
              <a:rPr lang="de-DE" baseline="0" dirty="0" err="1" smtClean="0"/>
              <a:t>AppStore</a:t>
            </a:r>
            <a:r>
              <a:rPr lang="de-DE" baseline="0" dirty="0" smtClean="0"/>
              <a:t>,…) </a:t>
            </a:r>
            <a:r>
              <a:rPr lang="de-DE" baseline="0" dirty="0" err="1" smtClean="0"/>
              <a:t>to</a:t>
            </a:r>
            <a:r>
              <a:rPr lang="de-DE" baseline="0" dirty="0" smtClean="0"/>
              <a:t> </a:t>
            </a:r>
            <a:r>
              <a:rPr lang="de-DE" baseline="0" dirty="0" err="1" smtClean="0"/>
              <a:t>enable</a:t>
            </a:r>
            <a:r>
              <a:rPr lang="de-DE" baseline="0" dirty="0" smtClean="0"/>
              <a:t> OTA </a:t>
            </a:r>
            <a:r>
              <a:rPr lang="de-DE" baseline="0" dirty="0" err="1" smtClean="0"/>
              <a:t>deployment</a:t>
            </a:r>
            <a:r>
              <a:rPr lang="de-DE" baseline="0" dirty="0" smtClean="0"/>
              <a:t> </a:t>
            </a:r>
            <a:r>
              <a:rPr lang="de-DE" baseline="0" dirty="0" err="1" smtClean="0"/>
              <a:t>from</a:t>
            </a:r>
            <a:r>
              <a:rPr lang="de-DE" baseline="0" dirty="0" smtClean="0"/>
              <a:t> </a:t>
            </a:r>
            <a:r>
              <a:rPr lang="de-DE" baseline="0" dirty="0" err="1" smtClean="0"/>
              <a:t>there</a:t>
            </a:r>
            <a:r>
              <a:rPr lang="de-DE" baseline="0" dirty="0" smtClean="0"/>
              <a:t>.</a:t>
            </a:r>
          </a:p>
          <a:p>
            <a:pPr marL="0" indent="0">
              <a:buFont typeface="Arial" pitchFamily="34" charset="0"/>
              <a:buNone/>
            </a:pPr>
            <a:endParaRPr lang="de-DE" baseline="0" dirty="0" smtClean="0"/>
          </a:p>
          <a:p>
            <a:pPr marL="0" indent="0">
              <a:buFont typeface="Arial" pitchFamily="34" charset="0"/>
              <a:buNone/>
            </a:pPr>
            <a:r>
              <a:rPr lang="de-DE" baseline="0" dirty="0" smtClean="0"/>
              <a:t>The OTA Service </a:t>
            </a:r>
            <a:r>
              <a:rPr lang="de-DE" baseline="0" dirty="0" err="1" smtClean="0"/>
              <a:t>itself</a:t>
            </a:r>
            <a:r>
              <a:rPr lang="de-DE" baseline="0" dirty="0" smtClean="0"/>
              <a:t> </a:t>
            </a:r>
            <a:r>
              <a:rPr lang="de-DE" baseline="0" dirty="0" err="1" smtClean="0"/>
              <a:t>does</a:t>
            </a:r>
            <a:r>
              <a:rPr lang="de-DE" baseline="0" dirty="0" smtClean="0"/>
              <a:t> not </a:t>
            </a:r>
            <a:r>
              <a:rPr lang="de-DE" baseline="0" dirty="0" err="1" smtClean="0"/>
              <a:t>get</a:t>
            </a:r>
            <a:r>
              <a:rPr lang="de-DE" baseline="0" dirty="0" smtClean="0"/>
              <a:t> in </a:t>
            </a:r>
            <a:r>
              <a:rPr lang="de-DE" baseline="0" dirty="0" err="1" smtClean="0"/>
              <a:t>contact</a:t>
            </a:r>
            <a:r>
              <a:rPr lang="de-DE" baseline="0" dirty="0" smtClean="0"/>
              <a:t> </a:t>
            </a:r>
            <a:r>
              <a:rPr lang="de-DE" baseline="0" dirty="0" err="1" smtClean="0"/>
              <a:t>with</a:t>
            </a:r>
            <a:r>
              <a:rPr lang="de-DE" baseline="0" dirty="0" smtClean="0"/>
              <a:t> </a:t>
            </a:r>
            <a:r>
              <a:rPr lang="de-DE" baseline="0" dirty="0" err="1" smtClean="0"/>
              <a:t>the</a:t>
            </a:r>
            <a:r>
              <a:rPr lang="de-DE" baseline="0" dirty="0" smtClean="0"/>
              <a:t> IPA </a:t>
            </a:r>
            <a:r>
              <a:rPr lang="de-DE" baseline="0" dirty="0" err="1" smtClean="0"/>
              <a:t>file</a:t>
            </a:r>
            <a:r>
              <a:rPr lang="de-DE" baseline="0" dirty="0" smtClean="0"/>
              <a:t> </a:t>
            </a:r>
            <a:r>
              <a:rPr lang="de-DE" baseline="0" dirty="0" err="1" smtClean="0"/>
              <a:t>to</a:t>
            </a:r>
            <a:r>
              <a:rPr lang="de-DE" baseline="0" dirty="0" smtClean="0"/>
              <a:t> </a:t>
            </a:r>
            <a:r>
              <a:rPr lang="de-DE" baseline="0" dirty="0" err="1" smtClean="0"/>
              <a:t>be</a:t>
            </a:r>
            <a:r>
              <a:rPr lang="de-DE" baseline="0" dirty="0" smtClean="0"/>
              <a:t> </a:t>
            </a:r>
            <a:r>
              <a:rPr lang="de-DE" baseline="0" dirty="0" err="1" smtClean="0"/>
              <a:t>installed</a:t>
            </a:r>
            <a:r>
              <a:rPr lang="de-DE" baseline="0" dirty="0" smtClean="0"/>
              <a:t>. </a:t>
            </a:r>
            <a:r>
              <a:rPr lang="de-DE" baseline="0" dirty="0" err="1" smtClean="0"/>
              <a:t>It</a:t>
            </a:r>
            <a:r>
              <a:rPr lang="de-DE" baseline="0" dirty="0" smtClean="0"/>
              <a:t> </a:t>
            </a:r>
            <a:r>
              <a:rPr lang="de-DE" baseline="0" dirty="0" err="1" smtClean="0"/>
              <a:t>only</a:t>
            </a:r>
            <a:r>
              <a:rPr lang="de-DE" baseline="0" dirty="0" smtClean="0"/>
              <a:t> </a:t>
            </a:r>
            <a:r>
              <a:rPr lang="de-DE" baseline="0" dirty="0" err="1" smtClean="0"/>
              <a:t>generates</a:t>
            </a:r>
            <a:r>
              <a:rPr lang="de-DE" baseline="0" dirty="0" smtClean="0"/>
              <a:t> </a:t>
            </a:r>
            <a:r>
              <a:rPr lang="de-DE" baseline="0" dirty="0" err="1" smtClean="0"/>
              <a:t>the</a:t>
            </a:r>
            <a:r>
              <a:rPr lang="de-DE" baseline="0" dirty="0" smtClean="0"/>
              <a:t> URLs.</a:t>
            </a:r>
          </a:p>
          <a:p>
            <a:pPr marL="0" indent="0">
              <a:buFont typeface="Arial" pitchFamily="34" charset="0"/>
              <a:buNone/>
            </a:pPr>
            <a:r>
              <a:rPr lang="de-DE" baseline="0" dirty="0" smtClean="0"/>
              <a:t>This also </a:t>
            </a:r>
            <a:r>
              <a:rPr lang="de-DE" baseline="0" dirty="0" err="1" smtClean="0"/>
              <a:t>works</a:t>
            </a:r>
            <a:r>
              <a:rPr lang="de-DE" baseline="0" dirty="0" smtClean="0"/>
              <a:t> </a:t>
            </a:r>
            <a:r>
              <a:rPr lang="de-DE" baseline="0" dirty="0" err="1" smtClean="0"/>
              <a:t>for</a:t>
            </a:r>
            <a:r>
              <a:rPr lang="de-DE" baseline="0" dirty="0" smtClean="0"/>
              <a:t> </a:t>
            </a:r>
            <a:r>
              <a:rPr lang="de-DE" baseline="0" dirty="0" err="1" smtClean="0"/>
              <a:t>iframe</a:t>
            </a:r>
            <a:r>
              <a:rPr lang="de-DE" baseline="0" dirty="0" smtClean="0"/>
              <a:t> HTML </a:t>
            </a:r>
            <a:r>
              <a:rPr lang="de-DE" baseline="0" dirty="0" err="1" smtClean="0"/>
              <a:t>and</a:t>
            </a:r>
            <a:r>
              <a:rPr lang="de-DE" baseline="0" dirty="0" smtClean="0"/>
              <a:t> IPA </a:t>
            </a:r>
            <a:r>
              <a:rPr lang="de-DE" baseline="0" dirty="0" err="1" smtClean="0"/>
              <a:t>files</a:t>
            </a:r>
            <a:r>
              <a:rPr lang="de-DE" baseline="0" dirty="0" smtClean="0"/>
              <a:t> </a:t>
            </a:r>
            <a:r>
              <a:rPr lang="de-DE" baseline="0" dirty="0" err="1" smtClean="0"/>
              <a:t>hosted</a:t>
            </a:r>
            <a:r>
              <a:rPr lang="de-DE" baseline="0" dirty="0" smtClean="0"/>
              <a:t> </a:t>
            </a:r>
            <a:r>
              <a:rPr lang="de-DE" baseline="0" dirty="0" err="1" smtClean="0"/>
              <a:t>inside</a:t>
            </a:r>
            <a:r>
              <a:rPr lang="de-DE" baseline="0" dirty="0" smtClean="0"/>
              <a:t> </a:t>
            </a:r>
            <a:r>
              <a:rPr lang="de-DE" baseline="0" dirty="0" err="1" smtClean="0"/>
              <a:t>the</a:t>
            </a:r>
            <a:r>
              <a:rPr lang="de-DE" baseline="0" dirty="0" smtClean="0"/>
              <a:t> </a:t>
            </a:r>
            <a:r>
              <a:rPr lang="de-DE" baseline="0" dirty="0" err="1" smtClean="0"/>
              <a:t>firewall</a:t>
            </a:r>
            <a:r>
              <a:rPr lang="de-DE" baseline="0" dirty="0" smtClean="0"/>
              <a:t> </a:t>
            </a:r>
            <a:r>
              <a:rPr lang="de-DE" baseline="0" dirty="0" err="1" smtClean="0"/>
              <a:t>while</a:t>
            </a:r>
            <a:r>
              <a:rPr lang="de-DE" baseline="0" dirty="0" smtClean="0"/>
              <a:t> </a:t>
            </a:r>
            <a:r>
              <a:rPr lang="de-DE" baseline="0" dirty="0" err="1" smtClean="0"/>
              <a:t>using</a:t>
            </a:r>
            <a:r>
              <a:rPr lang="de-DE" baseline="0" dirty="0" smtClean="0"/>
              <a:t> an (</a:t>
            </a:r>
            <a:r>
              <a:rPr lang="de-DE" baseline="0" dirty="0" err="1" smtClean="0"/>
              <a:t>public</a:t>
            </a:r>
            <a:r>
              <a:rPr lang="de-DE" baseline="0" dirty="0" smtClean="0"/>
              <a:t>) OTA Service outside </a:t>
            </a:r>
            <a:r>
              <a:rPr lang="de-DE" baseline="0" dirty="0" err="1" smtClean="0"/>
              <a:t>the</a:t>
            </a:r>
            <a:r>
              <a:rPr lang="de-DE" baseline="0" dirty="0" smtClean="0"/>
              <a:t> </a:t>
            </a:r>
            <a:r>
              <a:rPr lang="de-DE" baseline="0" dirty="0" err="1" smtClean="0"/>
              <a:t>firewall</a:t>
            </a:r>
            <a:r>
              <a:rPr lang="de-DE" baseline="0" dirty="0" smtClean="0"/>
              <a:t>. The OTA Service </a:t>
            </a:r>
            <a:r>
              <a:rPr lang="de-DE" baseline="0" dirty="0" err="1" smtClean="0"/>
              <a:t>simply</a:t>
            </a:r>
            <a:r>
              <a:rPr lang="de-DE" baseline="0" dirty="0" smtClean="0"/>
              <a:t> </a:t>
            </a:r>
            <a:r>
              <a:rPr lang="de-DE" baseline="0" dirty="0" err="1" smtClean="0"/>
              <a:t>generates</a:t>
            </a:r>
            <a:r>
              <a:rPr lang="de-DE" baseline="0" dirty="0" smtClean="0"/>
              <a:t> </a:t>
            </a:r>
            <a:r>
              <a:rPr lang="de-DE" baseline="0" dirty="0" err="1" smtClean="0"/>
              <a:t>the</a:t>
            </a:r>
            <a:r>
              <a:rPr lang="de-DE" baseline="0" dirty="0" smtClean="0"/>
              <a:t> </a:t>
            </a:r>
            <a:r>
              <a:rPr lang="de-DE" baseline="0" dirty="0" err="1" smtClean="0"/>
              <a:t>internal</a:t>
            </a:r>
            <a:r>
              <a:rPr lang="de-DE" baseline="0" dirty="0" smtClean="0"/>
              <a:t> URLs </a:t>
            </a:r>
            <a:r>
              <a:rPr lang="de-DE" baseline="0" dirty="0" err="1" smtClean="0"/>
              <a:t>only</a:t>
            </a:r>
            <a:r>
              <a:rPr lang="de-DE" baseline="0" dirty="0" smtClean="0"/>
              <a:t> </a:t>
            </a:r>
            <a:r>
              <a:rPr lang="de-DE" baseline="0" dirty="0" err="1" smtClean="0"/>
              <a:t>working</a:t>
            </a:r>
            <a:r>
              <a:rPr lang="de-DE" baseline="0" dirty="0" smtClean="0"/>
              <a:t> </a:t>
            </a:r>
            <a:r>
              <a:rPr lang="de-DE" baseline="0" dirty="0" err="1" smtClean="0"/>
              <a:t>from</a:t>
            </a:r>
            <a:r>
              <a:rPr lang="de-DE" baseline="0" dirty="0" smtClean="0"/>
              <a:t> </a:t>
            </a:r>
            <a:r>
              <a:rPr lang="de-DE" baseline="0" dirty="0" err="1" smtClean="0"/>
              <a:t>inside</a:t>
            </a:r>
            <a:r>
              <a:rPr lang="de-DE" baseline="0" dirty="0" smtClean="0"/>
              <a:t> </a:t>
            </a:r>
            <a:r>
              <a:rPr lang="de-DE" baseline="0" dirty="0" err="1" smtClean="0"/>
              <a:t>the</a:t>
            </a:r>
            <a:r>
              <a:rPr lang="de-DE" baseline="0" dirty="0" smtClean="0"/>
              <a:t> </a:t>
            </a:r>
            <a:r>
              <a:rPr lang="de-DE" baseline="0" dirty="0" err="1" smtClean="0"/>
              <a:t>firewall</a:t>
            </a:r>
            <a:r>
              <a:rPr lang="de-DE" baseline="0" dirty="0" smtClean="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898997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775077"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2013 SAP AG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2013 SAP AG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2616101"/>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The information contained herein may be changed without prior notice.</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National product specifications may vary.</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in the express warranty statements accompanying such products and services, if any. Nothing herein should be construed as constituting an additional warranty. </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other countries. </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Please see </a:t>
            </a:r>
            <a:r>
              <a:rPr lang="en-US" sz="1200" kern="1200" noProof="1" smtClean="0">
                <a:solidFill>
                  <a:schemeClr val="tx1"/>
                </a:solidFill>
                <a:latin typeface="Arial"/>
                <a:ea typeface="MS PGothic" pitchFamily="34" charset="-128"/>
                <a:cs typeface="+mn-cs"/>
                <a:hlinkClick r:id="rId2"/>
              </a:rPr>
              <a:t>http://www.sap.com/corporate-en/legal/copyright/index.epx#trademark</a:t>
            </a:r>
            <a:r>
              <a:rPr lang="en-US" sz="1200" kern="1200" noProof="1" smtClean="0">
                <a:solidFill>
                  <a:schemeClr val="tx1"/>
                </a:solidFill>
                <a:latin typeface="Arial"/>
                <a:ea typeface="MS PGothic" pitchFamily="34" charset="-128"/>
                <a:cs typeface="+mn-cs"/>
              </a:rPr>
              <a:t> for additional trademark information and notices.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smtClean="0">
                <a:solidFill>
                  <a:schemeClr val="accent2"/>
                </a:solidFill>
                <a:latin typeface="+mj-lt"/>
                <a:ea typeface="+mj-ea"/>
                <a:cs typeface="+mj-cs"/>
              </a:rPr>
              <a:t>© 2013 SAP AG oder ein SAP-Konzernunternehmen. </a:t>
            </a:r>
            <a:br>
              <a:rPr lang="de-DE" sz="2900" b="1" kern="1200" noProof="0" dirty="0" smtClean="0">
                <a:solidFill>
                  <a:schemeClr val="accent2"/>
                </a:solidFill>
                <a:latin typeface="+mj-lt"/>
                <a:ea typeface="+mj-ea"/>
                <a:cs typeface="+mj-cs"/>
              </a:rPr>
            </a:br>
            <a:r>
              <a:rPr lang="de-DE" sz="2900" b="1" kern="1200" noProof="0" dirty="0" smtClean="0">
                <a:solidFill>
                  <a:schemeClr val="accent2"/>
                </a:solidFill>
                <a:latin typeface="+mj-lt"/>
                <a:ea typeface="+mj-ea"/>
                <a:cs typeface="+mj-cs"/>
              </a:rPr>
              <a:t>Alle Rechte vorbehalten.</a:t>
            </a:r>
          </a:p>
        </p:txBody>
      </p:sp>
      <p:sp>
        <p:nvSpPr>
          <p:cNvPr id="8" name="TextBox 7"/>
          <p:cNvSpPr txBox="1"/>
          <p:nvPr userDrawn="1"/>
        </p:nvSpPr>
        <p:spPr bwMode="gray">
          <a:xfrm>
            <a:off x="323999" y="1692000"/>
            <a:ext cx="11547325" cy="2800767"/>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Produkte können länderspezifische Unterschiede aufweisen.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Weitere Hinweise und Informationen zum Markenrecht finden Sie unter </a:t>
            </a:r>
            <a:r>
              <a:rPr lang="de-DE" sz="1200" kern="1200" noProof="1" smtClean="0">
                <a:solidFill>
                  <a:schemeClr val="tx1"/>
                </a:solidFill>
                <a:latin typeface="Arial"/>
                <a:ea typeface="MS PGothic" pitchFamily="34" charset="-128"/>
                <a:cs typeface="+mn-cs"/>
                <a:hlinkClick r:id="rId2"/>
              </a:rPr>
              <a:t>http://www.sap.com/corporate-en/legal/copyright/index.epx#trademark</a:t>
            </a:r>
            <a:r>
              <a:rPr lang="de-DE" sz="1200" kern="1200" noProof="1" smtClean="0">
                <a:solidFill>
                  <a:schemeClr val="tx1"/>
                </a:solidFill>
                <a:latin typeface="Arial"/>
                <a:ea typeface="MS PGothic" pitchFamily="34" charset="-128"/>
                <a:cs typeface="+mn-cs"/>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775077"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2013 SAP AG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75077" cy="153888"/>
          </a:xfrm>
          <a:prstGeom prst="rect">
            <a:avLst/>
          </a:prstGeom>
          <a:noFill/>
        </p:spPr>
        <p:txBody>
          <a:bodyPr wrap="none" lIns="85730" tIns="0" rIns="0" bIns="0" rtlCol="0">
            <a:spAutoFit/>
          </a:bodyPr>
          <a:lstStyle/>
          <a:p>
            <a:pPr marL="158780" indent="-158780" algn="l">
              <a:buClr>
                <a:schemeClr val="bg1"/>
              </a:buClr>
              <a:buFont typeface="Arial" pitchFamily="34" charset="0"/>
              <a:buChar char="©"/>
              <a:tabLst/>
            </a:pPr>
            <a:r>
              <a:rPr lang="en-US" sz="1000" noProof="0" dirty="0" smtClean="0">
                <a:solidFill>
                  <a:schemeClr val="bg1"/>
                </a:solidFill>
              </a:rPr>
              <a:t>2013 SAP AG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hyperlink" Target="http://www.freelists.org/list/maven4ios"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ap-production/xcode-maven-plugin" TargetMode="External"/><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C:\Users\d019534\AppData\Local\Microsoft\Windows\Temporary Internet Files\Content.IE5\M8B9MV8Z\273539_l_srgb_s_gl[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718" b="8886"/>
          <a:stretch/>
        </p:blipFill>
        <p:spPr bwMode="auto">
          <a:xfrm>
            <a:off x="-1800" y="1"/>
            <a:ext cx="12196800" cy="685958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OTA Service</a:t>
            </a:r>
            <a:endParaRPr lang="en-US" dirty="0"/>
          </a:p>
        </p:txBody>
      </p:sp>
      <p:sp>
        <p:nvSpPr>
          <p:cNvPr id="3" name="Subtitle 2"/>
          <p:cNvSpPr>
            <a:spLocks noGrp="1"/>
          </p:cNvSpPr>
          <p:nvPr>
            <p:ph type="subTitle" idx="1"/>
          </p:nvPr>
        </p:nvSpPr>
        <p:spPr/>
        <p:txBody>
          <a:bodyPr/>
          <a:lstStyle/>
          <a:p>
            <a:r>
              <a:rPr lang="en-US" dirty="0" smtClean="0"/>
              <a:t>Alexander Link / SAP AG</a:t>
            </a:r>
          </a:p>
          <a:p>
            <a:r>
              <a:rPr lang="en-US" dirty="0" smtClean="0"/>
              <a:t>June 25, </a:t>
            </a:r>
            <a:r>
              <a:rPr lang="en-US" dirty="0" smtClean="0"/>
              <a:t>2013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bwMode="gray">
          <a:xfrm>
            <a:off x="336947" y="1773610"/>
            <a:ext cx="2304256" cy="4608512"/>
          </a:xfrm>
          <a:prstGeom prst="rect">
            <a:avLst/>
          </a:prstGeom>
          <a:gradFill>
            <a:gsLst>
              <a:gs pos="0">
                <a:schemeClr val="bg1">
                  <a:lumMod val="85000"/>
                </a:schemeClr>
              </a:gs>
              <a:gs pos="50000">
                <a:schemeClr val="bg1">
                  <a:lumMod val="95000"/>
                </a:schemeClr>
              </a:gs>
              <a:gs pos="100000">
                <a:schemeClr val="bg1"/>
              </a:gs>
            </a:gsLst>
            <a:lin ang="3000000" scaled="0"/>
          </a:gradFill>
          <a:ln w="60325" algn="ctr">
            <a:solidFill>
              <a:srgbClr val="FFC000"/>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nvGrpSpPr>
          <p:cNvPr id="83" name="Group 82"/>
          <p:cNvGrpSpPr/>
          <p:nvPr/>
        </p:nvGrpSpPr>
        <p:grpSpPr>
          <a:xfrm>
            <a:off x="9986019" y="1995361"/>
            <a:ext cx="1440160" cy="1655468"/>
            <a:chOff x="467154" y="1976766"/>
            <a:chExt cx="3118619" cy="2202572"/>
          </a:xfrm>
          <a:solidFill>
            <a:schemeClr val="accent4">
              <a:lumMod val="40000"/>
              <a:lumOff val="60000"/>
            </a:schemeClr>
          </a:solidFill>
        </p:grpSpPr>
        <p:sp>
          <p:nvSpPr>
            <p:cNvPr id="84" name="Snip Single Corner Rectangle 83"/>
            <p:cNvSpPr/>
            <p:nvPr/>
          </p:nvSpPr>
          <p:spPr bwMode="gray">
            <a:xfrm>
              <a:off x="696987" y="1984386"/>
              <a:ext cx="2880320" cy="2165488"/>
            </a:xfrm>
            <a:prstGeom prst="snip1Rect">
              <a:avLst/>
            </a:prstGeom>
            <a:solidFill>
              <a:schemeClr val="bg1">
                <a:lumMod val="75000"/>
              </a:schemeClr>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5" name="Right Triangle 84"/>
            <p:cNvSpPr/>
            <p:nvPr/>
          </p:nvSpPr>
          <p:spPr bwMode="gray">
            <a:xfrm>
              <a:off x="3089383" y="1976766"/>
              <a:ext cx="496390" cy="324000"/>
            </a:xfrm>
            <a:prstGeom prst="rtTriangle">
              <a:avLst/>
            </a:prstGeom>
            <a:solidFill>
              <a:schemeClr val="bg1">
                <a:lumMod val="95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6" name="TextBox 85"/>
            <p:cNvSpPr txBox="1"/>
            <p:nvPr/>
          </p:nvSpPr>
          <p:spPr>
            <a:xfrm>
              <a:off x="467154" y="2127375"/>
              <a:ext cx="1014049" cy="225220"/>
            </a:xfrm>
            <a:prstGeom prst="rect">
              <a:avLst/>
            </a:prstGeom>
            <a:solidFill>
              <a:schemeClr val="bg1">
                <a:lumMod val="95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HTML</a:t>
              </a:r>
            </a:p>
          </p:txBody>
        </p:sp>
        <p:sp>
          <p:nvSpPr>
            <p:cNvPr id="87" name="Rectangle 86"/>
            <p:cNvSpPr/>
            <p:nvPr/>
          </p:nvSpPr>
          <p:spPr>
            <a:xfrm>
              <a:off x="696988" y="3565101"/>
              <a:ext cx="2880320" cy="614237"/>
            </a:xfrm>
            <a:prstGeom prst="rect">
              <a:avLst/>
            </a:prstGeom>
            <a:noFill/>
          </p:spPr>
          <p:txBody>
            <a:bodyPr wrap="square" lIns="91440" tIns="45720" rIns="91440" bIns="45720">
              <a:spAutoFit/>
            </a:bodyPr>
            <a:lstStyle/>
            <a:p>
              <a:pPr algn="ctr"/>
              <a:r>
                <a:rPr lang="en-US" sz="2400" b="1" cap="none" spc="0" dirty="0" smtClean="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2400" b="1" cap="none" spc="0" dirty="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7" name="Title 6"/>
          <p:cNvSpPr>
            <a:spLocks noGrp="1"/>
          </p:cNvSpPr>
          <p:nvPr>
            <p:ph type="title"/>
          </p:nvPr>
        </p:nvSpPr>
        <p:spPr/>
        <p:txBody>
          <a:bodyPr/>
          <a:lstStyle/>
          <a:p>
            <a:r>
              <a:rPr lang="de-DE" dirty="0" smtClean="0"/>
              <a:t>OTA Service – </a:t>
            </a:r>
            <a:r>
              <a:rPr lang="de-DE" dirty="0" err="1" smtClean="0"/>
              <a:t>with</a:t>
            </a:r>
            <a:r>
              <a:rPr lang="de-DE" dirty="0" smtClean="0"/>
              <a:t> Firewall</a:t>
            </a:r>
            <a:endParaRPr lang="de-DE" dirty="0"/>
          </a:p>
        </p:txBody>
      </p:sp>
      <p:sp>
        <p:nvSpPr>
          <p:cNvPr id="2" name="Rectangle 1"/>
          <p:cNvSpPr/>
          <p:nvPr/>
        </p:nvSpPr>
        <p:spPr bwMode="gray">
          <a:xfrm>
            <a:off x="5127575" y="3045149"/>
            <a:ext cx="1930405" cy="1752796"/>
          </a:xfrm>
          <a:prstGeom prst="rect">
            <a:avLst/>
          </a:prstGeom>
          <a:solidFill>
            <a:schemeClr val="tx2">
              <a:lumMod val="75000"/>
            </a:schemeClr>
          </a:solidFill>
          <a:ln cap="rnd">
            <a:solidFill>
              <a:schemeClr val="tx2">
                <a:lumMod val="50000"/>
              </a:schemeClr>
            </a:solidFill>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3200" b="1" i="0" u="none" strike="noStrike" kern="0" cap="none" spc="0" normalizeH="0" baseline="0" noProof="0" dirty="0" smtClean="0">
                <a:ln>
                  <a:noFill/>
                </a:ln>
                <a:effectLst/>
                <a:uLnTx/>
                <a:uFillTx/>
                <a:ea typeface="Arial Unicode MS" pitchFamily="34" charset="-128"/>
                <a:cs typeface="Arial Unicode MS" pitchFamily="34" charset="-128"/>
              </a:rPr>
              <a:t>OTA Service</a:t>
            </a:r>
          </a:p>
        </p:txBody>
      </p:sp>
      <p:grpSp>
        <p:nvGrpSpPr>
          <p:cNvPr id="11" name="Group 10"/>
          <p:cNvGrpSpPr/>
          <p:nvPr/>
        </p:nvGrpSpPr>
        <p:grpSpPr>
          <a:xfrm>
            <a:off x="5881563" y="2417756"/>
            <a:ext cx="428002" cy="616714"/>
            <a:chOff x="1925954" y="4613280"/>
            <a:chExt cx="428002" cy="616714"/>
          </a:xfrm>
        </p:grpSpPr>
        <p:grpSp>
          <p:nvGrpSpPr>
            <p:cNvPr id="8" name="Group 7"/>
            <p:cNvGrpSpPr/>
            <p:nvPr/>
          </p:nvGrpSpPr>
          <p:grpSpPr>
            <a:xfrm>
              <a:off x="2029135" y="4845204"/>
              <a:ext cx="216024" cy="384790"/>
              <a:chOff x="2029135" y="4845204"/>
              <a:chExt cx="216024" cy="384790"/>
            </a:xfrm>
          </p:grpSpPr>
          <p:cxnSp>
            <p:nvCxnSpPr>
              <p:cNvPr id="4" name="Straight Connector 3"/>
              <p:cNvCxnSpPr>
                <a:endCxn id="5" idx="4"/>
              </p:cNvCxnSpPr>
              <p:nvPr/>
            </p:nvCxnSpPr>
            <p:spPr>
              <a:xfrm flipV="1">
                <a:off x="2137147" y="5061228"/>
                <a:ext cx="0" cy="168766"/>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bwMode="gray">
              <a:xfrm>
                <a:off x="2029135" y="4845204"/>
                <a:ext cx="216024" cy="216024"/>
              </a:xfrm>
              <a:prstGeom prst="ellipse">
                <a:avLst/>
              </a:prstGeom>
              <a:noFill/>
              <a:ln w="38100" algn="ctr">
                <a:solidFill>
                  <a:schemeClr val="tx2">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
          <p:nvSpPr>
            <p:cNvPr id="10" name="TextBox 9"/>
            <p:cNvSpPr txBox="1"/>
            <p:nvPr/>
          </p:nvSpPr>
          <p:spPr>
            <a:xfrm>
              <a:off x="1925954" y="4613280"/>
              <a:ext cx="42800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b="1" kern="0" dirty="0" smtClean="0">
                  <a:solidFill>
                    <a:schemeClr val="tx2">
                      <a:lumMod val="50000"/>
                    </a:schemeClr>
                  </a:solidFill>
                  <a:ea typeface="Arial Unicode MS" pitchFamily="34" charset="-128"/>
                  <a:cs typeface="Arial Unicode MS" pitchFamily="34" charset="-128"/>
                </a:rPr>
                <a:t>HTML</a:t>
              </a:r>
            </a:p>
          </p:txBody>
        </p:sp>
      </p:grpSp>
      <p:grpSp>
        <p:nvGrpSpPr>
          <p:cNvPr id="12" name="Group 11"/>
          <p:cNvGrpSpPr/>
          <p:nvPr/>
        </p:nvGrpSpPr>
        <p:grpSpPr>
          <a:xfrm rot="16200000">
            <a:off x="7093675" y="3484206"/>
            <a:ext cx="485957" cy="557347"/>
            <a:chOff x="7681763" y="4701188"/>
            <a:chExt cx="485957" cy="557347"/>
          </a:xfrm>
        </p:grpSpPr>
        <p:grpSp>
          <p:nvGrpSpPr>
            <p:cNvPr id="33" name="Group 32"/>
            <p:cNvGrpSpPr/>
            <p:nvPr/>
          </p:nvGrpSpPr>
          <p:grpSpPr>
            <a:xfrm>
              <a:off x="7681763" y="4701188"/>
              <a:ext cx="216024" cy="384790"/>
              <a:chOff x="2029135" y="4701188"/>
              <a:chExt cx="216024" cy="384790"/>
            </a:xfrm>
          </p:grpSpPr>
          <p:cxnSp>
            <p:nvCxnSpPr>
              <p:cNvPr id="35" name="Straight Connector 34"/>
              <p:cNvCxnSpPr/>
              <p:nvPr/>
            </p:nvCxnSpPr>
            <p:spPr>
              <a:xfrm flipV="1">
                <a:off x="2137147" y="4701188"/>
                <a:ext cx="0" cy="168766"/>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bwMode="gray">
              <a:xfrm>
                <a:off x="2029135" y="4869954"/>
                <a:ext cx="216024" cy="216024"/>
              </a:xfrm>
              <a:prstGeom prst="ellipse">
                <a:avLst/>
              </a:prstGeom>
              <a:noFill/>
              <a:ln w="38100" algn="ctr">
                <a:solidFill>
                  <a:schemeClr val="tx2">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
          <p:nvSpPr>
            <p:cNvPr id="34" name="TextBox 33"/>
            <p:cNvSpPr txBox="1"/>
            <p:nvPr/>
          </p:nvSpPr>
          <p:spPr>
            <a:xfrm rot="5400000">
              <a:off x="7856577" y="4947392"/>
              <a:ext cx="43762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b="1" kern="0" dirty="0" smtClean="0">
                  <a:solidFill>
                    <a:schemeClr val="tx2">
                      <a:lumMod val="50000"/>
                    </a:schemeClr>
                  </a:solidFill>
                  <a:ea typeface="Arial Unicode MS" pitchFamily="34" charset="-128"/>
                  <a:cs typeface="Arial Unicode MS" pitchFamily="34" charset="-128"/>
                </a:rPr>
                <a:t>PLIST</a:t>
              </a:r>
            </a:p>
          </p:txBody>
        </p:sp>
      </p:grpSp>
      <p:grpSp>
        <p:nvGrpSpPr>
          <p:cNvPr id="49" name="Group 48"/>
          <p:cNvGrpSpPr/>
          <p:nvPr/>
        </p:nvGrpSpPr>
        <p:grpSpPr>
          <a:xfrm>
            <a:off x="696988" y="1989634"/>
            <a:ext cx="1440160" cy="1655468"/>
            <a:chOff x="467154" y="1976766"/>
            <a:chExt cx="3118619" cy="2202572"/>
          </a:xfrm>
          <a:solidFill>
            <a:schemeClr val="accent4">
              <a:lumMod val="40000"/>
              <a:lumOff val="60000"/>
            </a:schemeClr>
          </a:solidFill>
        </p:grpSpPr>
        <p:sp>
          <p:nvSpPr>
            <p:cNvPr id="50" name="Snip Single Corner Rectangle 49"/>
            <p:cNvSpPr/>
            <p:nvPr/>
          </p:nvSpPr>
          <p:spPr bwMode="gray">
            <a:xfrm>
              <a:off x="696987" y="1984386"/>
              <a:ext cx="2880320" cy="2165488"/>
            </a:xfrm>
            <a:prstGeom prst="snip1Rect">
              <a:avLst/>
            </a:prstGeom>
            <a:solidFill>
              <a:srgbClr val="FFC000"/>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1" name="Right Triangle 50"/>
            <p:cNvSpPr/>
            <p:nvPr/>
          </p:nvSpPr>
          <p:spPr bwMode="gray">
            <a:xfrm>
              <a:off x="3089383" y="1976766"/>
              <a:ext cx="496390" cy="324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2" name="TextBox 51"/>
            <p:cNvSpPr txBox="1"/>
            <p:nvPr/>
          </p:nvSpPr>
          <p:spPr>
            <a:xfrm>
              <a:off x="467154" y="2127375"/>
              <a:ext cx="1014049" cy="225220"/>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HTML</a:t>
              </a:r>
            </a:p>
          </p:txBody>
        </p:sp>
        <p:sp>
          <p:nvSpPr>
            <p:cNvPr id="53" name="Rectangle 52"/>
            <p:cNvSpPr/>
            <p:nvPr/>
          </p:nvSpPr>
          <p:spPr>
            <a:xfrm>
              <a:off x="696988" y="3565100"/>
              <a:ext cx="2880320" cy="614238"/>
            </a:xfrm>
            <a:prstGeom prst="rect">
              <a:avLst/>
            </a:prstGeom>
            <a:noFill/>
          </p:spPr>
          <p:txBody>
            <a:bodyPr wrap="square" lIns="91440" tIns="45720" rIns="91440" bIns="45720">
              <a:spAutoFit/>
            </a:bodyPr>
            <a:lstStyle/>
            <a:p>
              <a:pPr algn="ctr"/>
              <a:r>
                <a:rPr lang="en-US" sz="24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24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9" name="Rectangle 8"/>
          <p:cNvSpPr/>
          <p:nvPr/>
        </p:nvSpPr>
        <p:spPr bwMode="gray">
          <a:xfrm>
            <a:off x="10224200" y="2878057"/>
            <a:ext cx="1083346" cy="263705"/>
          </a:xfrm>
          <a:prstGeom prst="rect">
            <a:avLst/>
          </a:prstGeom>
          <a:ln>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err="1" smtClean="0">
                <a:ln>
                  <a:noFill/>
                </a:ln>
                <a:effectLst/>
                <a:uLnTx/>
                <a:uFillTx/>
                <a:ea typeface="Arial Unicode MS" pitchFamily="34" charset="-128"/>
                <a:cs typeface="Arial Unicode MS" pitchFamily="34" charset="-128"/>
              </a:rPr>
              <a:t>Install</a:t>
            </a:r>
            <a:r>
              <a:rPr kumimoji="0" lang="de-DE" sz="1200" b="1" i="0" u="none" strike="noStrike" kern="0" cap="none" spc="0" normalizeH="0" noProof="0" dirty="0" smtClean="0">
                <a:ln>
                  <a:noFill/>
                </a:ln>
                <a:effectLst/>
                <a:uLnTx/>
                <a:uFillTx/>
                <a:ea typeface="Arial Unicode MS" pitchFamily="34" charset="-128"/>
                <a:cs typeface="Arial Unicode MS" pitchFamily="34" charset="-128"/>
              </a:rPr>
              <a:t> </a:t>
            </a:r>
            <a:r>
              <a:rPr kumimoji="0" lang="de-DE" sz="1200" b="1" i="0" u="none" strike="noStrike" kern="0" cap="none" spc="0" normalizeH="0" baseline="0" noProof="0" dirty="0" smtClean="0">
                <a:ln>
                  <a:noFill/>
                </a:ln>
                <a:effectLst/>
                <a:uLnTx/>
                <a:uFillTx/>
                <a:ea typeface="Arial Unicode MS" pitchFamily="34" charset="-128"/>
                <a:cs typeface="Arial Unicode MS" pitchFamily="34" charset="-128"/>
              </a:rPr>
              <a:t>Link</a:t>
            </a:r>
          </a:p>
        </p:txBody>
      </p:sp>
      <p:sp>
        <p:nvSpPr>
          <p:cNvPr id="74" name="Rectangle 73"/>
          <p:cNvSpPr/>
          <p:nvPr/>
        </p:nvSpPr>
        <p:spPr bwMode="gray">
          <a:xfrm>
            <a:off x="989211" y="2404154"/>
            <a:ext cx="946112" cy="720876"/>
          </a:xfrm>
          <a:prstGeom prst="rect">
            <a:avLst/>
          </a:prstGeom>
          <a:solidFill>
            <a:schemeClr val="bg1">
              <a:lumMod val="95000"/>
            </a:schemeClr>
          </a:solidFill>
          <a:ln>
            <a:solidFill>
              <a:schemeClr val="tx2">
                <a:lumMod val="75000"/>
              </a:schemeClr>
            </a:solidFill>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smtClean="0">
                <a:ln>
                  <a:noFill/>
                </a:ln>
                <a:solidFill>
                  <a:schemeClr val="tx2">
                    <a:lumMod val="50000"/>
                  </a:schemeClr>
                </a:solidFill>
                <a:effectLst/>
                <a:uLnTx/>
                <a:uFillTx/>
                <a:ea typeface="Arial Unicode MS" pitchFamily="34" charset="-128"/>
                <a:cs typeface="Arial Unicode MS" pitchFamily="34" charset="-128"/>
              </a:rPr>
              <a:t>&lt;</a:t>
            </a:r>
            <a:r>
              <a:rPr kumimoji="0" lang="de-DE" sz="1200" b="1" i="0" u="none" strike="noStrike" kern="0" cap="none" spc="0" normalizeH="0" baseline="0" noProof="0" dirty="0" err="1" smtClean="0">
                <a:ln>
                  <a:noFill/>
                </a:ln>
                <a:solidFill>
                  <a:schemeClr val="tx2">
                    <a:lumMod val="50000"/>
                  </a:schemeClr>
                </a:solidFill>
                <a:effectLst/>
                <a:uLnTx/>
                <a:uFillTx/>
                <a:ea typeface="Arial Unicode MS" pitchFamily="34" charset="-128"/>
                <a:cs typeface="Arial Unicode MS" pitchFamily="34" charset="-128"/>
              </a:rPr>
              <a:t>iframe</a:t>
            </a:r>
            <a:r>
              <a:rPr kumimoji="0" lang="de-DE" sz="1200" b="1" i="0" u="none" strike="noStrike" kern="0" cap="none" spc="0" normalizeH="0" baseline="0" noProof="0" dirty="0" smtClean="0">
                <a:ln>
                  <a:noFill/>
                </a:ln>
                <a:solidFill>
                  <a:schemeClr val="tx2">
                    <a:lumMod val="50000"/>
                  </a:schemeClr>
                </a:solidFill>
                <a:effectLst/>
                <a:uLnTx/>
                <a:uFillTx/>
                <a:ea typeface="Arial Unicode MS" pitchFamily="34" charset="-128"/>
                <a:cs typeface="Arial Unicode MS" pitchFamily="34" charset="-128"/>
              </a:rPr>
              <a:t>/&gt;</a:t>
            </a:r>
          </a:p>
        </p:txBody>
      </p:sp>
      <p:cxnSp>
        <p:nvCxnSpPr>
          <p:cNvPr id="59" name="Straight Arrow Connector 58"/>
          <p:cNvCxnSpPr>
            <a:stCxn id="74" idx="3"/>
          </p:cNvCxnSpPr>
          <p:nvPr/>
        </p:nvCxnSpPr>
        <p:spPr>
          <a:xfrm>
            <a:off x="1935323" y="2764592"/>
            <a:ext cx="3946240" cy="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385619" y="2759198"/>
            <a:ext cx="3528392" cy="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9" idx="1"/>
          </p:cNvCxnSpPr>
          <p:nvPr/>
        </p:nvCxnSpPr>
        <p:spPr>
          <a:xfrm flipH="1">
            <a:off x="7537747" y="3009910"/>
            <a:ext cx="2686453" cy="851932"/>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7537747" y="3933850"/>
            <a:ext cx="2448272" cy="72008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rot="20538618">
            <a:off x="7942535" y="3205154"/>
            <a:ext cx="1734449"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100" b="1" kern="0" dirty="0" smtClean="0">
                <a:solidFill>
                  <a:schemeClr val="tx2">
                    <a:lumMod val="50000"/>
                  </a:schemeClr>
                </a:solidFill>
                <a:ea typeface="Arial Unicode MS" pitchFamily="34" charset="-128"/>
                <a:cs typeface="Arial Unicode MS" pitchFamily="34" charset="-128"/>
              </a:rPr>
              <a:t>App Parameters + </a:t>
            </a:r>
            <a:r>
              <a:rPr lang="de-DE" sz="1100" b="1" kern="0" dirty="0" err="1" smtClean="0">
                <a:solidFill>
                  <a:srgbClr val="FFC000"/>
                </a:solidFill>
                <a:ea typeface="Arial Unicode MS" pitchFamily="34" charset="-128"/>
                <a:cs typeface="Arial Unicode MS" pitchFamily="34" charset="-128"/>
              </a:rPr>
              <a:t>Referer</a:t>
            </a:r>
            <a:endParaRPr lang="de-DE" sz="1100" b="1" kern="0" dirty="0" smtClean="0">
              <a:solidFill>
                <a:srgbClr val="FFC000"/>
              </a:solidFill>
              <a:ea typeface="Arial Unicode MS" pitchFamily="34" charset="-128"/>
              <a:cs typeface="Arial Unicode MS" pitchFamily="34" charset="-128"/>
            </a:endParaRPr>
          </a:p>
        </p:txBody>
      </p:sp>
      <p:grpSp>
        <p:nvGrpSpPr>
          <p:cNvPr id="78" name="Group 77"/>
          <p:cNvGrpSpPr/>
          <p:nvPr/>
        </p:nvGrpSpPr>
        <p:grpSpPr>
          <a:xfrm>
            <a:off x="693079" y="4150590"/>
            <a:ext cx="1440160" cy="1655468"/>
            <a:chOff x="467154" y="1976766"/>
            <a:chExt cx="3118619" cy="2202572"/>
          </a:xfrm>
          <a:solidFill>
            <a:schemeClr val="accent4">
              <a:lumMod val="40000"/>
              <a:lumOff val="60000"/>
            </a:schemeClr>
          </a:solidFill>
        </p:grpSpPr>
        <p:sp>
          <p:nvSpPr>
            <p:cNvPr id="79" name="Snip Single Corner Rectangle 78"/>
            <p:cNvSpPr/>
            <p:nvPr/>
          </p:nvSpPr>
          <p:spPr bwMode="gray">
            <a:xfrm>
              <a:off x="696987" y="1984386"/>
              <a:ext cx="2880320" cy="2165488"/>
            </a:xfrm>
            <a:prstGeom prst="snip1Rect">
              <a:avLst/>
            </a:prstGeom>
            <a:solidFill>
              <a:srgbClr val="FFC000"/>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0" name="Right Triangle 79"/>
            <p:cNvSpPr/>
            <p:nvPr/>
          </p:nvSpPr>
          <p:spPr bwMode="gray">
            <a:xfrm>
              <a:off x="3089383" y="1976766"/>
              <a:ext cx="496390" cy="324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1" name="TextBox 80"/>
            <p:cNvSpPr txBox="1"/>
            <p:nvPr/>
          </p:nvSpPr>
          <p:spPr>
            <a:xfrm>
              <a:off x="467154" y="2127375"/>
              <a:ext cx="1014049" cy="225220"/>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IPA</a:t>
              </a:r>
            </a:p>
          </p:txBody>
        </p:sp>
        <p:sp>
          <p:nvSpPr>
            <p:cNvPr id="82" name="Rectangle 81"/>
            <p:cNvSpPr/>
            <p:nvPr/>
          </p:nvSpPr>
          <p:spPr>
            <a:xfrm>
              <a:off x="696988" y="3565101"/>
              <a:ext cx="2880320" cy="614237"/>
            </a:xfrm>
            <a:prstGeom prst="rect">
              <a:avLst/>
            </a:prstGeom>
            <a:noFill/>
          </p:spPr>
          <p:txBody>
            <a:bodyPr wrap="square" lIns="91440" tIns="45720" rIns="91440" bIns="45720">
              <a:spAutoFit/>
            </a:bodyPr>
            <a:lstStyle/>
            <a:p>
              <a:pPr algn="ctr"/>
              <a:r>
                <a:rPr lang="en-US" sz="24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010001</a:t>
              </a:r>
              <a:endParaRPr lang="en-US" sz="24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grpSp>
        <p:nvGrpSpPr>
          <p:cNvPr id="88" name="Group 87"/>
          <p:cNvGrpSpPr/>
          <p:nvPr/>
        </p:nvGrpSpPr>
        <p:grpSpPr>
          <a:xfrm>
            <a:off x="9986019" y="4156317"/>
            <a:ext cx="1440160" cy="1655468"/>
            <a:chOff x="467154" y="1976766"/>
            <a:chExt cx="3118619" cy="2202572"/>
          </a:xfrm>
          <a:solidFill>
            <a:schemeClr val="accent4">
              <a:lumMod val="40000"/>
              <a:lumOff val="60000"/>
            </a:schemeClr>
          </a:solidFill>
        </p:grpSpPr>
        <p:sp>
          <p:nvSpPr>
            <p:cNvPr id="89" name="Snip Single Corner Rectangle 88"/>
            <p:cNvSpPr/>
            <p:nvPr/>
          </p:nvSpPr>
          <p:spPr bwMode="gray">
            <a:xfrm>
              <a:off x="696987" y="1984386"/>
              <a:ext cx="2880320" cy="2165488"/>
            </a:xfrm>
            <a:prstGeom prst="snip1Rect">
              <a:avLst/>
            </a:prstGeom>
            <a:solidFill>
              <a:schemeClr val="bg1">
                <a:lumMod val="75000"/>
              </a:schemeClr>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0" name="Right Triangle 89"/>
            <p:cNvSpPr/>
            <p:nvPr/>
          </p:nvSpPr>
          <p:spPr bwMode="gray">
            <a:xfrm>
              <a:off x="3089383" y="1976766"/>
              <a:ext cx="496390" cy="324000"/>
            </a:xfrm>
            <a:prstGeom prst="rtTriangle">
              <a:avLst/>
            </a:prstGeom>
            <a:solidFill>
              <a:schemeClr val="bg1">
                <a:lumMod val="95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1" name="TextBox 90"/>
            <p:cNvSpPr txBox="1"/>
            <p:nvPr/>
          </p:nvSpPr>
          <p:spPr>
            <a:xfrm>
              <a:off x="467154" y="2127375"/>
              <a:ext cx="1014049" cy="225220"/>
            </a:xfrm>
            <a:prstGeom prst="rect">
              <a:avLst/>
            </a:prstGeom>
            <a:solidFill>
              <a:schemeClr val="bg1">
                <a:lumMod val="95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PLIST</a:t>
              </a:r>
            </a:p>
          </p:txBody>
        </p:sp>
        <p:sp>
          <p:nvSpPr>
            <p:cNvPr id="92" name="Rectangle 91"/>
            <p:cNvSpPr/>
            <p:nvPr/>
          </p:nvSpPr>
          <p:spPr>
            <a:xfrm>
              <a:off x="696988" y="3565101"/>
              <a:ext cx="2880320" cy="614237"/>
            </a:xfrm>
            <a:prstGeom prst="rect">
              <a:avLst/>
            </a:prstGeom>
            <a:noFill/>
          </p:spPr>
          <p:txBody>
            <a:bodyPr wrap="square" lIns="91440" tIns="45720" rIns="91440" bIns="45720">
              <a:spAutoFit/>
            </a:bodyPr>
            <a:lstStyle/>
            <a:p>
              <a:pPr algn="ctr"/>
              <a:r>
                <a:rPr lang="en-US" sz="2400" b="1" cap="none" spc="0" dirty="0" smtClean="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2400" b="1" cap="none" spc="0" dirty="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103" name="Rectangle 102"/>
          <p:cNvSpPr/>
          <p:nvPr/>
        </p:nvSpPr>
        <p:spPr bwMode="gray">
          <a:xfrm>
            <a:off x="10219191" y="5008801"/>
            <a:ext cx="1083346" cy="26370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smtClean="0">
                <a:ln>
                  <a:noFill/>
                </a:ln>
                <a:effectLst/>
                <a:uLnTx/>
                <a:uFillTx/>
                <a:ea typeface="Arial Unicode MS" pitchFamily="34" charset="-128"/>
                <a:cs typeface="Arial Unicode MS" pitchFamily="34" charset="-128"/>
              </a:rPr>
              <a:t>IPA URL</a:t>
            </a:r>
          </a:p>
        </p:txBody>
      </p:sp>
      <p:cxnSp>
        <p:nvCxnSpPr>
          <p:cNvPr id="65" name="Straight Arrow Connector 64"/>
          <p:cNvCxnSpPr/>
          <p:nvPr/>
        </p:nvCxnSpPr>
        <p:spPr>
          <a:xfrm flipH="1">
            <a:off x="2281163" y="5157986"/>
            <a:ext cx="7938028" cy="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18" name="Group 117"/>
          <p:cNvGrpSpPr/>
          <p:nvPr/>
        </p:nvGrpSpPr>
        <p:grpSpPr>
          <a:xfrm>
            <a:off x="3217267" y="1773610"/>
            <a:ext cx="984737" cy="4680520"/>
            <a:chOff x="2785219" y="1485578"/>
            <a:chExt cx="984737" cy="4680520"/>
          </a:xfrm>
        </p:grpSpPr>
        <p:cxnSp>
          <p:nvCxnSpPr>
            <p:cNvPr id="113" name="Straight Connector 112"/>
            <p:cNvCxnSpPr/>
            <p:nvPr/>
          </p:nvCxnSpPr>
          <p:spPr>
            <a:xfrm>
              <a:off x="3217267" y="1485578"/>
              <a:ext cx="0" cy="4680520"/>
            </a:xfrm>
            <a:prstGeom prst="line">
              <a:avLst/>
            </a:prstGeom>
            <a:ln w="44450">
              <a:solidFill>
                <a:srgbClr val="FF0000"/>
              </a:solidFill>
              <a:prstDash val="lgDash"/>
            </a:ln>
            <a:effectLst>
              <a:glow rad="76200">
                <a:srgbClr val="FFC000"/>
              </a:glow>
            </a:effectLst>
          </p:spPr>
          <p:style>
            <a:lnRef idx="1">
              <a:schemeClr val="accent1"/>
            </a:lnRef>
            <a:fillRef idx="0">
              <a:schemeClr val="accent1"/>
            </a:fillRef>
            <a:effectRef idx="0">
              <a:schemeClr val="accent1"/>
            </a:effectRef>
            <a:fontRef idx="minor">
              <a:schemeClr val="tx1"/>
            </a:fontRef>
          </p:style>
        </p:cxnSp>
        <p:pic>
          <p:nvPicPr>
            <p:cNvPr id="1027" name="Picture 3" descr="C:\Users\d036706\AppData\Local\Microsoft\Windows\Temporary Internet Files\Low\Content.IE5\RRJAPOLF\MC90043162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5219" y="3045148"/>
              <a:ext cx="984737" cy="984737"/>
            </a:xfrm>
            <a:prstGeom prst="rect">
              <a:avLst/>
            </a:prstGeom>
            <a:noFill/>
            <a:extLst>
              <a:ext uri="{909E8E84-426E-40DD-AFC4-6F175D3DCCD1}">
                <a14:hiddenFill xmlns:a14="http://schemas.microsoft.com/office/drawing/2010/main">
                  <a:solidFill>
                    <a:srgbClr val="FFFFFF"/>
                  </a:solidFill>
                </a14:hiddenFill>
              </a:ext>
            </a:extLst>
          </p:spPr>
        </p:pic>
      </p:grpSp>
      <p:sp>
        <p:nvSpPr>
          <p:cNvPr id="123" name="TextBox 122"/>
          <p:cNvSpPr txBox="1"/>
          <p:nvPr/>
        </p:nvSpPr>
        <p:spPr>
          <a:xfrm>
            <a:off x="336948" y="1341562"/>
            <a:ext cx="2304256" cy="276999"/>
          </a:xfrm>
          <a:prstGeom prst="rect">
            <a:avLst/>
          </a:prstGeom>
          <a:noFill/>
          <a:effectLst>
            <a:outerShdw blurRad="38100" dist="12700" dir="2700000" algn="tl" rotWithShape="0">
              <a:prstClr val="black">
                <a:alpha val="40000"/>
              </a:prstClr>
            </a:outerShdw>
          </a:effectLst>
        </p:spPr>
        <p:txBody>
          <a:bodyPr wrap="square" lIns="0" tIns="0" rIns="0" bIns="0" rtlCol="0">
            <a:spAutoFit/>
          </a:bodyPr>
          <a:lstStyle/>
          <a:p>
            <a:pPr algn="ctr" fontAlgn="base">
              <a:spcBef>
                <a:spcPct val="50000"/>
              </a:spcBef>
              <a:spcAft>
                <a:spcPct val="0"/>
              </a:spcAft>
              <a:buClr>
                <a:srgbClr val="F0AB00"/>
              </a:buClr>
              <a:buSzPct val="80000"/>
            </a:pPr>
            <a:r>
              <a:rPr lang="de-DE" sz="1800" b="1" kern="0" dirty="0" smtClean="0">
                <a:latin typeface="+mn-lt"/>
                <a:ea typeface="Arial Unicode MS" pitchFamily="34" charset="-128"/>
                <a:cs typeface="Arial Unicode MS" pitchFamily="34" charset="-128"/>
              </a:rPr>
              <a:t>Internal Web Server</a:t>
            </a:r>
          </a:p>
        </p:txBody>
      </p:sp>
      <p:sp>
        <p:nvSpPr>
          <p:cNvPr id="126" name="TextBox 125"/>
          <p:cNvSpPr txBox="1"/>
          <p:nvPr/>
        </p:nvSpPr>
        <p:spPr>
          <a:xfrm>
            <a:off x="3933572" y="1341562"/>
            <a:ext cx="6158584" cy="276999"/>
          </a:xfrm>
          <a:prstGeom prst="rect">
            <a:avLst/>
          </a:prstGeom>
          <a:noFill/>
          <a:effectLst>
            <a:outerShdw blurRad="38100" dist="12700" dir="2700000" algn="tl" rotWithShape="0">
              <a:prstClr val="black">
                <a:alpha val="40000"/>
              </a:prstClr>
            </a:outerShdw>
          </a:effectLst>
        </p:spPr>
        <p:txBody>
          <a:bodyPr wrap="square" lIns="0" tIns="0" rIns="0" bIns="0" rtlCol="0">
            <a:spAutoFit/>
          </a:bodyPr>
          <a:lstStyle/>
          <a:p>
            <a:pPr algn="ctr" fontAlgn="base">
              <a:spcBef>
                <a:spcPct val="50000"/>
              </a:spcBef>
              <a:spcAft>
                <a:spcPct val="0"/>
              </a:spcAft>
              <a:buClr>
                <a:srgbClr val="F0AB00"/>
              </a:buClr>
              <a:buSzPct val="80000"/>
            </a:pPr>
            <a:r>
              <a:rPr lang="de-DE" sz="1800" b="1" kern="0" dirty="0" smtClean="0">
                <a:latin typeface="+mn-lt"/>
                <a:ea typeface="Arial Unicode MS" pitchFamily="34" charset="-128"/>
                <a:cs typeface="Arial Unicode MS" pitchFamily="34" charset="-128"/>
              </a:rPr>
              <a:t>Internet</a:t>
            </a:r>
          </a:p>
        </p:txBody>
      </p:sp>
      <p:sp>
        <p:nvSpPr>
          <p:cNvPr id="127" name="TextBox 126"/>
          <p:cNvSpPr txBox="1"/>
          <p:nvPr/>
        </p:nvSpPr>
        <p:spPr>
          <a:xfrm>
            <a:off x="7726978" y="2540437"/>
            <a:ext cx="588303"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100" b="1" kern="0" dirty="0" err="1">
                <a:solidFill>
                  <a:schemeClr val="bg2">
                    <a:lumMod val="50000"/>
                  </a:schemeClr>
                </a:solidFill>
                <a:ea typeface="Arial Unicode MS" pitchFamily="34" charset="-128"/>
                <a:cs typeface="Arial Unicode MS" pitchFamily="34" charset="-128"/>
              </a:rPr>
              <a:t>generate</a:t>
            </a:r>
            <a:endParaRPr lang="de-DE" sz="1100" b="1" kern="0" dirty="0">
              <a:solidFill>
                <a:schemeClr val="bg2">
                  <a:lumMod val="50000"/>
                </a:schemeClr>
              </a:solidFill>
              <a:ea typeface="Arial Unicode MS" pitchFamily="34" charset="-128"/>
              <a:cs typeface="Arial Unicode MS" pitchFamily="34" charset="-128"/>
            </a:endParaRPr>
          </a:p>
        </p:txBody>
      </p:sp>
      <p:sp>
        <p:nvSpPr>
          <p:cNvPr id="128" name="TextBox 127"/>
          <p:cNvSpPr txBox="1"/>
          <p:nvPr/>
        </p:nvSpPr>
        <p:spPr>
          <a:xfrm rot="1026420">
            <a:off x="8599109" y="4101372"/>
            <a:ext cx="588303"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100" b="1" kern="0" dirty="0" err="1">
                <a:solidFill>
                  <a:schemeClr val="bg2">
                    <a:lumMod val="50000"/>
                  </a:schemeClr>
                </a:solidFill>
                <a:ea typeface="Arial Unicode MS" pitchFamily="34" charset="-128"/>
                <a:cs typeface="Arial Unicode MS" pitchFamily="34" charset="-128"/>
              </a:rPr>
              <a:t>generate</a:t>
            </a:r>
            <a:endParaRPr lang="de-DE" sz="1100" b="1" kern="0" dirty="0">
              <a:solidFill>
                <a:schemeClr val="bg2">
                  <a:lumMod val="50000"/>
                </a:schemeClr>
              </a:solidFill>
              <a:ea typeface="Arial Unicode MS" pitchFamily="34" charset="-128"/>
              <a:cs typeface="Arial Unicode MS" pitchFamily="34" charset="-128"/>
            </a:endParaRPr>
          </a:p>
        </p:txBody>
      </p:sp>
      <p:sp>
        <p:nvSpPr>
          <p:cNvPr id="67" name="TextBox 66"/>
          <p:cNvSpPr txBox="1"/>
          <p:nvPr/>
        </p:nvSpPr>
        <p:spPr>
          <a:xfrm>
            <a:off x="3865339" y="2540437"/>
            <a:ext cx="1734449"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100" b="1" kern="0" dirty="0" smtClean="0">
                <a:solidFill>
                  <a:schemeClr val="tx2">
                    <a:lumMod val="50000"/>
                  </a:schemeClr>
                </a:solidFill>
                <a:ea typeface="Arial Unicode MS" pitchFamily="34" charset="-128"/>
                <a:cs typeface="Arial Unicode MS" pitchFamily="34" charset="-128"/>
              </a:rPr>
              <a:t>App Parameters + </a:t>
            </a:r>
            <a:r>
              <a:rPr lang="de-DE" sz="1100" b="1" kern="0" dirty="0" err="1" smtClean="0">
                <a:solidFill>
                  <a:srgbClr val="FFC000"/>
                </a:solidFill>
                <a:ea typeface="Arial Unicode MS" pitchFamily="34" charset="-128"/>
                <a:cs typeface="Arial Unicode MS" pitchFamily="34" charset="-128"/>
              </a:rPr>
              <a:t>Referer</a:t>
            </a:r>
            <a:endParaRPr lang="de-DE" sz="1100" b="1" kern="0" dirty="0" smtClean="0">
              <a:solidFill>
                <a:srgbClr val="FFC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18033517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pple iPhone 5 16GB Weiss &amp; Silb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4441" y="2128213"/>
            <a:ext cx="1512986" cy="1733629"/>
          </a:xfrm>
          <a:prstGeom prst="rect">
            <a:avLst/>
          </a:prstGeom>
          <a:noFill/>
          <a:extLst>
            <a:ext uri="{909E8E84-426E-40DD-AFC4-6F175D3DCCD1}">
              <a14:hiddenFill xmlns:a14="http://schemas.microsoft.com/office/drawing/2010/main">
                <a:solidFill>
                  <a:srgbClr val="FFFFFF"/>
                </a:solidFill>
              </a14:hiddenFill>
            </a:ext>
          </a:extLst>
        </p:spPr>
      </p:pic>
      <p:sp>
        <p:nvSpPr>
          <p:cNvPr id="119" name="Rectangle 118"/>
          <p:cNvSpPr/>
          <p:nvPr/>
        </p:nvSpPr>
        <p:spPr bwMode="gray">
          <a:xfrm>
            <a:off x="336947" y="1773610"/>
            <a:ext cx="2304256" cy="4608512"/>
          </a:xfrm>
          <a:prstGeom prst="rect">
            <a:avLst/>
          </a:prstGeom>
          <a:gradFill>
            <a:gsLst>
              <a:gs pos="0">
                <a:schemeClr val="bg1">
                  <a:lumMod val="85000"/>
                </a:schemeClr>
              </a:gs>
              <a:gs pos="50000">
                <a:schemeClr val="bg1">
                  <a:lumMod val="95000"/>
                </a:schemeClr>
              </a:gs>
              <a:gs pos="100000">
                <a:schemeClr val="bg1"/>
              </a:gs>
            </a:gsLst>
            <a:lin ang="3000000" scaled="0"/>
          </a:gradFill>
          <a:ln w="60325" algn="ctr">
            <a:solidFill>
              <a:srgbClr val="FFC000"/>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7" name="Title 6"/>
          <p:cNvSpPr>
            <a:spLocks noGrp="1"/>
          </p:cNvSpPr>
          <p:nvPr>
            <p:ph type="title"/>
          </p:nvPr>
        </p:nvSpPr>
        <p:spPr/>
        <p:txBody>
          <a:bodyPr/>
          <a:lstStyle/>
          <a:p>
            <a:r>
              <a:rPr lang="de-DE" dirty="0" smtClean="0"/>
              <a:t>OTA Service – </a:t>
            </a:r>
            <a:r>
              <a:rPr lang="de-DE" dirty="0" err="1" smtClean="0"/>
              <a:t>with</a:t>
            </a:r>
            <a:r>
              <a:rPr lang="de-DE" dirty="0" smtClean="0"/>
              <a:t> Firewall</a:t>
            </a:r>
            <a:endParaRPr lang="de-DE" dirty="0"/>
          </a:p>
        </p:txBody>
      </p:sp>
      <p:sp>
        <p:nvSpPr>
          <p:cNvPr id="2" name="Rectangle 1"/>
          <p:cNvSpPr/>
          <p:nvPr/>
        </p:nvSpPr>
        <p:spPr bwMode="gray">
          <a:xfrm>
            <a:off x="8146339" y="3045149"/>
            <a:ext cx="1930405" cy="1752796"/>
          </a:xfrm>
          <a:prstGeom prst="rect">
            <a:avLst/>
          </a:prstGeom>
          <a:solidFill>
            <a:schemeClr val="tx2">
              <a:lumMod val="75000"/>
            </a:schemeClr>
          </a:solidFill>
          <a:ln cap="rnd">
            <a:solidFill>
              <a:schemeClr val="tx2">
                <a:lumMod val="50000"/>
              </a:schemeClr>
            </a:solidFill>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3200" b="1" i="0" u="none" strike="noStrike" kern="0" cap="none" spc="0" normalizeH="0" baseline="0" noProof="0" dirty="0" smtClean="0">
                <a:ln>
                  <a:noFill/>
                </a:ln>
                <a:effectLst/>
                <a:uLnTx/>
                <a:uFillTx/>
                <a:ea typeface="Arial Unicode MS" pitchFamily="34" charset="-128"/>
                <a:cs typeface="Arial Unicode MS" pitchFamily="34" charset="-128"/>
              </a:rPr>
              <a:t>OTA Service</a:t>
            </a:r>
          </a:p>
        </p:txBody>
      </p:sp>
      <p:grpSp>
        <p:nvGrpSpPr>
          <p:cNvPr id="49" name="Group 48"/>
          <p:cNvGrpSpPr/>
          <p:nvPr/>
        </p:nvGrpSpPr>
        <p:grpSpPr>
          <a:xfrm>
            <a:off x="696988" y="1989634"/>
            <a:ext cx="1440160" cy="1655468"/>
            <a:chOff x="467154" y="1976766"/>
            <a:chExt cx="3118619" cy="2202572"/>
          </a:xfrm>
          <a:solidFill>
            <a:schemeClr val="accent4">
              <a:lumMod val="40000"/>
              <a:lumOff val="60000"/>
            </a:schemeClr>
          </a:solidFill>
        </p:grpSpPr>
        <p:sp>
          <p:nvSpPr>
            <p:cNvPr id="50" name="Snip Single Corner Rectangle 49"/>
            <p:cNvSpPr/>
            <p:nvPr/>
          </p:nvSpPr>
          <p:spPr bwMode="gray">
            <a:xfrm>
              <a:off x="696987" y="1984386"/>
              <a:ext cx="2880320" cy="2165488"/>
            </a:xfrm>
            <a:prstGeom prst="snip1Rect">
              <a:avLst/>
            </a:prstGeom>
            <a:solidFill>
              <a:srgbClr val="FFC000"/>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1" name="Right Triangle 50"/>
            <p:cNvSpPr/>
            <p:nvPr/>
          </p:nvSpPr>
          <p:spPr bwMode="gray">
            <a:xfrm>
              <a:off x="3089383" y="1976766"/>
              <a:ext cx="496390" cy="324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2" name="TextBox 51"/>
            <p:cNvSpPr txBox="1"/>
            <p:nvPr/>
          </p:nvSpPr>
          <p:spPr>
            <a:xfrm>
              <a:off x="467154" y="2127375"/>
              <a:ext cx="1014049" cy="225220"/>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HTML</a:t>
              </a:r>
            </a:p>
          </p:txBody>
        </p:sp>
        <p:sp>
          <p:nvSpPr>
            <p:cNvPr id="53" name="Rectangle 52"/>
            <p:cNvSpPr/>
            <p:nvPr/>
          </p:nvSpPr>
          <p:spPr>
            <a:xfrm>
              <a:off x="696988" y="3565100"/>
              <a:ext cx="2880320" cy="614238"/>
            </a:xfrm>
            <a:prstGeom prst="rect">
              <a:avLst/>
            </a:prstGeom>
            <a:noFill/>
          </p:spPr>
          <p:txBody>
            <a:bodyPr wrap="square" lIns="91440" tIns="45720" rIns="91440" bIns="45720">
              <a:spAutoFit/>
            </a:bodyPr>
            <a:lstStyle/>
            <a:p>
              <a:pPr algn="ctr"/>
              <a:r>
                <a:rPr lang="en-US" sz="24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24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74" name="Rectangle 73"/>
          <p:cNvSpPr/>
          <p:nvPr/>
        </p:nvSpPr>
        <p:spPr bwMode="gray">
          <a:xfrm>
            <a:off x="989211" y="2404154"/>
            <a:ext cx="946112" cy="720876"/>
          </a:xfrm>
          <a:prstGeom prst="rect">
            <a:avLst/>
          </a:prstGeom>
          <a:solidFill>
            <a:schemeClr val="bg1">
              <a:lumMod val="95000"/>
            </a:schemeClr>
          </a:solidFill>
          <a:ln>
            <a:solidFill>
              <a:schemeClr val="tx2">
                <a:lumMod val="75000"/>
              </a:schemeClr>
            </a:solidFill>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smtClean="0">
                <a:ln>
                  <a:noFill/>
                </a:ln>
                <a:solidFill>
                  <a:schemeClr val="tx2">
                    <a:lumMod val="50000"/>
                  </a:schemeClr>
                </a:solidFill>
                <a:effectLst/>
                <a:uLnTx/>
                <a:uFillTx/>
                <a:ea typeface="Arial Unicode MS" pitchFamily="34" charset="-128"/>
                <a:cs typeface="Arial Unicode MS" pitchFamily="34" charset="-128"/>
              </a:rPr>
              <a:t>&lt;</a:t>
            </a:r>
            <a:r>
              <a:rPr kumimoji="0" lang="de-DE" sz="1200" b="1" i="0" u="none" strike="noStrike" kern="0" cap="none" spc="0" normalizeH="0" baseline="0" noProof="0" dirty="0" err="1" smtClean="0">
                <a:ln>
                  <a:noFill/>
                </a:ln>
                <a:solidFill>
                  <a:schemeClr val="tx2">
                    <a:lumMod val="50000"/>
                  </a:schemeClr>
                </a:solidFill>
                <a:effectLst/>
                <a:uLnTx/>
                <a:uFillTx/>
                <a:ea typeface="Arial Unicode MS" pitchFamily="34" charset="-128"/>
                <a:cs typeface="Arial Unicode MS" pitchFamily="34" charset="-128"/>
              </a:rPr>
              <a:t>iframe</a:t>
            </a:r>
            <a:r>
              <a:rPr kumimoji="0" lang="de-DE" sz="1200" b="1" i="0" u="none" strike="noStrike" kern="0" cap="none" spc="0" normalizeH="0" baseline="0" noProof="0" dirty="0" smtClean="0">
                <a:ln>
                  <a:noFill/>
                </a:ln>
                <a:solidFill>
                  <a:schemeClr val="tx2">
                    <a:lumMod val="50000"/>
                  </a:schemeClr>
                </a:solidFill>
                <a:effectLst/>
                <a:uLnTx/>
                <a:uFillTx/>
                <a:ea typeface="Arial Unicode MS" pitchFamily="34" charset="-128"/>
                <a:cs typeface="Arial Unicode MS" pitchFamily="34" charset="-128"/>
              </a:rPr>
              <a:t>/&gt;</a:t>
            </a:r>
          </a:p>
        </p:txBody>
      </p:sp>
      <p:grpSp>
        <p:nvGrpSpPr>
          <p:cNvPr id="78" name="Group 77"/>
          <p:cNvGrpSpPr/>
          <p:nvPr/>
        </p:nvGrpSpPr>
        <p:grpSpPr>
          <a:xfrm>
            <a:off x="693079" y="4150590"/>
            <a:ext cx="1440160" cy="1655468"/>
            <a:chOff x="467154" y="1976766"/>
            <a:chExt cx="3118619" cy="2202572"/>
          </a:xfrm>
          <a:solidFill>
            <a:schemeClr val="accent4">
              <a:lumMod val="40000"/>
              <a:lumOff val="60000"/>
            </a:schemeClr>
          </a:solidFill>
        </p:grpSpPr>
        <p:sp>
          <p:nvSpPr>
            <p:cNvPr id="79" name="Snip Single Corner Rectangle 78"/>
            <p:cNvSpPr/>
            <p:nvPr/>
          </p:nvSpPr>
          <p:spPr bwMode="gray">
            <a:xfrm>
              <a:off x="696987" y="1984386"/>
              <a:ext cx="2880320" cy="2165488"/>
            </a:xfrm>
            <a:prstGeom prst="snip1Rect">
              <a:avLst/>
            </a:prstGeom>
            <a:solidFill>
              <a:srgbClr val="FFC000"/>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0" name="Right Triangle 79"/>
            <p:cNvSpPr/>
            <p:nvPr/>
          </p:nvSpPr>
          <p:spPr bwMode="gray">
            <a:xfrm>
              <a:off x="3089383" y="1976766"/>
              <a:ext cx="496390" cy="324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1" name="TextBox 80"/>
            <p:cNvSpPr txBox="1"/>
            <p:nvPr/>
          </p:nvSpPr>
          <p:spPr>
            <a:xfrm>
              <a:off x="467154" y="2127375"/>
              <a:ext cx="1014049" cy="225220"/>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IPA</a:t>
              </a:r>
            </a:p>
          </p:txBody>
        </p:sp>
        <p:sp>
          <p:nvSpPr>
            <p:cNvPr id="82" name="Rectangle 81"/>
            <p:cNvSpPr/>
            <p:nvPr/>
          </p:nvSpPr>
          <p:spPr>
            <a:xfrm>
              <a:off x="696988" y="3565101"/>
              <a:ext cx="2880320" cy="614237"/>
            </a:xfrm>
            <a:prstGeom prst="rect">
              <a:avLst/>
            </a:prstGeom>
            <a:noFill/>
          </p:spPr>
          <p:txBody>
            <a:bodyPr wrap="square" lIns="91440" tIns="45720" rIns="91440" bIns="45720">
              <a:spAutoFit/>
            </a:bodyPr>
            <a:lstStyle/>
            <a:p>
              <a:pPr algn="ctr"/>
              <a:r>
                <a:rPr lang="en-US" sz="24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010001</a:t>
              </a:r>
              <a:endParaRPr lang="en-US" sz="24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grpSp>
        <p:nvGrpSpPr>
          <p:cNvPr id="118" name="Group 117"/>
          <p:cNvGrpSpPr/>
          <p:nvPr/>
        </p:nvGrpSpPr>
        <p:grpSpPr>
          <a:xfrm>
            <a:off x="4585419" y="1773610"/>
            <a:ext cx="984737" cy="4680520"/>
            <a:chOff x="2785219" y="1485578"/>
            <a:chExt cx="984737" cy="4680520"/>
          </a:xfrm>
        </p:grpSpPr>
        <p:cxnSp>
          <p:nvCxnSpPr>
            <p:cNvPr id="113" name="Straight Connector 112"/>
            <p:cNvCxnSpPr/>
            <p:nvPr/>
          </p:nvCxnSpPr>
          <p:spPr>
            <a:xfrm>
              <a:off x="3217267" y="1485578"/>
              <a:ext cx="0" cy="4680520"/>
            </a:xfrm>
            <a:prstGeom prst="line">
              <a:avLst/>
            </a:prstGeom>
            <a:ln w="44450">
              <a:solidFill>
                <a:srgbClr val="FF0000"/>
              </a:solidFill>
              <a:prstDash val="lgDash"/>
            </a:ln>
            <a:effectLst>
              <a:glow rad="76200">
                <a:srgbClr val="FFC000"/>
              </a:glow>
            </a:effectLst>
          </p:spPr>
          <p:style>
            <a:lnRef idx="1">
              <a:schemeClr val="accent1"/>
            </a:lnRef>
            <a:fillRef idx="0">
              <a:schemeClr val="accent1"/>
            </a:fillRef>
            <a:effectRef idx="0">
              <a:schemeClr val="accent1"/>
            </a:effectRef>
            <a:fontRef idx="minor">
              <a:schemeClr val="tx1"/>
            </a:fontRef>
          </p:style>
        </p:cxnSp>
        <p:pic>
          <p:nvPicPr>
            <p:cNvPr id="1027" name="Picture 3" descr="C:\Users\d036706\AppData\Local\Microsoft\Windows\Temporary Internet Files\Low\Content.IE5\RRJAPOLF\MC900431622[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5219" y="3045148"/>
              <a:ext cx="984737" cy="984737"/>
            </a:xfrm>
            <a:prstGeom prst="rect">
              <a:avLst/>
            </a:prstGeom>
            <a:noFill/>
            <a:extLst>
              <a:ext uri="{909E8E84-426E-40DD-AFC4-6F175D3DCCD1}">
                <a14:hiddenFill xmlns:a14="http://schemas.microsoft.com/office/drawing/2010/main">
                  <a:solidFill>
                    <a:srgbClr val="FFFFFF"/>
                  </a:solidFill>
                </a14:hiddenFill>
              </a:ext>
            </a:extLst>
          </p:spPr>
        </p:pic>
      </p:grpSp>
      <p:sp>
        <p:nvSpPr>
          <p:cNvPr id="123" name="TextBox 122"/>
          <p:cNvSpPr txBox="1"/>
          <p:nvPr/>
        </p:nvSpPr>
        <p:spPr>
          <a:xfrm>
            <a:off x="336948" y="1341562"/>
            <a:ext cx="2304256" cy="276999"/>
          </a:xfrm>
          <a:prstGeom prst="rect">
            <a:avLst/>
          </a:prstGeom>
          <a:noFill/>
          <a:effectLst>
            <a:outerShdw blurRad="38100" dist="12700" dir="2700000" algn="tl" rotWithShape="0">
              <a:prstClr val="black">
                <a:alpha val="40000"/>
              </a:prstClr>
            </a:outerShdw>
          </a:effectLst>
        </p:spPr>
        <p:txBody>
          <a:bodyPr wrap="square" lIns="0" tIns="0" rIns="0" bIns="0" rtlCol="0">
            <a:spAutoFit/>
          </a:bodyPr>
          <a:lstStyle/>
          <a:p>
            <a:pPr algn="ctr" fontAlgn="base">
              <a:spcBef>
                <a:spcPct val="50000"/>
              </a:spcBef>
              <a:spcAft>
                <a:spcPct val="0"/>
              </a:spcAft>
              <a:buClr>
                <a:srgbClr val="F0AB00"/>
              </a:buClr>
              <a:buSzPct val="80000"/>
            </a:pPr>
            <a:r>
              <a:rPr lang="de-DE" sz="1800" b="1" kern="0" dirty="0" smtClean="0">
                <a:latin typeface="+mn-lt"/>
                <a:ea typeface="Arial Unicode MS" pitchFamily="34" charset="-128"/>
                <a:cs typeface="Arial Unicode MS" pitchFamily="34" charset="-128"/>
              </a:rPr>
              <a:t>Internal Web Server</a:t>
            </a:r>
          </a:p>
        </p:txBody>
      </p:sp>
      <p:sp>
        <p:nvSpPr>
          <p:cNvPr id="126" name="TextBox 125"/>
          <p:cNvSpPr txBox="1"/>
          <p:nvPr/>
        </p:nvSpPr>
        <p:spPr>
          <a:xfrm>
            <a:off x="3933572" y="1341562"/>
            <a:ext cx="6158584" cy="276999"/>
          </a:xfrm>
          <a:prstGeom prst="rect">
            <a:avLst/>
          </a:prstGeom>
          <a:noFill/>
          <a:effectLst>
            <a:outerShdw blurRad="38100" dist="12700" dir="2700000" algn="tl" rotWithShape="0">
              <a:prstClr val="black">
                <a:alpha val="40000"/>
              </a:prstClr>
            </a:outerShdw>
          </a:effectLst>
        </p:spPr>
        <p:txBody>
          <a:bodyPr wrap="square" lIns="0" tIns="0" rIns="0" bIns="0" rtlCol="0">
            <a:spAutoFit/>
          </a:bodyPr>
          <a:lstStyle/>
          <a:p>
            <a:pPr algn="ctr" fontAlgn="base">
              <a:spcBef>
                <a:spcPct val="50000"/>
              </a:spcBef>
              <a:spcAft>
                <a:spcPct val="0"/>
              </a:spcAft>
              <a:buClr>
                <a:srgbClr val="F0AB00"/>
              </a:buClr>
              <a:buSzPct val="80000"/>
            </a:pPr>
            <a:r>
              <a:rPr lang="de-DE" sz="1800" b="1" kern="0" dirty="0" smtClean="0">
                <a:latin typeface="+mn-lt"/>
                <a:ea typeface="Arial Unicode MS" pitchFamily="34" charset="-128"/>
                <a:cs typeface="Arial Unicode MS" pitchFamily="34" charset="-128"/>
              </a:rPr>
              <a:t>Internet</a:t>
            </a:r>
          </a:p>
        </p:txBody>
      </p:sp>
      <p:cxnSp>
        <p:nvCxnSpPr>
          <p:cNvPr id="55" name="Straight Arrow Connector 54"/>
          <p:cNvCxnSpPr/>
          <p:nvPr/>
        </p:nvCxnSpPr>
        <p:spPr>
          <a:xfrm flipH="1">
            <a:off x="2857228" y="2764592"/>
            <a:ext cx="576063" cy="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57" name="Picture 2" descr="Apple iPhone 5 16GB Weiss &amp; Silb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09555" y="4581922"/>
            <a:ext cx="1512986" cy="1733629"/>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Straight Arrow Connector 57"/>
          <p:cNvCxnSpPr/>
          <p:nvPr/>
        </p:nvCxnSpPr>
        <p:spPr>
          <a:xfrm flipH="1">
            <a:off x="2857227" y="5313455"/>
            <a:ext cx="3168353" cy="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Rectangle 14"/>
          <p:cNvSpPr/>
          <p:nvPr/>
        </p:nvSpPr>
        <p:spPr bwMode="gray">
          <a:xfrm>
            <a:off x="4729435" y="5138936"/>
            <a:ext cx="576064" cy="358930"/>
          </a:xfrm>
          <a:prstGeom prst="rect">
            <a:avLst/>
          </a:prstGeom>
          <a:solidFill>
            <a:srgbClr val="FF0000">
              <a:alpha val="70000"/>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VPN</a:t>
            </a:r>
            <a:endParaRPr kumimoji="0" lang="de-DE" sz="12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endParaRPr>
          </a:p>
        </p:txBody>
      </p:sp>
      <p:cxnSp>
        <p:nvCxnSpPr>
          <p:cNvPr id="17" name="Straight Connector 16"/>
          <p:cNvCxnSpPr/>
          <p:nvPr/>
        </p:nvCxnSpPr>
        <p:spPr>
          <a:xfrm>
            <a:off x="4729435" y="5138936"/>
            <a:ext cx="576064" cy="0"/>
          </a:xfrm>
          <a:prstGeom prst="line">
            <a:avLst/>
          </a:prstGeom>
          <a:ln w="412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729435" y="5497866"/>
            <a:ext cx="576064" cy="0"/>
          </a:xfrm>
          <a:prstGeom prst="line">
            <a:avLst/>
          </a:prstGeom>
          <a:ln w="412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4441403" y="2764592"/>
            <a:ext cx="3528392" cy="568588"/>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7051112" y="4725938"/>
            <a:ext cx="918683" cy="587517"/>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55094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More information:</a:t>
            </a:r>
          </a:p>
          <a:p>
            <a:r>
              <a:rPr lang="en-US" dirty="0">
                <a:hlinkClick r:id="rId3"/>
              </a:rPr>
              <a:t>https://</a:t>
            </a:r>
            <a:r>
              <a:rPr lang="en-US" dirty="0" smtClean="0">
                <a:hlinkClick r:id="rId3"/>
              </a:rPr>
              <a:t>github.com/sap-production/OTAService</a:t>
            </a:r>
          </a:p>
          <a:p>
            <a:r>
              <a:rPr lang="en-US" dirty="0">
                <a:hlinkClick r:id="rId3"/>
              </a:rPr>
              <a:t>https://</a:t>
            </a:r>
            <a:r>
              <a:rPr lang="en-US" dirty="0" smtClean="0">
                <a:hlinkClick r:id="rId3"/>
              </a:rPr>
              <a:t>github.com/sap-production/xcode-maven-plugin</a:t>
            </a:r>
            <a:endParaRPr lang="en-US" dirty="0">
              <a:hlinkClick r:id="rId3"/>
            </a:endParaRPr>
          </a:p>
          <a:p>
            <a:r>
              <a:rPr lang="en-US" dirty="0" smtClean="0">
                <a:hlinkClick r:id="rId3"/>
              </a:rPr>
              <a:t>maven4ios@freelists.org</a:t>
            </a: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de-DE"/>
          </a:p>
        </p:txBody>
      </p:sp>
      <p:sp>
        <p:nvSpPr>
          <p:cNvPr id="5" name="Snip Single Corner Rectangle 4"/>
          <p:cNvSpPr/>
          <p:nvPr/>
        </p:nvSpPr>
        <p:spPr bwMode="gray">
          <a:xfrm>
            <a:off x="4562722" y="2853730"/>
            <a:ext cx="720080" cy="850481"/>
          </a:xfrm>
          <a:prstGeom prst="snip1Rect">
            <a:avLst/>
          </a:prstGeom>
          <a:solidFill>
            <a:schemeClr val="accent1"/>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Right Triangle 5"/>
          <p:cNvSpPr/>
          <p:nvPr/>
        </p:nvSpPr>
        <p:spPr bwMode="gray">
          <a:xfrm>
            <a:off x="5166404" y="2856111"/>
            <a:ext cx="115200" cy="115200"/>
          </a:xfrm>
          <a:prstGeom prst="rtTriangle">
            <a:avLst/>
          </a:prstGeom>
          <a:solidFill>
            <a:schemeClr val="accent1">
              <a:lumMod val="40000"/>
              <a:lumOff val="60000"/>
            </a:schemeClr>
          </a:solidFill>
          <a:ln w="6350" algn="ctr">
            <a:solidFill>
              <a:schemeClr val="tx1"/>
            </a:solidFill>
            <a:miter lim="800000"/>
            <a:headEnd/>
            <a:tailEnd/>
          </a:ln>
          <a:effectLst>
            <a:outerShdw blurRad="50800" dist="127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7" name="TextBox 6"/>
          <p:cNvSpPr txBox="1"/>
          <p:nvPr/>
        </p:nvSpPr>
        <p:spPr>
          <a:xfrm>
            <a:off x="4490714" y="2916730"/>
            <a:ext cx="432048" cy="153888"/>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000" b="1" kern="0" dirty="0" smtClean="0">
                <a:ea typeface="Arial Unicode MS" pitchFamily="34" charset="-128"/>
                <a:cs typeface="Arial Unicode MS" pitchFamily="34" charset="-128"/>
              </a:rPr>
              <a:t>PLIST</a:t>
            </a:r>
          </a:p>
        </p:txBody>
      </p:sp>
      <p:sp>
        <p:nvSpPr>
          <p:cNvPr id="8" name="Rectangle 7"/>
          <p:cNvSpPr/>
          <p:nvPr/>
        </p:nvSpPr>
        <p:spPr>
          <a:xfrm>
            <a:off x="4562722" y="3141762"/>
            <a:ext cx="720080" cy="461665"/>
          </a:xfrm>
          <a:prstGeom prst="rect">
            <a:avLst/>
          </a:prstGeom>
          <a:noFill/>
        </p:spPr>
        <p:txBody>
          <a:bodyPr wrap="square" lIns="91440" tIns="45720" rIns="91440" bIns="45720">
            <a:spAutoFit/>
          </a:bodyPr>
          <a:lstStyle/>
          <a:p>
            <a:pPr algn="ctr"/>
            <a:r>
              <a:rPr lang="en-US" sz="24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317500" dir="5400000" sy="-100000" algn="bl" rotWithShape="0"/>
                </a:effectLst>
              </a:rPr>
              <a:t>&lt;/&gt;</a:t>
            </a:r>
            <a:endParaRPr lang="en-US" sz="24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317500" dir="5400000" sy="-100000" algn="bl" rotWithShape="0"/>
              </a:effectLst>
            </a:endParaRPr>
          </a:p>
        </p:txBody>
      </p:sp>
      <p:sp>
        <p:nvSpPr>
          <p:cNvPr id="9" name="Snip Single Corner Rectangle 8"/>
          <p:cNvSpPr/>
          <p:nvPr/>
        </p:nvSpPr>
        <p:spPr bwMode="gray">
          <a:xfrm>
            <a:off x="6722962" y="2853730"/>
            <a:ext cx="720080" cy="850481"/>
          </a:xfrm>
          <a:prstGeom prst="snip1Rect">
            <a:avLst/>
          </a:prstGeom>
          <a:solidFill>
            <a:schemeClr val="accent1"/>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ight Triangle 9"/>
          <p:cNvSpPr/>
          <p:nvPr/>
        </p:nvSpPr>
        <p:spPr bwMode="gray">
          <a:xfrm>
            <a:off x="7326644" y="2856111"/>
            <a:ext cx="115200" cy="115200"/>
          </a:xfrm>
          <a:prstGeom prst="rtTriangle">
            <a:avLst/>
          </a:prstGeom>
          <a:solidFill>
            <a:schemeClr val="accent1">
              <a:lumMod val="40000"/>
              <a:lumOff val="60000"/>
            </a:schemeClr>
          </a:solidFill>
          <a:ln w="6350" algn="ctr">
            <a:solidFill>
              <a:schemeClr val="tx1"/>
            </a:solidFill>
            <a:miter lim="800000"/>
            <a:headEnd/>
            <a:tailEnd/>
          </a:ln>
          <a:effectLst>
            <a:outerShdw blurRad="50800" dist="127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1" name="TextBox 10"/>
          <p:cNvSpPr txBox="1"/>
          <p:nvPr/>
        </p:nvSpPr>
        <p:spPr>
          <a:xfrm>
            <a:off x="6650954" y="2916730"/>
            <a:ext cx="432048" cy="153888"/>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000" b="1" kern="0" dirty="0" smtClean="0">
                <a:ea typeface="Arial Unicode MS" pitchFamily="34" charset="-128"/>
                <a:cs typeface="Arial Unicode MS" pitchFamily="34" charset="-128"/>
              </a:rPr>
              <a:t>IPA</a:t>
            </a:r>
          </a:p>
        </p:txBody>
      </p:sp>
      <p:sp>
        <p:nvSpPr>
          <p:cNvPr id="12" name="TextBox 11"/>
          <p:cNvSpPr txBox="1"/>
          <p:nvPr/>
        </p:nvSpPr>
        <p:spPr>
          <a:xfrm>
            <a:off x="6794970" y="3130599"/>
            <a:ext cx="589274" cy="48474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050" kern="0" dirty="0" smtClean="0">
                <a:ea typeface="Arial Unicode MS" pitchFamily="34" charset="-128"/>
                <a:cs typeface="Arial Unicode MS" pitchFamily="34" charset="-128"/>
              </a:rPr>
              <a:t>011010011011001100110</a:t>
            </a:r>
          </a:p>
        </p:txBody>
      </p:sp>
      <p:sp>
        <p:nvSpPr>
          <p:cNvPr id="13" name="Snip Single Corner Rectangle 12"/>
          <p:cNvSpPr/>
          <p:nvPr/>
        </p:nvSpPr>
        <p:spPr bwMode="gray">
          <a:xfrm>
            <a:off x="1682402" y="2868921"/>
            <a:ext cx="720080" cy="850481"/>
          </a:xfrm>
          <a:prstGeom prst="snip1Rect">
            <a:avLst/>
          </a:prstGeom>
          <a:solidFill>
            <a:schemeClr val="accent1"/>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4" name="Right Triangle 13"/>
          <p:cNvSpPr/>
          <p:nvPr/>
        </p:nvSpPr>
        <p:spPr bwMode="gray">
          <a:xfrm>
            <a:off x="2286084" y="2871302"/>
            <a:ext cx="115200" cy="115200"/>
          </a:xfrm>
          <a:prstGeom prst="rtTriangle">
            <a:avLst/>
          </a:prstGeom>
          <a:solidFill>
            <a:schemeClr val="accent1">
              <a:lumMod val="40000"/>
              <a:lumOff val="60000"/>
            </a:schemeClr>
          </a:solidFill>
          <a:ln w="6350" algn="ctr">
            <a:solidFill>
              <a:schemeClr val="tx1"/>
            </a:solidFill>
            <a:miter lim="800000"/>
            <a:headEnd/>
            <a:tailEnd/>
          </a:ln>
          <a:effectLst>
            <a:outerShdw blurRad="50800" dist="127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5" name="TextBox 14"/>
          <p:cNvSpPr txBox="1"/>
          <p:nvPr/>
        </p:nvSpPr>
        <p:spPr>
          <a:xfrm>
            <a:off x="1610394" y="2931921"/>
            <a:ext cx="432048" cy="153888"/>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000" b="1" kern="0" dirty="0" smtClean="0">
                <a:ea typeface="Arial Unicode MS" pitchFamily="34" charset="-128"/>
                <a:cs typeface="Arial Unicode MS" pitchFamily="34" charset="-128"/>
              </a:rPr>
              <a:t>HTML</a:t>
            </a:r>
          </a:p>
        </p:txBody>
      </p:sp>
      <p:sp>
        <p:nvSpPr>
          <p:cNvPr id="16" name="Rectangle 15"/>
          <p:cNvSpPr/>
          <p:nvPr/>
        </p:nvSpPr>
        <p:spPr>
          <a:xfrm>
            <a:off x="1682402" y="3156953"/>
            <a:ext cx="720080" cy="461665"/>
          </a:xfrm>
          <a:prstGeom prst="rect">
            <a:avLst/>
          </a:prstGeom>
          <a:noFill/>
        </p:spPr>
        <p:txBody>
          <a:bodyPr wrap="square" lIns="91440" tIns="45720" rIns="91440" bIns="45720">
            <a:spAutoFit/>
          </a:bodyPr>
          <a:lstStyle/>
          <a:p>
            <a:pPr algn="ctr"/>
            <a:r>
              <a:rPr lang="en-US" sz="24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317500" dir="5400000" sy="-100000" algn="bl" rotWithShape="0"/>
                </a:effectLst>
              </a:rPr>
              <a:t>&lt;/&gt;</a:t>
            </a:r>
            <a:endParaRPr lang="en-US" sz="24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317500" dir="5400000" sy="-100000" algn="bl" rotWithShape="0"/>
              </a:effectLst>
            </a:endParaRPr>
          </a:p>
        </p:txBody>
      </p:sp>
    </p:spTree>
    <p:extLst>
      <p:ext uri="{BB962C8B-B14F-4D97-AF65-F5344CB8AC3E}">
        <p14:creationId xmlns:p14="http://schemas.microsoft.com/office/powerpoint/2010/main" val="1382705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Alexander Link / SAP AG</a:t>
            </a:r>
          </a:p>
          <a:p>
            <a:r>
              <a:rPr lang="en-US" dirty="0" smtClean="0"/>
              <a:t>June </a:t>
            </a:r>
            <a:r>
              <a:rPr lang="en-US" dirty="0" smtClean="0"/>
              <a:t>25, </a:t>
            </a:r>
            <a:r>
              <a:rPr lang="en-US" dirty="0" smtClean="0"/>
              <a:t>2013</a:t>
            </a:r>
          </a:p>
        </p:txBody>
      </p:sp>
      <p:sp>
        <p:nvSpPr>
          <p:cNvPr id="2" name="Title 1"/>
          <p:cNvSpPr>
            <a:spLocks noGrp="1"/>
          </p:cNvSpPr>
          <p:nvPr>
            <p:ph type="ctrTitle"/>
          </p:nvPr>
        </p:nvSpPr>
        <p:spPr/>
        <p:txBody>
          <a:bodyPr/>
          <a:lstStyle/>
          <a:p>
            <a:r>
              <a:rPr lang="en-US" dirty="0" smtClean="0"/>
              <a:t>Over-The-Air Deployment (OTA) Service</a:t>
            </a:r>
            <a:br>
              <a:rPr lang="en-US" dirty="0" smtClean="0"/>
            </a:br>
            <a:r>
              <a:rPr lang="en-US" b="0" dirty="0"/>
              <a:t>B</a:t>
            </a:r>
            <a:r>
              <a:rPr lang="en-US" b="0" dirty="0" smtClean="0"/>
              <a:t>asics &amp; </a:t>
            </a:r>
            <a:r>
              <a:rPr lang="en-US" b="0" dirty="0"/>
              <a:t>R</a:t>
            </a:r>
            <a:r>
              <a:rPr lang="en-US" b="0" dirty="0" smtClean="0"/>
              <a:t>eason</a:t>
            </a:r>
            <a:endParaRPr lang="en-US" b="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p:txBody>
          <a:bodyPr/>
          <a:lstStyle/>
          <a:p>
            <a:r>
              <a:rPr lang="en-US" dirty="0" smtClean="0"/>
              <a:t>Overview</a:t>
            </a:r>
          </a:p>
          <a:p>
            <a:pPr lvl="1"/>
            <a:r>
              <a:rPr lang="en-US" dirty="0"/>
              <a:t>Benefits of using OTA Service</a:t>
            </a:r>
          </a:p>
          <a:p>
            <a:pPr lvl="1"/>
            <a:r>
              <a:rPr lang="en-US" dirty="0" smtClean="0"/>
              <a:t>How over-the-air deployment works</a:t>
            </a:r>
          </a:p>
          <a:p>
            <a:pPr lvl="1"/>
            <a:r>
              <a:rPr lang="en-US" dirty="0" smtClean="0"/>
              <a:t>How the OTA </a:t>
            </a:r>
            <a:r>
              <a:rPr lang="en-US" dirty="0"/>
              <a:t>S</a:t>
            </a:r>
            <a:r>
              <a:rPr lang="en-US" dirty="0" smtClean="0"/>
              <a:t>ervice works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Benefits of OTA Service </a:t>
            </a:r>
            <a:endParaRPr lang="en-US" dirty="0"/>
          </a:p>
        </p:txBody>
      </p:sp>
      <p:sp>
        <p:nvSpPr>
          <p:cNvPr id="4" name="Text Placeholder 3"/>
          <p:cNvSpPr>
            <a:spLocks noGrp="1"/>
          </p:cNvSpPr>
          <p:nvPr>
            <p:ph type="body" sz="quarter" idx="10"/>
          </p:nvPr>
        </p:nvSpPr>
        <p:spPr/>
        <p:txBody>
          <a:bodyPr/>
          <a:lstStyle/>
          <a:p>
            <a:endParaRPr lang="en-US" dirty="0"/>
          </a:p>
        </p:txBody>
      </p:sp>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screen">
            <a:extLst>
              <a:ext uri="{28A0092B-C50C-407E-A947-70E740481C1C}">
                <a14:useLocalDpi xmlns:a14="http://schemas.microsoft.com/office/drawing/2010/main"/>
              </a:ext>
            </a:extLst>
          </a:blip>
          <a:srcRect t="918" b="918"/>
          <a:stretch/>
        </p:blipFill>
        <p:spPr bwMode="auto">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2881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DE" dirty="0" err="1" smtClean="0"/>
              <a:t>Getting</a:t>
            </a:r>
            <a:r>
              <a:rPr lang="de-DE" dirty="0" smtClean="0"/>
              <a:t> An App On A Device</a:t>
            </a:r>
            <a:endParaRPr lang="de-DE" dirty="0"/>
          </a:p>
        </p:txBody>
      </p:sp>
      <p:sp>
        <p:nvSpPr>
          <p:cNvPr id="2" name="Text Placeholder 1"/>
          <p:cNvSpPr>
            <a:spLocks noGrp="1"/>
          </p:cNvSpPr>
          <p:nvPr>
            <p:ph type="body" sz="quarter" idx="10"/>
          </p:nvPr>
        </p:nvSpPr>
        <p:spPr>
          <a:xfrm>
            <a:off x="324000" y="1485578"/>
            <a:ext cx="5662800" cy="4393017"/>
          </a:xfrm>
        </p:spPr>
        <p:txBody>
          <a:bodyPr/>
          <a:lstStyle/>
          <a:p>
            <a:r>
              <a:rPr lang="de-DE" dirty="0" smtClean="0"/>
              <a:t>iTunes + USB</a:t>
            </a:r>
          </a:p>
          <a:p>
            <a:pPr marL="457200" indent="-457200">
              <a:buFont typeface="+mj-lt"/>
              <a:buAutoNum type="arabicPeriod"/>
            </a:pPr>
            <a:r>
              <a:rPr lang="de-DE" dirty="0" smtClean="0"/>
              <a:t>Download IPA </a:t>
            </a:r>
            <a:r>
              <a:rPr lang="de-DE" dirty="0" err="1" smtClean="0"/>
              <a:t>file</a:t>
            </a:r>
            <a:endParaRPr lang="de-DE" dirty="0" smtClean="0"/>
          </a:p>
          <a:p>
            <a:pPr marL="457200" indent="-457200">
              <a:buFont typeface="+mj-lt"/>
              <a:buAutoNum type="arabicPeriod"/>
            </a:pPr>
            <a:r>
              <a:rPr lang="de-DE" dirty="0" smtClean="0"/>
              <a:t>Import IPA </a:t>
            </a:r>
            <a:r>
              <a:rPr lang="de-DE" dirty="0" err="1" smtClean="0"/>
              <a:t>file</a:t>
            </a:r>
            <a:r>
              <a:rPr lang="de-DE" dirty="0" smtClean="0"/>
              <a:t> </a:t>
            </a:r>
            <a:r>
              <a:rPr lang="de-DE" dirty="0" err="1" smtClean="0"/>
              <a:t>to</a:t>
            </a:r>
            <a:r>
              <a:rPr lang="de-DE" dirty="0" smtClean="0"/>
              <a:t> iTunes on Mac/PC</a:t>
            </a:r>
          </a:p>
          <a:p>
            <a:pPr marL="457200" indent="-457200">
              <a:buFont typeface="+mj-lt"/>
              <a:buAutoNum type="arabicPeriod"/>
            </a:pPr>
            <a:r>
              <a:rPr lang="de-DE" dirty="0" smtClean="0"/>
              <a:t>Connect </a:t>
            </a:r>
            <a:r>
              <a:rPr lang="de-DE" dirty="0" err="1" smtClean="0"/>
              <a:t>device</a:t>
            </a:r>
            <a:r>
              <a:rPr lang="de-DE" dirty="0" smtClean="0"/>
              <a:t> via USB </a:t>
            </a:r>
            <a:r>
              <a:rPr lang="de-DE" dirty="0" err="1" smtClean="0"/>
              <a:t>cable</a:t>
            </a:r>
            <a:endParaRPr lang="de-DE" dirty="0" smtClean="0"/>
          </a:p>
          <a:p>
            <a:pPr marL="457200" indent="-457200">
              <a:buFont typeface="+mj-lt"/>
              <a:buAutoNum type="arabicPeriod"/>
            </a:pPr>
            <a:r>
              <a:rPr lang="de-DE" dirty="0" err="1" smtClean="0"/>
              <a:t>Synchronize</a:t>
            </a:r>
            <a:r>
              <a:rPr lang="de-DE" dirty="0" smtClean="0"/>
              <a:t> iTunes </a:t>
            </a:r>
            <a:r>
              <a:rPr lang="de-DE" dirty="0" err="1" smtClean="0"/>
              <a:t>with</a:t>
            </a:r>
            <a:r>
              <a:rPr lang="de-DE" dirty="0" smtClean="0"/>
              <a:t> </a:t>
            </a:r>
            <a:r>
              <a:rPr lang="de-DE" dirty="0" err="1" smtClean="0"/>
              <a:t>device</a:t>
            </a:r>
            <a:r>
              <a:rPr lang="de-DE" dirty="0" smtClean="0"/>
              <a:t/>
            </a:r>
            <a:br>
              <a:rPr lang="de-DE" dirty="0" smtClean="0"/>
            </a:br>
            <a:endParaRPr lang="de-DE" dirty="0" smtClean="0"/>
          </a:p>
          <a:p>
            <a:pPr marL="790575" indent="-342900">
              <a:buFont typeface="Arial" pitchFamily="34" charset="0"/>
              <a:buChar char="•"/>
            </a:pPr>
            <a:r>
              <a:rPr lang="de-DE" dirty="0" smtClean="0"/>
              <a:t>5-10 </a:t>
            </a:r>
            <a:r>
              <a:rPr lang="de-DE" dirty="0" err="1" smtClean="0"/>
              <a:t>minutes</a:t>
            </a:r>
            <a:endParaRPr lang="de-DE" dirty="0" smtClean="0"/>
          </a:p>
          <a:p>
            <a:pPr marL="790575" indent="-342900">
              <a:spcBef>
                <a:spcPts val="1200"/>
              </a:spcBef>
              <a:buFont typeface="Arial" pitchFamily="34" charset="0"/>
              <a:buChar char="•"/>
            </a:pPr>
            <a:r>
              <a:rPr lang="de-DE" dirty="0" smtClean="0"/>
              <a:t>Mac/PC </a:t>
            </a:r>
            <a:r>
              <a:rPr lang="de-DE" dirty="0" err="1" smtClean="0"/>
              <a:t>needed</a:t>
            </a:r>
            <a:endParaRPr lang="de-DE" dirty="0"/>
          </a:p>
        </p:txBody>
      </p:sp>
      <p:sp>
        <p:nvSpPr>
          <p:cNvPr id="5" name="Text Placeholder 4"/>
          <p:cNvSpPr>
            <a:spLocks noGrp="1"/>
          </p:cNvSpPr>
          <p:nvPr>
            <p:ph type="body" sz="quarter" idx="11"/>
          </p:nvPr>
        </p:nvSpPr>
        <p:spPr>
          <a:xfrm>
            <a:off x="6208016" y="1485578"/>
            <a:ext cx="5662800" cy="4393017"/>
          </a:xfrm>
        </p:spPr>
        <p:txBody>
          <a:bodyPr/>
          <a:lstStyle/>
          <a:p>
            <a:r>
              <a:rPr lang="de-DE" dirty="0" smtClean="0"/>
              <a:t>Over-The-Air </a:t>
            </a:r>
            <a:r>
              <a:rPr lang="de-DE" dirty="0" err="1" smtClean="0"/>
              <a:t>Deployment</a:t>
            </a:r>
            <a:endParaRPr lang="de-DE" dirty="0"/>
          </a:p>
          <a:p>
            <a:pPr marL="457200" indent="-457200">
              <a:buFont typeface="+mj-lt"/>
              <a:buAutoNum type="arabicPeriod"/>
            </a:pPr>
            <a:r>
              <a:rPr lang="de-DE" dirty="0" smtClean="0"/>
              <a:t>Open </a:t>
            </a:r>
            <a:r>
              <a:rPr lang="de-DE" dirty="0" err="1" smtClean="0"/>
              <a:t>install</a:t>
            </a:r>
            <a:r>
              <a:rPr lang="de-DE" dirty="0" smtClean="0"/>
              <a:t> </a:t>
            </a:r>
            <a:r>
              <a:rPr lang="de-DE" dirty="0" err="1" smtClean="0"/>
              <a:t>page</a:t>
            </a:r>
            <a:r>
              <a:rPr lang="de-DE" dirty="0" smtClean="0"/>
              <a:t> in </a:t>
            </a:r>
            <a:r>
              <a:rPr lang="de-DE" dirty="0" err="1" smtClean="0"/>
              <a:t>browser</a:t>
            </a:r>
            <a:r>
              <a:rPr lang="de-DE" dirty="0" smtClean="0"/>
              <a:t> on </a:t>
            </a:r>
            <a:r>
              <a:rPr lang="de-DE" dirty="0" err="1" smtClean="0"/>
              <a:t>device</a:t>
            </a:r>
            <a:endParaRPr lang="de-DE" dirty="0"/>
          </a:p>
          <a:p>
            <a:pPr marL="457200" indent="-457200">
              <a:buFont typeface="+mj-lt"/>
              <a:buAutoNum type="arabicPeriod"/>
            </a:pPr>
            <a:r>
              <a:rPr lang="de-DE" dirty="0" smtClean="0"/>
              <a:t>Click </a:t>
            </a:r>
            <a:r>
              <a:rPr lang="de-DE" dirty="0" err="1" smtClean="0"/>
              <a:t>install</a:t>
            </a:r>
            <a:r>
              <a:rPr lang="de-DE" dirty="0" smtClean="0"/>
              <a:t> </a:t>
            </a:r>
            <a:r>
              <a:rPr lang="de-DE" dirty="0" err="1" smtClean="0"/>
              <a:t>button</a:t>
            </a:r>
            <a:r>
              <a:rPr lang="de-DE" dirty="0" smtClean="0"/>
              <a:t> / link</a:t>
            </a:r>
            <a:br>
              <a:rPr lang="de-DE" dirty="0" smtClean="0"/>
            </a:br>
            <a:r>
              <a:rPr lang="de-DE" dirty="0" smtClean="0"/>
              <a:t>(App will </a:t>
            </a:r>
            <a:r>
              <a:rPr lang="de-DE" dirty="0" err="1" smtClean="0"/>
              <a:t>directly</a:t>
            </a:r>
            <a:r>
              <a:rPr lang="de-DE" dirty="0" smtClean="0"/>
              <a:t> </a:t>
            </a:r>
            <a:r>
              <a:rPr lang="de-DE" dirty="0" err="1" smtClean="0"/>
              <a:t>be</a:t>
            </a:r>
            <a:r>
              <a:rPr lang="de-DE" dirty="0" smtClean="0"/>
              <a:t> </a:t>
            </a:r>
            <a:r>
              <a:rPr lang="de-DE" dirty="0" err="1" smtClean="0"/>
              <a:t>installed</a:t>
            </a:r>
            <a:r>
              <a:rPr lang="de-DE" dirty="0" smtClean="0"/>
              <a:t>)</a:t>
            </a:r>
            <a:br>
              <a:rPr lang="de-DE" dirty="0" smtClean="0"/>
            </a:br>
            <a:r>
              <a:rPr lang="de-DE" dirty="0"/>
              <a:t/>
            </a:r>
            <a:br>
              <a:rPr lang="de-DE" dirty="0"/>
            </a:br>
            <a:endParaRPr lang="de-DE" dirty="0" smtClean="0"/>
          </a:p>
          <a:p>
            <a:pPr marL="447675"/>
            <a:endParaRPr lang="de-DE" dirty="0"/>
          </a:p>
          <a:p>
            <a:pPr marL="790575" indent="-342900">
              <a:buFont typeface="Arial" pitchFamily="34" charset="0"/>
              <a:buChar char="•"/>
            </a:pPr>
            <a:r>
              <a:rPr lang="de-DE" dirty="0" smtClean="0"/>
              <a:t>1 </a:t>
            </a:r>
            <a:r>
              <a:rPr lang="de-DE" dirty="0" err="1" smtClean="0"/>
              <a:t>minute</a:t>
            </a:r>
            <a:endParaRPr lang="de-DE" dirty="0" smtClean="0"/>
          </a:p>
          <a:p>
            <a:pPr marL="790575" indent="-342900">
              <a:spcBef>
                <a:spcPts val="1200"/>
              </a:spcBef>
              <a:buFont typeface="Arial" pitchFamily="34" charset="0"/>
              <a:buChar char="•"/>
            </a:pPr>
            <a:r>
              <a:rPr lang="de-DE" dirty="0" err="1" smtClean="0"/>
              <a:t>No</a:t>
            </a:r>
            <a:r>
              <a:rPr lang="de-DE" dirty="0" smtClean="0"/>
              <a:t> additional </a:t>
            </a:r>
            <a:r>
              <a:rPr lang="de-DE" dirty="0" err="1" smtClean="0"/>
              <a:t>hardware</a:t>
            </a:r>
            <a:r>
              <a:rPr lang="de-DE" dirty="0" smtClean="0"/>
              <a:t> </a:t>
            </a:r>
            <a:r>
              <a:rPr lang="de-DE" dirty="0" err="1" smtClean="0"/>
              <a:t>needed</a:t>
            </a:r>
            <a:endParaRPr lang="de-DE" dirty="0"/>
          </a:p>
          <a:p>
            <a:endParaRPr lang="de-DE" dirty="0"/>
          </a:p>
        </p:txBody>
      </p:sp>
      <p:cxnSp>
        <p:nvCxnSpPr>
          <p:cNvPr id="4" name="Straight Connector 3"/>
          <p:cNvCxnSpPr/>
          <p:nvPr/>
        </p:nvCxnSpPr>
        <p:spPr>
          <a:xfrm>
            <a:off x="768995" y="4797946"/>
            <a:ext cx="4104456" cy="0"/>
          </a:xfrm>
          <a:prstGeom prst="line">
            <a:avLst/>
          </a:prstGeom>
          <a:ln w="41275"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601643" y="4797946"/>
            <a:ext cx="4104456" cy="0"/>
          </a:xfrm>
          <a:prstGeom prst="line">
            <a:avLst/>
          </a:prstGeom>
          <a:ln w="41275" cmpd="sng">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3427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p:cNvGrpSpPr/>
          <p:nvPr/>
        </p:nvGrpSpPr>
        <p:grpSpPr>
          <a:xfrm>
            <a:off x="4422353" y="1984385"/>
            <a:ext cx="3110153" cy="2165488"/>
            <a:chOff x="467154" y="1984386"/>
            <a:chExt cx="3110153" cy="2165488"/>
          </a:xfrm>
        </p:grpSpPr>
        <p:sp>
          <p:nvSpPr>
            <p:cNvPr id="62" name="Snip Single Corner Rectangle 61"/>
            <p:cNvSpPr/>
            <p:nvPr/>
          </p:nvSpPr>
          <p:spPr bwMode="gray">
            <a:xfrm>
              <a:off x="696987" y="1984386"/>
              <a:ext cx="2880320" cy="2165488"/>
            </a:xfrm>
            <a:prstGeom prst="snip1Rect">
              <a:avLst/>
            </a:prstGeom>
            <a:solidFill>
              <a:schemeClr val="accent1"/>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3" name="Right Triangle 62"/>
            <p:cNvSpPr/>
            <p:nvPr/>
          </p:nvSpPr>
          <p:spPr bwMode="gray">
            <a:xfrm>
              <a:off x="3217267" y="1984386"/>
              <a:ext cx="360040" cy="360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4" name="TextBox 63"/>
            <p:cNvSpPr txBox="1"/>
            <p:nvPr/>
          </p:nvSpPr>
          <p:spPr>
            <a:xfrm>
              <a:off x="467154" y="2116875"/>
              <a:ext cx="747698" cy="246221"/>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600" b="1" kern="0" dirty="0" smtClean="0">
                  <a:ea typeface="Arial Unicode MS" pitchFamily="34" charset="-128"/>
                  <a:cs typeface="Arial Unicode MS" pitchFamily="34" charset="-128"/>
                </a:rPr>
                <a:t>PLIST</a:t>
              </a:r>
            </a:p>
          </p:txBody>
        </p:sp>
        <p:sp>
          <p:nvSpPr>
            <p:cNvPr id="65" name="Rectangle 64"/>
            <p:cNvSpPr/>
            <p:nvPr/>
          </p:nvSpPr>
          <p:spPr>
            <a:xfrm>
              <a:off x="696987" y="3565099"/>
              <a:ext cx="2880320" cy="584775"/>
            </a:xfrm>
            <a:prstGeom prst="rect">
              <a:avLst/>
            </a:prstGeom>
            <a:noFill/>
          </p:spPr>
          <p:txBody>
            <a:bodyPr wrap="square" lIns="91440" tIns="45720" rIns="91440" bIns="45720">
              <a:spAutoFit/>
            </a:bodyPr>
            <a:lstStyle/>
            <a:p>
              <a:pPr algn="ctr"/>
              <a:r>
                <a:rPr lang="en-US" sz="32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32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grpSp>
        <p:nvGrpSpPr>
          <p:cNvPr id="1033" name="Group 1032"/>
          <p:cNvGrpSpPr/>
          <p:nvPr/>
        </p:nvGrpSpPr>
        <p:grpSpPr>
          <a:xfrm>
            <a:off x="467154" y="1984386"/>
            <a:ext cx="3110153" cy="2165488"/>
            <a:chOff x="467154" y="1984386"/>
            <a:chExt cx="3110153" cy="2165488"/>
          </a:xfrm>
        </p:grpSpPr>
        <p:sp>
          <p:nvSpPr>
            <p:cNvPr id="54" name="Snip Single Corner Rectangle 53"/>
            <p:cNvSpPr/>
            <p:nvPr/>
          </p:nvSpPr>
          <p:spPr bwMode="gray">
            <a:xfrm>
              <a:off x="696987" y="1984386"/>
              <a:ext cx="2880320" cy="2165488"/>
            </a:xfrm>
            <a:prstGeom prst="snip1Rect">
              <a:avLst/>
            </a:prstGeom>
            <a:solidFill>
              <a:schemeClr val="accent1"/>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5" name="Right Triangle 54"/>
            <p:cNvSpPr/>
            <p:nvPr/>
          </p:nvSpPr>
          <p:spPr bwMode="gray">
            <a:xfrm>
              <a:off x="3217267" y="1984386"/>
              <a:ext cx="360040" cy="360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6" name="TextBox 55"/>
            <p:cNvSpPr txBox="1"/>
            <p:nvPr/>
          </p:nvSpPr>
          <p:spPr>
            <a:xfrm>
              <a:off x="467154" y="2116875"/>
              <a:ext cx="747698" cy="246221"/>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600" b="1" kern="0" dirty="0" smtClean="0">
                  <a:ea typeface="Arial Unicode MS" pitchFamily="34" charset="-128"/>
                  <a:cs typeface="Arial Unicode MS" pitchFamily="34" charset="-128"/>
                </a:rPr>
                <a:t>HTML</a:t>
              </a:r>
            </a:p>
          </p:txBody>
        </p:sp>
        <p:sp>
          <p:nvSpPr>
            <p:cNvPr id="57" name="Rectangle 56"/>
            <p:cNvSpPr/>
            <p:nvPr/>
          </p:nvSpPr>
          <p:spPr>
            <a:xfrm>
              <a:off x="696987" y="3565099"/>
              <a:ext cx="2880320" cy="584775"/>
            </a:xfrm>
            <a:prstGeom prst="rect">
              <a:avLst/>
            </a:prstGeom>
            <a:noFill/>
          </p:spPr>
          <p:txBody>
            <a:bodyPr wrap="square" lIns="91440" tIns="45720" rIns="91440" bIns="45720">
              <a:spAutoFit/>
            </a:bodyPr>
            <a:lstStyle/>
            <a:p>
              <a:pPr algn="ctr"/>
              <a:r>
                <a:rPr lang="en-US" sz="32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32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7" name="Title 6"/>
          <p:cNvSpPr>
            <a:spLocks noGrp="1"/>
          </p:cNvSpPr>
          <p:nvPr>
            <p:ph type="title"/>
          </p:nvPr>
        </p:nvSpPr>
        <p:spPr/>
        <p:txBody>
          <a:bodyPr/>
          <a:lstStyle/>
          <a:p>
            <a:r>
              <a:rPr lang="de-DE" dirty="0" err="1" smtClean="0"/>
              <a:t>How</a:t>
            </a:r>
            <a:r>
              <a:rPr lang="de-DE" dirty="0" smtClean="0"/>
              <a:t> </a:t>
            </a:r>
            <a:r>
              <a:rPr lang="de-DE" dirty="0" smtClean="0"/>
              <a:t>Apple Over-The-Air </a:t>
            </a:r>
            <a:r>
              <a:rPr lang="de-DE" dirty="0" err="1" smtClean="0"/>
              <a:t>Deployment</a:t>
            </a:r>
            <a:r>
              <a:rPr lang="de-DE" dirty="0" smtClean="0"/>
              <a:t> Works</a:t>
            </a:r>
            <a:endParaRPr lang="de-DE" dirty="0"/>
          </a:p>
        </p:txBody>
      </p:sp>
      <p:sp>
        <p:nvSpPr>
          <p:cNvPr id="9" name="Rectangle 8"/>
          <p:cNvSpPr/>
          <p:nvPr/>
        </p:nvSpPr>
        <p:spPr bwMode="gray">
          <a:xfrm>
            <a:off x="1214852" y="2891034"/>
            <a:ext cx="1872208" cy="352191"/>
          </a:xfrm>
          <a:prstGeom prst="rect">
            <a:avLst/>
          </a:prstGeom>
          <a:ln>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smtClean="0">
                <a:ln>
                  <a:noFill/>
                </a:ln>
                <a:effectLst/>
                <a:uLnTx/>
                <a:uFillTx/>
                <a:ea typeface="Arial Unicode MS" pitchFamily="34" charset="-128"/>
                <a:cs typeface="Arial Unicode MS" pitchFamily="34" charset="-128"/>
              </a:rPr>
              <a:t>Install</a:t>
            </a:r>
            <a:r>
              <a:rPr kumimoji="0" lang="de-DE" sz="1600" b="1" i="0" u="none" strike="noStrike" kern="0" cap="none" spc="0" normalizeH="0" noProof="0" dirty="0" smtClean="0">
                <a:ln>
                  <a:noFill/>
                </a:ln>
                <a:effectLst/>
                <a:uLnTx/>
                <a:uFillTx/>
                <a:ea typeface="Arial Unicode MS" pitchFamily="34" charset="-128"/>
                <a:cs typeface="Arial Unicode MS" pitchFamily="34" charset="-128"/>
              </a:rPr>
              <a:t> </a:t>
            </a:r>
            <a:r>
              <a:rPr kumimoji="0" lang="de-DE" sz="1600" b="1" i="0" u="none" strike="noStrike" kern="0" cap="none" spc="0" normalizeH="0" baseline="0" noProof="0" dirty="0" smtClean="0">
                <a:ln>
                  <a:noFill/>
                </a:ln>
                <a:effectLst/>
                <a:uLnTx/>
                <a:uFillTx/>
                <a:ea typeface="Arial Unicode MS" pitchFamily="34" charset="-128"/>
                <a:cs typeface="Arial Unicode MS" pitchFamily="34" charset="-128"/>
              </a:rPr>
              <a:t>Link</a:t>
            </a:r>
          </a:p>
        </p:txBody>
      </p:sp>
      <p:sp>
        <p:nvSpPr>
          <p:cNvPr id="16" name="Rectangle 15"/>
          <p:cNvSpPr/>
          <p:nvPr/>
        </p:nvSpPr>
        <p:spPr bwMode="gray">
          <a:xfrm>
            <a:off x="5161483" y="2893658"/>
            <a:ext cx="1872208" cy="352191"/>
          </a:xfrm>
          <a:prstGeom prst="rect">
            <a:avLst/>
          </a:prstGeom>
          <a:ln>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smtClean="0">
                <a:ea typeface="Arial Unicode MS" pitchFamily="34" charset="-128"/>
                <a:cs typeface="Arial Unicode MS" pitchFamily="34" charset="-128"/>
              </a:rPr>
              <a:t>URL </a:t>
            </a:r>
            <a:r>
              <a:rPr lang="de-DE" sz="1600" b="1" kern="0" dirty="0" err="1" smtClean="0">
                <a:ea typeface="Arial Unicode MS" pitchFamily="34" charset="-128"/>
                <a:cs typeface="Arial Unicode MS" pitchFamily="34" charset="-128"/>
              </a:rPr>
              <a:t>to</a:t>
            </a:r>
            <a:r>
              <a:rPr lang="de-DE" sz="1600" b="1" kern="0" dirty="0" smtClean="0">
                <a:ea typeface="Arial Unicode MS" pitchFamily="34" charset="-128"/>
                <a:cs typeface="Arial Unicode MS" pitchFamily="34" charset="-128"/>
              </a:rPr>
              <a:t> IPA</a:t>
            </a:r>
            <a:endParaRPr kumimoji="0" lang="de-DE" sz="1600" b="1"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69" name="Group 68"/>
          <p:cNvGrpSpPr/>
          <p:nvPr/>
        </p:nvGrpSpPr>
        <p:grpSpPr>
          <a:xfrm>
            <a:off x="8401843" y="1987010"/>
            <a:ext cx="3110153" cy="2165488"/>
            <a:chOff x="467154" y="1984386"/>
            <a:chExt cx="3110153" cy="2165488"/>
          </a:xfrm>
        </p:grpSpPr>
        <p:sp>
          <p:nvSpPr>
            <p:cNvPr id="70" name="Snip Single Corner Rectangle 69"/>
            <p:cNvSpPr/>
            <p:nvPr/>
          </p:nvSpPr>
          <p:spPr bwMode="gray">
            <a:xfrm>
              <a:off x="696987" y="1984386"/>
              <a:ext cx="2880320" cy="2165488"/>
            </a:xfrm>
            <a:prstGeom prst="snip1Rect">
              <a:avLst/>
            </a:prstGeom>
            <a:solidFill>
              <a:schemeClr val="accent1"/>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71" name="Right Triangle 70"/>
            <p:cNvSpPr/>
            <p:nvPr/>
          </p:nvSpPr>
          <p:spPr bwMode="gray">
            <a:xfrm>
              <a:off x="3217267" y="1984386"/>
              <a:ext cx="360040" cy="360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72" name="TextBox 71"/>
            <p:cNvSpPr txBox="1"/>
            <p:nvPr/>
          </p:nvSpPr>
          <p:spPr>
            <a:xfrm>
              <a:off x="467154" y="2116875"/>
              <a:ext cx="747698" cy="246221"/>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600" b="1" kern="0" dirty="0" smtClean="0">
                  <a:ea typeface="Arial Unicode MS" pitchFamily="34" charset="-128"/>
                  <a:cs typeface="Arial Unicode MS" pitchFamily="34" charset="-128"/>
                </a:rPr>
                <a:t>IPA</a:t>
              </a:r>
            </a:p>
          </p:txBody>
        </p:sp>
        <p:sp>
          <p:nvSpPr>
            <p:cNvPr id="73" name="Rectangle 72"/>
            <p:cNvSpPr/>
            <p:nvPr/>
          </p:nvSpPr>
          <p:spPr>
            <a:xfrm>
              <a:off x="696987" y="3565099"/>
              <a:ext cx="2880320" cy="584775"/>
            </a:xfrm>
            <a:prstGeom prst="rect">
              <a:avLst/>
            </a:prstGeom>
            <a:noFill/>
          </p:spPr>
          <p:txBody>
            <a:bodyPr wrap="square" lIns="91440" tIns="45720" rIns="91440" bIns="45720">
              <a:spAutoFit/>
            </a:bodyPr>
            <a:lstStyle/>
            <a:p>
              <a:pPr algn="ctr"/>
              <a:r>
                <a:rPr lang="en-US" sz="32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01000101011</a:t>
              </a:r>
              <a:endParaRPr lang="en-US" sz="32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76" name="Rectangular Callout 75"/>
          <p:cNvSpPr/>
          <p:nvPr/>
        </p:nvSpPr>
        <p:spPr bwMode="gray">
          <a:xfrm rot="10445367" flipV="1">
            <a:off x="3368754" y="5465263"/>
            <a:ext cx="1846243" cy="458845"/>
          </a:xfrm>
          <a:prstGeom prst="wedgeRectCallout">
            <a:avLst>
              <a:gd name="adj1" fmla="val -80938"/>
              <a:gd name="adj2" fmla="val -494087"/>
            </a:avLst>
          </a:prstGeom>
          <a:solidFill>
            <a:srgbClr val="FF0000"/>
          </a:solidFill>
          <a:ln>
            <a:solidFill>
              <a:srgbClr val="C00000"/>
            </a:solidFill>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Absolute</a:t>
            </a:r>
            <a:r>
              <a:rPr kumimoji="0" lang="de-DE" sz="2000" b="0" i="0" u="none" strike="noStrike" kern="0" cap="none" spc="0" normalizeH="0" noProof="0" dirty="0" smtClean="0">
                <a:ln>
                  <a:noFill/>
                </a:ln>
                <a:effectLst/>
                <a:uLnTx/>
                <a:uFillTx/>
                <a:ea typeface="Arial Unicode MS" pitchFamily="34" charset="-128"/>
                <a:cs typeface="Arial Unicode MS" pitchFamily="34" charset="-128"/>
              </a:rPr>
              <a:t> URL!</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40" name="Rectangular Callout 1039"/>
          <p:cNvSpPr/>
          <p:nvPr/>
        </p:nvSpPr>
        <p:spPr bwMode="gray">
          <a:xfrm rot="10445367" flipV="1">
            <a:off x="3259181" y="5214305"/>
            <a:ext cx="2232248" cy="929297"/>
          </a:xfrm>
          <a:prstGeom prst="wedgeRectCallout">
            <a:avLst>
              <a:gd name="adj1" fmla="val 73908"/>
              <a:gd name="adj2" fmla="val -279948"/>
            </a:avLst>
          </a:prstGeom>
          <a:solidFill>
            <a:srgbClr val="FF0000"/>
          </a:solidFill>
          <a:ln cap="flat">
            <a:solidFill>
              <a:srgbClr val="C00000"/>
            </a:solidFill>
            <a:headEnd/>
            <a:tailEnd/>
          </a:ln>
          <a:effectLst>
            <a:outerShdw blurRad="38100" dist="30000" dir="5400000" rotWithShape="0">
              <a:srgbClr val="000000">
                <a:alpha val="45000"/>
              </a:srgbClr>
            </a:outerShdw>
          </a:effectLst>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0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Absolute</a:t>
            </a:r>
            <a:r>
              <a:rPr kumimoji="0" lang="de-DE" sz="2000" b="1" i="0" u="none" strike="noStrike" kern="0" cap="none" spc="0" normalizeH="0" noProof="0" dirty="0" smtClean="0">
                <a:ln>
                  <a:noFill/>
                </a:ln>
                <a:solidFill>
                  <a:schemeClr val="bg1"/>
                </a:solidFill>
                <a:effectLst/>
                <a:uLnTx/>
                <a:uFillTx/>
                <a:ea typeface="Arial Unicode MS" pitchFamily="34" charset="-128"/>
                <a:cs typeface="Arial Unicode MS" pitchFamily="34" charset="-128"/>
              </a:rPr>
              <a:t> URLs !</a:t>
            </a:r>
            <a:endParaRPr kumimoji="0" lang="de-DE" sz="20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endParaRPr>
          </a:p>
        </p:txBody>
      </p:sp>
      <p:cxnSp>
        <p:nvCxnSpPr>
          <p:cNvPr id="77" name="Straight Arrow Connector 76"/>
          <p:cNvCxnSpPr>
            <a:stCxn id="16" idx="3"/>
            <a:endCxn id="70" idx="2"/>
          </p:cNvCxnSpPr>
          <p:nvPr/>
        </p:nvCxnSpPr>
        <p:spPr>
          <a:xfrm>
            <a:off x="7033691" y="3069754"/>
            <a:ext cx="1597985" cy="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9" idx="3"/>
            <a:endCxn id="62" idx="2"/>
          </p:cNvCxnSpPr>
          <p:nvPr/>
        </p:nvCxnSpPr>
        <p:spPr>
          <a:xfrm flipV="1">
            <a:off x="3087060" y="3067129"/>
            <a:ext cx="1565126" cy="1"/>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93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04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DE" dirty="0" err="1" smtClean="0"/>
              <a:t>How</a:t>
            </a:r>
            <a:r>
              <a:rPr lang="de-DE" dirty="0" smtClean="0"/>
              <a:t> </a:t>
            </a:r>
            <a:r>
              <a:rPr lang="de-DE" dirty="0" err="1" smtClean="0"/>
              <a:t>To</a:t>
            </a:r>
            <a:r>
              <a:rPr lang="de-DE" dirty="0" smtClean="0"/>
              <a:t> </a:t>
            </a:r>
            <a:r>
              <a:rPr lang="de-DE" dirty="0" err="1" smtClean="0"/>
              <a:t>Achieve</a:t>
            </a:r>
            <a:r>
              <a:rPr lang="de-DE" dirty="0" smtClean="0"/>
              <a:t> Over-The-Air </a:t>
            </a:r>
            <a:r>
              <a:rPr lang="de-DE" dirty="0" err="1" smtClean="0"/>
              <a:t>Deployment</a:t>
            </a:r>
            <a:endParaRPr lang="de-DE" dirty="0"/>
          </a:p>
        </p:txBody>
      </p:sp>
      <p:sp>
        <p:nvSpPr>
          <p:cNvPr id="2" name="Text Placeholder 1"/>
          <p:cNvSpPr>
            <a:spLocks noGrp="1"/>
          </p:cNvSpPr>
          <p:nvPr>
            <p:ph type="body" sz="quarter" idx="10"/>
          </p:nvPr>
        </p:nvSpPr>
        <p:spPr>
          <a:xfrm>
            <a:off x="324000" y="1485578"/>
            <a:ext cx="5662800" cy="4393017"/>
          </a:xfrm>
        </p:spPr>
        <p:txBody>
          <a:bodyPr/>
          <a:lstStyle/>
          <a:p>
            <a:r>
              <a:rPr lang="de-DE" u="sng" dirty="0" err="1" smtClean="0"/>
              <a:t>Without</a:t>
            </a:r>
            <a:r>
              <a:rPr lang="de-DE" dirty="0" smtClean="0"/>
              <a:t> OTA Service</a:t>
            </a:r>
          </a:p>
          <a:p>
            <a:pPr marL="457200" indent="-457200">
              <a:buFont typeface="+mj-lt"/>
              <a:buAutoNum type="arabicPeriod"/>
            </a:pPr>
            <a:r>
              <a:rPr lang="de-DE" dirty="0" err="1" smtClean="0"/>
              <a:t>Provide</a:t>
            </a:r>
            <a:r>
              <a:rPr lang="de-DE" dirty="0" smtClean="0"/>
              <a:t> IPA </a:t>
            </a:r>
            <a:r>
              <a:rPr lang="de-DE" dirty="0" err="1" smtClean="0"/>
              <a:t>file</a:t>
            </a:r>
            <a:r>
              <a:rPr lang="de-DE" dirty="0" smtClean="0"/>
              <a:t> via HTTP</a:t>
            </a:r>
          </a:p>
          <a:p>
            <a:pPr marL="457200" indent="-457200">
              <a:buFont typeface="+mj-lt"/>
              <a:buAutoNum type="arabicPeriod"/>
            </a:pPr>
            <a:r>
              <a:rPr lang="de-DE" dirty="0" err="1" smtClean="0"/>
              <a:t>Generate</a:t>
            </a:r>
            <a:r>
              <a:rPr lang="de-DE" dirty="0" smtClean="0"/>
              <a:t> PLIST </a:t>
            </a:r>
            <a:r>
              <a:rPr lang="de-DE" dirty="0" err="1" smtClean="0"/>
              <a:t>file</a:t>
            </a:r>
            <a:r>
              <a:rPr lang="de-DE" dirty="0"/>
              <a:t/>
            </a:r>
            <a:br>
              <a:rPr lang="de-DE" dirty="0"/>
            </a:br>
            <a:r>
              <a:rPr lang="de-DE" dirty="0" err="1" smtClean="0"/>
              <a:t>with</a:t>
            </a:r>
            <a:r>
              <a:rPr lang="de-DE" dirty="0" smtClean="0"/>
              <a:t> absolute URL </a:t>
            </a:r>
            <a:r>
              <a:rPr lang="de-DE" dirty="0" err="1" smtClean="0"/>
              <a:t>to</a:t>
            </a:r>
            <a:r>
              <a:rPr lang="de-DE" dirty="0" smtClean="0"/>
              <a:t> IPA</a:t>
            </a:r>
            <a:br>
              <a:rPr lang="de-DE" dirty="0" smtClean="0"/>
            </a:br>
            <a:r>
              <a:rPr lang="de-DE" dirty="0"/>
              <a:t>+ </a:t>
            </a:r>
            <a:r>
              <a:rPr lang="de-DE" dirty="0" err="1"/>
              <a:t>provide</a:t>
            </a:r>
            <a:r>
              <a:rPr lang="de-DE" dirty="0"/>
              <a:t> via HTTP</a:t>
            </a:r>
            <a:endParaRPr lang="de-DE" dirty="0" smtClean="0"/>
          </a:p>
          <a:p>
            <a:pPr marL="457200" indent="-457200">
              <a:buFont typeface="+mj-lt"/>
              <a:buAutoNum type="arabicPeriod"/>
            </a:pPr>
            <a:r>
              <a:rPr lang="de-DE" dirty="0" err="1" smtClean="0"/>
              <a:t>Generate</a:t>
            </a:r>
            <a:r>
              <a:rPr lang="de-DE" dirty="0" smtClean="0"/>
              <a:t> </a:t>
            </a:r>
            <a:r>
              <a:rPr lang="de-DE" dirty="0" err="1" smtClean="0"/>
              <a:t>install</a:t>
            </a:r>
            <a:r>
              <a:rPr lang="de-DE" dirty="0" smtClean="0"/>
              <a:t> HTML </a:t>
            </a:r>
            <a:r>
              <a:rPr lang="de-DE" dirty="0" err="1" smtClean="0"/>
              <a:t>page</a:t>
            </a:r>
            <a:r>
              <a:rPr lang="de-DE" dirty="0" smtClean="0"/>
              <a:t> </a:t>
            </a:r>
            <a:br>
              <a:rPr lang="de-DE" dirty="0" smtClean="0"/>
            </a:br>
            <a:r>
              <a:rPr lang="de-DE" dirty="0" err="1" smtClean="0"/>
              <a:t>with</a:t>
            </a:r>
            <a:r>
              <a:rPr lang="de-DE" dirty="0" smtClean="0"/>
              <a:t> absolute URL </a:t>
            </a:r>
            <a:r>
              <a:rPr lang="de-DE" dirty="0" err="1" smtClean="0"/>
              <a:t>to</a:t>
            </a:r>
            <a:r>
              <a:rPr lang="de-DE" dirty="0" smtClean="0"/>
              <a:t> PLIST </a:t>
            </a:r>
            <a:r>
              <a:rPr lang="de-DE" dirty="0" err="1" smtClean="0"/>
              <a:t>file</a:t>
            </a:r>
            <a:r>
              <a:rPr lang="de-DE" dirty="0" smtClean="0"/>
              <a:t/>
            </a:r>
            <a:br>
              <a:rPr lang="de-DE" dirty="0" smtClean="0"/>
            </a:br>
            <a:r>
              <a:rPr lang="de-DE" dirty="0"/>
              <a:t>+ </a:t>
            </a:r>
            <a:r>
              <a:rPr lang="de-DE" dirty="0" err="1"/>
              <a:t>provide</a:t>
            </a:r>
            <a:r>
              <a:rPr lang="de-DE" dirty="0"/>
              <a:t> via </a:t>
            </a:r>
            <a:r>
              <a:rPr lang="de-DE" dirty="0" smtClean="0"/>
              <a:t>HTTP</a:t>
            </a:r>
          </a:p>
          <a:p>
            <a:pPr marL="790575" indent="-342900">
              <a:buFont typeface="Arial" pitchFamily="34" charset="0"/>
              <a:buChar char="•"/>
            </a:pPr>
            <a:r>
              <a:rPr lang="de-DE" dirty="0" smtClean="0"/>
              <a:t>Works </a:t>
            </a:r>
            <a:r>
              <a:rPr lang="de-DE" dirty="0" err="1" smtClean="0"/>
              <a:t>only</a:t>
            </a:r>
            <a:r>
              <a:rPr lang="de-DE" dirty="0" smtClean="0"/>
              <a:t> </a:t>
            </a:r>
            <a:r>
              <a:rPr lang="de-DE" dirty="0" err="1" smtClean="0"/>
              <a:t>for</a:t>
            </a:r>
            <a:r>
              <a:rPr lang="de-DE" dirty="0" smtClean="0"/>
              <a:t> </a:t>
            </a:r>
            <a:r>
              <a:rPr lang="de-DE" dirty="0" err="1" smtClean="0"/>
              <a:t>this</a:t>
            </a:r>
            <a:r>
              <a:rPr lang="de-DE" dirty="0" smtClean="0"/>
              <a:t> </a:t>
            </a:r>
            <a:r>
              <a:rPr lang="de-DE" dirty="0" err="1" smtClean="0"/>
              <a:t>specific</a:t>
            </a:r>
            <a:r>
              <a:rPr lang="de-DE" dirty="0" smtClean="0"/>
              <a:t> </a:t>
            </a:r>
            <a:r>
              <a:rPr lang="de-DE" dirty="0" err="1" smtClean="0"/>
              <a:t>location</a:t>
            </a:r>
            <a:endParaRPr lang="de-DE" dirty="0" smtClean="0"/>
          </a:p>
          <a:p>
            <a:pPr marL="790575" indent="-342900">
              <a:spcBef>
                <a:spcPts val="1200"/>
              </a:spcBef>
              <a:buFont typeface="Arial" pitchFamily="34" charset="0"/>
              <a:buChar char="•"/>
            </a:pPr>
            <a:r>
              <a:rPr lang="de-DE" dirty="0" smtClean="0"/>
              <a:t>PLIST </a:t>
            </a:r>
            <a:r>
              <a:rPr lang="de-DE" dirty="0" err="1" smtClean="0"/>
              <a:t>and</a:t>
            </a:r>
            <a:r>
              <a:rPr lang="de-DE" dirty="0" smtClean="0"/>
              <a:t> </a:t>
            </a:r>
            <a:r>
              <a:rPr lang="de-DE" dirty="0" err="1" smtClean="0"/>
              <a:t>install</a:t>
            </a:r>
            <a:r>
              <a:rPr lang="de-DE" dirty="0" smtClean="0"/>
              <a:t> </a:t>
            </a:r>
            <a:r>
              <a:rPr lang="de-DE" dirty="0" err="1" smtClean="0"/>
              <a:t>page</a:t>
            </a:r>
            <a:r>
              <a:rPr lang="de-DE" dirty="0" smtClean="0"/>
              <a:t> </a:t>
            </a:r>
            <a:r>
              <a:rPr lang="de-DE" dirty="0" err="1" smtClean="0"/>
              <a:t>have</a:t>
            </a:r>
            <a:r>
              <a:rPr lang="de-DE" dirty="0" smtClean="0"/>
              <a:t> </a:t>
            </a:r>
            <a:r>
              <a:rPr lang="de-DE" dirty="0" err="1" smtClean="0"/>
              <a:t>to</a:t>
            </a:r>
            <a:r>
              <a:rPr lang="de-DE" dirty="0" smtClean="0"/>
              <a:t> </a:t>
            </a:r>
            <a:r>
              <a:rPr lang="de-DE" dirty="0" err="1" smtClean="0"/>
              <a:t>be</a:t>
            </a:r>
            <a:r>
              <a:rPr lang="de-DE" dirty="0" smtClean="0"/>
              <a:t> </a:t>
            </a:r>
            <a:r>
              <a:rPr lang="de-DE" dirty="0" err="1" smtClean="0"/>
              <a:t>generated</a:t>
            </a:r>
            <a:r>
              <a:rPr lang="de-DE" dirty="0" smtClean="0"/>
              <a:t> </a:t>
            </a:r>
            <a:r>
              <a:rPr lang="de-DE" dirty="0" err="1" smtClean="0"/>
              <a:t>again</a:t>
            </a:r>
            <a:r>
              <a:rPr lang="de-DE" dirty="0" smtClean="0"/>
              <a:t> </a:t>
            </a:r>
            <a:r>
              <a:rPr lang="de-DE" dirty="0" err="1" smtClean="0"/>
              <a:t>for</a:t>
            </a:r>
            <a:r>
              <a:rPr lang="de-DE" dirty="0" smtClean="0"/>
              <a:t> </a:t>
            </a:r>
            <a:r>
              <a:rPr lang="de-DE" dirty="0" err="1" smtClean="0"/>
              <a:t>new</a:t>
            </a:r>
            <a:r>
              <a:rPr lang="de-DE" dirty="0" smtClean="0"/>
              <a:t> </a:t>
            </a:r>
            <a:r>
              <a:rPr lang="de-DE" dirty="0" err="1" smtClean="0"/>
              <a:t>location</a:t>
            </a:r>
            <a:endParaRPr lang="de-DE" dirty="0"/>
          </a:p>
        </p:txBody>
      </p:sp>
      <p:sp>
        <p:nvSpPr>
          <p:cNvPr id="5" name="Text Placeholder 4"/>
          <p:cNvSpPr>
            <a:spLocks noGrp="1"/>
          </p:cNvSpPr>
          <p:nvPr>
            <p:ph type="body" sz="quarter" idx="11"/>
          </p:nvPr>
        </p:nvSpPr>
        <p:spPr>
          <a:xfrm>
            <a:off x="6208016" y="1485578"/>
            <a:ext cx="5662800" cy="4393017"/>
          </a:xfrm>
        </p:spPr>
        <p:txBody>
          <a:bodyPr/>
          <a:lstStyle/>
          <a:p>
            <a:r>
              <a:rPr lang="de-DE" u="sng" dirty="0" err="1" smtClean="0"/>
              <a:t>With</a:t>
            </a:r>
            <a:r>
              <a:rPr lang="de-DE" dirty="0" smtClean="0"/>
              <a:t> OTA </a:t>
            </a:r>
            <a:r>
              <a:rPr lang="de-DE" dirty="0" smtClean="0"/>
              <a:t>Service           + </a:t>
            </a:r>
          </a:p>
          <a:p>
            <a:pPr marL="457200" indent="-457200">
              <a:buFont typeface="+mj-lt"/>
              <a:buAutoNum type="arabicPeriod"/>
            </a:pPr>
            <a:r>
              <a:rPr lang="de-DE" dirty="0" err="1" smtClean="0"/>
              <a:t>Provide</a:t>
            </a:r>
            <a:r>
              <a:rPr lang="de-DE" dirty="0" smtClean="0"/>
              <a:t> IPA </a:t>
            </a:r>
            <a:r>
              <a:rPr lang="de-DE" dirty="0" err="1" smtClean="0"/>
              <a:t>file</a:t>
            </a:r>
            <a:r>
              <a:rPr lang="de-DE" dirty="0" smtClean="0"/>
              <a:t> via HTTP</a:t>
            </a:r>
          </a:p>
          <a:p>
            <a:pPr marL="457200" indent="-457200">
              <a:buFont typeface="+mj-lt"/>
              <a:buAutoNum type="arabicPeriod"/>
            </a:pPr>
            <a:r>
              <a:rPr lang="de-DE" dirty="0" err="1" smtClean="0"/>
              <a:t>Generate</a:t>
            </a:r>
            <a:r>
              <a:rPr lang="de-DE" dirty="0" smtClean="0"/>
              <a:t>* </a:t>
            </a:r>
            <a:r>
              <a:rPr lang="de-DE" dirty="0" err="1" smtClean="0"/>
              <a:t>install</a:t>
            </a:r>
            <a:r>
              <a:rPr lang="de-DE" dirty="0" smtClean="0"/>
              <a:t> HTML </a:t>
            </a:r>
            <a:r>
              <a:rPr lang="de-DE" dirty="0" err="1" smtClean="0"/>
              <a:t>page</a:t>
            </a:r>
            <a:r>
              <a:rPr lang="de-DE" dirty="0" smtClean="0"/>
              <a:t> </a:t>
            </a:r>
            <a:r>
              <a:rPr lang="de-DE" dirty="0" err="1" smtClean="0"/>
              <a:t>once</a:t>
            </a:r>
            <a:r>
              <a:rPr lang="de-DE" dirty="0" smtClean="0"/>
              <a:t> </a:t>
            </a:r>
            <a:r>
              <a:rPr lang="de-DE" dirty="0" err="1" smtClean="0"/>
              <a:t>with</a:t>
            </a:r>
            <a:r>
              <a:rPr lang="de-DE" dirty="0" smtClean="0"/>
              <a:t> </a:t>
            </a:r>
            <a:br>
              <a:rPr lang="de-DE" dirty="0" smtClean="0"/>
            </a:br>
            <a:r>
              <a:rPr lang="de-DE" dirty="0" smtClean="0"/>
              <a:t>OTA Service </a:t>
            </a:r>
            <a:r>
              <a:rPr lang="de-DE" dirty="0" err="1" smtClean="0"/>
              <a:t>iFrame</a:t>
            </a:r>
            <a:r>
              <a:rPr lang="de-DE" dirty="0" smtClean="0"/>
              <a:t> </a:t>
            </a:r>
            <a:br>
              <a:rPr lang="de-DE" dirty="0" smtClean="0"/>
            </a:br>
            <a:r>
              <a:rPr lang="de-DE" dirty="0" smtClean="0"/>
              <a:t>+ </a:t>
            </a:r>
            <a:r>
              <a:rPr lang="de-DE" dirty="0" err="1" smtClean="0"/>
              <a:t>provide</a:t>
            </a:r>
            <a:r>
              <a:rPr lang="de-DE" dirty="0" smtClean="0"/>
              <a:t> via HTTP</a:t>
            </a:r>
            <a:br>
              <a:rPr lang="de-DE" dirty="0" smtClean="0"/>
            </a:br>
            <a:endParaRPr lang="de-DE" dirty="0" smtClean="0"/>
          </a:p>
          <a:p>
            <a:pPr marL="790575" indent="-342900">
              <a:buFont typeface="Arial" pitchFamily="34" charset="0"/>
              <a:buChar char="•"/>
            </a:pPr>
            <a:endParaRPr lang="de-DE" dirty="0"/>
          </a:p>
          <a:p>
            <a:pPr marL="790575" indent="-342900">
              <a:spcBef>
                <a:spcPts val="1200"/>
              </a:spcBef>
              <a:buFont typeface="Arial" pitchFamily="34" charset="0"/>
              <a:buChar char="•"/>
            </a:pPr>
            <a:endParaRPr lang="de-DE" dirty="0" smtClean="0"/>
          </a:p>
          <a:p>
            <a:pPr marL="790575" indent="-342900">
              <a:spcBef>
                <a:spcPts val="1200"/>
              </a:spcBef>
              <a:buFont typeface="Arial" pitchFamily="34" charset="0"/>
              <a:buChar char="•"/>
            </a:pPr>
            <a:r>
              <a:rPr lang="de-DE" dirty="0" smtClean="0"/>
              <a:t>Works </a:t>
            </a:r>
            <a:r>
              <a:rPr lang="de-DE" dirty="0" err="1" smtClean="0"/>
              <a:t>for</a:t>
            </a:r>
            <a:r>
              <a:rPr lang="de-DE" dirty="0" smtClean="0"/>
              <a:t> </a:t>
            </a:r>
            <a:r>
              <a:rPr lang="de-DE" dirty="0" err="1" smtClean="0"/>
              <a:t>every</a:t>
            </a:r>
            <a:r>
              <a:rPr lang="de-DE" dirty="0" smtClean="0"/>
              <a:t> </a:t>
            </a:r>
            <a:r>
              <a:rPr lang="de-DE" dirty="0" err="1" smtClean="0"/>
              <a:t>location</a:t>
            </a:r>
            <a:r>
              <a:rPr lang="de-DE" dirty="0" smtClean="0"/>
              <a:t/>
            </a:r>
            <a:br>
              <a:rPr lang="de-DE" dirty="0" smtClean="0"/>
            </a:br>
            <a:r>
              <a:rPr lang="de-DE" dirty="0" err="1" smtClean="0"/>
              <a:t>Simply</a:t>
            </a:r>
            <a:r>
              <a:rPr lang="de-DE" dirty="0" smtClean="0"/>
              <a:t> </a:t>
            </a:r>
            <a:r>
              <a:rPr lang="de-DE" dirty="0" err="1" smtClean="0"/>
              <a:t>copy</a:t>
            </a:r>
            <a:r>
              <a:rPr lang="de-DE" dirty="0" smtClean="0"/>
              <a:t> IPA </a:t>
            </a:r>
            <a:r>
              <a:rPr lang="de-DE" dirty="0" err="1" smtClean="0"/>
              <a:t>and</a:t>
            </a:r>
            <a:r>
              <a:rPr lang="de-DE" dirty="0" smtClean="0"/>
              <a:t> </a:t>
            </a:r>
            <a:r>
              <a:rPr lang="de-DE" dirty="0" err="1" smtClean="0"/>
              <a:t>install</a:t>
            </a:r>
            <a:r>
              <a:rPr lang="de-DE" dirty="0" smtClean="0"/>
              <a:t> </a:t>
            </a:r>
            <a:r>
              <a:rPr lang="de-DE" dirty="0" err="1" smtClean="0"/>
              <a:t>page</a:t>
            </a:r>
            <a:endParaRPr lang="de-DE" dirty="0" smtClean="0"/>
          </a:p>
          <a:p>
            <a:pPr marL="447675" algn="r">
              <a:spcBef>
                <a:spcPts val="1800"/>
              </a:spcBef>
            </a:pPr>
            <a:r>
              <a:rPr lang="de-DE" sz="1400" dirty="0" smtClean="0"/>
              <a:t>*) </a:t>
            </a:r>
            <a:r>
              <a:rPr lang="de-DE" sz="1400" dirty="0" smtClean="0">
                <a:hlinkClick r:id="rId3"/>
              </a:rPr>
              <a:t>Xcode-Maven-Plugin</a:t>
            </a:r>
            <a:r>
              <a:rPr lang="de-DE" sz="1400" dirty="0" smtClean="0"/>
              <a:t> </a:t>
            </a:r>
            <a:r>
              <a:rPr lang="de-DE" sz="1400" dirty="0" err="1" smtClean="0"/>
              <a:t>supports</a:t>
            </a:r>
            <a:r>
              <a:rPr lang="de-DE" sz="1400" dirty="0" smtClean="0"/>
              <a:t> OTA Service</a:t>
            </a:r>
            <a:endParaRPr lang="de-DE" sz="1400" dirty="0"/>
          </a:p>
        </p:txBody>
      </p:sp>
      <p:cxnSp>
        <p:nvCxnSpPr>
          <p:cNvPr id="4" name="Straight Connector 3"/>
          <p:cNvCxnSpPr/>
          <p:nvPr/>
        </p:nvCxnSpPr>
        <p:spPr>
          <a:xfrm>
            <a:off x="768995" y="5085978"/>
            <a:ext cx="4752528" cy="0"/>
          </a:xfrm>
          <a:prstGeom prst="line">
            <a:avLst/>
          </a:prstGeom>
          <a:ln w="41275"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601643" y="5085978"/>
            <a:ext cx="4752528" cy="0"/>
          </a:xfrm>
          <a:prstGeom prst="line">
            <a:avLst/>
          </a:prstGeom>
          <a:ln w="41275" cmpd="sng">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9010" y="1373757"/>
            <a:ext cx="357188" cy="42862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13623" y="1373757"/>
            <a:ext cx="357188" cy="42862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SAP_grad_R_pref.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59155" y="1464370"/>
            <a:ext cx="697223" cy="346303"/>
          </a:xfrm>
          <a:prstGeom prst="rect">
            <a:avLst/>
          </a:prstGeom>
          <a:noFill/>
          <a:ln>
            <a:noFill/>
          </a:ln>
        </p:spPr>
      </p:pic>
    </p:spTree>
    <p:extLst>
      <p:ext uri="{BB962C8B-B14F-4D97-AF65-F5344CB8AC3E}">
        <p14:creationId xmlns:p14="http://schemas.microsoft.com/office/powerpoint/2010/main" val="2908779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How OTA Service Works</a:t>
            </a:r>
            <a:endParaRPr lang="en-US" dirty="0"/>
          </a:p>
        </p:txBody>
      </p:sp>
      <p:sp>
        <p:nvSpPr>
          <p:cNvPr id="4" name="Text Placeholder 3"/>
          <p:cNvSpPr>
            <a:spLocks noGrp="1"/>
          </p:cNvSpPr>
          <p:nvPr>
            <p:ph type="body" sz="quarter" idx="10"/>
          </p:nvPr>
        </p:nvSpPr>
        <p:spPr/>
        <p:txBody>
          <a:bodyPr/>
          <a:lstStyle/>
          <a:p>
            <a:endParaRPr lang="en-US" dirty="0"/>
          </a:p>
        </p:txBody>
      </p:sp>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screen">
            <a:extLst>
              <a:ext uri="{28A0092B-C50C-407E-A947-70E740481C1C}">
                <a14:useLocalDpi xmlns:a14="http://schemas.microsoft.com/office/drawing/2010/main"/>
              </a:ext>
            </a:extLst>
          </a:blip>
          <a:srcRect t="918" b="918"/>
          <a:stretch/>
        </p:blipFill>
        <p:spPr bwMode="auto">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196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bwMode="gray">
          <a:xfrm>
            <a:off x="336947" y="1773610"/>
            <a:ext cx="2304256" cy="4608512"/>
          </a:xfrm>
          <a:prstGeom prst="rect">
            <a:avLst/>
          </a:prstGeom>
          <a:gradFill>
            <a:gsLst>
              <a:gs pos="0">
                <a:schemeClr val="bg1">
                  <a:lumMod val="85000"/>
                </a:schemeClr>
              </a:gs>
              <a:gs pos="50000">
                <a:schemeClr val="bg1">
                  <a:lumMod val="95000"/>
                </a:schemeClr>
              </a:gs>
              <a:gs pos="100000">
                <a:schemeClr val="bg1"/>
              </a:gs>
            </a:gsLst>
            <a:lin ang="3000000" scaled="0"/>
          </a:gradFill>
          <a:ln w="60325" algn="ctr">
            <a:solidFill>
              <a:srgbClr val="FFC000"/>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nvGrpSpPr>
          <p:cNvPr id="83" name="Group 82"/>
          <p:cNvGrpSpPr/>
          <p:nvPr/>
        </p:nvGrpSpPr>
        <p:grpSpPr>
          <a:xfrm>
            <a:off x="9986019" y="1995361"/>
            <a:ext cx="1440160" cy="1655468"/>
            <a:chOff x="467154" y="1976766"/>
            <a:chExt cx="3118619" cy="2202572"/>
          </a:xfrm>
          <a:solidFill>
            <a:schemeClr val="accent4">
              <a:lumMod val="40000"/>
              <a:lumOff val="60000"/>
            </a:schemeClr>
          </a:solidFill>
        </p:grpSpPr>
        <p:sp>
          <p:nvSpPr>
            <p:cNvPr id="84" name="Snip Single Corner Rectangle 83"/>
            <p:cNvSpPr/>
            <p:nvPr/>
          </p:nvSpPr>
          <p:spPr bwMode="gray">
            <a:xfrm>
              <a:off x="696987" y="1984386"/>
              <a:ext cx="2880320" cy="2165488"/>
            </a:xfrm>
            <a:prstGeom prst="snip1Rect">
              <a:avLst/>
            </a:prstGeom>
            <a:solidFill>
              <a:schemeClr val="bg1">
                <a:lumMod val="75000"/>
              </a:schemeClr>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5" name="Right Triangle 84"/>
            <p:cNvSpPr/>
            <p:nvPr/>
          </p:nvSpPr>
          <p:spPr bwMode="gray">
            <a:xfrm>
              <a:off x="3089383" y="1976766"/>
              <a:ext cx="496390" cy="324000"/>
            </a:xfrm>
            <a:prstGeom prst="rtTriangle">
              <a:avLst/>
            </a:prstGeom>
            <a:solidFill>
              <a:schemeClr val="bg1">
                <a:lumMod val="95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6" name="TextBox 85"/>
            <p:cNvSpPr txBox="1"/>
            <p:nvPr/>
          </p:nvSpPr>
          <p:spPr>
            <a:xfrm>
              <a:off x="467154" y="2127375"/>
              <a:ext cx="1014049" cy="225220"/>
            </a:xfrm>
            <a:prstGeom prst="rect">
              <a:avLst/>
            </a:prstGeom>
            <a:solidFill>
              <a:schemeClr val="bg1">
                <a:lumMod val="95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HTML</a:t>
              </a:r>
            </a:p>
          </p:txBody>
        </p:sp>
        <p:sp>
          <p:nvSpPr>
            <p:cNvPr id="87" name="Rectangle 86"/>
            <p:cNvSpPr/>
            <p:nvPr/>
          </p:nvSpPr>
          <p:spPr>
            <a:xfrm>
              <a:off x="696988" y="3565101"/>
              <a:ext cx="2880320" cy="614237"/>
            </a:xfrm>
            <a:prstGeom prst="rect">
              <a:avLst/>
            </a:prstGeom>
            <a:noFill/>
          </p:spPr>
          <p:txBody>
            <a:bodyPr wrap="square" lIns="91440" tIns="45720" rIns="91440" bIns="45720">
              <a:spAutoFit/>
            </a:bodyPr>
            <a:lstStyle/>
            <a:p>
              <a:pPr algn="ctr"/>
              <a:r>
                <a:rPr lang="en-US" sz="2400" b="1" cap="none" spc="0" dirty="0" smtClean="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2400" b="1" cap="none" spc="0" dirty="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7" name="Title 6"/>
          <p:cNvSpPr>
            <a:spLocks noGrp="1"/>
          </p:cNvSpPr>
          <p:nvPr>
            <p:ph type="title"/>
          </p:nvPr>
        </p:nvSpPr>
        <p:spPr/>
        <p:txBody>
          <a:bodyPr/>
          <a:lstStyle/>
          <a:p>
            <a:r>
              <a:rPr lang="de-DE" dirty="0" smtClean="0"/>
              <a:t>OTA Service</a:t>
            </a:r>
            <a:endParaRPr lang="de-DE" dirty="0"/>
          </a:p>
        </p:txBody>
      </p:sp>
      <p:sp>
        <p:nvSpPr>
          <p:cNvPr id="2" name="Rectangle 1"/>
          <p:cNvSpPr/>
          <p:nvPr/>
        </p:nvSpPr>
        <p:spPr bwMode="gray">
          <a:xfrm>
            <a:off x="5127575" y="3045149"/>
            <a:ext cx="1930405" cy="1752796"/>
          </a:xfrm>
          <a:prstGeom prst="rect">
            <a:avLst/>
          </a:prstGeom>
          <a:solidFill>
            <a:schemeClr val="tx2">
              <a:lumMod val="75000"/>
            </a:schemeClr>
          </a:solidFill>
          <a:ln cap="rnd">
            <a:solidFill>
              <a:schemeClr val="tx2">
                <a:lumMod val="50000"/>
              </a:schemeClr>
            </a:solidFill>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3200" b="1" i="0" u="none" strike="noStrike" kern="0" cap="none" spc="0" normalizeH="0" baseline="0" noProof="0" dirty="0" smtClean="0">
                <a:ln>
                  <a:noFill/>
                </a:ln>
                <a:effectLst/>
                <a:uLnTx/>
                <a:uFillTx/>
                <a:ea typeface="Arial Unicode MS" pitchFamily="34" charset="-128"/>
                <a:cs typeface="Arial Unicode MS" pitchFamily="34" charset="-128"/>
              </a:rPr>
              <a:t>OTA Service</a:t>
            </a:r>
          </a:p>
        </p:txBody>
      </p:sp>
      <p:grpSp>
        <p:nvGrpSpPr>
          <p:cNvPr id="11" name="Group 10"/>
          <p:cNvGrpSpPr/>
          <p:nvPr/>
        </p:nvGrpSpPr>
        <p:grpSpPr>
          <a:xfrm>
            <a:off x="5881563" y="2417756"/>
            <a:ext cx="428002" cy="616714"/>
            <a:chOff x="1925954" y="4613280"/>
            <a:chExt cx="428002" cy="616714"/>
          </a:xfrm>
        </p:grpSpPr>
        <p:grpSp>
          <p:nvGrpSpPr>
            <p:cNvPr id="8" name="Group 7"/>
            <p:cNvGrpSpPr/>
            <p:nvPr/>
          </p:nvGrpSpPr>
          <p:grpSpPr>
            <a:xfrm>
              <a:off x="2029135" y="4845204"/>
              <a:ext cx="216024" cy="384790"/>
              <a:chOff x="2029135" y="4845204"/>
              <a:chExt cx="216024" cy="384790"/>
            </a:xfrm>
          </p:grpSpPr>
          <p:cxnSp>
            <p:nvCxnSpPr>
              <p:cNvPr id="4" name="Straight Connector 3"/>
              <p:cNvCxnSpPr>
                <a:endCxn id="5" idx="4"/>
              </p:cNvCxnSpPr>
              <p:nvPr/>
            </p:nvCxnSpPr>
            <p:spPr>
              <a:xfrm flipV="1">
                <a:off x="2137147" y="5061228"/>
                <a:ext cx="0" cy="168766"/>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bwMode="gray">
              <a:xfrm>
                <a:off x="2029135" y="4845204"/>
                <a:ext cx="216024" cy="216024"/>
              </a:xfrm>
              <a:prstGeom prst="ellipse">
                <a:avLst/>
              </a:prstGeom>
              <a:noFill/>
              <a:ln w="38100" algn="ctr">
                <a:solidFill>
                  <a:schemeClr val="tx2">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
          <p:nvSpPr>
            <p:cNvPr id="10" name="TextBox 9"/>
            <p:cNvSpPr txBox="1"/>
            <p:nvPr/>
          </p:nvSpPr>
          <p:spPr>
            <a:xfrm>
              <a:off x="1925954" y="4613280"/>
              <a:ext cx="42800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b="1" kern="0" dirty="0" smtClean="0">
                  <a:solidFill>
                    <a:schemeClr val="tx2">
                      <a:lumMod val="50000"/>
                    </a:schemeClr>
                  </a:solidFill>
                  <a:ea typeface="Arial Unicode MS" pitchFamily="34" charset="-128"/>
                  <a:cs typeface="Arial Unicode MS" pitchFamily="34" charset="-128"/>
                </a:rPr>
                <a:t>HTML</a:t>
              </a:r>
            </a:p>
          </p:txBody>
        </p:sp>
      </p:grpSp>
      <p:grpSp>
        <p:nvGrpSpPr>
          <p:cNvPr id="12" name="Group 11"/>
          <p:cNvGrpSpPr/>
          <p:nvPr/>
        </p:nvGrpSpPr>
        <p:grpSpPr>
          <a:xfrm rot="16200000">
            <a:off x="7093675" y="3484206"/>
            <a:ext cx="485957" cy="557347"/>
            <a:chOff x="7681763" y="4701188"/>
            <a:chExt cx="485957" cy="557347"/>
          </a:xfrm>
        </p:grpSpPr>
        <p:grpSp>
          <p:nvGrpSpPr>
            <p:cNvPr id="33" name="Group 32"/>
            <p:cNvGrpSpPr/>
            <p:nvPr/>
          </p:nvGrpSpPr>
          <p:grpSpPr>
            <a:xfrm>
              <a:off x="7681763" y="4701188"/>
              <a:ext cx="216024" cy="384790"/>
              <a:chOff x="2029135" y="4701188"/>
              <a:chExt cx="216024" cy="384790"/>
            </a:xfrm>
          </p:grpSpPr>
          <p:cxnSp>
            <p:nvCxnSpPr>
              <p:cNvPr id="35" name="Straight Connector 34"/>
              <p:cNvCxnSpPr/>
              <p:nvPr/>
            </p:nvCxnSpPr>
            <p:spPr>
              <a:xfrm flipV="1">
                <a:off x="2137147" y="4701188"/>
                <a:ext cx="0" cy="168766"/>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bwMode="gray">
              <a:xfrm>
                <a:off x="2029135" y="4869954"/>
                <a:ext cx="216024" cy="216024"/>
              </a:xfrm>
              <a:prstGeom prst="ellipse">
                <a:avLst/>
              </a:prstGeom>
              <a:noFill/>
              <a:ln w="38100" algn="ctr">
                <a:solidFill>
                  <a:schemeClr val="tx2">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
          <p:nvSpPr>
            <p:cNvPr id="34" name="TextBox 33"/>
            <p:cNvSpPr txBox="1"/>
            <p:nvPr/>
          </p:nvSpPr>
          <p:spPr>
            <a:xfrm rot="5400000">
              <a:off x="7856577" y="4947392"/>
              <a:ext cx="43762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b="1" kern="0" dirty="0" smtClean="0">
                  <a:solidFill>
                    <a:schemeClr val="tx2">
                      <a:lumMod val="50000"/>
                    </a:schemeClr>
                  </a:solidFill>
                  <a:ea typeface="Arial Unicode MS" pitchFamily="34" charset="-128"/>
                  <a:cs typeface="Arial Unicode MS" pitchFamily="34" charset="-128"/>
                </a:rPr>
                <a:t>PLIST</a:t>
              </a:r>
            </a:p>
          </p:txBody>
        </p:sp>
      </p:grpSp>
      <p:grpSp>
        <p:nvGrpSpPr>
          <p:cNvPr id="49" name="Group 48"/>
          <p:cNvGrpSpPr/>
          <p:nvPr/>
        </p:nvGrpSpPr>
        <p:grpSpPr>
          <a:xfrm>
            <a:off x="696988" y="1989634"/>
            <a:ext cx="1440160" cy="1655468"/>
            <a:chOff x="467154" y="1976766"/>
            <a:chExt cx="3118619" cy="2202572"/>
          </a:xfrm>
          <a:solidFill>
            <a:schemeClr val="accent4">
              <a:lumMod val="40000"/>
              <a:lumOff val="60000"/>
            </a:schemeClr>
          </a:solidFill>
        </p:grpSpPr>
        <p:sp>
          <p:nvSpPr>
            <p:cNvPr id="50" name="Snip Single Corner Rectangle 49"/>
            <p:cNvSpPr/>
            <p:nvPr/>
          </p:nvSpPr>
          <p:spPr bwMode="gray">
            <a:xfrm>
              <a:off x="696987" y="1984386"/>
              <a:ext cx="2880320" cy="2165488"/>
            </a:xfrm>
            <a:prstGeom prst="snip1Rect">
              <a:avLst/>
            </a:prstGeom>
            <a:solidFill>
              <a:srgbClr val="FFC000"/>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1" name="Right Triangle 50"/>
            <p:cNvSpPr/>
            <p:nvPr/>
          </p:nvSpPr>
          <p:spPr bwMode="gray">
            <a:xfrm>
              <a:off x="3089383" y="1976766"/>
              <a:ext cx="496390" cy="324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2" name="TextBox 51"/>
            <p:cNvSpPr txBox="1"/>
            <p:nvPr/>
          </p:nvSpPr>
          <p:spPr>
            <a:xfrm>
              <a:off x="467154" y="2127375"/>
              <a:ext cx="1014049" cy="225220"/>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HTML</a:t>
              </a:r>
            </a:p>
          </p:txBody>
        </p:sp>
        <p:sp>
          <p:nvSpPr>
            <p:cNvPr id="53" name="Rectangle 52"/>
            <p:cNvSpPr/>
            <p:nvPr/>
          </p:nvSpPr>
          <p:spPr>
            <a:xfrm>
              <a:off x="696988" y="3565100"/>
              <a:ext cx="2880320" cy="614238"/>
            </a:xfrm>
            <a:prstGeom prst="rect">
              <a:avLst/>
            </a:prstGeom>
            <a:noFill/>
          </p:spPr>
          <p:txBody>
            <a:bodyPr wrap="square" lIns="91440" tIns="45720" rIns="91440" bIns="45720">
              <a:spAutoFit/>
            </a:bodyPr>
            <a:lstStyle/>
            <a:p>
              <a:pPr algn="ctr"/>
              <a:r>
                <a:rPr lang="en-US" sz="24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24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9" name="Rectangle 8"/>
          <p:cNvSpPr/>
          <p:nvPr/>
        </p:nvSpPr>
        <p:spPr bwMode="gray">
          <a:xfrm>
            <a:off x="10224200" y="2878057"/>
            <a:ext cx="1083346" cy="263705"/>
          </a:xfrm>
          <a:prstGeom prst="rect">
            <a:avLst/>
          </a:prstGeom>
          <a:ln>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err="1" smtClean="0">
                <a:ln>
                  <a:noFill/>
                </a:ln>
                <a:effectLst/>
                <a:uLnTx/>
                <a:uFillTx/>
                <a:ea typeface="Arial Unicode MS" pitchFamily="34" charset="-128"/>
                <a:cs typeface="Arial Unicode MS" pitchFamily="34" charset="-128"/>
              </a:rPr>
              <a:t>Install</a:t>
            </a:r>
            <a:r>
              <a:rPr kumimoji="0" lang="de-DE" sz="1200" b="1" i="0" u="none" strike="noStrike" kern="0" cap="none" spc="0" normalizeH="0" noProof="0" dirty="0" smtClean="0">
                <a:ln>
                  <a:noFill/>
                </a:ln>
                <a:effectLst/>
                <a:uLnTx/>
                <a:uFillTx/>
                <a:ea typeface="Arial Unicode MS" pitchFamily="34" charset="-128"/>
                <a:cs typeface="Arial Unicode MS" pitchFamily="34" charset="-128"/>
              </a:rPr>
              <a:t> </a:t>
            </a:r>
            <a:r>
              <a:rPr kumimoji="0" lang="de-DE" sz="1200" b="1" i="0" u="none" strike="noStrike" kern="0" cap="none" spc="0" normalizeH="0" baseline="0" noProof="0" dirty="0" smtClean="0">
                <a:ln>
                  <a:noFill/>
                </a:ln>
                <a:effectLst/>
                <a:uLnTx/>
                <a:uFillTx/>
                <a:ea typeface="Arial Unicode MS" pitchFamily="34" charset="-128"/>
                <a:cs typeface="Arial Unicode MS" pitchFamily="34" charset="-128"/>
              </a:rPr>
              <a:t>Link</a:t>
            </a:r>
          </a:p>
        </p:txBody>
      </p:sp>
      <p:sp>
        <p:nvSpPr>
          <p:cNvPr id="74" name="Rectangle 73"/>
          <p:cNvSpPr/>
          <p:nvPr/>
        </p:nvSpPr>
        <p:spPr bwMode="gray">
          <a:xfrm>
            <a:off x="989211" y="2404154"/>
            <a:ext cx="946112" cy="720876"/>
          </a:xfrm>
          <a:prstGeom prst="rect">
            <a:avLst/>
          </a:prstGeom>
          <a:solidFill>
            <a:schemeClr val="bg1">
              <a:lumMod val="95000"/>
            </a:schemeClr>
          </a:solidFill>
          <a:ln>
            <a:solidFill>
              <a:schemeClr val="tx2">
                <a:lumMod val="75000"/>
              </a:schemeClr>
            </a:solidFill>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smtClean="0">
                <a:ln>
                  <a:noFill/>
                </a:ln>
                <a:solidFill>
                  <a:schemeClr val="tx2">
                    <a:lumMod val="50000"/>
                  </a:schemeClr>
                </a:solidFill>
                <a:effectLst/>
                <a:uLnTx/>
                <a:uFillTx/>
                <a:ea typeface="Arial Unicode MS" pitchFamily="34" charset="-128"/>
                <a:cs typeface="Arial Unicode MS" pitchFamily="34" charset="-128"/>
              </a:rPr>
              <a:t>&lt;</a:t>
            </a:r>
            <a:r>
              <a:rPr kumimoji="0" lang="de-DE" sz="1200" b="1" i="0" u="none" strike="noStrike" kern="0" cap="none" spc="0" normalizeH="0" baseline="0" noProof="0" dirty="0" err="1" smtClean="0">
                <a:ln>
                  <a:noFill/>
                </a:ln>
                <a:solidFill>
                  <a:schemeClr val="tx2">
                    <a:lumMod val="50000"/>
                  </a:schemeClr>
                </a:solidFill>
                <a:effectLst/>
                <a:uLnTx/>
                <a:uFillTx/>
                <a:ea typeface="Arial Unicode MS" pitchFamily="34" charset="-128"/>
                <a:cs typeface="Arial Unicode MS" pitchFamily="34" charset="-128"/>
              </a:rPr>
              <a:t>iframe</a:t>
            </a:r>
            <a:r>
              <a:rPr kumimoji="0" lang="de-DE" sz="1200" b="1" i="0" u="none" strike="noStrike" kern="0" cap="none" spc="0" normalizeH="0" baseline="0" noProof="0" dirty="0" smtClean="0">
                <a:ln>
                  <a:noFill/>
                </a:ln>
                <a:solidFill>
                  <a:schemeClr val="tx2">
                    <a:lumMod val="50000"/>
                  </a:schemeClr>
                </a:solidFill>
                <a:effectLst/>
                <a:uLnTx/>
                <a:uFillTx/>
                <a:ea typeface="Arial Unicode MS" pitchFamily="34" charset="-128"/>
                <a:cs typeface="Arial Unicode MS" pitchFamily="34" charset="-128"/>
              </a:rPr>
              <a:t>/&gt;</a:t>
            </a:r>
          </a:p>
        </p:txBody>
      </p:sp>
      <p:cxnSp>
        <p:nvCxnSpPr>
          <p:cNvPr id="59" name="Straight Arrow Connector 58"/>
          <p:cNvCxnSpPr>
            <a:stCxn id="74" idx="3"/>
          </p:cNvCxnSpPr>
          <p:nvPr/>
        </p:nvCxnSpPr>
        <p:spPr>
          <a:xfrm>
            <a:off x="1935323" y="2764592"/>
            <a:ext cx="3946240" cy="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385619" y="2759198"/>
            <a:ext cx="3528392" cy="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9" idx="1"/>
          </p:cNvCxnSpPr>
          <p:nvPr/>
        </p:nvCxnSpPr>
        <p:spPr>
          <a:xfrm flipH="1">
            <a:off x="7537747" y="3009910"/>
            <a:ext cx="2686453" cy="851932"/>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7537747" y="3933850"/>
            <a:ext cx="2448272" cy="72008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3865339" y="2540437"/>
            <a:ext cx="1734449"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100" b="1" kern="0" dirty="0" smtClean="0">
                <a:solidFill>
                  <a:schemeClr val="tx2">
                    <a:lumMod val="50000"/>
                  </a:schemeClr>
                </a:solidFill>
                <a:ea typeface="Arial Unicode MS" pitchFamily="34" charset="-128"/>
                <a:cs typeface="Arial Unicode MS" pitchFamily="34" charset="-128"/>
              </a:rPr>
              <a:t>App Parameters + </a:t>
            </a:r>
            <a:r>
              <a:rPr lang="de-DE" sz="1100" b="1" kern="0" dirty="0" err="1" smtClean="0">
                <a:solidFill>
                  <a:srgbClr val="FFC000"/>
                </a:solidFill>
                <a:ea typeface="Arial Unicode MS" pitchFamily="34" charset="-128"/>
                <a:cs typeface="Arial Unicode MS" pitchFamily="34" charset="-128"/>
              </a:rPr>
              <a:t>Referer</a:t>
            </a:r>
            <a:endParaRPr lang="de-DE" sz="1100" b="1" kern="0" dirty="0" smtClean="0">
              <a:solidFill>
                <a:srgbClr val="FFC000"/>
              </a:solidFill>
              <a:ea typeface="Arial Unicode MS" pitchFamily="34" charset="-128"/>
              <a:cs typeface="Arial Unicode MS" pitchFamily="34" charset="-128"/>
            </a:endParaRPr>
          </a:p>
        </p:txBody>
      </p:sp>
      <p:sp>
        <p:nvSpPr>
          <p:cNvPr id="70" name="TextBox 69"/>
          <p:cNvSpPr txBox="1"/>
          <p:nvPr/>
        </p:nvSpPr>
        <p:spPr>
          <a:xfrm rot="20538618">
            <a:off x="7942535" y="3205154"/>
            <a:ext cx="1734449"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100" b="1" kern="0" dirty="0" smtClean="0">
                <a:solidFill>
                  <a:schemeClr val="tx2">
                    <a:lumMod val="50000"/>
                  </a:schemeClr>
                </a:solidFill>
                <a:ea typeface="Arial Unicode MS" pitchFamily="34" charset="-128"/>
                <a:cs typeface="Arial Unicode MS" pitchFamily="34" charset="-128"/>
              </a:rPr>
              <a:t>App Parameters + </a:t>
            </a:r>
            <a:r>
              <a:rPr lang="de-DE" sz="1100" b="1" kern="0" dirty="0" err="1" smtClean="0">
                <a:solidFill>
                  <a:srgbClr val="FFC000"/>
                </a:solidFill>
                <a:ea typeface="Arial Unicode MS" pitchFamily="34" charset="-128"/>
                <a:cs typeface="Arial Unicode MS" pitchFamily="34" charset="-128"/>
              </a:rPr>
              <a:t>Referer</a:t>
            </a:r>
            <a:endParaRPr lang="de-DE" sz="1100" b="1" kern="0" dirty="0" smtClean="0">
              <a:solidFill>
                <a:srgbClr val="FFC000"/>
              </a:solidFill>
              <a:ea typeface="Arial Unicode MS" pitchFamily="34" charset="-128"/>
              <a:cs typeface="Arial Unicode MS" pitchFamily="34" charset="-128"/>
            </a:endParaRPr>
          </a:p>
        </p:txBody>
      </p:sp>
      <p:grpSp>
        <p:nvGrpSpPr>
          <p:cNvPr id="78" name="Group 77"/>
          <p:cNvGrpSpPr/>
          <p:nvPr/>
        </p:nvGrpSpPr>
        <p:grpSpPr>
          <a:xfrm>
            <a:off x="693079" y="4150590"/>
            <a:ext cx="1440160" cy="1655468"/>
            <a:chOff x="467154" y="1976766"/>
            <a:chExt cx="3118619" cy="2202572"/>
          </a:xfrm>
          <a:solidFill>
            <a:schemeClr val="accent4">
              <a:lumMod val="40000"/>
              <a:lumOff val="60000"/>
            </a:schemeClr>
          </a:solidFill>
        </p:grpSpPr>
        <p:sp>
          <p:nvSpPr>
            <p:cNvPr id="79" name="Snip Single Corner Rectangle 78"/>
            <p:cNvSpPr/>
            <p:nvPr/>
          </p:nvSpPr>
          <p:spPr bwMode="gray">
            <a:xfrm>
              <a:off x="696987" y="1984386"/>
              <a:ext cx="2880320" cy="2165488"/>
            </a:xfrm>
            <a:prstGeom prst="snip1Rect">
              <a:avLst/>
            </a:prstGeom>
            <a:solidFill>
              <a:srgbClr val="FFC000"/>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0" name="Right Triangle 79"/>
            <p:cNvSpPr/>
            <p:nvPr/>
          </p:nvSpPr>
          <p:spPr bwMode="gray">
            <a:xfrm>
              <a:off x="3089383" y="1976766"/>
              <a:ext cx="496390" cy="324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1" name="TextBox 80"/>
            <p:cNvSpPr txBox="1"/>
            <p:nvPr/>
          </p:nvSpPr>
          <p:spPr>
            <a:xfrm>
              <a:off x="467154" y="2127375"/>
              <a:ext cx="1014049" cy="225220"/>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IPA</a:t>
              </a:r>
            </a:p>
          </p:txBody>
        </p:sp>
        <p:sp>
          <p:nvSpPr>
            <p:cNvPr id="82" name="Rectangle 81"/>
            <p:cNvSpPr/>
            <p:nvPr/>
          </p:nvSpPr>
          <p:spPr>
            <a:xfrm>
              <a:off x="696988" y="3565101"/>
              <a:ext cx="2880320" cy="614237"/>
            </a:xfrm>
            <a:prstGeom prst="rect">
              <a:avLst/>
            </a:prstGeom>
            <a:noFill/>
          </p:spPr>
          <p:txBody>
            <a:bodyPr wrap="square" lIns="91440" tIns="45720" rIns="91440" bIns="45720">
              <a:spAutoFit/>
            </a:bodyPr>
            <a:lstStyle/>
            <a:p>
              <a:pPr algn="ctr"/>
              <a:r>
                <a:rPr lang="en-US" sz="24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010001</a:t>
              </a:r>
              <a:endParaRPr lang="en-US" sz="24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grpSp>
        <p:nvGrpSpPr>
          <p:cNvPr id="88" name="Group 87"/>
          <p:cNvGrpSpPr/>
          <p:nvPr/>
        </p:nvGrpSpPr>
        <p:grpSpPr>
          <a:xfrm>
            <a:off x="9986019" y="4156317"/>
            <a:ext cx="1440160" cy="1655468"/>
            <a:chOff x="467154" y="1976766"/>
            <a:chExt cx="3118619" cy="2202572"/>
          </a:xfrm>
          <a:solidFill>
            <a:schemeClr val="accent4">
              <a:lumMod val="40000"/>
              <a:lumOff val="60000"/>
            </a:schemeClr>
          </a:solidFill>
        </p:grpSpPr>
        <p:sp>
          <p:nvSpPr>
            <p:cNvPr id="89" name="Snip Single Corner Rectangle 88"/>
            <p:cNvSpPr/>
            <p:nvPr/>
          </p:nvSpPr>
          <p:spPr bwMode="gray">
            <a:xfrm>
              <a:off x="696987" y="1984386"/>
              <a:ext cx="2880320" cy="2165488"/>
            </a:xfrm>
            <a:prstGeom prst="snip1Rect">
              <a:avLst/>
            </a:prstGeom>
            <a:solidFill>
              <a:schemeClr val="bg1">
                <a:lumMod val="75000"/>
              </a:schemeClr>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0" name="Right Triangle 89"/>
            <p:cNvSpPr/>
            <p:nvPr/>
          </p:nvSpPr>
          <p:spPr bwMode="gray">
            <a:xfrm>
              <a:off x="3089383" y="1976766"/>
              <a:ext cx="496390" cy="324000"/>
            </a:xfrm>
            <a:prstGeom prst="rtTriangle">
              <a:avLst/>
            </a:prstGeom>
            <a:solidFill>
              <a:schemeClr val="bg1">
                <a:lumMod val="95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1" name="TextBox 90"/>
            <p:cNvSpPr txBox="1"/>
            <p:nvPr/>
          </p:nvSpPr>
          <p:spPr>
            <a:xfrm>
              <a:off x="467154" y="2127375"/>
              <a:ext cx="1014049" cy="225220"/>
            </a:xfrm>
            <a:prstGeom prst="rect">
              <a:avLst/>
            </a:prstGeom>
            <a:solidFill>
              <a:schemeClr val="bg1">
                <a:lumMod val="95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PLIST</a:t>
              </a:r>
            </a:p>
          </p:txBody>
        </p:sp>
        <p:sp>
          <p:nvSpPr>
            <p:cNvPr id="92" name="Rectangle 91"/>
            <p:cNvSpPr/>
            <p:nvPr/>
          </p:nvSpPr>
          <p:spPr>
            <a:xfrm>
              <a:off x="696988" y="3565101"/>
              <a:ext cx="2880320" cy="614237"/>
            </a:xfrm>
            <a:prstGeom prst="rect">
              <a:avLst/>
            </a:prstGeom>
            <a:noFill/>
          </p:spPr>
          <p:txBody>
            <a:bodyPr wrap="square" lIns="91440" tIns="45720" rIns="91440" bIns="45720">
              <a:spAutoFit/>
            </a:bodyPr>
            <a:lstStyle/>
            <a:p>
              <a:pPr algn="ctr"/>
              <a:r>
                <a:rPr lang="en-US" sz="2400" b="1" cap="none" spc="0" dirty="0" smtClean="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2400" b="1" cap="none" spc="0" dirty="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103" name="Rectangle 102"/>
          <p:cNvSpPr/>
          <p:nvPr/>
        </p:nvSpPr>
        <p:spPr bwMode="gray">
          <a:xfrm>
            <a:off x="10219191" y="5008801"/>
            <a:ext cx="1083346" cy="26370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smtClean="0">
                <a:ln>
                  <a:noFill/>
                </a:ln>
                <a:effectLst/>
                <a:uLnTx/>
                <a:uFillTx/>
                <a:ea typeface="Arial Unicode MS" pitchFamily="34" charset="-128"/>
                <a:cs typeface="Arial Unicode MS" pitchFamily="34" charset="-128"/>
              </a:rPr>
              <a:t>IPA URL</a:t>
            </a:r>
          </a:p>
        </p:txBody>
      </p:sp>
      <p:cxnSp>
        <p:nvCxnSpPr>
          <p:cNvPr id="65" name="Straight Arrow Connector 64"/>
          <p:cNvCxnSpPr/>
          <p:nvPr/>
        </p:nvCxnSpPr>
        <p:spPr>
          <a:xfrm flipH="1">
            <a:off x="2281163" y="5157986"/>
            <a:ext cx="7938028" cy="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336948" y="1341562"/>
            <a:ext cx="2304256" cy="276999"/>
          </a:xfrm>
          <a:prstGeom prst="rect">
            <a:avLst/>
          </a:prstGeom>
          <a:noFill/>
          <a:effectLst>
            <a:outerShdw blurRad="38100" dist="12700" dir="2700000" algn="tl" rotWithShape="0">
              <a:prstClr val="black">
                <a:alpha val="40000"/>
              </a:prstClr>
            </a:outerShdw>
          </a:effectLst>
        </p:spPr>
        <p:txBody>
          <a:bodyPr wrap="square" lIns="0" tIns="0" rIns="0" bIns="0" rtlCol="0">
            <a:spAutoFit/>
          </a:bodyPr>
          <a:lstStyle/>
          <a:p>
            <a:pPr algn="ctr" fontAlgn="base">
              <a:spcBef>
                <a:spcPct val="50000"/>
              </a:spcBef>
              <a:spcAft>
                <a:spcPct val="0"/>
              </a:spcAft>
              <a:buClr>
                <a:srgbClr val="F0AB00"/>
              </a:buClr>
              <a:buSzPct val="80000"/>
            </a:pPr>
            <a:r>
              <a:rPr lang="de-DE" sz="1800" b="1" kern="0" dirty="0" smtClean="0">
                <a:latin typeface="+mn-lt"/>
                <a:ea typeface="Arial Unicode MS" pitchFamily="34" charset="-128"/>
                <a:cs typeface="Arial Unicode MS" pitchFamily="34" charset="-128"/>
              </a:rPr>
              <a:t>Web Server</a:t>
            </a:r>
          </a:p>
        </p:txBody>
      </p:sp>
      <p:sp>
        <p:nvSpPr>
          <p:cNvPr id="127" name="TextBox 126"/>
          <p:cNvSpPr txBox="1"/>
          <p:nvPr/>
        </p:nvSpPr>
        <p:spPr>
          <a:xfrm>
            <a:off x="7726978" y="2540437"/>
            <a:ext cx="588303"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100" b="1" kern="0" dirty="0" err="1">
                <a:solidFill>
                  <a:schemeClr val="bg2">
                    <a:lumMod val="50000"/>
                  </a:schemeClr>
                </a:solidFill>
                <a:ea typeface="Arial Unicode MS" pitchFamily="34" charset="-128"/>
                <a:cs typeface="Arial Unicode MS" pitchFamily="34" charset="-128"/>
              </a:rPr>
              <a:t>generate</a:t>
            </a:r>
            <a:endParaRPr lang="de-DE" sz="1100" b="1" kern="0" dirty="0">
              <a:solidFill>
                <a:schemeClr val="bg2">
                  <a:lumMod val="50000"/>
                </a:schemeClr>
              </a:solidFill>
              <a:ea typeface="Arial Unicode MS" pitchFamily="34" charset="-128"/>
              <a:cs typeface="Arial Unicode MS" pitchFamily="34" charset="-128"/>
            </a:endParaRPr>
          </a:p>
        </p:txBody>
      </p:sp>
      <p:sp>
        <p:nvSpPr>
          <p:cNvPr id="128" name="TextBox 127"/>
          <p:cNvSpPr txBox="1"/>
          <p:nvPr/>
        </p:nvSpPr>
        <p:spPr>
          <a:xfrm rot="1026420">
            <a:off x="8599109" y="4101372"/>
            <a:ext cx="588303"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100" b="1" kern="0" dirty="0" err="1">
                <a:solidFill>
                  <a:schemeClr val="bg2">
                    <a:lumMod val="50000"/>
                  </a:schemeClr>
                </a:solidFill>
                <a:ea typeface="Arial Unicode MS" pitchFamily="34" charset="-128"/>
                <a:cs typeface="Arial Unicode MS" pitchFamily="34" charset="-128"/>
              </a:rPr>
              <a:t>generate</a:t>
            </a:r>
            <a:endParaRPr lang="de-DE" sz="1100" b="1" kern="0" dirty="0">
              <a:solidFill>
                <a:schemeClr val="bg2">
                  <a:lumMod val="50000"/>
                </a:schemeClr>
              </a:solidFill>
              <a:ea typeface="Arial Unicode MS" pitchFamily="34" charset="-128"/>
              <a:cs typeface="Arial Unicode MS" pitchFamily="34" charset="-128"/>
            </a:endParaRPr>
          </a:p>
        </p:txBody>
      </p:sp>
    </p:spTree>
    <p:extLst>
      <p:ext uri="{BB962C8B-B14F-4D97-AF65-F5344CB8AC3E}">
        <p14:creationId xmlns:p14="http://schemas.microsoft.com/office/powerpoint/2010/main" val="62820651"/>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3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SAP_2013_16x9_v1.1</Template>
  <TotalTime>0</TotalTime>
  <Words>887</Words>
  <Application>Microsoft Office PowerPoint</Application>
  <PresentationFormat>Custom</PresentationFormat>
  <Paragraphs>164</Paragraphs>
  <Slides>15</Slides>
  <Notes>14</Notes>
  <HiddenSlides>3</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SAP_2013_16x9_v1.1</vt:lpstr>
      <vt:lpstr>OTA Service</vt:lpstr>
      <vt:lpstr>Over-The-Air Deployment (OTA) Service Basics &amp; Reason</vt:lpstr>
      <vt:lpstr>Agenda</vt:lpstr>
      <vt:lpstr>Benefits of OTA Service </vt:lpstr>
      <vt:lpstr>Getting An App On A Device</vt:lpstr>
      <vt:lpstr>How Apple Over-The-Air Deployment Works</vt:lpstr>
      <vt:lpstr>How To Achieve Over-The-Air Deployment</vt:lpstr>
      <vt:lpstr>How OTA Service Works</vt:lpstr>
      <vt:lpstr>OTA Service</vt:lpstr>
      <vt:lpstr>OTA Service – with Firewall</vt:lpstr>
      <vt:lpstr>OTA Service – with Firewall</vt:lpstr>
      <vt:lpstr>Thank you</vt:lpstr>
      <vt:lpstr>PowerPoint Presentation</vt:lpstr>
      <vt:lpstr>PowerPoint Presentation</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OTA Service</dc:title>
  <dc:creator>Alexander Link</dc:creator>
  <cp:lastModifiedBy>Alexander Link</cp:lastModifiedBy>
  <cp:revision>36</cp:revision>
  <dcterms:created xsi:type="dcterms:W3CDTF">2013-05-28T07:03:40Z</dcterms:created>
  <dcterms:modified xsi:type="dcterms:W3CDTF">2013-06-25T06:55:49Z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