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340" r:id="rId2"/>
    <p:sldId id="327" r:id="rId3"/>
    <p:sldId id="344" r:id="rId4"/>
    <p:sldId id="336" r:id="rId5"/>
    <p:sldId id="347" r:id="rId6"/>
    <p:sldId id="349" r:id="rId7"/>
    <p:sldId id="310" r:id="rId8"/>
    <p:sldId id="348" r:id="rId9"/>
    <p:sldId id="265" r:id="rId10"/>
    <p:sldId id="339" r:id="rId11"/>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BFE"/>
    <a:srgbClr val="CCECFF"/>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9200" autoAdjust="0"/>
  </p:normalViewPr>
  <p:slideViewPr>
    <p:cSldViewPr showGuides="1">
      <p:cViewPr>
        <p:scale>
          <a:sx n="125" d="100"/>
          <a:sy n="125" d="100"/>
        </p:scale>
        <p:origin x="-366" y="-7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de-DE" dirty="0" smtClean="0"/>
              <a:t>In </a:t>
            </a:r>
            <a:r>
              <a:rPr lang="de-DE" dirty="0" err="1" smtClean="0"/>
              <a:t>general</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Over-The-Air </a:t>
            </a:r>
            <a:r>
              <a:rPr lang="de-DE" baseline="0" dirty="0" err="1" smtClean="0"/>
              <a:t>Deployment</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files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exposed</a:t>
            </a:r>
            <a:r>
              <a:rPr lang="de-DE" baseline="0" dirty="0" smtClean="0"/>
              <a:t> via HTTP/HTTPS:</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PLIST </a:t>
            </a:r>
            <a:r>
              <a:rPr lang="de-DE" baseline="0" dirty="0" err="1" smtClean="0"/>
              <a:t>file</a:t>
            </a:r>
            <a:r>
              <a:rPr lang="de-DE" baseline="0" dirty="0" smtClean="0"/>
              <a:t> (XML) </a:t>
            </a:r>
            <a:r>
              <a:rPr lang="de-DE" baseline="0" dirty="0" err="1" smtClean="0"/>
              <a:t>with</a:t>
            </a:r>
            <a:r>
              <a:rPr lang="de-DE" baseline="0" dirty="0" smtClean="0"/>
              <a:t> </a:t>
            </a:r>
            <a:r>
              <a:rPr lang="de-DE" baseline="0" dirty="0" err="1" smtClean="0"/>
              <a:t>deployment</a:t>
            </a:r>
            <a:r>
              <a:rPr lang="de-DE" baseline="0" dirty="0" smtClean="0"/>
              <a:t> </a:t>
            </a:r>
            <a:r>
              <a:rPr lang="de-DE" baseline="0" dirty="0" err="1" smtClean="0"/>
              <a:t>metadata</a:t>
            </a:r>
            <a:endParaRPr lang="de-DE" baseline="0" dirty="0" smtClean="0"/>
          </a:p>
          <a:p>
            <a:pPr marL="285750" indent="-285750">
              <a:buFont typeface="Arial" pitchFamily="34" charset="0"/>
              <a:buChar char="•"/>
            </a:pPr>
            <a:r>
              <a:rPr lang="de-DE" baseline="0" dirty="0" smtClean="0"/>
              <a:t>A HTML </a:t>
            </a:r>
            <a:r>
              <a:rPr lang="de-DE" baseline="0" dirty="0" err="1" smtClean="0"/>
              <a:t>page</a:t>
            </a:r>
            <a:r>
              <a:rPr lang="de-DE" baseline="0" dirty="0" smtClean="0"/>
              <a:t> </a:t>
            </a:r>
            <a:r>
              <a:rPr lang="de-DE" baseline="0" dirty="0" err="1" smtClean="0"/>
              <a:t>with</a:t>
            </a:r>
            <a:r>
              <a:rPr lang="de-DE" baseline="0" dirty="0" smtClean="0"/>
              <a:t> an (</a:t>
            </a:r>
            <a:r>
              <a:rPr lang="de-DE" baseline="0" dirty="0" err="1" smtClean="0"/>
              <a:t>itms</a:t>
            </a:r>
            <a:r>
              <a:rPr lang="de-DE" baseline="0" dirty="0" smtClean="0"/>
              <a:t>-service://) </a:t>
            </a:r>
            <a:r>
              <a:rPr lang="de-DE" baseline="0" dirty="0" err="1" smtClean="0"/>
              <a:t>install</a:t>
            </a:r>
            <a:r>
              <a:rPr lang="de-DE" baseline="0" dirty="0" smtClean="0"/>
              <a:t> link</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A </a:t>
            </a:r>
            <a:r>
              <a:rPr lang="de-DE" baseline="0" dirty="0" err="1" smtClean="0"/>
              <a:t>user</a:t>
            </a:r>
            <a:r>
              <a:rPr lang="de-DE" baseline="0" dirty="0" smtClean="0"/>
              <a:t> </a:t>
            </a:r>
            <a:r>
              <a:rPr lang="de-DE" baseline="0" dirty="0" err="1" smtClean="0"/>
              <a:t>opens</a:t>
            </a:r>
            <a:r>
              <a:rPr lang="de-DE" baseline="0" dirty="0" smtClean="0"/>
              <a:t> </a:t>
            </a:r>
            <a:r>
              <a:rPr lang="de-DE" baseline="0" dirty="0" err="1" smtClean="0"/>
              <a:t>the</a:t>
            </a:r>
            <a:r>
              <a:rPr lang="de-DE" baseline="0" dirty="0" smtClean="0"/>
              <a:t> URL </a:t>
            </a:r>
            <a:r>
              <a:rPr lang="de-DE" baseline="0" dirty="0" err="1" smtClean="0"/>
              <a:t>to</a:t>
            </a:r>
            <a:r>
              <a:rPr lang="de-DE" baseline="0" dirty="0" smtClean="0"/>
              <a:t> </a:t>
            </a:r>
            <a:r>
              <a:rPr lang="de-DE" baseline="0" dirty="0" err="1" smtClean="0"/>
              <a:t>the</a:t>
            </a:r>
            <a:r>
              <a:rPr lang="de-DE" baseline="0" dirty="0" smtClean="0"/>
              <a:t> HTML </a:t>
            </a:r>
            <a:r>
              <a:rPr lang="de-DE" baseline="0" dirty="0" err="1" smtClean="0"/>
              <a:t>page</a:t>
            </a:r>
            <a:r>
              <a:rPr lang="de-DE" baseline="0" dirty="0" smtClean="0"/>
              <a:t> on </a:t>
            </a:r>
            <a:r>
              <a:rPr lang="de-DE" baseline="0" dirty="0" err="1" smtClean="0"/>
              <a:t>his</a:t>
            </a:r>
            <a:r>
              <a:rPr lang="de-DE" baseline="0" dirty="0" smtClean="0"/>
              <a:t> </a:t>
            </a:r>
            <a:r>
              <a:rPr lang="de-DE" baseline="0" dirty="0" err="1" smtClean="0"/>
              <a:t>iPhone</a:t>
            </a:r>
            <a:r>
              <a:rPr lang="de-DE" baseline="0" dirty="0" smtClean="0"/>
              <a:t>/</a:t>
            </a:r>
            <a:r>
              <a:rPr lang="de-DE" baseline="0" dirty="0" err="1" smtClean="0"/>
              <a:t>iPad</a:t>
            </a:r>
            <a:r>
              <a:rPr lang="de-DE" baseline="0" dirty="0" smtClean="0"/>
              <a:t>. After </a:t>
            </a:r>
            <a:r>
              <a:rPr lang="de-DE" baseline="0" dirty="0" err="1" smtClean="0"/>
              <a:t>clicking</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 </a:t>
            </a:r>
            <a:r>
              <a:rPr lang="de-DE" baseline="0" dirty="0" err="1" smtClean="0"/>
              <a:t>dialog</a:t>
            </a:r>
            <a:r>
              <a:rPr lang="de-DE" baseline="0" dirty="0" smtClean="0"/>
              <a:t> </a:t>
            </a:r>
            <a:r>
              <a:rPr lang="de-DE" baseline="0" dirty="0" err="1" smtClean="0"/>
              <a:t>needs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confirmed</a:t>
            </a:r>
            <a:r>
              <a:rPr lang="de-DE" baseline="0" dirty="0" smtClean="0"/>
              <a:t> </a:t>
            </a:r>
            <a:r>
              <a:rPr lang="de-DE" baseline="0" dirty="0" err="1" smtClean="0"/>
              <a:t>and</a:t>
            </a:r>
            <a:r>
              <a:rPr lang="de-DE" baseline="0" dirty="0" smtClean="0"/>
              <a:t> </a:t>
            </a:r>
            <a:r>
              <a:rPr lang="de-DE" baseline="0" dirty="0" err="1" smtClean="0"/>
              <a:t>afterwards</a:t>
            </a:r>
            <a:r>
              <a:rPr lang="de-DE" baseline="0" dirty="0" smtClean="0"/>
              <a:t> </a:t>
            </a:r>
            <a:r>
              <a:rPr lang="de-DE" baseline="0" dirty="0" err="1" smtClean="0"/>
              <a:t>the</a:t>
            </a:r>
            <a:r>
              <a:rPr lang="de-DE" baseline="0" dirty="0" smtClean="0"/>
              <a:t> App </a:t>
            </a:r>
            <a:r>
              <a:rPr lang="de-DE" baseline="0" dirty="0" err="1" smtClean="0"/>
              <a:t>is</a:t>
            </a:r>
            <a:r>
              <a:rPr lang="de-DE" baseline="0" dirty="0" smtClean="0"/>
              <a:t> </a:t>
            </a:r>
            <a:r>
              <a:rPr lang="de-DE" baseline="0" dirty="0" err="1" smtClean="0"/>
              <a:t>directly</a:t>
            </a:r>
            <a:r>
              <a:rPr lang="de-DE" baseline="0" dirty="0" smtClean="0"/>
              <a:t> </a:t>
            </a:r>
            <a:r>
              <a:rPr lang="de-DE" baseline="0" dirty="0" err="1" smtClean="0"/>
              <a:t>installed</a:t>
            </a:r>
            <a:r>
              <a:rPr lang="de-DE" baseline="0" dirty="0" smtClean="0"/>
              <a:t> on </a:t>
            </a:r>
            <a:r>
              <a:rPr lang="de-DE" baseline="0" dirty="0" err="1" smtClean="0"/>
              <a:t>the</a:t>
            </a:r>
            <a:r>
              <a:rPr lang="de-DE" baseline="0" dirty="0" smtClean="0"/>
              <a:t> </a:t>
            </a:r>
            <a:r>
              <a:rPr lang="de-DE" baseline="0" dirty="0" err="1" smtClean="0"/>
              <a:t>device</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install</a:t>
            </a:r>
            <a:r>
              <a:rPr lang="de-DE" baseline="0" dirty="0" smtClean="0"/>
              <a:t> link“ on </a:t>
            </a:r>
            <a:r>
              <a:rPr lang="de-DE" baseline="0" dirty="0" err="1" smtClean="0"/>
              <a:t>the</a:t>
            </a:r>
            <a:r>
              <a:rPr lang="de-DE" baseline="0" dirty="0" smtClean="0"/>
              <a:t> HTML </a:t>
            </a:r>
            <a:r>
              <a:rPr lang="de-DE" baseline="0" dirty="0" err="1" smtClean="0"/>
              <a:t>page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solidFill>
                  <a:srgbClr val="FF0000"/>
                </a:solidFill>
              </a:rPr>
              <a:t>absolute URL </a:t>
            </a:r>
            <a:r>
              <a:rPr lang="de-DE" baseline="0" dirty="0" err="1" smtClean="0"/>
              <a:t>to</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a:t>
            </a:r>
          </a:p>
          <a:p>
            <a:pPr marL="0" indent="0">
              <a:buFont typeface="Arial" pitchFamily="34" charset="0"/>
              <a:buNone/>
            </a:pPr>
            <a:r>
              <a:rPr lang="de-DE" baseline="0" dirty="0" smtClean="0"/>
              <a:t>The PLIST </a:t>
            </a:r>
            <a:r>
              <a:rPr lang="de-DE" baseline="0" dirty="0" err="1" smtClean="0"/>
              <a:t>file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t>absolute URL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err="1" smtClean="0"/>
              <a:t>Therefore</a:t>
            </a:r>
            <a:r>
              <a:rPr lang="de-DE" baseline="0" dirty="0" smtClean="0"/>
              <a:t> </a:t>
            </a:r>
            <a:r>
              <a:rPr lang="de-DE" baseline="0" dirty="0" err="1" smtClean="0"/>
              <a:t>the</a:t>
            </a:r>
            <a:r>
              <a:rPr lang="de-DE" baseline="0" dirty="0" smtClean="0"/>
              <a:t> </a:t>
            </a:r>
            <a:r>
              <a:rPr lang="de-DE" baseline="0" dirty="0" err="1" smtClean="0"/>
              <a:t>generated</a:t>
            </a:r>
            <a:r>
              <a:rPr lang="de-DE" baseline="0" dirty="0" smtClean="0"/>
              <a:t> </a:t>
            </a:r>
            <a:r>
              <a:rPr lang="de-DE" baseline="0" dirty="0" err="1" smtClean="0"/>
              <a:t>files</a:t>
            </a:r>
            <a:r>
              <a:rPr lang="de-DE" baseline="0" dirty="0" smtClean="0"/>
              <a:t> </a:t>
            </a:r>
            <a:r>
              <a:rPr lang="de-DE" baseline="0" dirty="0" err="1" smtClean="0"/>
              <a:t>and</a:t>
            </a:r>
            <a:r>
              <a:rPr lang="de-DE" baseline="0" dirty="0" smtClean="0"/>
              <a:t> OTA </a:t>
            </a:r>
            <a:r>
              <a:rPr lang="de-DE" baseline="0" dirty="0" err="1" smtClean="0"/>
              <a:t>deployment</a:t>
            </a:r>
            <a:r>
              <a:rPr lang="de-DE" baseline="0" dirty="0" smtClean="0"/>
              <a:t> </a:t>
            </a:r>
            <a:r>
              <a:rPr lang="de-DE" baseline="0" dirty="0" err="1" smtClean="0"/>
              <a:t>only</a:t>
            </a:r>
            <a:r>
              <a:rPr lang="de-DE" baseline="0" dirty="0" smtClean="0"/>
              <a:t> </a:t>
            </a:r>
            <a:r>
              <a:rPr lang="de-DE" baseline="0" dirty="0" err="1" smtClean="0"/>
              <a:t>work</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location</a:t>
            </a:r>
            <a:r>
              <a:rPr lang="de-DE" baseline="0" dirty="0" smtClean="0"/>
              <a:t> </a:t>
            </a:r>
            <a:r>
              <a:rPr lang="de-DE" baseline="0" dirty="0" err="1" smtClean="0"/>
              <a:t>the</a:t>
            </a:r>
            <a:r>
              <a:rPr lang="de-DE" baseline="0" dirty="0" smtClean="0"/>
              <a:t> URLs </a:t>
            </a:r>
            <a:r>
              <a:rPr lang="de-DE" baseline="0" dirty="0" err="1" smtClean="0"/>
              <a:t>were</a:t>
            </a:r>
            <a:r>
              <a:rPr lang="de-DE" baseline="0" dirty="0" smtClean="0"/>
              <a:t> </a:t>
            </a:r>
            <a:r>
              <a:rPr lang="de-DE" baseline="0" dirty="0" err="1" smtClean="0"/>
              <a:t>generated</a:t>
            </a:r>
            <a:r>
              <a:rPr lang="de-DE" baseline="0" dirty="0" smtClean="0"/>
              <a:t> </a:t>
            </a:r>
            <a:r>
              <a:rPr lang="de-DE" baseline="0" dirty="0" err="1" smtClean="0"/>
              <a:t>for</a:t>
            </a:r>
            <a:r>
              <a:rPr lang="de-DE" baseline="0" dirty="0" smtClean="0"/>
              <a:t>.</a:t>
            </a:r>
          </a:p>
          <a:p>
            <a:pPr marL="0" indent="0">
              <a:buFont typeface="Arial" pitchFamily="34" charset="0"/>
              <a:buNone/>
            </a:pPr>
            <a:r>
              <a:rPr lang="de-DE" baseline="0" dirty="0" smtClean="0"/>
              <a:t>The HTML </a:t>
            </a:r>
            <a:r>
              <a:rPr lang="de-DE" baseline="0" dirty="0" err="1" smtClean="0"/>
              <a:t>and</a:t>
            </a:r>
            <a:r>
              <a:rPr lang="de-DE" baseline="0" dirty="0" smtClean="0"/>
              <a:t> PLIST </a:t>
            </a:r>
            <a:r>
              <a:rPr lang="de-DE" baseline="0" dirty="0" err="1" smtClean="0"/>
              <a:t>file</a:t>
            </a:r>
            <a:r>
              <a:rPr lang="de-DE" baseline="0" dirty="0" smtClean="0"/>
              <a:t> </a:t>
            </a:r>
            <a:r>
              <a:rPr lang="de-DE" baseline="0" dirty="0" err="1" smtClean="0"/>
              <a:t>would</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generated</a:t>
            </a:r>
            <a:r>
              <a:rPr lang="de-DE" baseline="0" dirty="0" smtClean="0"/>
              <a:t> </a:t>
            </a:r>
            <a:r>
              <a:rPr lang="de-DE" baseline="0" dirty="0" err="1" smtClean="0"/>
              <a:t>again</a:t>
            </a:r>
            <a:r>
              <a:rPr lang="de-DE" baseline="0" dirty="0" smtClean="0"/>
              <a:t> </a:t>
            </a:r>
            <a:r>
              <a:rPr lang="de-DE" baseline="0" dirty="0" err="1" smtClean="0"/>
              <a:t>for</a:t>
            </a:r>
            <a:r>
              <a:rPr lang="de-DE" baseline="0" dirty="0" smtClean="0"/>
              <a:t> </a:t>
            </a:r>
            <a:r>
              <a:rPr lang="de-DE" baseline="0" dirty="0" err="1" smtClean="0"/>
              <a:t>other</a:t>
            </a:r>
            <a:r>
              <a:rPr lang="de-DE" baseline="0" dirty="0" smtClean="0"/>
              <a:t> </a:t>
            </a:r>
            <a:r>
              <a:rPr lang="de-DE" baseline="0" dirty="0" err="1" smtClean="0"/>
              <a:t>environments</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2013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other countries.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2013 SAP AG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280076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2013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www.freelists.org/list/maven4ios"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d019534\AppData\Local\Microsoft\Windows\Temporary Internet Files\Content.IE5\M8B9MV8Z\273539_l_srgb_s_gl[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18" b="8886"/>
          <a:stretch/>
        </p:blipFill>
        <p:spPr bwMode="auto">
          <a:xfrm>
            <a:off x="-1800" y="1"/>
            <a:ext cx="12196800" cy="68595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OTA Service</a:t>
            </a:r>
            <a:endParaRPr lang="en-US" dirty="0"/>
          </a:p>
        </p:txBody>
      </p:sp>
      <p:sp>
        <p:nvSpPr>
          <p:cNvPr id="3" name="Subtitle 2"/>
          <p:cNvSpPr>
            <a:spLocks noGrp="1"/>
          </p:cNvSpPr>
          <p:nvPr>
            <p:ph type="subTitle" idx="1"/>
          </p:nvPr>
        </p:nvSpPr>
        <p:spPr/>
        <p:txBody>
          <a:bodyPr/>
          <a:lstStyle/>
          <a:p>
            <a:r>
              <a:rPr lang="en-US" dirty="0" smtClean="0"/>
              <a:t>Alexander Link / SAP AG</a:t>
            </a:r>
          </a:p>
          <a:p>
            <a:r>
              <a:rPr lang="en-US" dirty="0" smtClean="0"/>
              <a:t>May 28, </a:t>
            </a:r>
            <a:r>
              <a:rPr lang="en-US" dirty="0" smtClean="0"/>
              <a:t>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Alexander Link / SAP AG</a:t>
            </a:r>
            <a:endParaRPr lang="en-US" dirty="0" smtClean="0"/>
          </a:p>
          <a:p>
            <a:r>
              <a:rPr lang="en-US" dirty="0" smtClean="0"/>
              <a:t>May 28, </a:t>
            </a:r>
            <a:r>
              <a:rPr lang="en-US" dirty="0" smtClean="0"/>
              <a:t>2013</a:t>
            </a:r>
          </a:p>
        </p:txBody>
      </p:sp>
      <p:sp>
        <p:nvSpPr>
          <p:cNvPr id="2" name="Title 1"/>
          <p:cNvSpPr>
            <a:spLocks noGrp="1"/>
          </p:cNvSpPr>
          <p:nvPr>
            <p:ph type="ctrTitle"/>
          </p:nvPr>
        </p:nvSpPr>
        <p:spPr/>
        <p:txBody>
          <a:bodyPr/>
          <a:lstStyle/>
          <a:p>
            <a:r>
              <a:rPr lang="en-US" dirty="0" smtClean="0"/>
              <a:t>Over-The-Air Deployment (OTA) Service</a:t>
            </a:r>
            <a:br>
              <a:rPr lang="en-US" dirty="0" smtClean="0"/>
            </a:br>
            <a:r>
              <a:rPr lang="en-US" b="0" dirty="0"/>
              <a:t>B</a:t>
            </a:r>
            <a:r>
              <a:rPr lang="en-US" b="0" dirty="0" smtClean="0"/>
              <a:t>asics &amp; </a:t>
            </a:r>
            <a:r>
              <a:rPr lang="en-US" b="0" dirty="0"/>
              <a:t>R</a:t>
            </a:r>
            <a:r>
              <a:rPr lang="en-US" b="0" dirty="0" smtClean="0"/>
              <a:t>eason</a:t>
            </a:r>
            <a:endParaRPr lang="en-US"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Overview</a:t>
            </a:r>
            <a:endParaRPr lang="en-US" dirty="0" smtClean="0"/>
          </a:p>
          <a:p>
            <a:pPr lvl="1"/>
            <a:r>
              <a:rPr lang="en-US" dirty="0" smtClean="0"/>
              <a:t>How over-the-air deployment works</a:t>
            </a:r>
            <a:endParaRPr lang="en-US" dirty="0" smtClean="0"/>
          </a:p>
          <a:p>
            <a:pPr lvl="1"/>
            <a:r>
              <a:rPr lang="en-US" dirty="0" smtClean="0"/>
              <a:t>What the OTA service does</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Over-the-Air deployment</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22353" y="1984385"/>
            <a:ext cx="3110153" cy="2165488"/>
            <a:chOff x="467154" y="1984386"/>
            <a:chExt cx="3110153" cy="2165488"/>
          </a:xfrm>
        </p:grpSpPr>
        <p:sp>
          <p:nvSpPr>
            <p:cNvPr id="62" name="Snip Single Corner Rectangle 61"/>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3" name="Right Triangle 62"/>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4" name="TextBox 63"/>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PLIST</a:t>
              </a:r>
              <a:endParaRPr lang="de-DE" sz="1600" b="1" kern="0" dirty="0" smtClean="0">
                <a:ea typeface="Arial Unicode MS" pitchFamily="34" charset="-128"/>
                <a:cs typeface="Arial Unicode MS" pitchFamily="34" charset="-128"/>
              </a:endParaRPr>
            </a:p>
          </p:txBody>
        </p:sp>
        <p:sp>
          <p:nvSpPr>
            <p:cNvPr id="65" name="Rectangle 64"/>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033" name="Group 1032"/>
          <p:cNvGrpSpPr/>
          <p:nvPr/>
        </p:nvGrpSpPr>
        <p:grpSpPr>
          <a:xfrm>
            <a:off x="467154" y="1984386"/>
            <a:ext cx="3110153" cy="2165488"/>
            <a:chOff x="467154" y="1984386"/>
            <a:chExt cx="3110153" cy="2165488"/>
          </a:xfrm>
        </p:grpSpPr>
        <p:sp>
          <p:nvSpPr>
            <p:cNvPr id="54" name="Snip Single Corner Rectangle 53"/>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5" name="Right Triangle 54"/>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6" name="TextBox 55"/>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HTML</a:t>
              </a:r>
              <a:endParaRPr lang="de-DE" sz="1600" b="1" kern="0" dirty="0" smtClean="0">
                <a:ea typeface="Arial Unicode MS" pitchFamily="34" charset="-128"/>
                <a:cs typeface="Arial Unicode MS" pitchFamily="34" charset="-128"/>
              </a:endParaRPr>
            </a:p>
          </p:txBody>
        </p:sp>
        <p:sp>
          <p:nvSpPr>
            <p:cNvPr id="57" name="Rectangle 56"/>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Over-The-Air </a:t>
            </a:r>
            <a:r>
              <a:rPr lang="de-DE" dirty="0" err="1" smtClean="0"/>
              <a:t>Deployment</a:t>
            </a:r>
            <a:endParaRPr lang="de-DE" dirty="0"/>
          </a:p>
        </p:txBody>
      </p:sp>
      <p:sp>
        <p:nvSpPr>
          <p:cNvPr id="9" name="Rectangle 8"/>
          <p:cNvSpPr/>
          <p:nvPr/>
        </p:nvSpPr>
        <p:spPr bwMode="gray">
          <a:xfrm>
            <a:off x="1214852" y="2891034"/>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6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smtClean="0">
                <a:ln>
                  <a:noFill/>
                </a:ln>
                <a:effectLst/>
                <a:uLnTx/>
                <a:uFillTx/>
                <a:ea typeface="Arial Unicode MS" pitchFamily="34" charset="-128"/>
                <a:cs typeface="Arial Unicode MS" pitchFamily="34" charset="-128"/>
              </a:rPr>
              <a:t>Link</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5161483" y="2893658"/>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smtClean="0">
                <a:ea typeface="Arial Unicode MS" pitchFamily="34" charset="-128"/>
                <a:cs typeface="Arial Unicode MS" pitchFamily="34" charset="-128"/>
              </a:rPr>
              <a:t>URL </a:t>
            </a:r>
            <a:r>
              <a:rPr lang="de-DE" sz="1600" b="1" kern="0" dirty="0" err="1" smtClean="0">
                <a:ea typeface="Arial Unicode MS" pitchFamily="34" charset="-128"/>
                <a:cs typeface="Arial Unicode MS" pitchFamily="34" charset="-128"/>
              </a:rPr>
              <a:t>to</a:t>
            </a:r>
            <a:r>
              <a:rPr lang="de-DE" sz="1600" b="1" kern="0" dirty="0" smtClean="0">
                <a:ea typeface="Arial Unicode MS" pitchFamily="34" charset="-128"/>
                <a:cs typeface="Arial Unicode MS" pitchFamily="34" charset="-128"/>
              </a:rPr>
              <a:t> IPA</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9" name="Group 68"/>
          <p:cNvGrpSpPr/>
          <p:nvPr/>
        </p:nvGrpSpPr>
        <p:grpSpPr>
          <a:xfrm>
            <a:off x="8401843" y="1987010"/>
            <a:ext cx="3110153" cy="2165488"/>
            <a:chOff x="467154" y="1984386"/>
            <a:chExt cx="3110153" cy="2165488"/>
          </a:xfrm>
        </p:grpSpPr>
        <p:sp>
          <p:nvSpPr>
            <p:cNvPr id="70" name="Snip Single Corner Rectangle 69"/>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1" name="Right Triangle 70"/>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2" name="TextBox 71"/>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IPA</a:t>
              </a:r>
              <a:endParaRPr lang="de-DE" sz="1600" b="1" kern="0" dirty="0" smtClean="0">
                <a:ea typeface="Arial Unicode MS" pitchFamily="34" charset="-128"/>
                <a:cs typeface="Arial Unicode MS" pitchFamily="34" charset="-128"/>
              </a:endParaRPr>
            </a:p>
          </p:txBody>
        </p:sp>
        <p:sp>
          <p:nvSpPr>
            <p:cNvPr id="73" name="Rectangle 72"/>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01000101011</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6" name="Rectangular Callout 75"/>
          <p:cNvSpPr/>
          <p:nvPr/>
        </p:nvSpPr>
        <p:spPr bwMode="gray">
          <a:xfrm rot="10445367" flipV="1">
            <a:off x="3368754" y="5465263"/>
            <a:ext cx="1846243" cy="458845"/>
          </a:xfrm>
          <a:prstGeom prst="wedgeRectCallout">
            <a:avLst>
              <a:gd name="adj1" fmla="val -80938"/>
              <a:gd name="adj2" fmla="val -494087"/>
            </a:avLst>
          </a:prstGeom>
          <a:solidFill>
            <a:srgbClr val="FF0000"/>
          </a:solidFill>
          <a:ln>
            <a:solidFill>
              <a:srgbClr val="C00000"/>
            </a:solidFill>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Absolute</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 URL!</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40" name="Rectangular Callout 1039"/>
          <p:cNvSpPr/>
          <p:nvPr/>
        </p:nvSpPr>
        <p:spPr bwMode="gray">
          <a:xfrm rot="10445367" flipV="1">
            <a:off x="3259181" y="5214305"/>
            <a:ext cx="2232248" cy="929297"/>
          </a:xfrm>
          <a:prstGeom prst="wedgeRectCallout">
            <a:avLst>
              <a:gd name="adj1" fmla="val 73908"/>
              <a:gd name="adj2" fmla="val -279948"/>
            </a:avLst>
          </a:prstGeom>
          <a:solidFill>
            <a:srgbClr val="FF0000"/>
          </a:solidFill>
          <a:ln cap="flat">
            <a:solidFill>
              <a:srgbClr val="C00000"/>
            </a:solidFill>
            <a:headEnd/>
            <a:tailEnd/>
          </a:ln>
          <a:effectLst>
            <a:outerShdw blurRad="38100" dist="30000" dir="5400000" rotWithShape="0">
              <a:srgbClr val="000000">
                <a:alpha val="45000"/>
              </a:srgbClr>
            </a:outerShdw>
          </a:effectLst>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Absolute</a:t>
            </a:r>
            <a:r>
              <a:rPr kumimoji="0" lang="de-DE" sz="2000" b="1" i="0" u="none" strike="noStrike" kern="0" cap="none" spc="0" normalizeH="0" noProof="0" dirty="0" smtClean="0">
                <a:ln>
                  <a:noFill/>
                </a:ln>
                <a:solidFill>
                  <a:schemeClr val="bg1"/>
                </a:solidFill>
                <a:effectLst/>
                <a:uLnTx/>
                <a:uFillTx/>
                <a:ea typeface="Arial Unicode MS" pitchFamily="34" charset="-128"/>
                <a:cs typeface="Arial Unicode MS" pitchFamily="34" charset="-128"/>
              </a:rPr>
              <a:t> URLs !</a:t>
            </a:r>
            <a:endPar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77" name="Straight Arrow Connector 76"/>
          <p:cNvCxnSpPr>
            <a:stCxn id="16" idx="3"/>
            <a:endCxn id="70" idx="2"/>
          </p:cNvCxnSpPr>
          <p:nvPr/>
        </p:nvCxnSpPr>
        <p:spPr>
          <a:xfrm>
            <a:off x="7033691" y="3069754"/>
            <a:ext cx="1597985"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 idx="3"/>
            <a:endCxn id="62" idx="2"/>
          </p:cNvCxnSpPr>
          <p:nvPr/>
        </p:nvCxnSpPr>
        <p:spPr>
          <a:xfrm flipV="1">
            <a:off x="3087060" y="3067129"/>
            <a:ext cx="1565126" cy="1"/>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9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6674085" y="1341563"/>
            <a:ext cx="2035561" cy="2173108"/>
            <a:chOff x="467154" y="1976766"/>
            <a:chExt cx="3118619" cy="2173108"/>
          </a:xfrm>
        </p:grpSpPr>
        <p:sp>
          <p:nvSpPr>
            <p:cNvPr id="40" name="Snip Single Corner Rectangle 39"/>
            <p:cNvSpPr/>
            <p:nvPr/>
          </p:nvSpPr>
          <p:spPr bwMode="gray">
            <a:xfrm>
              <a:off x="696987" y="1984386"/>
              <a:ext cx="2880320" cy="2165488"/>
            </a:xfrm>
            <a:prstGeom prst="snip1Rect">
              <a:avLst/>
            </a:prstGeom>
            <a:solidFill>
              <a:schemeClr val="accent2">
                <a:lumMod val="40000"/>
                <a:lumOff val="60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1" name="Right Triangle 40"/>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2" name="TextBox 41"/>
            <p:cNvSpPr txBox="1"/>
            <p:nvPr/>
          </p:nvSpPr>
          <p:spPr>
            <a:xfrm>
              <a:off x="467154" y="2116875"/>
              <a:ext cx="1014048" cy="246221"/>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PLIST</a:t>
              </a:r>
              <a:endParaRPr lang="de-DE" sz="1600" b="1" kern="0" dirty="0" smtClean="0">
                <a:ea typeface="Arial Unicode MS" pitchFamily="34" charset="-128"/>
                <a:cs typeface="Arial Unicode MS" pitchFamily="34" charset="-128"/>
              </a:endParaRPr>
            </a:p>
          </p:txBody>
        </p:sp>
        <p:sp>
          <p:nvSpPr>
            <p:cNvPr id="43" name="Rectangle 42"/>
            <p:cNvSpPr/>
            <p:nvPr/>
          </p:nvSpPr>
          <p:spPr>
            <a:xfrm>
              <a:off x="696987" y="3565099"/>
              <a:ext cx="2880320" cy="584775"/>
            </a:xfrm>
            <a:prstGeom prst="rect">
              <a:avLst/>
            </a:prstGeom>
            <a:noFill/>
            <a:ln>
              <a:noFill/>
            </a:ln>
          </p:spPr>
          <p:txBody>
            <a:bodyPr wrap="square" lIns="91440" tIns="45720" rIns="91440" bIns="45720">
              <a:spAutoFit/>
            </a:bodyPr>
            <a:lstStyle/>
            <a:p>
              <a:pPr algn="ctr"/>
              <a:r>
                <a:rPr lang="en-US" sz="3200" b="1" cap="none" spc="0" dirty="0" smtClean="0">
                  <a:ln w="12700" cmpd="sng">
                    <a:solidFill>
                      <a:schemeClr val="accent2">
                        <a:lumMod val="7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solidFill>
                    <a:schemeClr val="accent2">
                      <a:lumMod val="7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44" name="Group 43"/>
          <p:cNvGrpSpPr/>
          <p:nvPr/>
        </p:nvGrpSpPr>
        <p:grpSpPr>
          <a:xfrm>
            <a:off x="9290989" y="1356803"/>
            <a:ext cx="2035561" cy="2173108"/>
            <a:chOff x="467154" y="1976766"/>
            <a:chExt cx="3118619" cy="2173108"/>
          </a:xfrm>
        </p:grpSpPr>
        <p:sp>
          <p:nvSpPr>
            <p:cNvPr id="45" name="Snip Single Corner Rectangle 44"/>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6" name="Right Triangle 45"/>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TextBox 46"/>
            <p:cNvSpPr txBox="1"/>
            <p:nvPr/>
          </p:nvSpPr>
          <p:spPr>
            <a:xfrm>
              <a:off x="467154" y="2116875"/>
              <a:ext cx="101404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IPA</a:t>
              </a:r>
              <a:endParaRPr lang="de-DE" sz="1600" b="1" kern="0" dirty="0" smtClean="0">
                <a:ea typeface="Arial Unicode MS" pitchFamily="34" charset="-128"/>
                <a:cs typeface="Arial Unicode MS" pitchFamily="34" charset="-128"/>
              </a:endParaRPr>
            </a:p>
          </p:txBody>
        </p:sp>
        <p:sp>
          <p:nvSpPr>
            <p:cNvPr id="48" name="Rectangle 47"/>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0100010</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033" name="Group 1032"/>
          <p:cNvGrpSpPr/>
          <p:nvPr/>
        </p:nvGrpSpPr>
        <p:grpSpPr>
          <a:xfrm>
            <a:off x="4081363" y="1333943"/>
            <a:ext cx="2035561" cy="2173108"/>
            <a:chOff x="467154" y="1976766"/>
            <a:chExt cx="3118619" cy="2173108"/>
          </a:xfrm>
        </p:grpSpPr>
        <p:sp>
          <p:nvSpPr>
            <p:cNvPr id="54" name="Snip Single Corner Rectangle 53"/>
            <p:cNvSpPr/>
            <p:nvPr/>
          </p:nvSpPr>
          <p:spPr bwMode="gray">
            <a:xfrm>
              <a:off x="696987" y="1984386"/>
              <a:ext cx="2880320" cy="2165488"/>
            </a:xfrm>
            <a:prstGeom prst="snip1Rect">
              <a:avLst/>
            </a:prstGeom>
            <a:solidFill>
              <a:schemeClr val="accent2">
                <a:lumMod val="40000"/>
                <a:lumOff val="60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5" name="Right Triangle 5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6" name="TextBox 55"/>
            <p:cNvSpPr txBox="1"/>
            <p:nvPr/>
          </p:nvSpPr>
          <p:spPr>
            <a:xfrm>
              <a:off x="467154" y="2116875"/>
              <a:ext cx="1014048" cy="246221"/>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HTML</a:t>
              </a:r>
              <a:endParaRPr lang="de-DE" sz="1600" b="1" kern="0" dirty="0" smtClean="0">
                <a:ea typeface="Arial Unicode MS" pitchFamily="34" charset="-128"/>
                <a:cs typeface="Arial Unicode MS" pitchFamily="34" charset="-128"/>
              </a:endParaRPr>
            </a:p>
          </p:txBody>
        </p:sp>
        <p:sp>
          <p:nvSpPr>
            <p:cNvPr id="57" name="Rectangle 56"/>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solidFill>
                      <a:schemeClr val="accent2">
                        <a:lumMod val="7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solidFill>
                    <a:schemeClr val="accent2">
                      <a:lumMod val="7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a:t>
            </a:r>
            <a:endParaRPr lang="de-DE" dirty="0"/>
          </a:p>
        </p:txBody>
      </p:sp>
      <p:sp>
        <p:nvSpPr>
          <p:cNvPr id="2" name="Rectangle 1"/>
          <p:cNvSpPr/>
          <p:nvPr/>
        </p:nvSpPr>
        <p:spPr bwMode="gray">
          <a:xfrm>
            <a:off x="4225379" y="5229994"/>
            <a:ext cx="6835519" cy="1080120"/>
          </a:xfrm>
          <a:prstGeom prst="rect">
            <a:avLst/>
          </a:prstGeom>
          <a:solidFill>
            <a:schemeClr val="tx2">
              <a:lumMod val="75000"/>
            </a:schemeClr>
          </a:solidFill>
          <a:ln>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endParaRPr kumimoji="0" lang="de-DE" sz="32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1" name="Group 10"/>
          <p:cNvGrpSpPr/>
          <p:nvPr/>
        </p:nvGrpSpPr>
        <p:grpSpPr>
          <a:xfrm>
            <a:off x="5091425" y="4845204"/>
            <a:ext cx="718130" cy="384790"/>
            <a:chOff x="2029135" y="4845204"/>
            <a:chExt cx="718130" cy="384790"/>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2319263" y="4869954"/>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endParaRPr lang="de-DE" sz="1200" b="1" kern="0" dirty="0" smtClean="0">
                <a:solidFill>
                  <a:schemeClr val="tx2">
                    <a:lumMod val="50000"/>
                  </a:schemeClr>
                </a:solidFill>
                <a:ea typeface="Arial Unicode MS" pitchFamily="34" charset="-128"/>
                <a:cs typeface="Arial Unicode MS" pitchFamily="34" charset="-128"/>
              </a:endParaRPr>
            </a:p>
          </p:txBody>
        </p:sp>
      </p:grpSp>
      <p:grpSp>
        <p:nvGrpSpPr>
          <p:cNvPr id="32" name="Group 31"/>
          <p:cNvGrpSpPr/>
          <p:nvPr/>
        </p:nvGrpSpPr>
        <p:grpSpPr>
          <a:xfrm>
            <a:off x="7681763" y="4845204"/>
            <a:ext cx="727748" cy="384790"/>
            <a:chOff x="2029135" y="4845204"/>
            <a:chExt cx="727748" cy="384790"/>
          </a:xfrm>
        </p:grpSpPr>
        <p:grpSp>
          <p:nvGrpSpPr>
            <p:cNvPr id="33" name="Group 32"/>
            <p:cNvGrpSpPr/>
            <p:nvPr/>
          </p:nvGrpSpPr>
          <p:grpSpPr>
            <a:xfrm>
              <a:off x="2029135" y="4845204"/>
              <a:ext cx="216024" cy="384790"/>
              <a:chOff x="2029135" y="4845204"/>
              <a:chExt cx="216024" cy="384790"/>
            </a:xfrm>
          </p:grpSpPr>
          <p:cxnSp>
            <p:nvCxnSpPr>
              <p:cNvPr id="35" name="Straight Connector 34"/>
              <p:cNvCxnSpPr>
                <a:endCxn id="36"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a:off x="2319263" y="4869954"/>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endParaRPr lang="de-DE" sz="1200" b="1" kern="0" dirty="0" smtClean="0">
                <a:solidFill>
                  <a:schemeClr val="tx2">
                    <a:lumMod val="50000"/>
                  </a:schemeClr>
                </a:solidFill>
                <a:ea typeface="Arial Unicode MS" pitchFamily="34" charset="-128"/>
                <a:cs typeface="Arial Unicode MS" pitchFamily="34" charset="-128"/>
              </a:endParaRPr>
            </a:p>
          </p:txBody>
        </p:sp>
      </p:grpSp>
      <p:grpSp>
        <p:nvGrpSpPr>
          <p:cNvPr id="49" name="Group 48"/>
          <p:cNvGrpSpPr/>
          <p:nvPr/>
        </p:nvGrpSpPr>
        <p:grpSpPr>
          <a:xfrm>
            <a:off x="696987" y="1364423"/>
            <a:ext cx="2035561" cy="2173108"/>
            <a:chOff x="467154" y="1976766"/>
            <a:chExt cx="3118619" cy="2173108"/>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16875"/>
              <a:ext cx="101404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HTML</a:t>
              </a:r>
              <a:endParaRPr lang="de-DE" sz="1600" b="1" kern="0" dirty="0" smtClean="0">
                <a:ea typeface="Arial Unicode MS" pitchFamily="34" charset="-128"/>
                <a:cs typeface="Arial Unicode MS" pitchFamily="34" charset="-128"/>
              </a:endParaRPr>
            </a:p>
          </p:txBody>
        </p:sp>
        <p:sp>
          <p:nvSpPr>
            <p:cNvPr id="53" name="Rectangle 52"/>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4474822" y="2248211"/>
            <a:ext cx="1421182"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6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smtClean="0">
                <a:ln>
                  <a:noFill/>
                </a:ln>
                <a:effectLst/>
                <a:uLnTx/>
                <a:uFillTx/>
                <a:ea typeface="Arial Unicode MS" pitchFamily="34" charset="-128"/>
                <a:cs typeface="Arial Unicode MS" pitchFamily="34" charset="-128"/>
              </a:rPr>
              <a:t>Link</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8" name="Straight Arrow Connector 57"/>
          <p:cNvCxnSpPr/>
          <p:nvPr/>
        </p:nvCxnSpPr>
        <p:spPr>
          <a:xfrm>
            <a:off x="2281163" y="2997745"/>
            <a:ext cx="2664296" cy="1800201"/>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5185413" y="3645818"/>
            <a:ext cx="14024" cy="108012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764110" y="3645818"/>
            <a:ext cx="14024" cy="108012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gray">
          <a:xfrm>
            <a:off x="7060531" y="2278691"/>
            <a:ext cx="1421182"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smtClean="0">
                <a:ln>
                  <a:noFill/>
                </a:ln>
                <a:effectLst/>
                <a:uLnTx/>
                <a:uFillTx/>
                <a:ea typeface="Arial Unicode MS" pitchFamily="34" charset="-128"/>
                <a:cs typeface="Arial Unicode MS" pitchFamily="34" charset="-128"/>
              </a:rPr>
              <a:t>IPA URL</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8" name="Straight Arrow Connector 67"/>
          <p:cNvCxnSpPr/>
          <p:nvPr/>
        </p:nvCxnSpPr>
        <p:spPr>
          <a:xfrm>
            <a:off x="5595554" y="2709714"/>
            <a:ext cx="1942194" cy="20882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gray">
          <a:xfrm>
            <a:off x="1076421" y="1917626"/>
            <a:ext cx="1421182" cy="1080119"/>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6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6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endParaRPr kumimoji="0" lang="de-DE" sz="16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endParaRPr>
          </a:p>
        </p:txBody>
      </p:sp>
      <p:cxnSp>
        <p:nvCxnSpPr>
          <p:cNvPr id="77" name="Straight Arrow Connector 76"/>
          <p:cNvCxnSpPr>
            <a:stCxn id="67" idx="3"/>
            <a:endCxn id="45" idx="2"/>
          </p:cNvCxnSpPr>
          <p:nvPr/>
        </p:nvCxnSpPr>
        <p:spPr>
          <a:xfrm flipV="1">
            <a:off x="8481713" y="2447167"/>
            <a:ext cx="959291" cy="762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35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More </a:t>
            </a:r>
            <a:r>
              <a:rPr lang="en-US" dirty="0" smtClean="0"/>
              <a:t>information:</a:t>
            </a:r>
          </a:p>
          <a:p>
            <a:r>
              <a:rPr lang="en-US" dirty="0">
                <a:hlinkClick r:id="rId3"/>
              </a:rPr>
              <a:t>https://</a:t>
            </a:r>
            <a:r>
              <a:rPr lang="en-US" dirty="0" smtClean="0">
                <a:hlinkClick r:id="rId3"/>
              </a:rPr>
              <a:t>github.com/sap-production/OTAService</a:t>
            </a:r>
          </a:p>
          <a:p>
            <a:r>
              <a:rPr lang="en-US" dirty="0" smtClean="0">
                <a:hlinkClick r:id="rId3"/>
              </a:rPr>
              <a:t>maven4ios@freelists.org</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e-DE"/>
          </a:p>
        </p:txBody>
      </p:sp>
      <p:sp>
        <p:nvSpPr>
          <p:cNvPr id="5" name="Snip Single Corner Rectangle 4"/>
          <p:cNvSpPr/>
          <p:nvPr/>
        </p:nvSpPr>
        <p:spPr bwMode="gray">
          <a:xfrm>
            <a:off x="456272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ight Triangle 5"/>
          <p:cNvSpPr/>
          <p:nvPr/>
        </p:nvSpPr>
        <p:spPr bwMode="gray">
          <a:xfrm>
            <a:off x="516640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extBox 6"/>
          <p:cNvSpPr txBox="1"/>
          <p:nvPr/>
        </p:nvSpPr>
        <p:spPr>
          <a:xfrm>
            <a:off x="449071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PLIST</a:t>
            </a:r>
            <a:endParaRPr lang="de-DE" sz="1000" b="1" kern="0" dirty="0" smtClean="0">
              <a:ea typeface="Arial Unicode MS" pitchFamily="34" charset="-128"/>
              <a:cs typeface="Arial Unicode MS" pitchFamily="34" charset="-128"/>
            </a:endParaRPr>
          </a:p>
        </p:txBody>
      </p:sp>
      <p:sp>
        <p:nvSpPr>
          <p:cNvPr id="8" name="Rectangle 7"/>
          <p:cNvSpPr/>
          <p:nvPr/>
        </p:nvSpPr>
        <p:spPr>
          <a:xfrm>
            <a:off x="4562722" y="3141762"/>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
        <p:nvSpPr>
          <p:cNvPr id="9" name="Snip Single Corner Rectangle 8"/>
          <p:cNvSpPr/>
          <p:nvPr/>
        </p:nvSpPr>
        <p:spPr bwMode="gray">
          <a:xfrm>
            <a:off x="672296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ight Triangle 9"/>
          <p:cNvSpPr/>
          <p:nvPr/>
        </p:nvSpPr>
        <p:spPr bwMode="gray">
          <a:xfrm>
            <a:off x="732664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extBox 10"/>
          <p:cNvSpPr txBox="1"/>
          <p:nvPr/>
        </p:nvSpPr>
        <p:spPr>
          <a:xfrm>
            <a:off x="665095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IPA</a:t>
            </a:r>
            <a:endParaRPr lang="de-DE" sz="1000" b="1" kern="0" dirty="0" smtClean="0">
              <a:ea typeface="Arial Unicode MS" pitchFamily="34" charset="-128"/>
              <a:cs typeface="Arial Unicode MS" pitchFamily="34" charset="-128"/>
            </a:endParaRPr>
          </a:p>
        </p:txBody>
      </p:sp>
      <p:sp>
        <p:nvSpPr>
          <p:cNvPr id="12" name="TextBox 11"/>
          <p:cNvSpPr txBox="1"/>
          <p:nvPr/>
        </p:nvSpPr>
        <p:spPr>
          <a:xfrm>
            <a:off x="6794970" y="3130599"/>
            <a:ext cx="589274" cy="48474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50" kern="0" dirty="0" smtClean="0">
                <a:ea typeface="Arial Unicode MS" pitchFamily="34" charset="-128"/>
                <a:cs typeface="Arial Unicode MS" pitchFamily="34" charset="-128"/>
              </a:rPr>
              <a:t>011010011011001100110</a:t>
            </a:r>
            <a:endParaRPr lang="de-DE" sz="1050" kern="0" dirty="0" smtClean="0">
              <a:ea typeface="Arial Unicode MS" pitchFamily="34" charset="-128"/>
              <a:cs typeface="Arial Unicode MS" pitchFamily="34" charset="-128"/>
            </a:endParaRPr>
          </a:p>
        </p:txBody>
      </p:sp>
      <p:sp>
        <p:nvSpPr>
          <p:cNvPr id="13" name="Snip Single Corner Rectangle 12"/>
          <p:cNvSpPr/>
          <p:nvPr/>
        </p:nvSpPr>
        <p:spPr bwMode="gray">
          <a:xfrm>
            <a:off x="1682402" y="2868921"/>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ight Triangle 13"/>
          <p:cNvSpPr/>
          <p:nvPr/>
        </p:nvSpPr>
        <p:spPr bwMode="gray">
          <a:xfrm>
            <a:off x="2286084" y="2871302"/>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TextBox 14"/>
          <p:cNvSpPr txBox="1"/>
          <p:nvPr/>
        </p:nvSpPr>
        <p:spPr>
          <a:xfrm>
            <a:off x="1610394" y="2931921"/>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HTML</a:t>
            </a:r>
            <a:endParaRPr lang="de-DE" sz="1000" b="1" kern="0" dirty="0" smtClean="0">
              <a:ea typeface="Arial Unicode MS" pitchFamily="34" charset="-128"/>
              <a:cs typeface="Arial Unicode MS" pitchFamily="34" charset="-128"/>
            </a:endParaRPr>
          </a:p>
        </p:txBody>
      </p:sp>
      <p:sp>
        <p:nvSpPr>
          <p:cNvPr id="16" name="Rectangle 15"/>
          <p:cNvSpPr/>
          <p:nvPr/>
        </p:nvSpPr>
        <p:spPr>
          <a:xfrm>
            <a:off x="1682402" y="3156953"/>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Tree>
    <p:extLst>
      <p:ext uri="{BB962C8B-B14F-4D97-AF65-F5344CB8AC3E}">
        <p14:creationId xmlns:p14="http://schemas.microsoft.com/office/powerpoint/2010/main" val="1382705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3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SAP_2013_16x9_v1.1</Template>
  <TotalTime>0</TotalTime>
  <Words>489</Words>
  <Application>Microsoft Office PowerPoint</Application>
  <PresentationFormat>Custom</PresentationFormat>
  <Paragraphs>80</Paragraphs>
  <Slides>10</Slides>
  <Notes>9</Notes>
  <HiddenSlides>3</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SAP_2013_16x9_v1.1</vt:lpstr>
      <vt:lpstr>OTA Service</vt:lpstr>
      <vt:lpstr>Over-The-Air Deployment (OTA) Service Basics &amp; Reason</vt:lpstr>
      <vt:lpstr>Agenda</vt:lpstr>
      <vt:lpstr>Over-the-Air deployment</vt:lpstr>
      <vt:lpstr>Over-The-Air Deployment</vt:lpstr>
      <vt:lpstr>OTA Service</vt:lpstr>
      <vt:lpstr>Thank you</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OTA Service</dc:title>
  <dc:creator>Alexander Link</dc:creator>
  <cp:lastModifiedBy>Alexander Link</cp:lastModifiedBy>
  <cp:revision>15</cp:revision>
  <dcterms:created xsi:type="dcterms:W3CDTF">2013-05-28T07:03:40Z</dcterms:created>
  <dcterms:modified xsi:type="dcterms:W3CDTF">2013-05-28T09:18:04Z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