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9"/>
  </p:notesMasterIdLst>
  <p:sldIdLst>
    <p:sldId id="256" r:id="rId2"/>
    <p:sldId id="257" r:id="rId3"/>
    <p:sldId id="262" r:id="rId4"/>
    <p:sldId id="261" r:id="rId5"/>
    <p:sldId id="263" r:id="rId6"/>
    <p:sldId id="260" r:id="rId7"/>
    <p:sldId id="259" r:id="rId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244" autoAdjust="0"/>
  </p:normalViewPr>
  <p:slideViewPr>
    <p:cSldViewPr>
      <p:cViewPr varScale="1">
        <p:scale>
          <a:sx n="61" d="100"/>
          <a:sy n="61" d="100"/>
        </p:scale>
        <p:origin x="-1997"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2AD789-FF1A-4ED7-A335-3A3A275F7F2C}" type="datetimeFigureOut">
              <a:rPr lang="en-US" smtClean="0"/>
              <a:t>11/22/17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BD372C-5755-4B47-9C2F-A04BC5EFCBA4}" type="slidenum">
              <a:rPr lang="en-US" smtClean="0"/>
              <a:t>‹#›</a:t>
            </a:fld>
            <a:endParaRPr lang="en-US"/>
          </a:p>
        </p:txBody>
      </p:sp>
    </p:spTree>
    <p:extLst>
      <p:ext uri="{BB962C8B-B14F-4D97-AF65-F5344CB8AC3E}">
        <p14:creationId xmlns:p14="http://schemas.microsoft.com/office/powerpoint/2010/main" val="1027147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Developers practicing continuous integration merge their changes back to the main branch as often as possible. The developer's changes are validated by creating a build and running automated tests against the build. By doing so, you avoid the integration hell that usually happens when people wait for release day to merge their changes into the release branch.</a:t>
            </a:r>
            <a:endParaRPr lang="en-US" dirty="0"/>
          </a:p>
        </p:txBody>
      </p:sp>
      <p:sp>
        <p:nvSpPr>
          <p:cNvPr id="4" name="Slide Number Placeholder 3"/>
          <p:cNvSpPr>
            <a:spLocks noGrp="1"/>
          </p:cNvSpPr>
          <p:nvPr>
            <p:ph type="sldNum" sz="quarter" idx="10"/>
          </p:nvPr>
        </p:nvSpPr>
        <p:spPr/>
        <p:txBody>
          <a:bodyPr/>
          <a:lstStyle/>
          <a:p>
            <a:fld id="{D8BD372C-5755-4B47-9C2F-A04BC5EFCBA4}" type="slidenum">
              <a:rPr lang="en-US" smtClean="0"/>
              <a:t>2</a:t>
            </a:fld>
            <a:endParaRPr lang="en-US"/>
          </a:p>
        </p:txBody>
      </p:sp>
    </p:spTree>
    <p:extLst>
      <p:ext uri="{BB962C8B-B14F-4D97-AF65-F5344CB8AC3E}">
        <p14:creationId xmlns:p14="http://schemas.microsoft.com/office/powerpoint/2010/main" val="4122870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we</a:t>
            </a:r>
            <a:r>
              <a:rPr lang="en-US" baseline="0" dirty="0" smtClean="0"/>
              <a:t> need:</a:t>
            </a:r>
          </a:p>
          <a:p>
            <a:endParaRPr lang="en-US" baseline="0" dirty="0" smtClean="0"/>
          </a:p>
          <a:p>
            <a:pPr marL="342900" indent="-342900" fontAlgn="base">
              <a:buFont typeface="Arial" panose="020B0604020202020204" pitchFamily="34" charset="0"/>
              <a:buChar char="•"/>
            </a:pPr>
            <a:r>
              <a:rPr lang="en-US" b="0" dirty="0" smtClean="0"/>
              <a:t>Our team will need to write automated tests for each new feature, improvement or bug fix.</a:t>
            </a:r>
          </a:p>
          <a:p>
            <a:pPr marL="342900" indent="-342900" fontAlgn="base">
              <a:buFont typeface="Arial" panose="020B0604020202020204" pitchFamily="34" charset="0"/>
              <a:buChar char="•"/>
            </a:pPr>
            <a:r>
              <a:rPr lang="en-US" b="0" dirty="0" smtClean="0"/>
              <a:t>We need a continuous integration server that can monitor the main repository and run the tests automatically for every new commits pushed.</a:t>
            </a:r>
          </a:p>
          <a:p>
            <a:pPr marL="342900" indent="-342900" fontAlgn="base">
              <a:buFont typeface="Arial" panose="020B0604020202020204" pitchFamily="34" charset="0"/>
              <a:buChar char="•"/>
            </a:pPr>
            <a:r>
              <a:rPr lang="en-US" b="0" dirty="0" smtClean="0"/>
              <a:t>Developers need to merge their changes as often as possible, at least once a day.</a:t>
            </a:r>
          </a:p>
          <a:p>
            <a:pPr marL="342900" indent="-342900" fontAlgn="base">
              <a:buFont typeface="Arial" panose="020B0604020202020204" pitchFamily="34" charset="0"/>
              <a:buChar char="•"/>
            </a:pPr>
            <a:endParaRPr lang="en-US" b="0" dirty="0" smtClean="0"/>
          </a:p>
          <a:p>
            <a:r>
              <a:rPr lang="en-US" dirty="0" smtClean="0"/>
              <a:t>What we gain: </a:t>
            </a:r>
          </a:p>
          <a:p>
            <a:endParaRPr lang="en-US" dirty="0" smtClean="0"/>
          </a:p>
          <a:p>
            <a:pPr marL="342900" indent="-342900" fontAlgn="base">
              <a:buFont typeface="Arial" panose="020B0604020202020204" pitchFamily="34" charset="0"/>
              <a:buChar char="•"/>
            </a:pPr>
            <a:r>
              <a:rPr lang="en-US" b="0" dirty="0" smtClean="0"/>
              <a:t>Less bugs get shipped to production as regressions are captured early by the automated tests.</a:t>
            </a:r>
          </a:p>
          <a:p>
            <a:pPr marL="342900" indent="-342900" fontAlgn="base">
              <a:buFont typeface="Arial" panose="020B0604020202020204" pitchFamily="34" charset="0"/>
              <a:buChar char="•"/>
            </a:pPr>
            <a:r>
              <a:rPr lang="en-US" b="0" dirty="0" smtClean="0"/>
              <a:t>Building the release is easy as all integration issues have been solved early.</a:t>
            </a:r>
          </a:p>
          <a:p>
            <a:pPr marL="342900" indent="-342900" fontAlgn="base">
              <a:buFont typeface="Arial" panose="020B0604020202020204" pitchFamily="34" charset="0"/>
              <a:buChar char="•"/>
            </a:pPr>
            <a:r>
              <a:rPr lang="en-US" b="0" dirty="0" smtClean="0"/>
              <a:t>Less context switching as developers are alerted as soon as they break the build and can work on fixing it before they move to another task.</a:t>
            </a:r>
          </a:p>
          <a:p>
            <a:pPr marL="342900" indent="-342900" fontAlgn="base">
              <a:buFont typeface="Arial" panose="020B0604020202020204" pitchFamily="34" charset="0"/>
              <a:buChar char="•"/>
            </a:pPr>
            <a:r>
              <a:rPr lang="en-US" b="0" dirty="0" smtClean="0"/>
              <a:t>Testing costs are reduced drastically – your CI server can run hundreds of tests in the matter of seconds.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8BD372C-5755-4B47-9C2F-A04BC5EFCBA4}" type="slidenum">
              <a:rPr lang="en-US" smtClean="0"/>
              <a:t>3</a:t>
            </a:fld>
            <a:endParaRPr lang="en-US"/>
          </a:p>
        </p:txBody>
      </p:sp>
    </p:spTree>
    <p:extLst>
      <p:ext uri="{BB962C8B-B14F-4D97-AF65-F5344CB8AC3E}">
        <p14:creationId xmlns:p14="http://schemas.microsoft.com/office/powerpoint/2010/main" val="874938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change</a:t>
            </a:r>
            <a:r>
              <a:rPr lang="en-US" baseline="0" dirty="0" smtClean="0"/>
              <a:t> that passes all stages of our production pipeline is released.”</a:t>
            </a:r>
          </a:p>
          <a:p>
            <a:r>
              <a:rPr lang="en-US" baseline="0" dirty="0" smtClean="0"/>
              <a:t>Does it means that changes can be released in parts related to passing test?</a:t>
            </a:r>
            <a:endParaRPr lang="en-US" dirty="0"/>
          </a:p>
        </p:txBody>
      </p:sp>
      <p:sp>
        <p:nvSpPr>
          <p:cNvPr id="4" name="Slide Number Placeholder 3"/>
          <p:cNvSpPr>
            <a:spLocks noGrp="1"/>
          </p:cNvSpPr>
          <p:nvPr>
            <p:ph type="sldNum" sz="quarter" idx="10"/>
          </p:nvPr>
        </p:nvSpPr>
        <p:spPr/>
        <p:txBody>
          <a:bodyPr/>
          <a:lstStyle/>
          <a:p>
            <a:fld id="{D8BD372C-5755-4B47-9C2F-A04BC5EFCBA4}" type="slidenum">
              <a:rPr lang="en-US" smtClean="0"/>
              <a:t>4</a:t>
            </a:fld>
            <a:endParaRPr lang="en-US"/>
          </a:p>
        </p:txBody>
      </p:sp>
    </p:spTree>
    <p:extLst>
      <p:ext uri="{BB962C8B-B14F-4D97-AF65-F5344CB8AC3E}">
        <p14:creationId xmlns:p14="http://schemas.microsoft.com/office/powerpoint/2010/main" val="3772406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we</a:t>
            </a:r>
            <a:r>
              <a:rPr lang="en-US" baseline="0" dirty="0" smtClean="0"/>
              <a:t> need:</a:t>
            </a:r>
          </a:p>
          <a:p>
            <a:endParaRPr lang="en-US" baseline="0" dirty="0" smtClean="0"/>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Our testing culture needs to be at its best. The quality of your test suite will determine the quality of your releases.</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Our documentation process will need to keep up with the pace of deployments.</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Feature flags become an inherent part of the process of releasing significant changes to make sure you can coordinate with other departments (Support, Marketing, PR...).</a:t>
            </a:r>
          </a:p>
          <a:p>
            <a:pPr marL="342900" indent="-342900" fontAlgn="base">
              <a:buFont typeface="Arial" panose="020B0604020202020204" pitchFamily="34" charset="0"/>
              <a:buChar char="•"/>
            </a:pPr>
            <a:endParaRPr lang="en-US" b="0" dirty="0" smtClean="0"/>
          </a:p>
          <a:p>
            <a:r>
              <a:rPr lang="en-US" dirty="0" smtClean="0"/>
              <a:t>What we gain: </a:t>
            </a:r>
          </a:p>
          <a:p>
            <a:endParaRPr lang="en-US" dirty="0" smtClean="0"/>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You can develop faster as there's no need to pause development for releases. Deployments pipelines are triggered automatically for every change.</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Releases are less risky and easier to fix in case of problem as you deploy small batches of changes.</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Customers see a continuous stream of improvements, and quality increases every day, instead of every month, quarter or year.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8BD372C-5755-4B47-9C2F-A04BC5EFCBA4}" type="slidenum">
              <a:rPr lang="en-US" smtClean="0"/>
              <a:t>5</a:t>
            </a:fld>
            <a:endParaRPr lang="en-US"/>
          </a:p>
        </p:txBody>
      </p:sp>
    </p:spTree>
    <p:extLst>
      <p:ext uri="{BB962C8B-B14F-4D97-AF65-F5344CB8AC3E}">
        <p14:creationId xmlns:p14="http://schemas.microsoft.com/office/powerpoint/2010/main" val="874938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 and – just for us</a:t>
            </a:r>
          </a:p>
          <a:p>
            <a:r>
              <a:rPr lang="en-US" dirty="0" smtClean="0"/>
              <a:t>* </a:t>
            </a:r>
            <a:r>
              <a:rPr lang="en-US" dirty="0" smtClean="0"/>
              <a:t>Continuous</a:t>
            </a:r>
            <a:r>
              <a:rPr lang="en-US" baseline="0" dirty="0" smtClean="0"/>
              <a:t> </a:t>
            </a:r>
            <a:r>
              <a:rPr lang="en-US" dirty="0" smtClean="0"/>
              <a:t>Deployment is accelerate Continuous</a:t>
            </a:r>
            <a:r>
              <a:rPr lang="en-US" baseline="0" dirty="0" smtClean="0"/>
              <a:t> Delivery</a:t>
            </a:r>
          </a:p>
          <a:p>
            <a:endParaRPr lang="en-US" dirty="0"/>
          </a:p>
        </p:txBody>
      </p:sp>
      <p:sp>
        <p:nvSpPr>
          <p:cNvPr id="4" name="Slide Number Placeholder 3"/>
          <p:cNvSpPr>
            <a:spLocks noGrp="1"/>
          </p:cNvSpPr>
          <p:nvPr>
            <p:ph type="sldNum" sz="quarter" idx="10"/>
          </p:nvPr>
        </p:nvSpPr>
        <p:spPr/>
        <p:txBody>
          <a:bodyPr/>
          <a:lstStyle/>
          <a:p>
            <a:fld id="{D8BD372C-5755-4B47-9C2F-A04BC5EFCBA4}" type="slidenum">
              <a:rPr lang="en-US" smtClean="0"/>
              <a:t>7</a:t>
            </a:fld>
            <a:endParaRPr lang="en-US"/>
          </a:p>
        </p:txBody>
      </p:sp>
    </p:spTree>
    <p:extLst>
      <p:ext uri="{BB962C8B-B14F-4D97-AF65-F5344CB8AC3E}">
        <p14:creationId xmlns:p14="http://schemas.microsoft.com/office/powerpoint/2010/main" val="1595087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t>22.11.2017</a:t>
            </a:fld>
            <a:endParaRPr lang="ru-RU"/>
          </a:p>
        </p:txBody>
      </p:sp>
      <p:sp>
        <p:nvSpPr>
          <p:cNvPr id="5" name="Footer Placeholder 4"/>
          <p:cNvSpPr>
            <a:spLocks noGrp="1"/>
          </p:cNvSpPr>
          <p:nvPr>
            <p:ph type="ftr" sz="quarter" idx="11"/>
          </p:nvPr>
        </p:nvSpPr>
        <p:spPr/>
        <p:txBody>
          <a:bodyPr/>
          <a:lstStyle/>
          <a:p>
            <a:endParaRPr lang="ru-RU"/>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22.11.2017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22.11.2017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t>22.11.2017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4C71EC6-210F-42DE-9C53-41977AD35B3D}" type="datetimeFigureOut">
              <a:rPr lang="ru-RU" smtClean="0"/>
              <a:t>22.11.2017</a:t>
            </a:fld>
            <a:endParaRPr lang="ru-RU"/>
          </a:p>
        </p:txBody>
      </p:sp>
      <p:sp>
        <p:nvSpPr>
          <p:cNvPr id="8" name="Slide Number Placeholder 7"/>
          <p:cNvSpPr>
            <a:spLocks noGrp="1"/>
          </p:cNvSpPr>
          <p:nvPr>
            <p:ph type="sldNum" sz="quarter" idx="11"/>
          </p:nvPr>
        </p:nvSpPr>
        <p:spPr/>
        <p:txBody>
          <a:bodyPr/>
          <a:lstStyle/>
          <a:p>
            <a:fld id="{B19B0651-EE4F-4900-A07F-96A6BFA9D0F0}" type="slidenum">
              <a:rPr lang="ru-RU" smtClean="0"/>
              <a:t>‹#›</a:t>
            </a:fld>
            <a:endParaRPr lang="ru-RU"/>
          </a:p>
        </p:txBody>
      </p:sp>
      <p:sp>
        <p:nvSpPr>
          <p:cNvPr id="9" name="Footer Placeholder 8"/>
          <p:cNvSpPr>
            <a:spLocks noGrp="1"/>
          </p:cNvSpPr>
          <p:nvPr>
            <p:ph type="ftr" sz="quarter" idx="12"/>
          </p:nvPr>
        </p:nvSpPr>
        <p:spPr/>
        <p:txBody>
          <a:bodyPr/>
          <a:lstStyle/>
          <a:p>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4C71EC6-210F-42DE-9C53-41977AD35B3D}" type="datetimeFigureOut">
              <a:rPr lang="ru-RU" smtClean="0"/>
              <a:t>22.11.2017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4C71EC6-210F-42DE-9C53-41977AD35B3D}" type="datetimeFigureOut">
              <a:rPr lang="ru-RU" smtClean="0"/>
              <a:t>22.11.2017</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C71EC6-210F-42DE-9C53-41977AD35B3D}" type="datetimeFigureOut">
              <a:rPr lang="ru-RU" smtClean="0"/>
              <a:t>22.11.2017</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1EC6-210F-42DE-9C53-41977AD35B3D}" type="datetimeFigureOut">
              <a:rPr lang="ru-RU" smtClean="0"/>
              <a:t>22.11.2017</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C71EC6-210F-42DE-9C53-41977AD35B3D}" type="datetimeFigureOut">
              <a:rPr lang="ru-RU" smtClean="0"/>
              <a:t>22.11.2017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C71EC6-210F-42DE-9C53-41977AD35B3D}" type="datetimeFigureOut">
              <a:rPr lang="ru-RU" smtClean="0"/>
              <a:t>22.11.2017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B19B0651-EE4F-4900-A07F-96A6BFA9D0F0}" type="slidenum">
              <a:rPr lang="ru-RU" smtClean="0"/>
              <a:t>‹#›</a:t>
            </a:fld>
            <a:endParaRPr lang="ru-RU"/>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B4C71EC6-210F-42DE-9C53-41977AD35B3D}" type="datetimeFigureOut">
              <a:rPr lang="ru-RU" smtClean="0"/>
              <a:t>22.11.2017</a:t>
            </a:fld>
            <a:endParaRPr lang="ru-RU"/>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ru-RU"/>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B19B0651-EE4F-4900-A07F-96A6BFA9D0F0}" type="slidenum">
              <a:rPr lang="ru-RU" smtClean="0"/>
              <a:t>‹#›</a:t>
            </a:fld>
            <a:endParaRPr lang="ru-RU"/>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1784" y="1340768"/>
            <a:ext cx="7772400" cy="2160240"/>
          </a:xfrm>
        </p:spPr>
        <p:txBody>
          <a:bodyPr/>
          <a:lstStyle/>
          <a:p>
            <a:pPr algn="ctr"/>
            <a:r>
              <a:rPr lang="en-US" sz="3200" dirty="0"/>
              <a:t>Continuous </a:t>
            </a:r>
            <a:r>
              <a:rPr lang="en-US" sz="3200" dirty="0" smtClean="0"/>
              <a:t/>
            </a:r>
            <a:br>
              <a:rPr lang="en-US" sz="3200" dirty="0" smtClean="0"/>
            </a:br>
            <a:r>
              <a:rPr lang="en-US" sz="3200" dirty="0" smtClean="0"/>
              <a:t>Integration &amp; Deployment</a:t>
            </a:r>
            <a:endParaRPr lang="en-US" sz="3200" dirty="0"/>
          </a:p>
        </p:txBody>
      </p:sp>
      <p:pic>
        <p:nvPicPr>
          <p:cNvPr id="4" name="Picture 2" descr="Image result for continuous integ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8049" y="3356992"/>
            <a:ext cx="6624736" cy="2921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0255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88640"/>
            <a:ext cx="7272808" cy="1371600"/>
          </a:xfrm>
        </p:spPr>
        <p:txBody>
          <a:bodyPr>
            <a:normAutofit/>
          </a:bodyPr>
          <a:lstStyle/>
          <a:p>
            <a:r>
              <a:rPr lang="en-US" dirty="0" smtClean="0"/>
              <a:t>What is an Continuous Integration?</a:t>
            </a:r>
            <a:endParaRPr lang="en-US" dirty="0"/>
          </a:p>
        </p:txBody>
      </p:sp>
      <p:sp>
        <p:nvSpPr>
          <p:cNvPr id="3" name="Content Placeholder 2"/>
          <p:cNvSpPr>
            <a:spLocks noGrp="1"/>
          </p:cNvSpPr>
          <p:nvPr>
            <p:ph idx="1"/>
          </p:nvPr>
        </p:nvSpPr>
        <p:spPr>
          <a:xfrm>
            <a:off x="1187624" y="1700808"/>
            <a:ext cx="6552728" cy="1800200"/>
          </a:xfrm>
        </p:spPr>
        <p:txBody>
          <a:bodyPr>
            <a:normAutofit/>
          </a:bodyPr>
          <a:lstStyle/>
          <a:p>
            <a:pPr indent="457200"/>
            <a:r>
              <a:rPr lang="en-US" dirty="0"/>
              <a:t>Continuous Integration (CI) is a development practice that requires developers to integrate code into a shared repository several times a day. Each check-in is then verified by an automated build, allowing teams to detect problems early. </a:t>
            </a:r>
            <a:endParaRPr lang="en-US" dirty="0" smtClean="0"/>
          </a:p>
          <a:p>
            <a:endParaRPr lang="en-US" dirty="0"/>
          </a:p>
        </p:txBody>
      </p:sp>
      <p:pic>
        <p:nvPicPr>
          <p:cNvPr id="10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1999" y="3429000"/>
            <a:ext cx="4248472" cy="298986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0272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96752"/>
            <a:ext cx="3970784" cy="903630"/>
          </a:xfrm>
        </p:spPr>
        <p:txBody>
          <a:bodyPr>
            <a:normAutofit/>
          </a:bodyPr>
          <a:lstStyle/>
          <a:p>
            <a:r>
              <a:rPr lang="en-US" sz="3200" dirty="0" smtClean="0"/>
              <a:t>What we </a:t>
            </a:r>
            <a:r>
              <a:rPr lang="en-US" sz="3200" dirty="0" err="1" smtClean="0"/>
              <a:t>neeD</a:t>
            </a:r>
            <a:endParaRPr lang="en-US" sz="3200" dirty="0"/>
          </a:p>
        </p:txBody>
      </p:sp>
      <p:sp>
        <p:nvSpPr>
          <p:cNvPr id="3" name="Content Placeholder 2"/>
          <p:cNvSpPr>
            <a:spLocks noGrp="1"/>
          </p:cNvSpPr>
          <p:nvPr>
            <p:ph idx="1"/>
          </p:nvPr>
        </p:nvSpPr>
        <p:spPr>
          <a:xfrm>
            <a:off x="457200" y="2328665"/>
            <a:ext cx="3898776" cy="2468488"/>
          </a:xfrm>
        </p:spPr>
        <p:style>
          <a:lnRef idx="2">
            <a:schemeClr val="accent5"/>
          </a:lnRef>
          <a:fillRef idx="1">
            <a:schemeClr val="lt1"/>
          </a:fillRef>
          <a:effectRef idx="0">
            <a:schemeClr val="accent5"/>
          </a:effectRef>
          <a:fontRef idx="minor">
            <a:schemeClr val="dk1"/>
          </a:fontRef>
        </p:style>
        <p:txBody>
          <a:bodyPr>
            <a:normAutofit/>
          </a:bodyPr>
          <a:lstStyle/>
          <a:p>
            <a:pPr marL="342900" indent="-342900" fontAlgn="base">
              <a:buFont typeface="Arial" panose="020B0604020202020204" pitchFamily="34" charset="0"/>
              <a:buChar char="•"/>
            </a:pPr>
            <a:r>
              <a:rPr lang="en-US" sz="2400" b="0" dirty="0" smtClean="0"/>
              <a:t>Automated tests</a:t>
            </a:r>
            <a:endParaRPr lang="en-US" sz="2400" b="0" dirty="0"/>
          </a:p>
          <a:p>
            <a:pPr marL="342900" indent="-342900" fontAlgn="base">
              <a:buFont typeface="Arial" panose="020B0604020202020204" pitchFamily="34" charset="0"/>
              <a:buChar char="•"/>
            </a:pPr>
            <a:r>
              <a:rPr lang="en-US" sz="2400" b="0" dirty="0" smtClean="0"/>
              <a:t>Continuous integration server</a:t>
            </a:r>
          </a:p>
          <a:p>
            <a:pPr marL="342900" indent="-342900" fontAlgn="base">
              <a:buFont typeface="Arial" panose="020B0604020202020204" pitchFamily="34" charset="0"/>
              <a:buChar char="•"/>
            </a:pPr>
            <a:r>
              <a:rPr lang="en-US" sz="2400" b="0" dirty="0" smtClean="0"/>
              <a:t>Merge our changes more often</a:t>
            </a:r>
          </a:p>
          <a:p>
            <a:endParaRPr lang="en-US" dirty="0"/>
          </a:p>
        </p:txBody>
      </p:sp>
      <p:sp>
        <p:nvSpPr>
          <p:cNvPr id="4" name="Title 1"/>
          <p:cNvSpPr txBox="1">
            <a:spLocks/>
          </p:cNvSpPr>
          <p:nvPr/>
        </p:nvSpPr>
        <p:spPr>
          <a:xfrm>
            <a:off x="4751136" y="1196752"/>
            <a:ext cx="3970784" cy="90363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en-US" sz="3200" dirty="0" smtClean="0">
                <a:solidFill>
                  <a:srgbClr val="92D050"/>
                </a:solidFill>
              </a:rPr>
              <a:t>What we Gain</a:t>
            </a:r>
            <a:endParaRPr lang="en-US" sz="3200" dirty="0">
              <a:solidFill>
                <a:srgbClr val="92D050"/>
              </a:solidFill>
            </a:endParaRPr>
          </a:p>
        </p:txBody>
      </p:sp>
      <p:sp>
        <p:nvSpPr>
          <p:cNvPr id="5" name="Content Placeholder 2"/>
          <p:cNvSpPr txBox="1">
            <a:spLocks/>
          </p:cNvSpPr>
          <p:nvPr/>
        </p:nvSpPr>
        <p:spPr>
          <a:xfrm>
            <a:off x="4735990" y="2335424"/>
            <a:ext cx="3898776" cy="2448273"/>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fontAlgn="base">
              <a:buFont typeface="Arial" panose="020B0604020202020204" pitchFamily="34" charset="0"/>
              <a:buChar char="•"/>
            </a:pPr>
            <a:r>
              <a:rPr lang="en-US" b="0" dirty="0"/>
              <a:t>Less bugs get shipped to production </a:t>
            </a:r>
            <a:endParaRPr lang="en-US" b="0" dirty="0" smtClean="0"/>
          </a:p>
          <a:p>
            <a:pPr marL="342900" indent="-342900" fontAlgn="base">
              <a:buFont typeface="Arial" panose="020B0604020202020204" pitchFamily="34" charset="0"/>
              <a:buChar char="•"/>
            </a:pPr>
            <a:r>
              <a:rPr lang="en-US" b="0" dirty="0" smtClean="0"/>
              <a:t>Building </a:t>
            </a:r>
            <a:r>
              <a:rPr lang="en-US" b="0" dirty="0"/>
              <a:t>the release is easy </a:t>
            </a:r>
            <a:endParaRPr lang="en-US" b="0" dirty="0" smtClean="0"/>
          </a:p>
          <a:p>
            <a:pPr marL="342900" indent="-342900" fontAlgn="base">
              <a:buFont typeface="Arial" panose="020B0604020202020204" pitchFamily="34" charset="0"/>
              <a:buChar char="•"/>
            </a:pPr>
            <a:r>
              <a:rPr lang="en-US" b="0" dirty="0" smtClean="0"/>
              <a:t>Less </a:t>
            </a:r>
            <a:r>
              <a:rPr lang="en-US" b="0" dirty="0"/>
              <a:t>context switching </a:t>
            </a:r>
            <a:endParaRPr lang="en-US" b="0" dirty="0" smtClean="0"/>
          </a:p>
          <a:p>
            <a:pPr marL="342900" indent="-342900" fontAlgn="base">
              <a:buFont typeface="Arial" panose="020B0604020202020204" pitchFamily="34" charset="0"/>
              <a:buChar char="•"/>
            </a:pPr>
            <a:r>
              <a:rPr lang="en-US" b="0" dirty="0" smtClean="0"/>
              <a:t>Economy testing costs</a:t>
            </a:r>
            <a:endParaRPr lang="en-US" dirty="0"/>
          </a:p>
        </p:txBody>
      </p:sp>
      <p:sp>
        <p:nvSpPr>
          <p:cNvPr id="8" name="Pentagon 7"/>
          <p:cNvSpPr/>
          <p:nvPr/>
        </p:nvSpPr>
        <p:spPr>
          <a:xfrm>
            <a:off x="0" y="260648"/>
            <a:ext cx="5004048" cy="648072"/>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Continuous </a:t>
            </a:r>
            <a:r>
              <a:rPr lang="en-US" sz="2400" dirty="0" smtClean="0"/>
              <a:t>Integration</a:t>
            </a:r>
            <a:endParaRPr lang="en-US" sz="2400" dirty="0"/>
          </a:p>
        </p:txBody>
      </p:sp>
    </p:spTree>
    <p:extLst>
      <p:ext uri="{BB962C8B-B14F-4D97-AF65-F5344CB8AC3E}">
        <p14:creationId xmlns:p14="http://schemas.microsoft.com/office/powerpoint/2010/main" val="7420085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03232" cy="1371600"/>
          </a:xfrm>
          <a:gradFill flip="none" rotWithShape="1">
            <a:gsLst>
              <a:gs pos="0">
                <a:schemeClr val="bg1"/>
              </a:gs>
              <a:gs pos="100000">
                <a:schemeClr val="accent3">
                  <a:lumMod val="40000"/>
                  <a:lumOff val="60000"/>
                </a:schemeClr>
              </a:gs>
            </a:gsLst>
            <a:lin ang="16200000" scaled="1"/>
            <a:tileRect/>
          </a:gradFill>
        </p:spPr>
        <p:txBody>
          <a:bodyPr>
            <a:normAutofit/>
          </a:bodyPr>
          <a:lstStyle/>
          <a:p>
            <a:r>
              <a:rPr lang="en-US" dirty="0"/>
              <a:t>What is an </a:t>
            </a:r>
            <a:r>
              <a:rPr lang="en-US" dirty="0" smtClean="0"/>
              <a:t>Continuous Deployment?</a:t>
            </a:r>
            <a:endParaRPr lang="en-US" dirty="0"/>
          </a:p>
        </p:txBody>
      </p:sp>
      <p:sp>
        <p:nvSpPr>
          <p:cNvPr id="3" name="Content Placeholder 2"/>
          <p:cNvSpPr>
            <a:spLocks noGrp="1"/>
          </p:cNvSpPr>
          <p:nvPr>
            <p:ph idx="1"/>
          </p:nvPr>
        </p:nvSpPr>
        <p:spPr>
          <a:xfrm>
            <a:off x="457200" y="1752601"/>
            <a:ext cx="7620000" cy="2180456"/>
          </a:xfrm>
        </p:spPr>
        <p:txBody>
          <a:bodyPr/>
          <a:lstStyle/>
          <a:p>
            <a:pPr indent="457200"/>
            <a:r>
              <a:rPr lang="en-US" b="0" dirty="0"/>
              <a:t>Continuous </a:t>
            </a:r>
            <a:r>
              <a:rPr lang="en-US" b="0" dirty="0" smtClean="0"/>
              <a:t>deployment </a:t>
            </a:r>
            <a:r>
              <a:rPr lang="en-US" b="0" dirty="0"/>
              <a:t>is an extension of continuous </a:t>
            </a:r>
            <a:r>
              <a:rPr lang="en-US" b="0" dirty="0" smtClean="0"/>
              <a:t>integration. With </a:t>
            </a:r>
            <a:r>
              <a:rPr lang="en-US" b="0" dirty="0"/>
              <a:t>this practice, every change that passes all stages of your production pipeline is released to your customers. </a:t>
            </a:r>
            <a:endParaRPr lang="en-US" b="0" dirty="0" smtClean="0"/>
          </a:p>
          <a:p>
            <a:pPr indent="457200"/>
            <a:r>
              <a:rPr lang="en-US" b="0" dirty="0" smtClean="0"/>
              <a:t>There's </a:t>
            </a:r>
            <a:r>
              <a:rPr lang="en-US" b="0" dirty="0"/>
              <a:t>no human intervention, and only a failed test will prevent a new change to be deployed to production.</a:t>
            </a:r>
            <a:endParaRPr lang="en-US" dirty="0"/>
          </a:p>
        </p:txBody>
      </p:sp>
      <p:pic>
        <p:nvPicPr>
          <p:cNvPr id="4098" name="Picture 2" descr="Image result for Continuous Deploy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20" y="3861048"/>
            <a:ext cx="4824536" cy="27534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Continuous Deploy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4005064"/>
            <a:ext cx="4824536" cy="2753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47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96752"/>
            <a:ext cx="3970784" cy="903630"/>
          </a:xfrm>
        </p:spPr>
        <p:txBody>
          <a:bodyPr>
            <a:normAutofit/>
          </a:bodyPr>
          <a:lstStyle/>
          <a:p>
            <a:r>
              <a:rPr lang="en-US" sz="3200" dirty="0" smtClean="0"/>
              <a:t>What we </a:t>
            </a:r>
            <a:r>
              <a:rPr lang="en-US" sz="3200" dirty="0" err="1" smtClean="0"/>
              <a:t>neeD</a:t>
            </a:r>
            <a:endParaRPr lang="en-US" sz="3200" dirty="0"/>
          </a:p>
        </p:txBody>
      </p:sp>
      <p:sp>
        <p:nvSpPr>
          <p:cNvPr id="3" name="Content Placeholder 2"/>
          <p:cNvSpPr>
            <a:spLocks noGrp="1"/>
          </p:cNvSpPr>
          <p:nvPr>
            <p:ph idx="1"/>
          </p:nvPr>
        </p:nvSpPr>
        <p:spPr>
          <a:xfrm>
            <a:off x="457200" y="2328665"/>
            <a:ext cx="3898776" cy="2468488"/>
          </a:xfrm>
        </p:spPr>
        <p:style>
          <a:lnRef idx="2">
            <a:schemeClr val="accent5"/>
          </a:lnRef>
          <a:fillRef idx="1">
            <a:schemeClr val="lt1"/>
          </a:fillRef>
          <a:effectRef idx="0">
            <a:schemeClr val="accent5"/>
          </a:effectRef>
          <a:fontRef idx="minor">
            <a:schemeClr val="dk1"/>
          </a:fontRef>
        </p:style>
        <p:txBody>
          <a:bodyPr>
            <a:normAutofit/>
          </a:bodyPr>
          <a:lstStyle/>
          <a:p>
            <a:pPr marL="342900" indent="-342900" fontAlgn="base">
              <a:buFont typeface="Arial" panose="020B0604020202020204" pitchFamily="34" charset="0"/>
              <a:buChar char="•"/>
            </a:pPr>
            <a:r>
              <a:rPr lang="en-US" sz="2400" b="0" dirty="0" smtClean="0"/>
              <a:t>High</a:t>
            </a:r>
            <a:r>
              <a:rPr lang="uk-UA" sz="2400" b="0" dirty="0" smtClean="0"/>
              <a:t> </a:t>
            </a:r>
            <a:r>
              <a:rPr lang="en-US" sz="2400" b="0" dirty="0" smtClean="0"/>
              <a:t>quality tests</a:t>
            </a:r>
            <a:endParaRPr lang="en-US" sz="2400" b="0" dirty="0"/>
          </a:p>
          <a:p>
            <a:pPr marL="342900" indent="-342900" fontAlgn="base">
              <a:buFont typeface="Arial" panose="020B0604020202020204" pitchFamily="34" charset="0"/>
              <a:buChar char="•"/>
            </a:pPr>
            <a:r>
              <a:rPr lang="en-US" sz="2400" b="0" dirty="0"/>
              <a:t>Actual </a:t>
            </a:r>
            <a:r>
              <a:rPr lang="en-US" sz="2400" b="0" dirty="0" smtClean="0"/>
              <a:t>documentation</a:t>
            </a:r>
            <a:endParaRPr lang="uk-UA" sz="2400" b="0" dirty="0" smtClean="0"/>
          </a:p>
          <a:p>
            <a:pPr marL="342900" indent="-342900" fontAlgn="base">
              <a:buFont typeface="Arial" panose="020B0604020202020204" pitchFamily="34" charset="0"/>
              <a:buChar char="•"/>
            </a:pPr>
            <a:r>
              <a:rPr lang="en-US" sz="2400" b="0" dirty="0" smtClean="0"/>
              <a:t>Using </a:t>
            </a:r>
            <a:r>
              <a:rPr lang="en-US" sz="2400" b="0" dirty="0"/>
              <a:t>flag </a:t>
            </a:r>
            <a:r>
              <a:rPr lang="en-US" sz="2400" b="0" dirty="0" smtClean="0"/>
              <a:t>features</a:t>
            </a:r>
            <a:r>
              <a:rPr lang="uk-UA" sz="2400" b="0" dirty="0" smtClean="0"/>
              <a:t> </a:t>
            </a:r>
            <a:r>
              <a:rPr lang="en-US" sz="2400" b="0" dirty="0" smtClean="0"/>
              <a:t>(</a:t>
            </a:r>
            <a:r>
              <a:rPr lang="en-US" sz="2400" b="0" dirty="0"/>
              <a:t>recommended)</a:t>
            </a:r>
            <a:endParaRPr lang="en-US" sz="2400" b="0" dirty="0" smtClean="0"/>
          </a:p>
          <a:p>
            <a:endParaRPr lang="en-US" dirty="0"/>
          </a:p>
        </p:txBody>
      </p:sp>
      <p:sp>
        <p:nvSpPr>
          <p:cNvPr id="4" name="Title 1"/>
          <p:cNvSpPr txBox="1">
            <a:spLocks/>
          </p:cNvSpPr>
          <p:nvPr/>
        </p:nvSpPr>
        <p:spPr>
          <a:xfrm>
            <a:off x="4751136" y="1196752"/>
            <a:ext cx="3970784" cy="90363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en-US" sz="3200" dirty="0" smtClean="0">
                <a:solidFill>
                  <a:srgbClr val="92D050"/>
                </a:solidFill>
              </a:rPr>
              <a:t>What we Gain</a:t>
            </a:r>
            <a:endParaRPr lang="en-US" sz="3200" dirty="0">
              <a:solidFill>
                <a:srgbClr val="92D050"/>
              </a:solidFill>
            </a:endParaRPr>
          </a:p>
        </p:txBody>
      </p:sp>
      <p:sp>
        <p:nvSpPr>
          <p:cNvPr id="5" name="Content Placeholder 2"/>
          <p:cNvSpPr txBox="1">
            <a:spLocks/>
          </p:cNvSpPr>
          <p:nvPr/>
        </p:nvSpPr>
        <p:spPr>
          <a:xfrm>
            <a:off x="4735990" y="2335424"/>
            <a:ext cx="3898776" cy="2448273"/>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fontAlgn="base">
              <a:buFont typeface="Arial" panose="020B0604020202020204" pitchFamily="34" charset="0"/>
              <a:buChar char="•"/>
            </a:pPr>
            <a:r>
              <a:rPr lang="en-US" sz="2400" b="0" dirty="0" smtClean="0"/>
              <a:t>Faster development</a:t>
            </a:r>
          </a:p>
          <a:p>
            <a:pPr marL="342900" indent="-342900" fontAlgn="base">
              <a:buFont typeface="Arial" panose="020B0604020202020204" pitchFamily="34" charset="0"/>
              <a:buChar char="•"/>
            </a:pPr>
            <a:r>
              <a:rPr lang="en-US" sz="2400" b="0" dirty="0"/>
              <a:t>Releases are less risky </a:t>
            </a:r>
            <a:endParaRPr lang="en-US" sz="2400" b="0" dirty="0" smtClean="0"/>
          </a:p>
          <a:p>
            <a:pPr marL="342900" indent="-342900" fontAlgn="base">
              <a:buFont typeface="Arial" panose="020B0604020202020204" pitchFamily="34" charset="0"/>
              <a:buChar char="•"/>
            </a:pPr>
            <a:r>
              <a:rPr lang="en-US" sz="2400" b="0" dirty="0"/>
              <a:t>S</a:t>
            </a:r>
            <a:r>
              <a:rPr lang="en-US" sz="2400" b="0" dirty="0" smtClean="0"/>
              <a:t>atisfied </a:t>
            </a:r>
            <a:r>
              <a:rPr lang="en-US" sz="2400" b="0" dirty="0"/>
              <a:t>customer</a:t>
            </a:r>
            <a:endParaRPr lang="en-US" sz="2400" dirty="0"/>
          </a:p>
        </p:txBody>
      </p:sp>
      <p:sp>
        <p:nvSpPr>
          <p:cNvPr id="8" name="Pentagon 7"/>
          <p:cNvSpPr/>
          <p:nvPr/>
        </p:nvSpPr>
        <p:spPr>
          <a:xfrm>
            <a:off x="0" y="260648"/>
            <a:ext cx="5004048" cy="648072"/>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Continuous </a:t>
            </a:r>
            <a:r>
              <a:rPr lang="en-US" sz="2400" dirty="0" smtClean="0"/>
              <a:t>Deployment</a:t>
            </a:r>
            <a:endParaRPr lang="en-US" sz="2400" dirty="0"/>
          </a:p>
        </p:txBody>
      </p:sp>
    </p:spTree>
    <p:extLst>
      <p:ext uri="{BB962C8B-B14F-4D97-AF65-F5344CB8AC3E}">
        <p14:creationId xmlns:p14="http://schemas.microsoft.com/office/powerpoint/2010/main" val="480269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5791200" cy="1044034"/>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b="1"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Scheme of work</a:t>
            </a:r>
            <a:endParaRPr lang="en-US" b="1"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2050" name="Picture 2" descr="Image result for Continuous integ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882552"/>
            <a:ext cx="8105775" cy="461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0146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859216" cy="1371600"/>
          </a:xfrm>
        </p:spPr>
        <p:txBody>
          <a:bodyPr>
            <a:normAutofit/>
          </a:bodyPr>
          <a:lstStyle/>
          <a:p>
            <a:r>
              <a:rPr lang="en-US" dirty="0" smtClean="0"/>
              <a:t>CD – Continuous Deployment or delivery?</a:t>
            </a:r>
            <a:endParaRPr lang="en-US" dirty="0"/>
          </a:p>
        </p:txBody>
      </p:sp>
      <p:sp>
        <p:nvSpPr>
          <p:cNvPr id="4" name="Multiply 3"/>
          <p:cNvSpPr/>
          <p:nvPr/>
        </p:nvSpPr>
        <p:spPr>
          <a:xfrm>
            <a:off x="3923928" y="692696"/>
            <a:ext cx="4896544" cy="936105"/>
          </a:xfrm>
          <a:prstGeom prst="mathMultiply">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8" name="Picture 6" descr="Image result for Continuous Deploy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763" y="2420888"/>
            <a:ext cx="9217024" cy="321674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p:cNvGrpSpPr/>
          <p:nvPr/>
        </p:nvGrpSpPr>
        <p:grpSpPr>
          <a:xfrm>
            <a:off x="179512" y="1988840"/>
            <a:ext cx="2808312" cy="4248472"/>
            <a:chOff x="0" y="1988840"/>
            <a:chExt cx="2987824" cy="4248472"/>
          </a:xfrm>
        </p:grpSpPr>
        <p:sp>
          <p:nvSpPr>
            <p:cNvPr id="5" name="Rectangle 4"/>
            <p:cNvSpPr/>
            <p:nvPr/>
          </p:nvSpPr>
          <p:spPr>
            <a:xfrm>
              <a:off x="0" y="1988840"/>
              <a:ext cx="2987824" cy="424847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9512" y="2047268"/>
              <a:ext cx="2808312" cy="369332"/>
            </a:xfrm>
            <a:prstGeom prst="rect">
              <a:avLst/>
            </a:prstGeom>
            <a:noFill/>
          </p:spPr>
          <p:txBody>
            <a:bodyPr wrap="square" rtlCol="0">
              <a:spAutoFit/>
            </a:bodyPr>
            <a:lstStyle/>
            <a:p>
              <a:r>
                <a:rPr lang="en-US" dirty="0" smtClean="0"/>
                <a:t>Continuous Integration</a:t>
              </a:r>
              <a:endParaRPr lang="en-US" dirty="0"/>
            </a:p>
          </p:txBody>
        </p:sp>
        <p:cxnSp>
          <p:nvCxnSpPr>
            <p:cNvPr id="8" name="Straight Connector 7"/>
            <p:cNvCxnSpPr/>
            <p:nvPr/>
          </p:nvCxnSpPr>
          <p:spPr>
            <a:xfrm flipV="1">
              <a:off x="0" y="2416600"/>
              <a:ext cx="2987824" cy="4288"/>
            </a:xfrm>
            <a:prstGeom prst="line">
              <a:avLst/>
            </a:prstGeom>
            <a:ln>
              <a:solidFill>
                <a:schemeClr val="tx2"/>
              </a:solidFill>
            </a:ln>
          </p:spPr>
          <p:style>
            <a:lnRef idx="2">
              <a:schemeClr val="accent5"/>
            </a:lnRef>
            <a:fillRef idx="0">
              <a:schemeClr val="accent5"/>
            </a:fillRef>
            <a:effectRef idx="1">
              <a:schemeClr val="accent5"/>
            </a:effectRef>
            <a:fontRef idx="minor">
              <a:schemeClr val="tx1"/>
            </a:fontRef>
          </p:style>
        </p:cxnSp>
      </p:grpSp>
      <p:sp>
        <p:nvSpPr>
          <p:cNvPr id="10" name="Plus 9"/>
          <p:cNvSpPr/>
          <p:nvPr/>
        </p:nvSpPr>
        <p:spPr>
          <a:xfrm>
            <a:off x="6147563" y="5021304"/>
            <a:ext cx="636562" cy="571337"/>
          </a:xfrm>
          <a:prstGeom prst="mathPlus">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inus 10"/>
          <p:cNvSpPr/>
          <p:nvPr/>
        </p:nvSpPr>
        <p:spPr>
          <a:xfrm>
            <a:off x="6196041" y="3586399"/>
            <a:ext cx="626666" cy="419986"/>
          </a:xfrm>
          <a:prstGeom prst="mathMinus">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6241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384</TotalTime>
  <Words>544</Words>
  <Application>Microsoft Office PowerPoint</Application>
  <PresentationFormat>On-screen Show (4:3)</PresentationFormat>
  <Paragraphs>61</Paragraphs>
  <Slides>7</Slides>
  <Notes>5</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Essential</vt:lpstr>
      <vt:lpstr>Continuous  Integration &amp; Deployment</vt:lpstr>
      <vt:lpstr>What is an Continuous Integration?</vt:lpstr>
      <vt:lpstr>What we neeD</vt:lpstr>
      <vt:lpstr>What is an Continuous Deployment?</vt:lpstr>
      <vt:lpstr>What we neeD</vt:lpstr>
      <vt:lpstr>Scheme of work</vt:lpstr>
      <vt:lpstr>CD – Continuous Deployment or delivery?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Integration &amp; Deployment</dc:title>
  <dc:creator>Iryna</dc:creator>
  <cp:lastModifiedBy>RePack by Diakov</cp:lastModifiedBy>
  <cp:revision>11</cp:revision>
  <dcterms:created xsi:type="dcterms:W3CDTF">2017-11-18T18:38:43Z</dcterms:created>
  <dcterms:modified xsi:type="dcterms:W3CDTF">2017-11-21T23:56:21Z</dcterms:modified>
</cp:coreProperties>
</file>