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handoutMasterIdLst>
    <p:handoutMasterId r:id="rId16"/>
  </p:handoutMasterIdLst>
  <p:sldIdLst>
    <p:sldId id="287" r:id="rId4"/>
    <p:sldId id="268" r:id="rId5"/>
    <p:sldId id="267" r:id="rId6"/>
    <p:sldId id="281" r:id="rId7"/>
    <p:sldId id="282" r:id="rId8"/>
    <p:sldId id="270" r:id="rId9"/>
    <p:sldId id="279" r:id="rId10"/>
    <p:sldId id="269" r:id="rId11"/>
    <p:sldId id="280" r:id="rId12"/>
    <p:sldId id="272" r:id="rId13"/>
    <p:sldId id="273" r:id="rId14"/>
    <p:sldId id="262" r:id="rId1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171B6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20" autoAdjust="0"/>
    <p:restoredTop sz="96433" autoAdjust="0"/>
  </p:normalViewPr>
  <p:slideViewPr>
    <p:cSldViewPr snapToGrid="0" showGuides="1">
      <p:cViewPr varScale="1">
        <p:scale>
          <a:sx n="70" d="100"/>
          <a:sy n="70" d="100"/>
        </p:scale>
        <p:origin x="-666" y="-96"/>
      </p:cViewPr>
      <p:guideLst>
        <p:guide orient="horz" pos="2160"/>
        <p:guide orient="horz" pos="213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pPr/>
              <a:t>19.10.2017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pPr/>
              <a:t>‹#›</a:t>
            </a:fld>
            <a:endParaRPr lang="uk-UA"/>
          </a:p>
        </p:txBody>
      </p:sp>
    </p:spTree>
    <p:extLst>
      <p:ext uri="{BB962C8B-B14F-4D97-AF65-F5344CB8AC3E}">
        <p14:creationId xmlns:p14="http://schemas.microsoft.com/office/powerpoint/2010/main" xmlns="" val="88098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xmlns=""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xmlns="" val="29990866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xmlns="" val="15045270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xmlns="" val="25492574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xmlns=""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xmlns=""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xmlns=""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xmlns=""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xmlns="" val="38698922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8733"/>
            <a:ext cx="4191511" cy="4924321"/>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648733"/>
            <a:ext cx="4266014" cy="4930775"/>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xmlns="" val="725071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xmlns=""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xmlns="" val="33226648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xmlns="" val="32410520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4.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9"/>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10"/>
          <a:stretch>
            <a:fillRect/>
          </a:stretch>
        </p:blipFill>
        <p:spPr>
          <a:xfrm>
            <a:off x="215236" y="183243"/>
            <a:ext cx="8720122" cy="523789"/>
          </a:xfrm>
          <a:prstGeom prst="rect">
            <a:avLst/>
          </a:prstGeom>
        </p:spPr>
      </p:pic>
    </p:spTree>
    <p:extLst>
      <p:ext uri="{BB962C8B-B14F-4D97-AF65-F5344CB8AC3E}">
        <p14:creationId xmlns:p14="http://schemas.microsoft.com/office/powerpoint/2010/main" xmlns=""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7" r:id="rId5"/>
    <p:sldLayoutId id="2147483708" r:id="rId6"/>
    <p:sldLayoutId id="2147483709"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xmlns=""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xmlns=""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2" y="2701639"/>
            <a:ext cx="7501831" cy="1731039"/>
          </a:xfrm>
        </p:spPr>
        <p:txBody>
          <a:bodyPr/>
          <a:lstStyle/>
          <a:p>
            <a:pPr algn="ctr"/>
            <a:r>
              <a:rPr lang="en-US" dirty="0" smtClean="0"/>
              <a:t>Attributes </a:t>
            </a:r>
            <a:br>
              <a:rPr lang="en-US" dirty="0" smtClean="0"/>
            </a:br>
            <a:r>
              <a:rPr lang="en-US" dirty="0" smtClean="0"/>
              <a:t>&amp;</a:t>
            </a:r>
            <a:br>
              <a:rPr lang="en-US" dirty="0" smtClean="0"/>
            </a:br>
            <a:r>
              <a:rPr lang="en-US" dirty="0" smtClean="0"/>
              <a:t> Reflection</a:t>
            </a:r>
            <a:endParaRPr lang="uk-UA" dirty="0"/>
          </a:p>
        </p:txBody>
      </p:sp>
    </p:spTree>
    <p:extLst>
      <p:ext uri="{BB962C8B-B14F-4D97-AF65-F5344CB8AC3E}">
        <p14:creationId xmlns:p14="http://schemas.microsoft.com/office/powerpoint/2010/main" xmlns="" val="174270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одзаголовок 12"/>
          <p:cNvSpPr>
            <a:spLocks noGrp="1"/>
          </p:cNvSpPr>
          <p:nvPr>
            <p:ph type="subTitle" idx="4294967295"/>
          </p:nvPr>
        </p:nvSpPr>
        <p:spPr>
          <a:xfrm>
            <a:off x="272143" y="908050"/>
            <a:ext cx="8674220" cy="501650"/>
          </a:xfrm>
        </p:spPr>
        <p:txBody>
          <a:bodyPr/>
          <a:lstStyle/>
          <a:p>
            <a:r>
              <a:rPr lang="en-US" dirty="0" smtClean="0"/>
              <a:t>Attribute properties</a:t>
            </a:r>
            <a:endParaRPr lang="uk-UA" dirty="0"/>
          </a:p>
        </p:txBody>
      </p:sp>
      <p:sp>
        <p:nvSpPr>
          <p:cNvPr id="7" name="Прямоугольник 6"/>
          <p:cNvSpPr/>
          <p:nvPr/>
        </p:nvSpPr>
        <p:spPr>
          <a:xfrm>
            <a:off x="518615" y="2006938"/>
            <a:ext cx="8134065" cy="3139321"/>
          </a:xfrm>
          <a:prstGeom prst="rect">
            <a:avLst/>
          </a:prstGeom>
        </p:spPr>
        <p:txBody>
          <a:bodyPr wrap="square">
            <a:spAutoFit/>
          </a:bodyPr>
          <a:lstStyle/>
          <a:p>
            <a:r>
              <a:rPr lang="en-US" dirty="0" smtClean="0"/>
              <a:t>Attribute properties using for definition a </a:t>
            </a:r>
            <a:r>
              <a:rPr lang="en-US" dirty="0" smtClean="0"/>
              <a:t>named parameter or provide </a:t>
            </a:r>
            <a:r>
              <a:rPr lang="en-US" dirty="0" smtClean="0"/>
              <a:t>a way </a:t>
            </a:r>
            <a:r>
              <a:rPr lang="en-US" dirty="0" smtClean="0"/>
              <a:t>to return the values stored by your </a:t>
            </a:r>
            <a:r>
              <a:rPr lang="en-US" dirty="0" smtClean="0"/>
              <a:t>attribute. </a:t>
            </a:r>
            <a:r>
              <a:rPr lang="en-US" dirty="0" smtClean="0"/>
              <a:t>Attribute properties should be declared as public entities with a description of the data type that will be returned. Define the variable that will hold the value of your property and associate it with the get and set </a:t>
            </a:r>
            <a:r>
              <a:rPr lang="en-US" dirty="0" smtClean="0"/>
              <a:t>methods</a:t>
            </a:r>
          </a:p>
          <a:p>
            <a:endParaRPr lang="en-US" dirty="0" smtClean="0"/>
          </a:p>
          <a:p>
            <a:r>
              <a:rPr lang="en-US" dirty="0" smtClean="0">
                <a:latin typeface="Consolas" pitchFamily="49" charset="0"/>
                <a:cs typeface="Consolas" pitchFamily="49" charset="0"/>
              </a:rPr>
              <a:t>public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MyProperty</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get {return </a:t>
            </a:r>
            <a:r>
              <a:rPr lang="en-US" dirty="0" err="1" smtClean="0">
                <a:latin typeface="Consolas" pitchFamily="49" charset="0"/>
                <a:cs typeface="Consolas" pitchFamily="49" charset="0"/>
              </a:rPr>
              <a:t>this.myvalue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set {</a:t>
            </a:r>
            <a:r>
              <a:rPr lang="en-US" dirty="0" err="1" smtClean="0">
                <a:latin typeface="Consolas" pitchFamily="49" charset="0"/>
                <a:cs typeface="Consolas" pitchFamily="49" charset="0"/>
              </a:rPr>
              <a:t>this.myvalue</a:t>
            </a:r>
            <a:r>
              <a:rPr lang="en-US" dirty="0" smtClean="0">
                <a:latin typeface="Consolas" pitchFamily="49" charset="0"/>
                <a:cs typeface="Consolas" pitchFamily="49" charset="0"/>
              </a:rPr>
              <a:t> = value;}</a:t>
            </a:r>
          </a:p>
          <a:p>
            <a:r>
              <a:rPr lang="en-US" dirty="0" smtClean="0">
                <a:latin typeface="Consolas" pitchFamily="49" charset="0"/>
                <a:cs typeface="Consolas" pitchFamily="49" charset="0"/>
              </a:rPr>
              <a:t>}</a:t>
            </a:r>
            <a:endParaRPr lang="uk-UA" dirty="0">
              <a:latin typeface="Consolas" pitchFamily="49" charset="0"/>
              <a:cs typeface="Consolas" pitchFamily="49" charset="0"/>
            </a:endParaRPr>
          </a:p>
        </p:txBody>
      </p:sp>
    </p:spTree>
    <p:extLst>
      <p:ext uri="{BB962C8B-B14F-4D97-AF65-F5344CB8AC3E}">
        <p14:creationId xmlns:p14="http://schemas.microsoft.com/office/powerpoint/2010/main" xmlns="" val="3137827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Текст 16"/>
          <p:cNvSpPr>
            <a:spLocks noGrp="1"/>
          </p:cNvSpPr>
          <p:nvPr>
            <p:ph type="body" sz="half" idx="2"/>
          </p:nvPr>
        </p:nvSpPr>
        <p:spPr/>
        <p:txBody>
          <a:bodyPr/>
          <a:lstStyle/>
          <a:p>
            <a:endParaRPr lang="uk-UA"/>
          </a:p>
        </p:txBody>
      </p:sp>
      <p:sp>
        <p:nvSpPr>
          <p:cNvPr id="18" name="Диаграмма 17"/>
          <p:cNvSpPr>
            <a:spLocks noGrp="1"/>
          </p:cNvSpPr>
          <p:nvPr>
            <p:ph type="chart" sz="quarter" idx="10"/>
          </p:nvPr>
        </p:nvSpPr>
        <p:spPr/>
      </p:sp>
      <p:sp>
        <p:nvSpPr>
          <p:cNvPr id="16" name="Подзаголовок 15"/>
          <p:cNvSpPr>
            <a:spLocks noGrp="1"/>
          </p:cNvSpPr>
          <p:nvPr>
            <p:ph type="subTitle" idx="1"/>
          </p:nvPr>
        </p:nvSpPr>
        <p:spPr/>
        <p:txBody>
          <a:bodyPr/>
          <a:lstStyle/>
          <a:p>
            <a:endParaRPr lang="uk-UA"/>
          </a:p>
        </p:txBody>
      </p:sp>
    </p:spTree>
    <p:extLst>
      <p:ext uri="{BB962C8B-B14F-4D97-AF65-F5344CB8AC3E}">
        <p14:creationId xmlns:p14="http://schemas.microsoft.com/office/powerpoint/2010/main" xmlns="" val="151597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extLst>
      <p:ext uri="{BB962C8B-B14F-4D97-AF65-F5344CB8AC3E}">
        <p14:creationId xmlns:p14="http://schemas.microsoft.com/office/powerpoint/2010/main" xmlns="" val="83783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r>
              <a:rPr lang="en-US" dirty="0" smtClean="0"/>
              <a:t>Attributes – C# </a:t>
            </a:r>
            <a:r>
              <a:rPr lang="en-US" dirty="0" smtClean="0"/>
              <a:t>language elements that  provides a method </a:t>
            </a:r>
            <a:r>
              <a:rPr lang="en-US" dirty="0" smtClean="0"/>
              <a:t>of associating metadata, or declarative information, with code (assemblies, types, methods, </a:t>
            </a:r>
            <a:r>
              <a:rPr lang="en-US" dirty="0" smtClean="0"/>
              <a:t>properties</a:t>
            </a:r>
            <a:r>
              <a:rPr lang="en-US" dirty="0" smtClean="0"/>
              <a:t> </a:t>
            </a:r>
            <a:r>
              <a:rPr lang="en-US" dirty="0" smtClean="0"/>
              <a:t>etc</a:t>
            </a:r>
            <a:r>
              <a:rPr lang="en-US" dirty="0" smtClean="0"/>
              <a:t>.). This metadata is then evaluated at different places, such as runtime or design time for various purposes</a:t>
            </a:r>
            <a:r>
              <a:rPr lang="en-US" dirty="0" smtClean="0"/>
              <a:t>. After </a:t>
            </a:r>
            <a:r>
              <a:rPr lang="en-US" dirty="0" smtClean="0"/>
              <a:t>an attribute is associated with a program entity, the attribute can be queried at run time by using a technique called reflection</a:t>
            </a:r>
            <a:r>
              <a:rPr lang="en-US" dirty="0" smtClean="0"/>
              <a:t>.</a:t>
            </a:r>
          </a:p>
          <a:p>
            <a:r>
              <a:rPr lang="en-US" dirty="0" smtClean="0">
                <a:solidFill>
                  <a:schemeClr val="tx1"/>
                </a:solidFill>
              </a:rPr>
              <a:t>Attributes are classes which directly or </a:t>
            </a:r>
            <a:r>
              <a:rPr lang="en-US" dirty="0" smtClean="0">
                <a:solidFill>
                  <a:schemeClr val="tx1"/>
                </a:solidFill>
              </a:rPr>
              <a:t>i</a:t>
            </a:r>
            <a:r>
              <a:rPr lang="en-US" dirty="0" smtClean="0">
                <a:solidFill>
                  <a:schemeClr val="tx1"/>
                </a:solidFill>
              </a:rPr>
              <a:t>ndirectly </a:t>
            </a:r>
            <a:r>
              <a:rPr lang="en-US" dirty="0" err="1" smtClean="0">
                <a:solidFill>
                  <a:schemeClr val="tx1"/>
                </a:solidFill>
              </a:rPr>
              <a:t>inherites</a:t>
            </a:r>
            <a:r>
              <a:rPr lang="en-US" dirty="0" smtClean="0">
                <a:solidFill>
                  <a:schemeClr val="tx1"/>
                </a:solidFill>
              </a:rPr>
              <a:t> from </a:t>
            </a:r>
            <a:r>
              <a:rPr lang="en-US" dirty="0" err="1" smtClean="0">
                <a:solidFill>
                  <a:schemeClr val="tx1"/>
                </a:solidFill>
              </a:rPr>
              <a:t>System.Attribute</a:t>
            </a:r>
            <a:r>
              <a:rPr lang="en-US" dirty="0" smtClean="0">
                <a:solidFill>
                  <a:schemeClr val="tx1"/>
                </a:solidFill>
              </a:rPr>
              <a:t> </a:t>
            </a:r>
            <a:r>
              <a:rPr lang="en-US" dirty="0" smtClean="0">
                <a:solidFill>
                  <a:schemeClr val="tx1"/>
                </a:solidFill>
              </a:rPr>
              <a:t>base.</a:t>
            </a:r>
          </a:p>
          <a:p>
            <a:r>
              <a:rPr lang="en-US" sz="1900" dirty="0" smtClean="0">
                <a:latin typeface="Consolas" pitchFamily="49" charset="0"/>
                <a:cs typeface="Consolas" pitchFamily="49" charset="0"/>
              </a:rPr>
              <a:t>//Attributes are generally applied physically in front of type and //type member declarations.</a:t>
            </a:r>
            <a:endParaRPr lang="en-US" sz="1900" dirty="0" smtClean="0">
              <a:latin typeface="Consolas" pitchFamily="49" charset="0"/>
              <a:cs typeface="Consolas" pitchFamily="49" charset="0"/>
            </a:endParaRPr>
          </a:p>
          <a:p>
            <a:r>
              <a:rPr lang="en-US" sz="1900" dirty="0" smtClean="0">
                <a:latin typeface="Consolas" pitchFamily="49" charset="0"/>
                <a:cs typeface="Consolas" pitchFamily="49" charset="0"/>
              </a:rPr>
              <a:t>[</a:t>
            </a:r>
            <a:r>
              <a:rPr lang="en-US" sz="1900" dirty="0" err="1" smtClean="0">
                <a:latin typeface="Consolas" pitchFamily="49" charset="0"/>
                <a:cs typeface="Consolas" pitchFamily="49" charset="0"/>
              </a:rPr>
              <a:t>SystemSerializable</a:t>
            </a:r>
            <a:r>
              <a:rPr lang="en-US" sz="1900" dirty="0" smtClean="0">
                <a:latin typeface="Consolas" pitchFamily="49" charset="0"/>
                <a:cs typeface="Consolas" pitchFamily="49" charset="0"/>
              </a:rPr>
              <a:t>]  </a:t>
            </a:r>
          </a:p>
          <a:p>
            <a:r>
              <a:rPr lang="en-US" sz="1900" dirty="0" smtClean="0">
                <a:latin typeface="Consolas" pitchFamily="49" charset="0"/>
                <a:cs typeface="Consolas" pitchFamily="49" charset="0"/>
              </a:rPr>
              <a:t>public class </a:t>
            </a:r>
            <a:r>
              <a:rPr lang="en-US" sz="1900" dirty="0" err="1" smtClean="0">
                <a:latin typeface="Consolas" pitchFamily="49" charset="0"/>
                <a:cs typeface="Consolas" pitchFamily="49" charset="0"/>
              </a:rPr>
              <a:t>SampleClass</a:t>
            </a:r>
            <a:r>
              <a:rPr lang="en-US" sz="1900" dirty="0" smtClean="0">
                <a:latin typeface="Consolas" pitchFamily="49" charset="0"/>
                <a:cs typeface="Consolas" pitchFamily="49" charset="0"/>
              </a:rPr>
              <a:t>  </a:t>
            </a:r>
          </a:p>
          <a:p>
            <a:r>
              <a:rPr lang="en-US" sz="1900" dirty="0" smtClean="0">
                <a:latin typeface="Consolas" pitchFamily="49" charset="0"/>
                <a:cs typeface="Consolas" pitchFamily="49" charset="0"/>
              </a:rPr>
              <a:t>{  </a:t>
            </a:r>
          </a:p>
          <a:p>
            <a:r>
              <a:rPr lang="en-US" sz="1900" dirty="0" smtClean="0">
                <a:latin typeface="Consolas" pitchFamily="49" charset="0"/>
                <a:cs typeface="Consolas" pitchFamily="49" charset="0"/>
              </a:rPr>
              <a:t>    // Objects of this type can be serialized.  </a:t>
            </a:r>
          </a:p>
          <a:p>
            <a:r>
              <a:rPr lang="en-US" sz="1900" dirty="0" smtClean="0">
                <a:latin typeface="Consolas" pitchFamily="49" charset="0"/>
                <a:cs typeface="Consolas" pitchFamily="49" charset="0"/>
              </a:rPr>
              <a:t>}</a:t>
            </a:r>
            <a:endParaRPr lang="uk-UA" sz="1900" dirty="0">
              <a:latin typeface="Consolas" pitchFamily="49" charset="0"/>
              <a:cs typeface="Consolas" pitchFamily="49" charset="0"/>
            </a:endParaRPr>
          </a:p>
        </p:txBody>
      </p:sp>
      <p:sp>
        <p:nvSpPr>
          <p:cNvPr id="2" name="Subtitle 1"/>
          <p:cNvSpPr>
            <a:spLocks noGrp="1"/>
          </p:cNvSpPr>
          <p:nvPr>
            <p:ph type="subTitle" idx="1"/>
          </p:nvPr>
        </p:nvSpPr>
        <p:spPr/>
        <p:txBody>
          <a:bodyPr/>
          <a:lstStyle/>
          <a:p>
            <a:r>
              <a:rPr lang="en-US" dirty="0" smtClean="0"/>
              <a:t>Attributes</a:t>
            </a:r>
            <a:endParaRPr lang="uk-UA" dirty="0"/>
          </a:p>
        </p:txBody>
      </p:sp>
    </p:spTree>
    <p:extLst>
      <p:ext uri="{BB962C8B-B14F-4D97-AF65-F5344CB8AC3E}">
        <p14:creationId xmlns:p14="http://schemas.microsoft.com/office/powerpoint/2010/main" xmlns=""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p:txBody>
          <a:bodyPr>
            <a:normAutofit/>
          </a:bodyPr>
          <a:lstStyle/>
          <a:p>
            <a:r>
              <a:rPr lang="en-US" dirty="0" smtClean="0"/>
              <a:t>Many </a:t>
            </a:r>
            <a:r>
              <a:rPr lang="en-US" dirty="0" smtClean="0"/>
              <a:t>attributes have parameters that allow inclusion of additional information that customizes a </a:t>
            </a:r>
            <a:r>
              <a:rPr lang="en-US" dirty="0" smtClean="0"/>
              <a:t>program. Parameters can </a:t>
            </a:r>
            <a:r>
              <a:rPr lang="en-US" dirty="0" smtClean="0"/>
              <a:t>be </a:t>
            </a:r>
            <a:r>
              <a:rPr lang="en-US" dirty="0" smtClean="0"/>
              <a:t>positional or </a:t>
            </a:r>
            <a:r>
              <a:rPr lang="en-US" dirty="0" smtClean="0"/>
              <a:t>named. Any positional parameters must be specified in a certain order and cannot be omitted; named parameters are optional and can be specified in any order. Positional parameters are specified first. </a:t>
            </a:r>
            <a:endParaRPr lang="en-US" dirty="0" smtClean="0"/>
          </a:p>
          <a:p>
            <a:r>
              <a:rPr lang="en-US" dirty="0" smtClean="0">
                <a:latin typeface="Consolas" pitchFamily="49" charset="0"/>
                <a:cs typeface="Consolas" pitchFamily="49" charset="0"/>
              </a:rPr>
              <a:t>class </a:t>
            </a:r>
            <a:r>
              <a:rPr lang="en-US" dirty="0" smtClean="0">
                <a:latin typeface="Consolas" pitchFamily="49" charset="0"/>
                <a:cs typeface="Consolas" pitchFamily="49" charset="0"/>
              </a:rPr>
              <a:t>Sample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DllImport</a:t>
            </a:r>
            <a:r>
              <a:rPr lang="en-US" dirty="0" smtClean="0">
                <a:latin typeface="Consolas" pitchFamily="49" charset="0"/>
                <a:cs typeface="Consolas" pitchFamily="49" charset="0"/>
              </a:rPr>
              <a:t>("User32.dll", </a:t>
            </a:r>
            <a:r>
              <a:rPr lang="en-US" dirty="0" err="1" smtClean="0">
                <a:latin typeface="Consolas" pitchFamily="49" charset="0"/>
                <a:cs typeface="Consolas" pitchFamily="49" charset="0"/>
              </a:rPr>
              <a:t>EntryPoint</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MessageBox</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static extern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MessageDialog</a:t>
            </a:r>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msg</a:t>
            </a:r>
            <a:r>
              <a:rPr lang="en-US" dirty="0" smtClean="0">
                <a:latin typeface="Consolas" pitchFamily="49" charset="0"/>
                <a:cs typeface="Consolas" pitchFamily="49" charset="0"/>
              </a:rPr>
              <a:t>, string </a:t>
            </a:r>
            <a:r>
              <a:rPr lang="en-US" dirty="0" smtClean="0">
                <a:latin typeface="Consolas" pitchFamily="49" charset="0"/>
                <a:cs typeface="Consolas" pitchFamily="49" charset="0"/>
              </a:rPr>
              <a:t>caption,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msgType</a:t>
            </a:r>
            <a:r>
              <a:rPr lang="en-US" dirty="0" smtClean="0">
                <a:latin typeface="Consolas" pitchFamily="49" charset="0"/>
                <a:cs typeface="Consolas" pitchFamily="49" charset="0"/>
              </a:rPr>
              <a:t>);</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uk-UA" dirty="0">
              <a:latin typeface="Consolas" pitchFamily="49" charset="0"/>
              <a:cs typeface="Consolas" pitchFamily="49" charset="0"/>
            </a:endParaRPr>
          </a:p>
        </p:txBody>
      </p:sp>
      <p:sp>
        <p:nvSpPr>
          <p:cNvPr id="8" name="Заголовок 7"/>
          <p:cNvSpPr>
            <a:spLocks noGrp="1"/>
          </p:cNvSpPr>
          <p:nvPr>
            <p:ph type="title"/>
          </p:nvPr>
        </p:nvSpPr>
        <p:spPr/>
        <p:txBody>
          <a:bodyPr/>
          <a:lstStyle/>
          <a:p>
            <a:r>
              <a:rPr lang="en-US" dirty="0" smtClean="0"/>
              <a:t>Attribute Parameters</a:t>
            </a:r>
            <a:br>
              <a:rPr lang="en-US" dirty="0" smtClean="0"/>
            </a:br>
            <a:endParaRPr lang="uk-UA" dirty="0"/>
          </a:p>
        </p:txBody>
      </p:sp>
    </p:spTree>
    <p:extLst>
      <p:ext uri="{BB962C8B-B14F-4D97-AF65-F5344CB8AC3E}">
        <p14:creationId xmlns:p14="http://schemas.microsoft.com/office/powerpoint/2010/main" xmlns=""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p:txBody>
          <a:bodyPr/>
          <a:lstStyle/>
          <a:p>
            <a:pPr>
              <a:buClr>
                <a:srgbClr val="171B65"/>
              </a:buClr>
            </a:pPr>
            <a:r>
              <a:rPr lang="en-US" dirty="0" smtClean="0"/>
              <a:t>)]</a:t>
            </a:r>
            <a:endParaRPr lang="uk-UA" dirty="0"/>
          </a:p>
        </p:txBody>
      </p:sp>
      <p:sp>
        <p:nvSpPr>
          <p:cNvPr id="6" name="Подзаголовок 5"/>
          <p:cNvSpPr>
            <a:spLocks noGrp="1"/>
          </p:cNvSpPr>
          <p:nvPr>
            <p:ph type="subTitle" idx="1"/>
          </p:nvPr>
        </p:nvSpPr>
        <p:spPr/>
        <p:txBody>
          <a:bodyPr/>
          <a:lstStyle/>
          <a:p>
            <a:endParaRPr lang="uk-UA"/>
          </a:p>
        </p:txBody>
      </p:sp>
    </p:spTree>
    <p:extLst>
      <p:ext uri="{BB962C8B-B14F-4D97-AF65-F5344CB8AC3E}">
        <p14:creationId xmlns:p14="http://schemas.microsoft.com/office/powerpoint/2010/main" xmlns=""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Custom Attributes</a:t>
            </a:r>
            <a:br>
              <a:rPr lang="en-US" dirty="0" smtClean="0"/>
            </a:br>
            <a:endParaRPr lang="uk-UA" dirty="0"/>
          </a:p>
        </p:txBody>
      </p:sp>
      <p:sp>
        <p:nvSpPr>
          <p:cNvPr id="7" name="Текст 6"/>
          <p:cNvSpPr>
            <a:spLocks noGrp="1"/>
          </p:cNvSpPr>
          <p:nvPr>
            <p:ph type="body" sz="quarter" idx="10"/>
          </p:nvPr>
        </p:nvSpPr>
        <p:spPr/>
        <p:txBody>
          <a:bodyPr>
            <a:normAutofit/>
          </a:bodyPr>
          <a:lstStyle/>
          <a:p>
            <a:pPr>
              <a:buNone/>
            </a:pPr>
            <a:r>
              <a:rPr lang="en-US" dirty="0" smtClean="0"/>
              <a:t>Steps </a:t>
            </a:r>
            <a:r>
              <a:rPr lang="en-US" dirty="0" smtClean="0"/>
              <a:t>to properly design custom attribute classes are as follows:</a:t>
            </a:r>
          </a:p>
          <a:p>
            <a:endParaRPr lang="en-US" dirty="0" smtClean="0"/>
          </a:p>
          <a:p>
            <a:r>
              <a:rPr lang="en-US" dirty="0" smtClean="0"/>
              <a:t>    Applying the </a:t>
            </a:r>
            <a:r>
              <a:rPr lang="en-US" dirty="0" err="1" smtClean="0"/>
              <a:t>AttributeUsageAttribute</a:t>
            </a:r>
            <a:endParaRPr lang="en-US" dirty="0" smtClean="0"/>
          </a:p>
          <a:p>
            <a:endParaRPr lang="en-US" dirty="0" smtClean="0"/>
          </a:p>
          <a:p>
            <a:r>
              <a:rPr lang="en-US" dirty="0" smtClean="0"/>
              <a:t>    Declaring the attribute class. </a:t>
            </a:r>
          </a:p>
          <a:p>
            <a:endParaRPr lang="en-US" dirty="0" smtClean="0"/>
          </a:p>
          <a:p>
            <a:r>
              <a:rPr lang="en-US" dirty="0" smtClean="0"/>
              <a:t>    Declaring </a:t>
            </a:r>
            <a:r>
              <a:rPr lang="en-US" dirty="0" smtClean="0"/>
              <a:t>constructors</a:t>
            </a:r>
          </a:p>
          <a:p>
            <a:pPr>
              <a:buNone/>
            </a:pPr>
            <a:endParaRPr lang="en-US" dirty="0" smtClean="0"/>
          </a:p>
          <a:p>
            <a:r>
              <a:rPr lang="en-US" dirty="0" smtClean="0"/>
              <a:t>    Declaring </a:t>
            </a:r>
            <a:r>
              <a:rPr lang="en-US" dirty="0" smtClean="0"/>
              <a:t>properties</a:t>
            </a:r>
          </a:p>
          <a:p>
            <a:endParaRPr lang="uk-UA" dirty="0"/>
          </a:p>
        </p:txBody>
      </p:sp>
    </p:spTree>
    <p:extLst>
      <p:ext uri="{BB962C8B-B14F-4D97-AF65-F5344CB8AC3E}">
        <p14:creationId xmlns:p14="http://schemas.microsoft.com/office/powerpoint/2010/main" xmlns="" val="340640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err="1" smtClean="0"/>
              <a:t>AttributeUsage</a:t>
            </a:r>
            <a:endParaRPr lang="uk-UA" dirty="0"/>
          </a:p>
        </p:txBody>
      </p:sp>
      <p:sp>
        <p:nvSpPr>
          <p:cNvPr id="4" name="Текст 6"/>
          <p:cNvSpPr txBox="1">
            <a:spLocks/>
          </p:cNvSpPr>
          <p:nvPr/>
        </p:nvSpPr>
        <p:spPr>
          <a:xfrm>
            <a:off x="285791" y="1738455"/>
            <a:ext cx="8674213" cy="4391025"/>
          </a:xfrm>
          <a:prstGeom prst="rect">
            <a:avLst/>
          </a:prstGeom>
        </p:spPr>
        <p:txBody>
          <a:bodyPr vert="horz" lIns="91440" tIns="45720" rIns="91440" bIns="45720" rtlCol="0">
            <a:normAutofit fontScale="92500" lnSpcReduction="20000"/>
          </a:bodyPr>
          <a:lstStyle/>
          <a:p>
            <a:r>
              <a:rPr lang="en-US" sz="2800" dirty="0" smtClean="0"/>
              <a:t>Attribute classes must be declared as public classes. By convention, the name of the attribute class ends with the word Attribute. </a:t>
            </a:r>
            <a:endParaRPr lang="en-US" sz="2800" dirty="0" smtClean="0"/>
          </a:p>
          <a:p>
            <a:r>
              <a:rPr lang="en-US" sz="2800" dirty="0" err="1" smtClean="0"/>
              <a:t>AttributeUsage</a:t>
            </a:r>
            <a:r>
              <a:rPr lang="en-US" sz="2800" dirty="0" smtClean="0"/>
              <a:t> </a:t>
            </a:r>
            <a:r>
              <a:rPr lang="en-US" sz="2800" dirty="0" err="1" smtClean="0"/>
              <a:t>deternines</a:t>
            </a:r>
            <a:r>
              <a:rPr lang="en-US" sz="2800" dirty="0" smtClean="0"/>
              <a:t> how </a:t>
            </a:r>
            <a:r>
              <a:rPr lang="en-US" sz="2800" dirty="0" smtClean="0"/>
              <a:t>a custom attribute class can be used. </a:t>
            </a:r>
            <a:r>
              <a:rPr lang="en-US" sz="2800" dirty="0" smtClean="0"/>
              <a:t>It is </a:t>
            </a:r>
            <a:r>
              <a:rPr lang="en-US" sz="2800" dirty="0" smtClean="0"/>
              <a:t>an attribute that can be applied to custom attribute definitions to control how the new attribute can be applied. The default settings look like this when applied explicitly: </a:t>
            </a:r>
            <a:endParaRPr lang="en-US" sz="2800" dirty="0" smtClean="0"/>
          </a:p>
          <a:p>
            <a:endParaRPr lang="en-US" sz="2800" dirty="0" smtClean="0"/>
          </a:p>
          <a:p>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System.AttributeUsage</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System.AttributeTargets.All</a:t>
            </a:r>
            <a:r>
              <a:rPr lang="en-US" sz="2200" dirty="0" smtClean="0">
                <a:latin typeface="Consolas" pitchFamily="49" charset="0"/>
                <a:cs typeface="Consolas" pitchFamily="49" charset="0"/>
              </a:rPr>
              <a:t>, </a:t>
            </a: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AllowMultiple</a:t>
            </a:r>
            <a:r>
              <a:rPr lang="en-US" sz="2200" dirty="0" smtClean="0">
                <a:latin typeface="Consolas" pitchFamily="49" charset="0"/>
                <a:cs typeface="Consolas" pitchFamily="49" charset="0"/>
              </a:rPr>
              <a:t> </a:t>
            </a:r>
            <a:r>
              <a:rPr lang="en-US" sz="2200" dirty="0" smtClean="0">
                <a:latin typeface="Consolas" pitchFamily="49" charset="0"/>
                <a:cs typeface="Consolas" pitchFamily="49" charset="0"/>
              </a:rPr>
              <a:t>= false, Inherited = true</a:t>
            </a:r>
            <a:r>
              <a:rPr lang="en-US" sz="2200" dirty="0" smtClean="0">
                <a:latin typeface="Consolas" pitchFamily="49" charset="0"/>
                <a:cs typeface="Consolas" pitchFamily="49" charset="0"/>
              </a:rPr>
              <a:t>)]</a:t>
            </a:r>
          </a:p>
          <a:p>
            <a:r>
              <a:rPr lang="en-US" sz="2200" dirty="0" smtClean="0">
                <a:latin typeface="Consolas" pitchFamily="49" charset="0"/>
                <a:cs typeface="Consolas" pitchFamily="49" charset="0"/>
              </a:rPr>
              <a:t> </a:t>
            </a:r>
            <a:r>
              <a:rPr lang="en-US" sz="2200" dirty="0" smtClean="0">
                <a:latin typeface="Consolas" pitchFamily="49" charset="0"/>
                <a:cs typeface="Consolas" pitchFamily="49" charset="0"/>
              </a:rPr>
              <a:t>class </a:t>
            </a:r>
            <a:r>
              <a:rPr lang="en-US" sz="2200" dirty="0" err="1" smtClean="0">
                <a:latin typeface="Consolas" pitchFamily="49" charset="0"/>
                <a:cs typeface="Consolas" pitchFamily="49" charset="0"/>
              </a:rPr>
              <a:t>MyAttribute</a:t>
            </a:r>
            <a:r>
              <a:rPr lang="en-US" sz="2200" dirty="0" smtClean="0">
                <a:latin typeface="Consolas" pitchFamily="49" charset="0"/>
                <a:cs typeface="Consolas" pitchFamily="49" charset="0"/>
              </a:rPr>
              <a:t> </a:t>
            </a:r>
            <a:r>
              <a:rPr lang="en-US" sz="2200" dirty="0" smtClean="0">
                <a:latin typeface="Consolas" pitchFamily="49" charset="0"/>
                <a:cs typeface="Consolas" pitchFamily="49" charset="0"/>
              </a:rPr>
              <a:t>: </a:t>
            </a:r>
            <a:r>
              <a:rPr lang="en-US" sz="2200" dirty="0" err="1" smtClean="0">
                <a:latin typeface="Consolas" pitchFamily="49" charset="0"/>
                <a:cs typeface="Consolas" pitchFamily="49" charset="0"/>
              </a:rPr>
              <a:t>System.Attribute</a:t>
            </a:r>
            <a:endParaRPr lang="en-US" sz="2200" dirty="0" smtClean="0">
              <a:latin typeface="Consolas" pitchFamily="49" charset="0"/>
              <a:cs typeface="Consolas" pitchFamily="49" charset="0"/>
            </a:endParaRPr>
          </a:p>
          <a:p>
            <a:r>
              <a:rPr lang="en-US" sz="2200" dirty="0" smtClean="0">
                <a:latin typeface="Consolas" pitchFamily="49" charset="0"/>
                <a:cs typeface="Consolas" pitchFamily="49" charset="0"/>
              </a:rPr>
              <a:t> </a:t>
            </a:r>
            <a:r>
              <a:rPr lang="en-US" sz="2200" dirty="0" smtClean="0">
                <a:latin typeface="Consolas" pitchFamily="49" charset="0"/>
                <a:cs typeface="Consolas" pitchFamily="49" charset="0"/>
              </a:rPr>
              <a:t>{ </a:t>
            </a:r>
            <a:r>
              <a:rPr lang="en-US" sz="2200" dirty="0" smtClean="0">
                <a:latin typeface="Consolas" pitchFamily="49" charset="0"/>
                <a:cs typeface="Consolas" pitchFamily="49" charset="0"/>
              </a:rPr>
              <a:t>}</a:t>
            </a:r>
          </a:p>
        </p:txBody>
      </p:sp>
    </p:spTree>
    <p:extLst>
      <p:ext uri="{BB962C8B-B14F-4D97-AF65-F5344CB8AC3E}">
        <p14:creationId xmlns:p14="http://schemas.microsoft.com/office/powerpoint/2010/main" xmlns=""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err="1" smtClean="0"/>
              <a:t>AttributeUsage</a:t>
            </a:r>
            <a:r>
              <a:rPr lang="uk-UA" dirty="0" smtClean="0"/>
              <a:t/>
            </a:r>
            <a:br>
              <a:rPr lang="uk-UA" dirty="0" smtClean="0"/>
            </a:br>
            <a:endParaRPr lang="uk-UA" dirty="0"/>
          </a:p>
        </p:txBody>
      </p:sp>
      <p:sp>
        <p:nvSpPr>
          <p:cNvPr id="4" name="Текст 6"/>
          <p:cNvSpPr txBox="1">
            <a:spLocks/>
          </p:cNvSpPr>
          <p:nvPr/>
        </p:nvSpPr>
        <p:spPr>
          <a:xfrm>
            <a:off x="244848" y="1001477"/>
            <a:ext cx="8674213" cy="6184070"/>
          </a:xfrm>
          <a:prstGeom prst="rect">
            <a:avLst/>
          </a:prstGeom>
        </p:spPr>
        <p:txBody>
          <a:bodyPr vert="horz" lIns="91440" tIns="45720" rIns="91440" bIns="45720" rtlCol="0">
            <a:normAutofit fontScale="77500" lnSpcReduction="20000"/>
          </a:bodyPr>
          <a:lstStyle/>
          <a:p>
            <a:r>
              <a:rPr lang="en-US" sz="2800" b="1" dirty="0" smtClean="0">
                <a:solidFill>
                  <a:srgbClr val="000000"/>
                </a:solidFill>
              </a:rPr>
              <a:t>Inherited property</a:t>
            </a:r>
          </a:p>
          <a:p>
            <a:endParaRPr lang="en-US" sz="2800" b="1" dirty="0" smtClean="0">
              <a:solidFill>
                <a:srgbClr val="000000"/>
              </a:solidFill>
            </a:endParaRPr>
          </a:p>
          <a:p>
            <a:r>
              <a:rPr lang="en-US" sz="2800" dirty="0" smtClean="0">
                <a:solidFill>
                  <a:srgbClr val="000000"/>
                </a:solidFill>
              </a:rPr>
              <a:t> Indicates </a:t>
            </a:r>
            <a:r>
              <a:rPr lang="en-US" sz="2800" dirty="0" smtClean="0">
                <a:solidFill>
                  <a:srgbClr val="000000"/>
                </a:solidFill>
              </a:rPr>
              <a:t>whether your attribute can be inherited by classes that are derived from the classes to which your attribute is applied. This property takes either a true (the default) or false flag</a:t>
            </a:r>
            <a:r>
              <a:rPr lang="en-US" sz="2800" dirty="0" smtClean="0">
                <a:solidFill>
                  <a:srgbClr val="000000"/>
                </a:solidFill>
              </a:rPr>
              <a:t>.</a:t>
            </a:r>
          </a:p>
          <a:p>
            <a:endParaRPr lang="en-US" sz="2800" dirty="0" smtClean="0">
              <a:solidFill>
                <a:srgbClr val="000000"/>
              </a:solidFill>
            </a:endParaRPr>
          </a:p>
          <a:p>
            <a:endParaRPr lang="en-US" sz="2800" dirty="0" smtClean="0">
              <a:solidFill>
                <a:srgbClr val="000000"/>
              </a:solidFill>
            </a:endParaRPr>
          </a:p>
          <a:p>
            <a:r>
              <a:rPr lang="en-US" sz="2800" b="1" dirty="0" err="1" smtClean="0">
                <a:solidFill>
                  <a:srgbClr val="000000"/>
                </a:solidFill>
              </a:rPr>
              <a:t>AllowMultiple</a:t>
            </a:r>
            <a:r>
              <a:rPr lang="en-US" sz="2800" b="1" dirty="0" smtClean="0">
                <a:solidFill>
                  <a:srgbClr val="000000"/>
                </a:solidFill>
              </a:rPr>
              <a:t> property</a:t>
            </a:r>
          </a:p>
          <a:p>
            <a:endParaRPr lang="en-US" sz="2800" b="1" dirty="0" smtClean="0">
              <a:solidFill>
                <a:srgbClr val="000000"/>
              </a:solidFill>
            </a:endParaRPr>
          </a:p>
          <a:p>
            <a:r>
              <a:rPr lang="en-US" sz="2800" dirty="0" smtClean="0">
                <a:solidFill>
                  <a:srgbClr val="000000"/>
                </a:solidFill>
              </a:rPr>
              <a:t>I</a:t>
            </a:r>
            <a:r>
              <a:rPr lang="en-US" sz="2800" dirty="0" smtClean="0">
                <a:solidFill>
                  <a:srgbClr val="000000"/>
                </a:solidFill>
              </a:rPr>
              <a:t>ndicates </a:t>
            </a:r>
            <a:r>
              <a:rPr lang="en-US" sz="2800" dirty="0" smtClean="0">
                <a:solidFill>
                  <a:srgbClr val="000000"/>
                </a:solidFill>
              </a:rPr>
              <a:t>whether multiple instances of your attribute can exist on an element. If set to true, multiple instances are allowed; if set to false (the default), only one instance is allowed.</a:t>
            </a:r>
          </a:p>
          <a:p>
            <a:r>
              <a:rPr lang="en-US" sz="2800" dirty="0" smtClean="0">
                <a:solidFill>
                  <a:srgbClr val="000000"/>
                </a:solidFill>
              </a:rPr>
              <a:t>When multiple instances of these attributes are </a:t>
            </a:r>
            <a:r>
              <a:rPr lang="en-US" sz="2800" dirty="0" smtClean="0">
                <a:solidFill>
                  <a:srgbClr val="000000"/>
                </a:solidFill>
              </a:rPr>
              <a:t>applied, </a:t>
            </a:r>
            <a:r>
              <a:rPr lang="en-US" sz="2800" dirty="0" smtClean="0">
                <a:solidFill>
                  <a:srgbClr val="000000"/>
                </a:solidFill>
              </a:rPr>
              <a:t>produces a compiler error</a:t>
            </a:r>
            <a:r>
              <a:rPr lang="en-US" sz="2800" dirty="0" smtClean="0">
                <a:solidFill>
                  <a:srgbClr val="000000"/>
                </a:solidFill>
              </a:rPr>
              <a:t>.</a:t>
            </a:r>
          </a:p>
          <a:p>
            <a:endParaRPr lang="uk-UA" sz="2800" dirty="0" smtClean="0">
              <a:solidFill>
                <a:srgbClr val="000000"/>
              </a:solidFill>
            </a:endParaRPr>
          </a:p>
          <a:p>
            <a:endParaRPr lang="en-US" sz="2800" dirty="0" smtClean="0">
              <a:solidFill>
                <a:srgbClr val="000000"/>
              </a:solidFill>
            </a:endParaRPr>
          </a:p>
          <a:p>
            <a:endParaRPr lang="en-US" sz="2800" dirty="0" smtClean="0">
              <a:solidFill>
                <a:srgbClr val="000000"/>
              </a:solidFill>
            </a:endParaRPr>
          </a:p>
          <a:p>
            <a:endParaRPr lang="en-US" sz="2800" dirty="0" smtClean="0">
              <a:solidFill>
                <a:srgbClr val="000000"/>
              </a:solidFill>
            </a:endParaRPr>
          </a:p>
          <a:p>
            <a:endParaRPr lang="en-US" sz="2800" dirty="0" smtClean="0">
              <a:solidFill>
                <a:srgbClr val="000000"/>
              </a:solidFill>
            </a:endParaRPr>
          </a:p>
          <a:p>
            <a:r>
              <a:rPr lang="en-US" sz="2800" dirty="0" smtClean="0">
                <a:solidFill>
                  <a:srgbClr val="000000"/>
                </a:solidFill>
              </a:rPr>
              <a:t> </a:t>
            </a:r>
          </a:p>
          <a:p>
            <a:endParaRPr lang="en-US" sz="2800" dirty="0" smtClean="0">
              <a:solidFill>
                <a:srgbClr val="000000"/>
              </a:solidFill>
            </a:endParaRPr>
          </a:p>
        </p:txBody>
      </p:sp>
    </p:spTree>
    <p:extLst>
      <p:ext uri="{BB962C8B-B14F-4D97-AF65-F5344CB8AC3E}">
        <p14:creationId xmlns:p14="http://schemas.microsoft.com/office/powerpoint/2010/main" xmlns="" val="1481341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4294967295"/>
          </p:nvPr>
        </p:nvSpPr>
        <p:spPr>
          <a:xfrm>
            <a:off x="272144" y="908050"/>
            <a:ext cx="7375154" cy="454573"/>
          </a:xfrm>
        </p:spPr>
        <p:txBody>
          <a:bodyPr>
            <a:normAutofit lnSpcReduction="10000"/>
          </a:bodyPr>
          <a:lstStyle/>
          <a:p>
            <a:r>
              <a:rPr lang="en-US" dirty="0" err="1" smtClean="0"/>
              <a:t>AttributeUsage</a:t>
            </a:r>
            <a:endParaRPr lang="uk-UA" dirty="0" smtClean="0"/>
          </a:p>
          <a:p>
            <a:endParaRPr lang="uk-UA" dirty="0"/>
          </a:p>
        </p:txBody>
      </p:sp>
      <p:sp>
        <p:nvSpPr>
          <p:cNvPr id="5" name="Текст 6"/>
          <p:cNvSpPr txBox="1">
            <a:spLocks/>
          </p:cNvSpPr>
          <p:nvPr/>
        </p:nvSpPr>
        <p:spPr>
          <a:xfrm>
            <a:off x="190257" y="1752102"/>
            <a:ext cx="8674213" cy="4391025"/>
          </a:xfrm>
          <a:prstGeom prst="rect">
            <a:avLst/>
          </a:prstGeom>
        </p:spPr>
        <p:txBody>
          <a:bodyPr vert="horz" lIns="91440" tIns="45720" rIns="91440" bIns="45720" rtlCol="0">
            <a:normAutofit fontScale="77500" lnSpcReduction="20000"/>
          </a:bodyPr>
          <a:lstStyle/>
          <a:p>
            <a:pPr>
              <a:buClr>
                <a:srgbClr val="171B65"/>
              </a:buClr>
            </a:pPr>
            <a:r>
              <a:rPr lang="en-US" sz="2800" b="1" dirty="0" smtClean="0"/>
              <a:t>Attribute </a:t>
            </a:r>
            <a:r>
              <a:rPr lang="en-US" sz="2800" b="1" dirty="0" smtClean="0"/>
              <a:t>Targets property</a:t>
            </a:r>
            <a:endParaRPr lang="en-US" sz="2800" b="1" dirty="0" smtClean="0"/>
          </a:p>
          <a:p>
            <a:pPr>
              <a:buClr>
                <a:srgbClr val="171B65"/>
              </a:buClr>
            </a:pPr>
            <a:endParaRPr lang="en-US" sz="2800" dirty="0" smtClean="0"/>
          </a:p>
          <a:p>
            <a:pPr>
              <a:buClr>
                <a:srgbClr val="171B65"/>
              </a:buClr>
            </a:pPr>
            <a:r>
              <a:rPr lang="en-US" sz="2800" dirty="0" smtClean="0"/>
              <a:t>The target of an attribute is the entity to which the attribute applies. For example, an attribute may apply to a class, a particular method, or an entire assembly. By default, an attribute applies to the element that it precedes. But you can also explicitly identify, for example, whether an attribute is applied to a method, or to its parameter, or to its return value</a:t>
            </a:r>
            <a:r>
              <a:rPr lang="en-US" sz="2800" dirty="0" smtClean="0"/>
              <a:t>.</a:t>
            </a:r>
            <a:endParaRPr lang="en-US" sz="2800" dirty="0" smtClean="0"/>
          </a:p>
          <a:p>
            <a:endParaRPr lang="en-US" sz="2800" dirty="0" smtClean="0">
              <a:solidFill>
                <a:srgbClr val="000000"/>
              </a:solidFill>
            </a:endParaRPr>
          </a:p>
          <a:p>
            <a:r>
              <a:rPr lang="en-US" sz="2800" b="1" dirty="0" err="1" smtClean="0">
                <a:solidFill>
                  <a:srgbClr val="000000"/>
                </a:solidFill>
              </a:rPr>
              <a:t>AllowMultiple</a:t>
            </a:r>
            <a:r>
              <a:rPr lang="en-US" sz="2800" b="1" dirty="0" smtClean="0">
                <a:solidFill>
                  <a:srgbClr val="000000"/>
                </a:solidFill>
              </a:rPr>
              <a:t> </a:t>
            </a:r>
            <a:r>
              <a:rPr lang="en-US" sz="2800" b="1" dirty="0" smtClean="0">
                <a:solidFill>
                  <a:srgbClr val="000000"/>
                </a:solidFill>
              </a:rPr>
              <a:t>property </a:t>
            </a:r>
          </a:p>
          <a:p>
            <a:r>
              <a:rPr lang="en-US" sz="2800" dirty="0" smtClean="0">
                <a:solidFill>
                  <a:srgbClr val="000000"/>
                </a:solidFill>
              </a:rPr>
              <a:t>I</a:t>
            </a:r>
            <a:r>
              <a:rPr lang="en-US" sz="2800" dirty="0" smtClean="0">
                <a:solidFill>
                  <a:srgbClr val="000000"/>
                </a:solidFill>
              </a:rPr>
              <a:t>ndicates </a:t>
            </a:r>
            <a:r>
              <a:rPr lang="en-US" sz="2800" dirty="0" smtClean="0">
                <a:solidFill>
                  <a:srgbClr val="000000"/>
                </a:solidFill>
              </a:rPr>
              <a:t>whether multiple instances of your attribute can exist on an element. If set to true, multiple instances are allowed; if set to false (the default), only one instance is allowed</a:t>
            </a:r>
            <a:r>
              <a:rPr lang="en-US" sz="2800" dirty="0" smtClean="0">
                <a:solidFill>
                  <a:srgbClr val="000000"/>
                </a:solidFill>
              </a:rPr>
              <a:t>.</a:t>
            </a:r>
          </a:p>
          <a:p>
            <a:r>
              <a:rPr lang="en-US" sz="2800" dirty="0" smtClean="0">
                <a:solidFill>
                  <a:srgbClr val="000000"/>
                </a:solidFill>
              </a:rPr>
              <a:t>When multiple instances of these attributes are </a:t>
            </a:r>
            <a:r>
              <a:rPr lang="en-US" sz="2800" dirty="0" smtClean="0">
                <a:solidFill>
                  <a:srgbClr val="000000"/>
                </a:solidFill>
              </a:rPr>
              <a:t>applied produces </a:t>
            </a:r>
            <a:r>
              <a:rPr lang="en-US" sz="2800" dirty="0" smtClean="0">
                <a:solidFill>
                  <a:srgbClr val="000000"/>
                </a:solidFill>
              </a:rPr>
              <a:t>a compiler error.</a:t>
            </a:r>
            <a:endParaRPr kumimoji="0" lang="uk-UA" sz="2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xmlns="" val="3436899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6"/>
          <p:cNvSpPr txBox="1">
            <a:spLocks/>
          </p:cNvSpPr>
          <p:nvPr/>
        </p:nvSpPr>
        <p:spPr>
          <a:xfrm>
            <a:off x="285791" y="1738455"/>
            <a:ext cx="8674213" cy="4391025"/>
          </a:xfrm>
          <a:prstGeom prst="rect">
            <a:avLst/>
          </a:prstGeom>
        </p:spPr>
        <p:txBody>
          <a:bodyPr vert="horz" lIns="91440" tIns="45720" rIns="91440" bIns="45720" rtlCol="0">
            <a:normAutofit/>
          </a:bodyPr>
          <a:lstStyle/>
          <a:p>
            <a:endParaRPr kumimoji="0" lang="uk-UA"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Прямоугольник 5"/>
          <p:cNvSpPr/>
          <p:nvPr/>
        </p:nvSpPr>
        <p:spPr>
          <a:xfrm>
            <a:off x="409432" y="1501255"/>
            <a:ext cx="7997588" cy="3970318"/>
          </a:xfrm>
          <a:prstGeom prst="rect">
            <a:avLst/>
          </a:prstGeom>
        </p:spPr>
        <p:txBody>
          <a:bodyPr wrap="square">
            <a:spAutoFit/>
          </a:bodyPr>
          <a:lstStyle/>
          <a:p>
            <a:r>
              <a:rPr lang="en-US" dirty="0" smtClean="0">
                <a:solidFill>
                  <a:srgbClr val="000000"/>
                </a:solidFill>
              </a:rPr>
              <a:t>Attribute classes must be declared as public classes. By convention, the name of the attribute class ends with the word Attribute. </a:t>
            </a:r>
            <a:endParaRPr lang="en-US" dirty="0" smtClean="0">
              <a:solidFill>
                <a:srgbClr val="000000"/>
              </a:solidFill>
            </a:endParaRPr>
          </a:p>
          <a:p>
            <a:endParaRPr lang="en-US" dirty="0" smtClean="0">
              <a:solidFill>
                <a:srgbClr val="000000"/>
              </a:solidFill>
            </a:endParaRPr>
          </a:p>
          <a:p>
            <a:r>
              <a:rPr lang="en-US" dirty="0" smtClean="0">
                <a:solidFill>
                  <a:srgbClr val="000000"/>
                </a:solidFill>
                <a:latin typeface="Consolas" pitchFamily="49" charset="0"/>
                <a:cs typeface="Consolas" pitchFamily="49" charset="0"/>
              </a:rPr>
              <a:t>[</a:t>
            </a:r>
            <a:r>
              <a:rPr lang="en-US" dirty="0" err="1" smtClean="0">
                <a:solidFill>
                  <a:srgbClr val="000000"/>
                </a:solidFill>
                <a:latin typeface="Consolas" pitchFamily="49" charset="0"/>
                <a:cs typeface="Consolas" pitchFamily="49" charset="0"/>
              </a:rPr>
              <a:t>AttributeUsage</a:t>
            </a:r>
            <a:r>
              <a:rPr lang="en-US" dirty="0" smtClean="0">
                <a:solidFill>
                  <a:srgbClr val="000000"/>
                </a:solidFill>
                <a:latin typeface="Consolas" pitchFamily="49" charset="0"/>
                <a:cs typeface="Consolas" pitchFamily="49" charset="0"/>
              </a:rPr>
              <a:t>(</a:t>
            </a:r>
            <a:r>
              <a:rPr lang="en-US" dirty="0" err="1" smtClean="0">
                <a:solidFill>
                  <a:srgbClr val="000000"/>
                </a:solidFill>
                <a:latin typeface="Consolas" pitchFamily="49" charset="0"/>
                <a:cs typeface="Consolas" pitchFamily="49" charset="0"/>
              </a:rPr>
              <a:t>AttributeTargets.Property</a:t>
            </a:r>
            <a:r>
              <a:rPr lang="en-US" dirty="0" smtClean="0">
                <a:solidFill>
                  <a:srgbClr val="000000"/>
                </a:solidFill>
                <a:latin typeface="Consolas" pitchFamily="49" charset="0"/>
                <a:cs typeface="Consolas" pitchFamily="49" charset="0"/>
              </a:rPr>
              <a:t> | </a:t>
            </a:r>
            <a:r>
              <a:rPr lang="en-US" dirty="0" err="1" smtClean="0">
                <a:solidFill>
                  <a:srgbClr val="000000"/>
                </a:solidFill>
                <a:latin typeface="Consolas" pitchFamily="49" charset="0"/>
                <a:cs typeface="Consolas" pitchFamily="49" charset="0"/>
              </a:rPr>
              <a:t>AttributeTargets.Method</a:t>
            </a:r>
            <a:r>
              <a:rPr lang="en-US" dirty="0" smtClean="0">
                <a:solidFill>
                  <a:srgbClr val="000000"/>
                </a:solidFill>
                <a:latin typeface="Consolas" pitchFamily="49" charset="0"/>
                <a:cs typeface="Consolas" pitchFamily="49" charset="0"/>
              </a:rPr>
              <a:t>)]</a:t>
            </a:r>
            <a:endParaRPr lang="en-US" dirty="0" smtClean="0">
              <a:solidFill>
                <a:srgbClr val="000000"/>
              </a:solidFill>
              <a:latin typeface="Consolas" pitchFamily="49" charset="0"/>
              <a:cs typeface="Consolas" pitchFamily="49" charset="0"/>
            </a:endParaRPr>
          </a:p>
          <a:p>
            <a:r>
              <a:rPr lang="en-US" dirty="0" smtClean="0">
                <a:solidFill>
                  <a:srgbClr val="000000"/>
                </a:solidFill>
                <a:latin typeface="Consolas" pitchFamily="49" charset="0"/>
                <a:cs typeface="Consolas" pitchFamily="49" charset="0"/>
              </a:rPr>
              <a:t>class </a:t>
            </a:r>
            <a:r>
              <a:rPr lang="en-US" dirty="0" err="1" smtClean="0">
                <a:solidFill>
                  <a:srgbClr val="000000"/>
                </a:solidFill>
                <a:latin typeface="Consolas" pitchFamily="49" charset="0"/>
                <a:cs typeface="Consolas" pitchFamily="49" charset="0"/>
              </a:rPr>
              <a:t>MyAttribute</a:t>
            </a:r>
            <a:r>
              <a:rPr lang="en-US" dirty="0" smtClean="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Attribute</a:t>
            </a:r>
          </a:p>
          <a:p>
            <a:r>
              <a:rPr lang="en-US" dirty="0" smtClean="0">
                <a:solidFill>
                  <a:srgbClr val="000000"/>
                </a:solidFill>
                <a:latin typeface="Consolas" pitchFamily="49" charset="0"/>
                <a:cs typeface="Consolas" pitchFamily="49" charset="0"/>
              </a:rPr>
              <a:t>{</a:t>
            </a:r>
          </a:p>
          <a:p>
            <a:r>
              <a:rPr lang="en-US" dirty="0" smtClean="0">
                <a:solidFill>
                  <a:srgbClr val="000000"/>
                </a:solidFill>
                <a:latin typeface="Consolas" pitchFamily="49" charset="0"/>
                <a:cs typeface="Consolas" pitchFamily="49" charset="0"/>
              </a:rPr>
              <a:t>        private string info;</a:t>
            </a:r>
          </a:p>
          <a:p>
            <a:endParaRPr lang="en-US" dirty="0" smtClean="0">
              <a:solidFill>
                <a:srgbClr val="000000"/>
              </a:solidFill>
              <a:latin typeface="Consolas" pitchFamily="49" charset="0"/>
              <a:cs typeface="Consolas" pitchFamily="49" charset="0"/>
            </a:endParaRPr>
          </a:p>
          <a:p>
            <a:r>
              <a:rPr lang="en-US" dirty="0" smtClean="0">
                <a:solidFill>
                  <a:srgbClr val="000000"/>
                </a:solidFill>
                <a:latin typeface="Consolas" pitchFamily="49" charset="0"/>
                <a:cs typeface="Consolas" pitchFamily="49" charset="0"/>
              </a:rPr>
              <a:t>        p</a:t>
            </a:r>
            <a:r>
              <a:rPr lang="en-US" dirty="0" smtClean="0">
                <a:solidFill>
                  <a:srgbClr val="000000"/>
                </a:solidFill>
                <a:latin typeface="Consolas" pitchFamily="49" charset="0"/>
                <a:cs typeface="Consolas" pitchFamily="49" charset="0"/>
              </a:rPr>
              <a:t>ublic </a:t>
            </a:r>
            <a:r>
              <a:rPr lang="en-US" dirty="0" err="1" smtClean="0">
                <a:solidFill>
                  <a:srgbClr val="000000"/>
                </a:solidFill>
                <a:latin typeface="Consolas" pitchFamily="49" charset="0"/>
                <a:cs typeface="Consolas" pitchFamily="49" charset="0"/>
              </a:rPr>
              <a:t>MyAttribute</a:t>
            </a:r>
            <a:r>
              <a:rPr lang="en-US" dirty="0" smtClean="0">
                <a:solidFill>
                  <a:srgbClr val="000000"/>
                </a:solidFill>
                <a:latin typeface="Consolas" pitchFamily="49" charset="0"/>
                <a:cs typeface="Consolas" pitchFamily="49" charset="0"/>
              </a:rPr>
              <a:t> (string info)</a:t>
            </a:r>
          </a:p>
          <a:p>
            <a:r>
              <a:rPr lang="en-US" dirty="0" smtClean="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      {</a:t>
            </a:r>
          </a:p>
          <a:p>
            <a:r>
              <a:rPr lang="en-US" dirty="0" smtClean="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            this.info = info;</a:t>
            </a:r>
          </a:p>
          <a:p>
            <a:r>
              <a:rPr lang="en-US" dirty="0" smtClean="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      }</a:t>
            </a:r>
            <a:endParaRPr lang="en-US" dirty="0" smtClean="0">
              <a:solidFill>
                <a:srgbClr val="000000"/>
              </a:solidFill>
              <a:latin typeface="Consolas" pitchFamily="49" charset="0"/>
              <a:cs typeface="Consolas" pitchFamily="49" charset="0"/>
            </a:endParaRPr>
          </a:p>
          <a:p>
            <a:r>
              <a:rPr lang="en-US" dirty="0" smtClean="0">
                <a:solidFill>
                  <a:srgbClr val="000000"/>
                </a:solidFill>
                <a:latin typeface="Consolas" pitchFamily="49" charset="0"/>
                <a:cs typeface="Consolas" pitchFamily="49" charset="0"/>
              </a:rPr>
              <a:t>}</a:t>
            </a:r>
          </a:p>
        </p:txBody>
      </p:sp>
      <p:sp>
        <p:nvSpPr>
          <p:cNvPr id="7" name="Прямоугольник 6"/>
          <p:cNvSpPr/>
          <p:nvPr/>
        </p:nvSpPr>
        <p:spPr>
          <a:xfrm>
            <a:off x="601816" y="815033"/>
            <a:ext cx="5171187" cy="523220"/>
          </a:xfrm>
          <a:prstGeom prst="rect">
            <a:avLst/>
          </a:prstGeom>
        </p:spPr>
        <p:txBody>
          <a:bodyPr wrap="square">
            <a:spAutoFit/>
          </a:bodyPr>
          <a:lstStyle/>
          <a:p>
            <a:r>
              <a:rPr lang="en-US" sz="2800" dirty="0" smtClean="0"/>
              <a:t>Attributes classes</a:t>
            </a:r>
            <a:endParaRPr lang="uk-UA" sz="2800" dirty="0" smtClean="0"/>
          </a:p>
        </p:txBody>
      </p:sp>
    </p:spTree>
    <p:extLst>
      <p:ext uri="{BB962C8B-B14F-4D97-AF65-F5344CB8AC3E}">
        <p14:creationId xmlns:p14="http://schemas.microsoft.com/office/powerpoint/2010/main" xmlns="" val="365623256"/>
      </p:ext>
    </p:extLst>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1427</TotalTime>
  <Words>689</Words>
  <Application>Microsoft Office PowerPoint</Application>
  <PresentationFormat>Экран (4:3)</PresentationFormat>
  <Paragraphs>80</Paragraphs>
  <Slides>12</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12</vt:i4>
      </vt:variant>
    </vt:vector>
  </HeadingPairs>
  <TitlesOfParts>
    <vt:vector size="15" baseType="lpstr">
      <vt:lpstr>Title Slides Brand Panel</vt:lpstr>
      <vt:lpstr>Blank Slides with Logo</vt:lpstr>
      <vt:lpstr>Chapter Slides</vt:lpstr>
      <vt:lpstr>Attributes  &amp;  Reflection</vt:lpstr>
      <vt:lpstr>Слайд 2</vt:lpstr>
      <vt:lpstr>Attribute Parameters </vt:lpstr>
      <vt:lpstr>Слайд 4</vt:lpstr>
      <vt:lpstr>Custom Attributes </vt:lpstr>
      <vt:lpstr>Слайд 6</vt:lpstr>
      <vt:lpstr>AttributeUsage </vt:lpstr>
      <vt:lpstr>Слайд 8</vt:lpstr>
      <vt:lpstr>Слайд 9</vt:lpstr>
      <vt:lpstr>Слайд 10</vt:lpstr>
      <vt:lpstr>Слайд 11</vt:lpstr>
      <vt:lpstr>Слайд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Andriy</cp:lastModifiedBy>
  <cp:revision>128</cp:revision>
  <dcterms:created xsi:type="dcterms:W3CDTF">2015-09-10T13:48:25Z</dcterms:created>
  <dcterms:modified xsi:type="dcterms:W3CDTF">2017-10-19T14:02:37Z</dcterms:modified>
</cp:coreProperties>
</file>