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9"/>
  </p:notesMasterIdLst>
  <p:handoutMasterIdLst>
    <p:handoutMasterId r:id="rId20"/>
  </p:handoutMasterIdLst>
  <p:sldIdLst>
    <p:sldId id="287" r:id="rId4"/>
    <p:sldId id="268" r:id="rId5"/>
    <p:sldId id="291" r:id="rId6"/>
    <p:sldId id="267" r:id="rId7"/>
    <p:sldId id="281" r:id="rId8"/>
    <p:sldId id="288" r:id="rId9"/>
    <p:sldId id="289" r:id="rId10"/>
    <p:sldId id="279" r:id="rId11"/>
    <p:sldId id="290" r:id="rId12"/>
    <p:sldId id="293" r:id="rId13"/>
    <p:sldId id="269" r:id="rId14"/>
    <p:sldId id="292" r:id="rId15"/>
    <p:sldId id="272" r:id="rId16"/>
    <p:sldId id="273" r:id="rId17"/>
    <p:sldId id="262" r:id="rId1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70097" autoAdjust="0"/>
  </p:normalViewPr>
  <p:slideViewPr>
    <p:cSldViewPr snapToGrid="0" showGuides="1">
      <p:cViewPr varScale="1">
        <p:scale>
          <a:sx n="59" d="100"/>
          <a:sy n="59" d="100"/>
        </p:scale>
        <p:origin x="2290" y="58"/>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23.10.2017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E2F17-2A84-4183-90EA-0288848BD652}" type="datetimeFigureOut">
              <a:rPr lang="uk-UA" smtClean="0"/>
              <a:t>23.10.2017</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0972-F2DF-4A43-88BD-D70CED0FD094}" type="slidenum">
              <a:rPr lang="uk-UA" smtClean="0"/>
              <a:t>‹#›</a:t>
            </a:fld>
            <a:endParaRPr lang="uk-UA"/>
          </a:p>
        </p:txBody>
      </p:sp>
    </p:spTree>
    <p:extLst>
      <p:ext uri="{BB962C8B-B14F-4D97-AF65-F5344CB8AC3E}">
        <p14:creationId xmlns:p14="http://schemas.microsoft.com/office/powerpoint/2010/main" val="38688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23 design patterns (including 5 creational patterns) were described in book by Gang of four (Erich Gamma, Richard Helm, Ralph Johnson and John </a:t>
            </a:r>
            <a:r>
              <a:rPr lang="en-US" baseline="0" dirty="0" err="1" smtClean="0"/>
              <a:t>Vlissides</a:t>
            </a:r>
            <a:r>
              <a:rPr lang="en-US" baseline="0" dirty="0" smtClean="0"/>
              <a:t>) in 1994.</a:t>
            </a:r>
          </a:p>
          <a:p>
            <a:r>
              <a:rPr lang="en-US" dirty="0" smtClean="0"/>
              <a:t>But today,</a:t>
            </a:r>
            <a:r>
              <a:rPr lang="en-US" baseline="0" dirty="0" smtClean="0"/>
              <a:t> t</a:t>
            </a:r>
            <a:r>
              <a:rPr lang="en-US" dirty="0" smtClean="0"/>
              <a:t>oday we’re going to talk about only Creational Patterns in C#.</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1</a:t>
            </a:fld>
            <a:endParaRPr lang="uk-UA"/>
          </a:p>
        </p:txBody>
      </p:sp>
    </p:spTree>
    <p:extLst>
      <p:ext uri="{BB962C8B-B14F-4D97-AF65-F5344CB8AC3E}">
        <p14:creationId xmlns:p14="http://schemas.microsoft.com/office/powerpoint/2010/main" val="279915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We’ll find out about kind of creational patterns such as Abstract Factory, Builder, Factory Method, Prototype, Singleton.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Creational patterns allow you to hide work with specific classes and details how these classes are created and docked. The only known object information is the interfaces of these objects given through abstract classes. This simplifies understanding of the processes of creating objects: when, how, who and what creates.</a:t>
            </a:r>
            <a:endParaRPr lang="uk-UA" dirty="0" smtClean="0"/>
          </a:p>
          <a:p>
            <a:endParaRPr lang="en-US" baseline="0" dirty="0" smtClean="0"/>
          </a:p>
          <a:p>
            <a:endParaRPr lang="en-US" baseline="0" dirty="0" smtClean="0"/>
          </a:p>
          <a:p>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2</a:t>
            </a:fld>
            <a:endParaRPr lang="uk-UA"/>
          </a:p>
        </p:txBody>
      </p:sp>
    </p:spTree>
    <p:extLst>
      <p:ext uri="{BB962C8B-B14F-4D97-AF65-F5344CB8AC3E}">
        <p14:creationId xmlns:p14="http://schemas.microsoft.com/office/powerpoint/2010/main" val="4769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start.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Abstract Factory pattern also known as Kit</a:t>
            </a:r>
            <a:r>
              <a:rPr lang="en-US" baseline="0" dirty="0" smtClean="0"/>
              <a:t> (set of tools).</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r>
              <a:rPr lang="en-US" dirty="0" smtClean="0"/>
              <a:t>The Abstract Factory pattern provides the client with an interface (set of methods) to create families of interconnected or interdependent product objects, while hiding from the client information about specific classes of created object-products.</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3</a:t>
            </a:fld>
            <a:endParaRPr lang="uk-UA"/>
          </a:p>
        </p:txBody>
      </p:sp>
    </p:spTree>
    <p:extLst>
      <p:ext uri="{BB962C8B-B14F-4D97-AF65-F5344CB8AC3E}">
        <p14:creationId xmlns:p14="http://schemas.microsoft.com/office/powerpoint/2010/main" val="35409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What is a factory in objective reality? A factory is an object having machines (methods) that produce products. For example, the Coca-Cola factory produces sweet soda water poured into tin cans. Suppose that there are two machines in the factory premises. One machine mixes and carbonates the sweet water, and the other machine forms tin cans. After the sweet water and tin can is produced, it is required to pour water into the jar, in other words, it is required to organize the interaction between two products: water and a jar. We describe this process using the UML class diagrams.</a:t>
            </a:r>
          </a:p>
          <a:p>
            <a:endParaRPr lang="en-US" dirty="0" smtClean="0"/>
          </a:p>
          <a:p>
            <a:r>
              <a:rPr lang="en-US" dirty="0" smtClean="0"/>
              <a:t>The diagram shows that the Coca-Cola factory generates two products: water and a jar. These products must necessarily interact with each other, otherwise water will be problematic to deliver to the consumer, no less than an empty bank the consumer is not needed. Associated products (water and a bank), produced by the Coca-Cola factory, form the family of products of the Coca-Cola factory.</a:t>
            </a:r>
          </a:p>
          <a:p>
            <a:endParaRPr lang="en-US" dirty="0" smtClean="0"/>
          </a:p>
          <a:p>
            <a:r>
              <a:rPr lang="en-US" dirty="0" smtClean="0"/>
              <a:t>Pepsi's factory also produces its own family of interacting and interdependent products (water and bank).</a:t>
            </a:r>
            <a:endParaRPr lang="ru-RU" dirty="0" smtClean="0"/>
          </a:p>
          <a:p>
            <a:endParaRPr lang="ru-RU" dirty="0" smtClean="0"/>
          </a:p>
          <a:p>
            <a:r>
              <a:rPr lang="en-US" dirty="0" smtClean="0"/>
              <a:t>It is important to note that it is not logical to try to establish interaction between products from different families (for example, pour Coca-Cola water into a Pepsi bank or Pepsi water into a Coca-Cola bank). Most likely both manufacturers will be against such interaction. This approach is an example of an </a:t>
            </a:r>
            <a:r>
              <a:rPr lang="en-US" dirty="0" err="1" smtClean="0"/>
              <a:t>antipattern</a:t>
            </a:r>
            <a:r>
              <a:rPr lang="en-US" dirty="0" smtClean="0"/>
              <a:t>.</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4</a:t>
            </a:fld>
            <a:endParaRPr lang="uk-UA"/>
          </a:p>
        </p:txBody>
      </p:sp>
    </p:spTree>
    <p:extLst>
      <p:ext uri="{BB962C8B-B14F-4D97-AF65-F5344CB8AC3E}">
        <p14:creationId xmlns:p14="http://schemas.microsoft.com/office/powerpoint/2010/main" val="30985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Represent the reviewed factories and the product families they spawn in the context of one program.</a:t>
            </a:r>
          </a:p>
          <a:p>
            <a:r>
              <a:rPr lang="en-US" dirty="0" smtClean="0"/>
              <a:t>First, you need to create abstract classes for specifying product types (</a:t>
            </a:r>
            <a:r>
              <a:rPr lang="en-US" dirty="0" err="1" smtClean="0"/>
              <a:t>AbstractWater</a:t>
            </a:r>
            <a:r>
              <a:rPr lang="en-US" dirty="0" smtClean="0"/>
              <a:t> and </a:t>
            </a:r>
            <a:r>
              <a:rPr lang="en-US" dirty="0" err="1" smtClean="0"/>
              <a:t>AbstractBottle</a:t>
            </a:r>
            <a:r>
              <a:rPr lang="en-US" dirty="0" smtClean="0"/>
              <a:t>) and factory type (</a:t>
            </a:r>
            <a:r>
              <a:rPr lang="en-US" dirty="0" err="1" smtClean="0"/>
              <a:t>AbstractFactory</a:t>
            </a:r>
            <a:r>
              <a:rPr lang="en-US" dirty="0" smtClean="0"/>
              <a:t>). Describe the interaction interfaces with each type of product and factory.</a:t>
            </a:r>
          </a:p>
          <a:p>
            <a:r>
              <a:rPr lang="en-US" dirty="0" smtClean="0"/>
              <a:t>Next, you need to create a specific Client class in which you abstractly (without implementation) describe the processes for generating instances of product types and options for using these types of products, through their existing abstract interfaces. Also, the Client class implements the idea of ​​encapsulation</a:t>
            </a:r>
            <a:r>
              <a:rPr lang="en-US" baseline="0" dirty="0" smtClean="0"/>
              <a:t> </a:t>
            </a:r>
            <a:r>
              <a:rPr lang="en-US" dirty="0" smtClean="0"/>
              <a:t>variations (hiding parts of the software system).</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5</a:t>
            </a:fld>
            <a:endParaRPr lang="uk-UA"/>
          </a:p>
        </p:txBody>
      </p:sp>
    </p:spTree>
    <p:extLst>
      <p:ext uri="{BB962C8B-B14F-4D97-AF65-F5344CB8AC3E}">
        <p14:creationId xmlns:p14="http://schemas.microsoft.com/office/powerpoint/2010/main" val="104875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Using this approach to product generation, now it is not difficult to add new types of products to the system (for example, the cover for closing the jars with water).</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7</a:t>
            </a:fld>
            <a:endParaRPr lang="uk-UA"/>
          </a:p>
        </p:txBody>
      </p:sp>
    </p:spTree>
    <p:extLst>
      <p:ext uri="{BB962C8B-B14F-4D97-AF65-F5344CB8AC3E}">
        <p14:creationId xmlns:p14="http://schemas.microsoft.com/office/powerpoint/2010/main" val="8141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The Abstract Factory pattern is recommended when:</a:t>
            </a:r>
          </a:p>
          <a:p>
            <a:pPr marL="171450" indent="-171450">
              <a:buFont typeface="Arial" panose="020B0604020202020204" pitchFamily="34" charset="0"/>
              <a:buChar char="•"/>
            </a:pPr>
            <a:r>
              <a:rPr lang="en-US" dirty="0" smtClean="0"/>
              <a:t>It is required to create product objects of different types and establish interaction between them, thus forming families of these product objects. The product objects included in the family must be used together.</a:t>
            </a:r>
          </a:p>
          <a:p>
            <a:pPr marL="171450" indent="-171450">
              <a:buFont typeface="Arial" panose="020B0604020202020204" pitchFamily="34" charset="0"/>
              <a:buChar char="•"/>
            </a:pPr>
            <a:r>
              <a:rPr lang="en-US" dirty="0" smtClean="0"/>
              <a:t>It is required to build a subsystem (module or component) in such a way that its internal device (state and / or behavior) is configured when it is created. At the same time, neither the process nor the result of building a subsystem was dependent on the way of creating objects in it, their composition (composing and connecting objects) and representation (adjusting the internal state of objects).</a:t>
            </a:r>
          </a:p>
          <a:p>
            <a:pPr marL="171450" indent="-171450">
              <a:buFont typeface="Arial" panose="020B0604020202020204" pitchFamily="34" charset="0"/>
              <a:buChar char="•"/>
            </a:pPr>
            <a:r>
              <a:rPr lang="en-US" dirty="0" smtClean="0"/>
              <a:t>The subsystem or system must be configured (configured) through the use of one of the families of product objects generated by a single factory object.</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The Abstract Factory pattern has the following advantages:</a:t>
            </a:r>
          </a:p>
          <a:p>
            <a:pPr marL="171450" indent="-171450">
              <a:buFont typeface="Arial" panose="020B0604020202020204" pitchFamily="34" charset="0"/>
              <a:buChar char="•"/>
            </a:pPr>
            <a:r>
              <a:rPr lang="en-US" dirty="0" smtClean="0"/>
              <a:t>Hiding work with specific classes of products.</a:t>
            </a:r>
          </a:p>
          <a:p>
            <a:pPr marL="0" indent="0">
              <a:buFont typeface="Arial" panose="020B0604020202020204" pitchFamily="34" charset="0"/>
              <a:buNone/>
            </a:pPr>
            <a:r>
              <a:rPr lang="en-US" dirty="0" smtClean="0"/>
              <a:t>The factory hides from the client details of the implementation of specific classes and the process of creating instances of these classes. Specific product classes are known only to specific factories and they are not used in client code. The client manages instances of specific classes only through their abstract interfaces.</a:t>
            </a:r>
          </a:p>
          <a:p>
            <a:pPr marL="171450" indent="-171450">
              <a:buFont typeface="Arial" panose="020B0604020202020204" pitchFamily="34" charset="0"/>
              <a:buChar char="•"/>
            </a:pPr>
            <a:r>
              <a:rPr lang="en-US" dirty="0" smtClean="0"/>
              <a:t>Allows you to easily replace the family of products used.</a:t>
            </a:r>
          </a:p>
          <a:p>
            <a:pPr marL="0" indent="0">
              <a:buFont typeface="Arial" panose="020B0604020202020204" pitchFamily="34" charset="0"/>
              <a:buNone/>
            </a:pPr>
            <a:r>
              <a:rPr lang="en-US" dirty="0" smtClean="0"/>
              <a:t>An instance of the class of a particular factory is created in the application in one place and only once, which makes it easier to replace the factories in the future. In order to change the family of products used, you just need to create a new instance of the factory class, then the entire family will be replaced at once.</a:t>
            </a:r>
          </a:p>
          <a:p>
            <a:pPr marL="171450" indent="-171450">
              <a:buFont typeface="Arial" panose="020B0604020202020204" pitchFamily="34" charset="0"/>
              <a:buChar char="•"/>
            </a:pPr>
            <a:r>
              <a:rPr lang="en-US" dirty="0" smtClean="0"/>
              <a:t>Ensure the sharing of products.</a:t>
            </a:r>
          </a:p>
          <a:p>
            <a:pPr marL="0" indent="0">
              <a:buFont typeface="Arial" panose="020B0604020202020204" pitchFamily="34" charset="0"/>
              <a:buNone/>
            </a:pPr>
            <a:r>
              <a:rPr lang="en-US" dirty="0" smtClean="0"/>
              <a:t>It makes it easy to control the interaction between product objects that are designed for sharing and are part of the same family.</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Abstract Factory pattern has the following disadvantages:</a:t>
            </a:r>
          </a:p>
          <a:p>
            <a:pPr marL="171450" indent="-171450">
              <a:buFont typeface="Arial" panose="020B0604020202020204" pitchFamily="34" charset="0"/>
              <a:buChar char="•"/>
            </a:pPr>
            <a:r>
              <a:rPr lang="en-US" dirty="0" smtClean="0"/>
              <a:t>There is a slight inconvenience in adding a new kind of product.</a:t>
            </a:r>
          </a:p>
          <a:p>
            <a:pPr marL="0" indent="0">
              <a:buFont typeface="Arial" panose="020B0604020202020204" pitchFamily="34" charset="0"/>
              <a:buNone/>
            </a:pPr>
            <a:r>
              <a:rPr lang="en-US" dirty="0" smtClean="0"/>
              <a:t>To create a new type of products, you will need to create new product classes (abstract and concrete), add a new abstract factory method to the abstract factory class, and implement this abstract method in derived factory-specific factories, and modify the Client class code.</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9</a:t>
            </a:fld>
            <a:endParaRPr lang="uk-UA"/>
          </a:p>
        </p:txBody>
      </p:sp>
    </p:spTree>
    <p:extLst>
      <p:ext uri="{BB962C8B-B14F-4D97-AF65-F5344CB8AC3E}">
        <p14:creationId xmlns:p14="http://schemas.microsoft.com/office/powerpoint/2010/main" val="74367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Builder pattern helps to organize the step-by-step construction of a complex product object so that the client does not need to understand the sequence of steps and the internal structure of the product object being built, and as a result of the same design process, product objects with different representations (internal device) .</a:t>
            </a:r>
            <a:endParaRPr lang="ru-RU"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10</a:t>
            </a:fld>
            <a:endParaRPr lang="uk-UA"/>
          </a:p>
        </p:txBody>
      </p:sp>
    </p:spTree>
    <p:extLst>
      <p:ext uri="{BB962C8B-B14F-4D97-AF65-F5344CB8AC3E}">
        <p14:creationId xmlns:p14="http://schemas.microsoft.com/office/powerpoint/2010/main" val="4289370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725071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7" r:id="rId4"/>
    <p:sldLayoutId id="2147483708" r:id="rId5"/>
    <p:sldLayoutId id="2147483709"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1" y="1900361"/>
            <a:ext cx="6442512" cy="1731039"/>
          </a:xfrm>
        </p:spPr>
        <p:txBody>
          <a:bodyPr/>
          <a:lstStyle/>
          <a:p>
            <a:r>
              <a:rPr lang="en-US" dirty="0" smtClean="0"/>
              <a:t>Creational Patterns in C#</a:t>
            </a:r>
            <a:endParaRPr lang="uk-UA" dirty="0"/>
          </a:p>
        </p:txBody>
      </p:sp>
      <p:sp>
        <p:nvSpPr>
          <p:cNvPr id="3" name="Subtitle 2"/>
          <p:cNvSpPr>
            <a:spLocks noGrp="1"/>
          </p:cNvSpPr>
          <p:nvPr>
            <p:ph type="subTitle" idx="1"/>
          </p:nvPr>
        </p:nvSpPr>
        <p:spPr>
          <a:xfrm>
            <a:off x="891541" y="4103115"/>
            <a:ext cx="6727075" cy="454573"/>
          </a:xfrm>
        </p:spPr>
        <p:txBody>
          <a:bodyPr/>
          <a:lstStyle/>
          <a:p>
            <a:pPr algn="r"/>
            <a:r>
              <a:rPr lang="en-US" dirty="0" err="1" smtClean="0"/>
              <a:t>Nataliia</a:t>
            </a:r>
            <a:r>
              <a:rPr lang="en-US" dirty="0" smtClean="0"/>
              <a:t> </a:t>
            </a:r>
            <a:r>
              <a:rPr lang="en-US" dirty="0" err="1" smtClean="0"/>
              <a:t>Svystun</a:t>
            </a:r>
            <a:endParaRPr lang="uk-UA" dirty="0"/>
          </a:p>
        </p:txBody>
      </p:sp>
    </p:spTree>
    <p:extLst>
      <p:ext uri="{BB962C8B-B14F-4D97-AF65-F5344CB8AC3E}">
        <p14:creationId xmlns:p14="http://schemas.microsoft.com/office/powerpoint/2010/main" val="174270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dirty="0" smtClean="0"/>
              <a:t>Abstract Factory</a:t>
            </a:r>
          </a:p>
          <a:p>
            <a:pPr marL="342900" indent="-342900">
              <a:buFont typeface="Arial" panose="020B0604020202020204" pitchFamily="34" charset="0"/>
              <a:buChar char="•"/>
            </a:pPr>
            <a:r>
              <a:rPr lang="en-US" b="1"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1970477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272143" y="1647825"/>
            <a:ext cx="8479971" cy="4949829"/>
          </a:xfrm>
        </p:spPr>
        <p:txBody>
          <a:bodyPr/>
          <a:lstStyle/>
          <a:p>
            <a:endParaRPr lang="uk-UA" dirty="0"/>
          </a:p>
        </p:txBody>
      </p:sp>
      <p:sp>
        <p:nvSpPr>
          <p:cNvPr id="5" name="Заголовок 5"/>
          <p:cNvSpPr txBox="1">
            <a:spLocks/>
          </p:cNvSpPr>
          <p:nvPr/>
        </p:nvSpPr>
        <p:spPr>
          <a:xfrm>
            <a:off x="253886" y="796264"/>
            <a:ext cx="8674214" cy="52597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Builder</a:t>
            </a:r>
            <a:endParaRPr lang="uk-UA" dirty="0"/>
          </a:p>
        </p:txBody>
      </p:sp>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Текст 2"/>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261906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p:cNvSpPr>
            <a:spLocks noGrp="1"/>
          </p:cNvSpPr>
          <p:nvPr>
            <p:ph type="body" sz="half" idx="2"/>
          </p:nvPr>
        </p:nvSpPr>
        <p:spPr/>
        <p:txBody>
          <a:bodyPr/>
          <a:lstStyle/>
          <a:p>
            <a:endParaRPr lang="uk-UA"/>
          </a:p>
        </p:txBody>
      </p:sp>
      <p:sp>
        <p:nvSpPr>
          <p:cNvPr id="13" name="Подзаголовок 12"/>
          <p:cNvSpPr>
            <a:spLocks noGrp="1"/>
          </p:cNvSpPr>
          <p:nvPr>
            <p:ph type="subTitle" idx="4294967295"/>
          </p:nvPr>
        </p:nvSpPr>
        <p:spPr>
          <a:xfrm>
            <a:off x="272143" y="908050"/>
            <a:ext cx="8674220" cy="501650"/>
          </a:xfrm>
        </p:spPr>
        <p:txBody>
          <a:bodyPr/>
          <a:lstStyle/>
          <a:p>
            <a:endParaRPr lang="uk-UA"/>
          </a:p>
        </p:txBody>
      </p:sp>
      <p:sp>
        <p:nvSpPr>
          <p:cNvPr id="5" name="Chart Placeholder 4"/>
          <p:cNvSpPr>
            <a:spLocks noGrp="1"/>
          </p:cNvSpPr>
          <p:nvPr>
            <p:ph type="chart" sz="quarter" idx="10"/>
          </p:nvPr>
        </p:nvSpPr>
        <p:spPr/>
      </p:sp>
    </p:spTree>
    <p:extLst>
      <p:ext uri="{BB962C8B-B14F-4D97-AF65-F5344CB8AC3E}">
        <p14:creationId xmlns:p14="http://schemas.microsoft.com/office/powerpoint/2010/main" val="313782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p:txBody>
          <a:bodyPr/>
          <a:lstStyle/>
          <a:p>
            <a:endParaRPr lang="uk-UA"/>
          </a:p>
        </p:txBody>
      </p:sp>
      <p:sp>
        <p:nvSpPr>
          <p:cNvPr id="18" name="Диаграмма 17"/>
          <p:cNvSpPr>
            <a:spLocks noGrp="1"/>
          </p:cNvSpPr>
          <p:nvPr>
            <p:ph type="chart" sz="quarter" idx="10"/>
          </p:nvPr>
        </p:nvSpPr>
        <p:spPr/>
      </p:sp>
      <p:sp>
        <p:nvSpPr>
          <p:cNvPr id="16" name="Подзаголовок 15"/>
          <p:cNvSpPr>
            <a:spLocks noGrp="1"/>
          </p:cNvSpPr>
          <p:nvPr>
            <p:ph type="subTitle" idx="1"/>
          </p:nvPr>
        </p:nvSpPr>
        <p:spPr/>
        <p:txBody>
          <a:bodyPr/>
          <a:lstStyle/>
          <a:p>
            <a:endParaRPr lang="uk-UA"/>
          </a:p>
        </p:txBody>
      </p:sp>
    </p:spTree>
    <p:extLst>
      <p:ext uri="{BB962C8B-B14F-4D97-AF65-F5344CB8AC3E}">
        <p14:creationId xmlns:p14="http://schemas.microsoft.com/office/powerpoint/2010/main" val="1515974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extLst>
      <p:ext uri="{BB962C8B-B14F-4D97-AF65-F5344CB8AC3E}">
        <p14:creationId xmlns:p14="http://schemas.microsoft.com/office/powerpoint/2010/main" val="8378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dirty="0" smtClean="0"/>
              <a:t>Abstract Factory</a:t>
            </a:r>
          </a:p>
          <a:p>
            <a:pPr marL="342900" indent="-342900">
              <a:buFont typeface="Arial" panose="020B0604020202020204" pitchFamily="34" charset="0"/>
              <a:buChar char="•"/>
            </a:pPr>
            <a:r>
              <a:rPr lang="en-US"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b="1" dirty="0" smtClean="0"/>
              <a:t>Abstract Factory (Kit)</a:t>
            </a:r>
          </a:p>
          <a:p>
            <a:pPr marL="342900" indent="-342900">
              <a:buFont typeface="Arial" panose="020B0604020202020204" pitchFamily="34" charset="0"/>
              <a:buChar char="•"/>
            </a:pPr>
            <a:r>
              <a:rPr lang="en-US"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261395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a:t>Abstract </a:t>
            </a:r>
            <a:r>
              <a:rPr lang="en-US" dirty="0" smtClean="0"/>
              <a:t>Factory</a:t>
            </a:r>
            <a:r>
              <a:rPr lang="uk-UA" dirty="0" smtClean="0"/>
              <a:t> (</a:t>
            </a:r>
            <a:r>
              <a:rPr lang="en-US" dirty="0" smtClean="0"/>
              <a:t>Kit</a:t>
            </a:r>
            <a:r>
              <a:rPr lang="uk-UA" dirty="0" smtClean="0"/>
              <a:t>)</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254" y="1508733"/>
            <a:ext cx="6294665" cy="172989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7150" y="3909509"/>
            <a:ext cx="5951736" cy="1699407"/>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23" y="1216263"/>
            <a:ext cx="800169" cy="4557155"/>
          </a:xfrm>
          <a:prstGeom prst="rect">
            <a:avLst/>
          </a:prstGeom>
        </p:spPr>
      </p:pic>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p:txBody>
          <a:bodyPr/>
          <a:lstStyle/>
          <a:p>
            <a:r>
              <a:rPr lang="en-US" dirty="0"/>
              <a:t>Abstract Factory</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1967"/>
            <a:ext cx="9144000" cy="4054549"/>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90" y="0"/>
            <a:ext cx="7844802" cy="6858000"/>
          </a:xfrm>
          <a:prstGeom prst="rect">
            <a:avLst/>
          </a:prstGeom>
        </p:spPr>
      </p:pic>
    </p:spTree>
    <p:extLst>
      <p:ext uri="{BB962C8B-B14F-4D97-AF65-F5344CB8AC3E}">
        <p14:creationId xmlns:p14="http://schemas.microsoft.com/office/powerpoint/2010/main" val="94851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9510" y="0"/>
            <a:ext cx="5905272" cy="6858000"/>
          </a:xfrm>
          <a:prstGeom prst="rect">
            <a:avLst/>
          </a:prstGeom>
        </p:spPr>
      </p:pic>
    </p:spTree>
    <p:extLst>
      <p:ext uri="{BB962C8B-B14F-4D97-AF65-F5344CB8AC3E}">
        <p14:creationId xmlns:p14="http://schemas.microsoft.com/office/powerpoint/2010/main" val="268643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a:t>Abstract </a:t>
            </a:r>
            <a:r>
              <a:rPr lang="en-US" dirty="0" smtClean="0"/>
              <a:t>Factory UML</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0274"/>
            <a:ext cx="9144000" cy="5801605"/>
          </a:xfrm>
          <a:prstGeom prst="rect">
            <a:avLst/>
          </a:prstGeom>
        </p:spPr>
      </p:pic>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Abstract Factory</a:t>
            </a:r>
            <a:endParaRPr lang="uk-UA" dirty="0"/>
          </a:p>
        </p:txBody>
      </p:sp>
      <p:sp>
        <p:nvSpPr>
          <p:cNvPr id="3" name="Текст 2"/>
          <p:cNvSpPr>
            <a:spLocks noGrp="1"/>
          </p:cNvSpPr>
          <p:nvPr>
            <p:ph type="body" sz="quarter" idx="10"/>
          </p:nvPr>
        </p:nvSpPr>
        <p:spPr/>
        <p:txBody>
          <a:bodyPr/>
          <a:lstStyle/>
          <a:p>
            <a:pPr marL="0" indent="0">
              <a:buNone/>
            </a:pPr>
            <a:r>
              <a:rPr lang="en-US" b="1" dirty="0"/>
              <a:t>The Abstract Factory pattern has the following advantages:</a:t>
            </a:r>
          </a:p>
          <a:p>
            <a:r>
              <a:rPr lang="en-US" dirty="0" smtClean="0"/>
              <a:t>Hiding </a:t>
            </a:r>
            <a:r>
              <a:rPr lang="en-US" dirty="0"/>
              <a:t>work with specific classes of products</a:t>
            </a:r>
            <a:r>
              <a:rPr lang="en-US" dirty="0" smtClean="0"/>
              <a:t>.</a:t>
            </a:r>
          </a:p>
          <a:p>
            <a:r>
              <a:rPr lang="en-US" dirty="0"/>
              <a:t>Allows you to easily replace the family of products used</a:t>
            </a:r>
            <a:r>
              <a:rPr lang="en-US" dirty="0" smtClean="0"/>
              <a:t>.</a:t>
            </a:r>
          </a:p>
          <a:p>
            <a:r>
              <a:rPr lang="en-US" dirty="0"/>
              <a:t>Ensuring sharing of products</a:t>
            </a:r>
            <a:r>
              <a:rPr lang="en-US" dirty="0" smtClean="0"/>
              <a:t>.</a:t>
            </a:r>
          </a:p>
          <a:p>
            <a:endParaRPr lang="en-US" dirty="0"/>
          </a:p>
          <a:p>
            <a:pPr marL="0" indent="0">
              <a:buNone/>
            </a:pPr>
            <a:r>
              <a:rPr lang="en-US" b="1" dirty="0"/>
              <a:t>Abstract Factory pattern has the following disadvantages</a:t>
            </a:r>
            <a:r>
              <a:rPr lang="en-US" b="1" dirty="0" smtClean="0"/>
              <a:t>:</a:t>
            </a:r>
          </a:p>
          <a:p>
            <a:r>
              <a:rPr lang="en-US" dirty="0"/>
              <a:t>There is a slight inconvenience in adding a new kind of product.</a:t>
            </a:r>
            <a:endParaRPr lang="uk-UA" dirty="0"/>
          </a:p>
        </p:txBody>
      </p:sp>
    </p:spTree>
    <p:extLst>
      <p:ext uri="{BB962C8B-B14F-4D97-AF65-F5344CB8AC3E}">
        <p14:creationId xmlns:p14="http://schemas.microsoft.com/office/powerpoint/2010/main" val="311412058"/>
      </p:ext>
    </p:extLst>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1426</TotalTime>
  <Words>1158</Words>
  <Application>Microsoft Office PowerPoint</Application>
  <PresentationFormat>Экран (4:3)</PresentationFormat>
  <Paragraphs>78</Paragraphs>
  <Slides>15</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15</vt:i4>
      </vt:variant>
    </vt:vector>
  </HeadingPairs>
  <TitlesOfParts>
    <vt:vector size="21" baseType="lpstr">
      <vt:lpstr>Arial</vt:lpstr>
      <vt:lpstr>Calibri</vt:lpstr>
      <vt:lpstr>Tahoma</vt:lpstr>
      <vt:lpstr>Title Slides Brand Panel</vt:lpstr>
      <vt:lpstr>Blank Slides with Logo</vt:lpstr>
      <vt:lpstr>Chapter Slides</vt:lpstr>
      <vt:lpstr>Creational Patterns in C#</vt:lpstr>
      <vt:lpstr>Презентация PowerPoint</vt:lpstr>
      <vt:lpstr>Презентация PowerPoint</vt:lpstr>
      <vt:lpstr>Abstract Factory (Kit)</vt:lpstr>
      <vt:lpstr>Презентация PowerPoint</vt:lpstr>
      <vt:lpstr>Презентация PowerPoint</vt:lpstr>
      <vt:lpstr>Презентация PowerPoint</vt:lpstr>
      <vt:lpstr>Abstract Factory UML</vt:lpstr>
      <vt:lpstr>Abstract 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Asus</cp:lastModifiedBy>
  <cp:revision>129</cp:revision>
  <dcterms:created xsi:type="dcterms:W3CDTF">2015-09-10T13:48:25Z</dcterms:created>
  <dcterms:modified xsi:type="dcterms:W3CDTF">2017-10-23T06:40:12Z</dcterms:modified>
</cp:coreProperties>
</file>