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76" r:id="rId2"/>
    <p:sldMasterId id="2147483686" r:id="rId3"/>
  </p:sldMasterIdLst>
  <p:handoutMasterIdLst>
    <p:handoutMasterId r:id="rId18"/>
  </p:handoutMasterIdLst>
  <p:sldIdLst>
    <p:sldId id="287" r:id="rId4"/>
    <p:sldId id="268" r:id="rId5"/>
    <p:sldId id="267" r:id="rId6"/>
    <p:sldId id="282" r:id="rId7"/>
    <p:sldId id="270" r:id="rId8"/>
    <p:sldId id="279" r:id="rId9"/>
    <p:sldId id="269" r:id="rId10"/>
    <p:sldId id="280" r:id="rId11"/>
    <p:sldId id="290" r:id="rId12"/>
    <p:sldId id="289" r:id="rId13"/>
    <p:sldId id="272" r:id="rId14"/>
    <p:sldId id="273" r:id="rId15"/>
    <p:sldId id="288" r:id="rId16"/>
    <p:sldId id="262" r:id="rId1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28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213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171B6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920" autoAdjust="0"/>
    <p:restoredTop sz="96433" autoAdjust="0"/>
  </p:normalViewPr>
  <p:slideViewPr>
    <p:cSldViewPr snapToGrid="0" showGuides="1">
      <p:cViewPr varScale="1">
        <p:scale>
          <a:sx n="70" d="100"/>
          <a:sy n="70" d="100"/>
        </p:scale>
        <p:origin x="-666" y="-96"/>
      </p:cViewPr>
      <p:guideLst>
        <p:guide orient="horz" pos="2160"/>
        <p:guide orient="horz" pos="213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7676A-16FE-41B0-990D-65C7DB39A42C}" type="datetimeFigureOut">
              <a:rPr lang="uk-UA" smtClean="0"/>
              <a:pPr/>
              <a:t>19.10.2017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23AE1-4A07-4FCA-AD40-38BC1EAF641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880986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91542" y="2701639"/>
            <a:ext cx="5723313" cy="1731039"/>
          </a:xfrm>
        </p:spPr>
        <p:txBody>
          <a:bodyPr anchor="b">
            <a:noAutofit/>
          </a:bodyPr>
          <a:lstStyle>
            <a:lvl1pPr marL="0" indent="0"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title 6</a:t>
            </a:r>
            <a:r>
              <a:rPr lang="uk-UA" dirty="0" smtClean="0"/>
              <a:t>0</a:t>
            </a:r>
            <a:r>
              <a:rPr lang="en-US" dirty="0" smtClean="0"/>
              <a:t> 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891546" y="1963231"/>
            <a:ext cx="6727075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-567267" y="4258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2817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4" y="1233488"/>
            <a:ext cx="3685630" cy="45354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391038"/>
            <a:ext cx="397812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4588934" y="0"/>
            <a:ext cx="4555066" cy="6858000"/>
          </a:xfr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1504527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3" y="1233491"/>
            <a:ext cx="4191511" cy="4535484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4680349" y="1233491"/>
            <a:ext cx="4212826" cy="4535484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393700"/>
            <a:ext cx="7371878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254925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590676"/>
            <a:ext cx="8655957" cy="5006980"/>
          </a:xfrm>
        </p:spPr>
        <p:txBody>
          <a:bodyPr/>
          <a:lstStyle>
            <a:lvl1pPr marL="228578" indent="-228578">
              <a:buClr>
                <a:schemeClr val="bg2"/>
              </a:buClr>
              <a:buFont typeface="Arial"/>
              <a:buChar char="•"/>
              <a:defRPr sz="2200"/>
            </a:lvl1pPr>
            <a:lvl2pPr marL="685734" indent="-228578">
              <a:buClr>
                <a:schemeClr val="bg2"/>
              </a:buClr>
              <a:buFont typeface="Arial"/>
              <a:buChar char="•"/>
              <a:defRPr sz="2200"/>
            </a:lvl2pPr>
            <a:lvl3pPr marL="1142886" indent="-228578">
              <a:buClr>
                <a:schemeClr val="bg2"/>
              </a:buClr>
              <a:buFont typeface="Arial"/>
              <a:buChar char="•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Arial"/>
              <a:buChar char="•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4182554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34589" y="5848096"/>
            <a:ext cx="7886700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subtitle</a:t>
            </a:r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1136001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4" y="1592494"/>
            <a:ext cx="8675404" cy="5005161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34" indent="-228578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886" indent="-228578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1350867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272143" y="1584328"/>
            <a:ext cx="8655957" cy="4984750"/>
          </a:xfrm>
        </p:spPr>
        <p:txBody>
          <a:bodyPr/>
          <a:lstStyle/>
          <a:p>
            <a:endParaRPr lang="uk-UA" dirty="0"/>
          </a:p>
        </p:txBody>
      </p:sp>
      <p:sp>
        <p:nvSpPr>
          <p:cNvPr id="7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56720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3" y="1647825"/>
            <a:ext cx="4191513" cy="494982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4680348" y="1647826"/>
            <a:ext cx="4247752" cy="4949824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3869892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3" y="1648733"/>
            <a:ext cx="4191511" cy="4924321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4680349" y="1648733"/>
            <a:ext cx="4266014" cy="493077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72507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slide contacts 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1545" y="2132238"/>
            <a:ext cx="7412652" cy="1325563"/>
          </a:xfrm>
        </p:spPr>
        <p:txBody>
          <a:bodyPr>
            <a:normAutofit/>
          </a:bodyPr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1551" y="5001138"/>
            <a:ext cx="7381835" cy="1477328"/>
          </a:xfrm>
          <a:prstGeom prst="rect">
            <a:avLst/>
          </a:prstGeom>
          <a:noFill/>
        </p:spPr>
        <p:txBody>
          <a:bodyPr wrap="square" numCol="4" spcCol="14400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USA HQ</a:t>
            </a:r>
            <a:b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Toll Free: 866-687-3588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+1-512-516-8880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Ukraine HQ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+380-32-240-9090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Bulgaria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+359-2-902-3760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Germany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+49-69-2602-5857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Netherlands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+31-20-262-33-23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Poland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+48-71-382-2800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+44-207-544-8414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EMAIL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info@softserveinc.com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WEBSITE: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www.softserveinc.com</a:t>
            </a:r>
            <a:endParaRPr kumimoji="0" lang="uk-UA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4462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233493"/>
            <a:ext cx="8621032" cy="4535482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34" indent="-228578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886" indent="-228578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332266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233488"/>
            <a:ext cx="8674213" cy="4391025"/>
          </a:xfrm>
        </p:spPr>
        <p:txBody>
          <a:bodyPr/>
          <a:lstStyle>
            <a:lvl1pPr marL="228578" indent="-228578">
              <a:buClr>
                <a:schemeClr val="bg2"/>
              </a:buClr>
              <a:buFont typeface="Arial"/>
              <a:buChar char="•"/>
              <a:defRPr sz="2200"/>
            </a:lvl1pPr>
            <a:lvl2pPr marL="685734" indent="-228578">
              <a:buClr>
                <a:schemeClr val="bg2"/>
              </a:buClr>
              <a:buFont typeface="Arial"/>
              <a:buChar char="•"/>
              <a:defRPr sz="2200" baseline="0"/>
            </a:lvl2pPr>
            <a:lvl3pPr marL="1142886" indent="-228578">
              <a:buClr>
                <a:schemeClr val="bg2"/>
              </a:buClr>
              <a:buFont typeface="Arial"/>
              <a:buChar char="•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Arial"/>
              <a:buChar char="•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</p:txBody>
      </p:sp>
    </p:spTree>
    <p:extLst>
      <p:ext uri="{BB962C8B-B14F-4D97-AF65-F5344CB8AC3E}">
        <p14:creationId xmlns="" xmlns:p14="http://schemas.microsoft.com/office/powerpoint/2010/main" val="324105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272143" y="1233491"/>
            <a:ext cx="8675405" cy="4391025"/>
          </a:xfrm>
        </p:spPr>
        <p:txBody>
          <a:bodyPr/>
          <a:lstStyle/>
          <a:p>
            <a:endParaRPr lang="uk-UA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2999086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1214" y="908051"/>
            <a:ext cx="8497101" cy="460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400" y="1657350"/>
            <a:ext cx="8498916" cy="494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15236" y="183243"/>
            <a:ext cx="8720122" cy="5237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4497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4" r:id="rId2"/>
    <p:sldLayoutId id="2147483706" r:id="rId3"/>
    <p:sldLayoutId id="2147483707" r:id="rId4"/>
    <p:sldLayoutId id="2147483708" r:id="rId5"/>
    <p:sldLayoutId id="2147483709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36" userDrawn="1">
          <p15:clr>
            <a:srgbClr val="F26B43"/>
          </p15:clr>
        </p15:guide>
        <p15:guide id="2" pos="5624" userDrawn="1">
          <p15:clr>
            <a:srgbClr val="F26B43"/>
          </p15:clr>
        </p15:guide>
        <p15:guide id="3" orient="horz" pos="4178" userDrawn="1">
          <p15:clr>
            <a:srgbClr val="F26B43"/>
          </p15:clr>
        </p15:guide>
        <p15:guide id="4" orient="horz" pos="119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  <p15:guide id="7" orient="horz" pos="436" userDrawn="1">
          <p15:clr>
            <a:srgbClr val="F26B43"/>
          </p15:clr>
        </p15:guide>
        <p15:guide id="8" pos="2812" userDrawn="1">
          <p15:clr>
            <a:srgbClr val="F26B43"/>
          </p15:clr>
        </p15:guide>
        <p15:guide id="9" pos="294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144" y="147648"/>
            <a:ext cx="8538308" cy="91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2144" y="1335006"/>
            <a:ext cx="8538308" cy="3361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63133" y="6134735"/>
            <a:ext cx="2212309" cy="3220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1341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3" r:id="rId3"/>
    <p:sldLayoutId id="2147483684" r:id="rId4"/>
    <p:sldLayoutId id="2147483685" r:id="rId5"/>
    <p:sldLayoutId id="2147483712" r:id="rId6"/>
  </p:sldLayoutIdLst>
  <p:timing>
    <p:tnLst>
      <p:par>
        <p:cTn id="1" dur="indefinite" restart="never" nodeType="tmRoot"/>
      </p:par>
    </p:tnLst>
  </p:timing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58" userDrawn="1">
          <p15:clr>
            <a:srgbClr val="F26B43"/>
          </p15:clr>
        </p15:guide>
        <p15:guide id="2" pos="5602" userDrawn="1">
          <p15:clr>
            <a:srgbClr val="F26B43"/>
          </p15:clr>
        </p15:guide>
        <p15:guide id="3" orient="horz" pos="4156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595" userDrawn="1">
          <p15:clr>
            <a:srgbClr val="F26B43"/>
          </p15:clr>
        </p15:guide>
        <p15:guide id="0" orient="horz" pos="3793" userDrawn="1">
          <p15:clr>
            <a:srgbClr val="F26B43"/>
          </p15:clr>
        </p15:guide>
        <p15:guide id="8" orient="horz" pos="3634" userDrawn="1">
          <p15:clr>
            <a:srgbClr val="F26B43"/>
          </p15:clr>
        </p15:guide>
        <p15:guide id="9" pos="2812" userDrawn="1">
          <p15:clr>
            <a:srgbClr val="F26B43"/>
          </p15:clr>
        </p15:guide>
        <p15:guide id="10" pos="294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198837" y="5624518"/>
            <a:ext cx="8748713" cy="9904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243377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iming>
    <p:tnLst>
      <p:par>
        <p:cTn id="1" dur="indefinite" restart="never" nodeType="tmRoot"/>
      </p:par>
    </p:tnLst>
  </p:timing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5" userDrawn="1">
          <p15:clr>
            <a:srgbClr val="F26B43"/>
          </p15:clr>
        </p15:guide>
        <p15:guide id="2" pos="5636" userDrawn="1">
          <p15:clr>
            <a:srgbClr val="F26B43"/>
          </p15:clr>
        </p15:guide>
        <p15:guide id="3" orient="horz" pos="4156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595" userDrawn="1">
          <p15:clr>
            <a:srgbClr val="F26B43"/>
          </p15:clr>
        </p15:guide>
        <p15:guide id="8" orient="horz" pos="3748" userDrawn="1">
          <p15:clr>
            <a:srgbClr val="F26B43"/>
          </p15:clr>
        </p15:guide>
        <p15:guide id="9" orient="horz" pos="35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2" y="2701639"/>
            <a:ext cx="7501831" cy="1731039"/>
          </a:xfrm>
        </p:spPr>
        <p:txBody>
          <a:bodyPr/>
          <a:lstStyle/>
          <a:p>
            <a:pPr algn="ctr"/>
            <a:r>
              <a:rPr lang="en-US" dirty="0" smtClean="0"/>
              <a:t>Attributes 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 Reflection</a:t>
            </a:r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174270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>
          <a:xfrm>
            <a:off x="272143" y="723331"/>
            <a:ext cx="8655957" cy="5008729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namespace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SomeAssembly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uk-UA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public class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SomeClass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uk-UA" sz="24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public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SomeClass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uk-UA" sz="2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uk-UA" sz="24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endParaRPr lang="uk-UA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public string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SomeMethod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(string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string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uk-UA" sz="2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+ "-" +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uk-UA" sz="24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endParaRPr lang="uk-UA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uk-UA" sz="24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uk-UA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171B65"/>
              </a:buClr>
            </a:pPr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3665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6"/>
          <p:cNvSpPr txBox="1">
            <a:spLocks/>
          </p:cNvSpPr>
          <p:nvPr/>
        </p:nvSpPr>
        <p:spPr>
          <a:xfrm>
            <a:off x="285792" y="941697"/>
            <a:ext cx="8380536" cy="54318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2000" dirty="0" smtClean="0"/>
              <a:t>using System;</a:t>
            </a:r>
          </a:p>
          <a:p>
            <a:r>
              <a:rPr lang="en-US" sz="2000" dirty="0" smtClean="0"/>
              <a:t>using </a:t>
            </a:r>
            <a:r>
              <a:rPr lang="en-US" sz="2000" dirty="0" err="1" smtClean="0"/>
              <a:t>System.Reflection</a:t>
            </a:r>
            <a:r>
              <a:rPr lang="en-US" sz="2000" dirty="0" smtClean="0"/>
              <a:t>;</a:t>
            </a:r>
          </a:p>
          <a:p>
            <a:endParaRPr lang="uk-UA" sz="2000" dirty="0" smtClean="0"/>
          </a:p>
          <a:p>
            <a:r>
              <a:rPr lang="en-US" sz="2000" dirty="0" smtClean="0"/>
              <a:t>namespace </a:t>
            </a:r>
            <a:r>
              <a:rPr lang="en-US" sz="2000" dirty="0" err="1" smtClean="0"/>
              <a:t>MyApp</a:t>
            </a:r>
            <a:endParaRPr lang="en-US" sz="2000" dirty="0" smtClean="0"/>
          </a:p>
          <a:p>
            <a:r>
              <a:rPr lang="uk-UA" sz="2000" dirty="0" smtClean="0"/>
              <a:t>{</a:t>
            </a:r>
          </a:p>
          <a:p>
            <a:r>
              <a:rPr lang="en-US" sz="2000" dirty="0" smtClean="0"/>
              <a:t>    class Program</a:t>
            </a:r>
          </a:p>
          <a:p>
            <a:r>
              <a:rPr lang="uk-UA" sz="2000" dirty="0" smtClean="0"/>
              <a:t>    {</a:t>
            </a:r>
          </a:p>
          <a:p>
            <a:r>
              <a:rPr lang="en-US" sz="2000" dirty="0" smtClean="0"/>
              <a:t>        static void Main()</a:t>
            </a:r>
          </a:p>
          <a:p>
            <a:r>
              <a:rPr lang="uk-UA" sz="2000" dirty="0" smtClean="0"/>
              <a:t>        {</a:t>
            </a:r>
          </a:p>
          <a:p>
            <a:r>
              <a:rPr lang="en-US" sz="2000" dirty="0" smtClean="0"/>
              <a:t>            try</a:t>
            </a:r>
          </a:p>
          <a:p>
            <a:r>
              <a:rPr lang="uk-UA" sz="2000" dirty="0" smtClean="0"/>
              <a:t>            {</a:t>
            </a:r>
          </a:p>
          <a:p>
            <a:r>
              <a:rPr lang="en-US" sz="2000" dirty="0" smtClean="0"/>
              <a:t>                Assembly </a:t>
            </a:r>
            <a:r>
              <a:rPr lang="en-US" sz="2000" dirty="0" err="1" smtClean="0"/>
              <a:t>assembly</a:t>
            </a:r>
            <a:r>
              <a:rPr lang="en-US" sz="2000" dirty="0" smtClean="0"/>
              <a:t> = </a:t>
            </a:r>
            <a:r>
              <a:rPr lang="en-US" sz="2000" dirty="0" err="1" smtClean="0"/>
              <a:t>Assembly.Load</a:t>
            </a:r>
            <a:r>
              <a:rPr lang="en-US" sz="2000" dirty="0" smtClean="0"/>
              <a:t>("</a:t>
            </a:r>
            <a:r>
              <a:rPr lang="en-US" sz="2000" dirty="0" err="1" smtClean="0"/>
              <a:t>SomeAssembly</a:t>
            </a:r>
            <a:r>
              <a:rPr lang="en-US" sz="2000" dirty="0" smtClean="0"/>
              <a:t>");</a:t>
            </a:r>
          </a:p>
          <a:p>
            <a:endParaRPr lang="uk-UA" sz="2000" dirty="0" smtClean="0"/>
          </a:p>
          <a:p>
            <a:r>
              <a:rPr lang="en-US" sz="2000" dirty="0" smtClean="0"/>
              <a:t>                Type </a:t>
            </a:r>
            <a:r>
              <a:rPr lang="en-US" sz="2000" dirty="0" err="1" smtClean="0"/>
              <a:t>type</a:t>
            </a:r>
            <a:r>
              <a:rPr lang="en-US" sz="2000" dirty="0" smtClean="0"/>
              <a:t> = </a:t>
            </a:r>
            <a:r>
              <a:rPr lang="en-US" sz="2000" dirty="0" err="1" smtClean="0"/>
              <a:t>assembly.GetType</a:t>
            </a:r>
            <a:r>
              <a:rPr lang="en-US" sz="2000" dirty="0" smtClean="0"/>
              <a:t>("</a:t>
            </a:r>
            <a:r>
              <a:rPr lang="en-US" sz="2000" dirty="0" err="1" smtClean="0"/>
              <a:t>SomeAssembly.SomeClass</a:t>
            </a:r>
            <a:r>
              <a:rPr lang="en-US" sz="2000" dirty="0" smtClean="0"/>
              <a:t>");</a:t>
            </a:r>
          </a:p>
          <a:p>
            <a:endParaRPr lang="uk-UA" sz="2000" dirty="0" smtClean="0"/>
          </a:p>
          <a:p>
            <a:r>
              <a:rPr lang="en-US" sz="2000" dirty="0" smtClean="0"/>
              <a:t>                </a:t>
            </a:r>
            <a:r>
              <a:rPr lang="en-US" sz="2000" dirty="0" err="1" smtClean="0"/>
              <a:t>ConstructorInfo</a:t>
            </a:r>
            <a:r>
              <a:rPr lang="en-US" sz="2000" dirty="0" smtClean="0"/>
              <a:t> </a:t>
            </a:r>
            <a:r>
              <a:rPr lang="en-US" sz="2000" dirty="0" err="1" smtClean="0"/>
              <a:t>ctor</a:t>
            </a:r>
            <a:r>
              <a:rPr lang="en-US" sz="2000" dirty="0" smtClean="0"/>
              <a:t> = </a:t>
            </a:r>
            <a:r>
              <a:rPr lang="en-US" sz="2000" dirty="0" err="1" smtClean="0"/>
              <a:t>type.GetConstructor</a:t>
            </a:r>
            <a:r>
              <a:rPr lang="en-US" sz="2000" dirty="0" smtClean="0"/>
              <a:t>(new Type[] { });</a:t>
            </a:r>
          </a:p>
          <a:p>
            <a:endParaRPr lang="uk-UA" sz="2000" dirty="0" smtClean="0"/>
          </a:p>
          <a:p>
            <a:r>
              <a:rPr lang="en-US" sz="2000" dirty="0" smtClean="0"/>
              <a:t>                //Create object</a:t>
            </a:r>
          </a:p>
          <a:p>
            <a:r>
              <a:rPr lang="en-US" sz="2000" dirty="0" smtClean="0"/>
              <a:t>                object </a:t>
            </a:r>
            <a:r>
              <a:rPr lang="en-US" sz="2000" dirty="0" err="1" smtClean="0"/>
              <a:t>obj</a:t>
            </a:r>
            <a:r>
              <a:rPr lang="en-US" sz="2000" dirty="0" smtClean="0"/>
              <a:t> = </a:t>
            </a:r>
            <a:r>
              <a:rPr lang="en-US" sz="2000" dirty="0" err="1" smtClean="0"/>
              <a:t>ctor.Invoke</a:t>
            </a:r>
            <a:r>
              <a:rPr lang="en-US" sz="2000" dirty="0" smtClean="0"/>
              <a:t>(null);</a:t>
            </a:r>
          </a:p>
          <a:p>
            <a:endParaRPr lang="uk-UA" sz="2000" dirty="0" smtClean="0"/>
          </a:p>
          <a:p>
            <a:r>
              <a:rPr lang="en-US" sz="2000" dirty="0" smtClean="0"/>
              <a:t>                //or object obj2 = </a:t>
            </a:r>
            <a:r>
              <a:rPr lang="en-US" sz="2000" dirty="0" err="1" smtClean="0"/>
              <a:t>Activator.CreateInstance</a:t>
            </a:r>
            <a:r>
              <a:rPr lang="en-US" sz="2000" dirty="0" smtClean="0"/>
              <a:t> (type);</a:t>
            </a:r>
          </a:p>
          <a:p>
            <a:endParaRPr lang="uk-UA" sz="2000" dirty="0" smtClean="0"/>
          </a:p>
          <a:p>
            <a:endParaRPr lang="uk-UA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31378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sz="half" idx="2"/>
          </p:nvPr>
        </p:nvSpPr>
        <p:spPr>
          <a:xfrm>
            <a:off x="272143" y="504967"/>
            <a:ext cx="8134878" cy="5264008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MethodInfo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method =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type.GetMethod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SomeMethod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       string[] parameters = new string[2];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       parameters[0] = "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Lv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";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       parameters[1] = "273";</a:t>
            </a:r>
          </a:p>
          <a:p>
            <a:endParaRPr lang="uk-UA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string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name = (string)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method.Invoke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parameters);</a:t>
            </a:r>
          </a:p>
          <a:p>
            <a:endParaRPr lang="uk-UA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(name);</a:t>
            </a:r>
          </a:p>
          <a:p>
            <a:r>
              <a:rPr lang="uk-UA" sz="2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uk-UA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uk-UA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   catch (Exception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exc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uk-UA" sz="24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exc.Message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uk-UA" sz="24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uk-UA" sz="2400" dirty="0" smtClean="0">
                <a:latin typeface="Consolas" pitchFamily="49" charset="0"/>
                <a:cs typeface="Consolas" pitchFamily="49" charset="0"/>
              </a:rPr>
              <a:t>        } </a:t>
            </a:r>
          </a:p>
          <a:p>
            <a:r>
              <a:rPr lang="uk-UA" sz="24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uk-UA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15159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171B65"/>
              </a:buClr>
            </a:pPr>
            <a:endParaRPr lang="uk-UA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3665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83783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Attributes – C# language elements that  provides a method of associating metadata, or declarative information, with code (assemblies, types, methods, properties etc.). </a:t>
            </a:r>
            <a:r>
              <a:rPr lang="en-US" dirty="0" smtClean="0"/>
              <a:t>After </a:t>
            </a:r>
            <a:r>
              <a:rPr lang="en-US" dirty="0" smtClean="0"/>
              <a:t>an attribute is associated with a program entity, the attribute can be queried at </a:t>
            </a:r>
            <a:r>
              <a:rPr lang="en-US" dirty="0" smtClean="0"/>
              <a:t>runtime </a:t>
            </a:r>
            <a:r>
              <a:rPr lang="en-US" dirty="0" smtClean="0"/>
              <a:t>by using a technique called reflection.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Attributes </a:t>
            </a:r>
            <a:r>
              <a:rPr lang="en-US" dirty="0" smtClean="0">
                <a:solidFill>
                  <a:schemeClr val="tx1"/>
                </a:solidFill>
              </a:rPr>
              <a:t>- classes </a:t>
            </a:r>
            <a:r>
              <a:rPr lang="en-US" dirty="0" smtClean="0">
                <a:solidFill>
                  <a:schemeClr val="tx1"/>
                </a:solidFill>
              </a:rPr>
              <a:t>which directly or indirectly </a:t>
            </a:r>
            <a:r>
              <a:rPr lang="en-US" dirty="0" smtClean="0">
                <a:solidFill>
                  <a:schemeClr val="tx1"/>
                </a:solidFill>
              </a:rPr>
              <a:t>inherits </a:t>
            </a:r>
            <a:r>
              <a:rPr lang="en-US" dirty="0" smtClean="0">
                <a:solidFill>
                  <a:schemeClr val="tx1"/>
                </a:solidFill>
              </a:rPr>
              <a:t>from </a:t>
            </a:r>
            <a:r>
              <a:rPr lang="en-US" dirty="0" err="1" smtClean="0">
                <a:solidFill>
                  <a:schemeClr val="tx1"/>
                </a:solidFill>
              </a:rPr>
              <a:t>System.Attribute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class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sz="19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9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Serializable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]  </a:t>
            </a:r>
          </a:p>
          <a:p>
            <a:r>
              <a:rPr lang="en-US" sz="1900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SampleClass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900" dirty="0" smtClean="0">
                <a:latin typeface="Consolas" pitchFamily="49" charset="0"/>
                <a:cs typeface="Consolas" pitchFamily="49" charset="0"/>
              </a:rPr>
              <a:t>{  </a:t>
            </a:r>
          </a:p>
          <a:p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   // Objects of this type can be serialized.  </a:t>
            </a:r>
          </a:p>
          <a:p>
            <a:r>
              <a:rPr lang="en-US" sz="1900" dirty="0" smtClean="0">
                <a:latin typeface="Consolas" pitchFamily="49" charset="0"/>
                <a:cs typeface="Consolas" pitchFamily="49" charset="0"/>
              </a:rPr>
              <a:t>}</a:t>
            </a:r>
            <a:endParaRPr lang="uk-UA" sz="19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17951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attributes have parameters that allow inclusion of additional information that customizes a program. Parameters can be positional or named. Any positional parameters must be specified in a certain order and cannot be omitted; named parameters are optional and can be specified in any order. Positional parameters are specified first.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Sample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[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DllImport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("User32.dll",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EntryPoint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MessageBox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")]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static extern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MessageDialog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msg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string caption,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msgType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uk-UA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Parameters</a:t>
            </a:r>
            <a:br>
              <a:rPr lang="en-US" dirty="0" smtClean="0"/>
            </a:br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132495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Attributes</a:t>
            </a:r>
            <a:br>
              <a:rPr lang="en-US" dirty="0" smtClean="0"/>
            </a:br>
            <a:endParaRPr lang="uk-UA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Steps to properly design custom attribute classes are as follows:</a:t>
            </a:r>
          </a:p>
          <a:p>
            <a:endParaRPr lang="en-US" dirty="0" smtClean="0"/>
          </a:p>
          <a:p>
            <a:r>
              <a:rPr lang="en-US" dirty="0" smtClean="0"/>
              <a:t>    Applying the </a:t>
            </a:r>
            <a:r>
              <a:rPr lang="en-US" dirty="0" err="1" smtClean="0"/>
              <a:t>AttributeUsageAttribute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Declaring the attribute class. </a:t>
            </a:r>
          </a:p>
          <a:p>
            <a:endParaRPr lang="en-US" dirty="0" smtClean="0"/>
          </a:p>
          <a:p>
            <a:r>
              <a:rPr lang="en-US" dirty="0" smtClean="0"/>
              <a:t>    Declaring constructors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   Declaring properties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340640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дзаголовок 13"/>
          <p:cNvSpPr>
            <a:spLocks noGrp="1"/>
          </p:cNvSpPr>
          <p:nvPr>
            <p:ph type="subTitle" idx="4294967295"/>
          </p:nvPr>
        </p:nvSpPr>
        <p:spPr>
          <a:xfrm>
            <a:off x="281214" y="908050"/>
            <a:ext cx="7366083" cy="4545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AttributeUsage</a:t>
            </a:r>
            <a:endParaRPr lang="uk-UA" dirty="0"/>
          </a:p>
        </p:txBody>
      </p:sp>
      <p:sp>
        <p:nvSpPr>
          <p:cNvPr id="4" name="Текст 6"/>
          <p:cNvSpPr txBox="1">
            <a:spLocks/>
          </p:cNvSpPr>
          <p:nvPr/>
        </p:nvSpPr>
        <p:spPr>
          <a:xfrm>
            <a:off x="285791" y="1738455"/>
            <a:ext cx="8674213" cy="4391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endParaRPr lang="en-US" sz="2800" dirty="0" smtClean="0"/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System.AttributeUsage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System.AttributeTargets.All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AllowMultiple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= false, Inherited = true)]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MyAttribute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Attribute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private string info;</a:t>
            </a:r>
          </a:p>
          <a:p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public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MyAttribute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(string info)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this.info = info;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2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MyInfo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lvl="2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get {return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this.info;}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set {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this.info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= value;}</a:t>
            </a:r>
          </a:p>
          <a:p>
            <a:pPr lvl="2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uk-UA" sz="2400" dirty="0" smtClean="0">
              <a:latin typeface="Consolas" pitchFamily="49" charset="0"/>
              <a:cs typeface="Consolas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2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617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r>
              <a:rPr lang="uk-UA" dirty="0" smtClean="0"/>
              <a:t/>
            </a:r>
            <a:br>
              <a:rPr lang="uk-UA" dirty="0" smtClean="0"/>
            </a:br>
            <a:endParaRPr lang="uk-UA" dirty="0"/>
          </a:p>
        </p:txBody>
      </p:sp>
      <p:sp>
        <p:nvSpPr>
          <p:cNvPr id="7" name="Текст 6"/>
          <p:cNvSpPr txBox="1">
            <a:spLocks/>
          </p:cNvSpPr>
          <p:nvPr/>
        </p:nvSpPr>
        <p:spPr>
          <a:xfrm>
            <a:off x="210480" y="750626"/>
            <a:ext cx="8674213" cy="5296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sz="2800" dirty="0" smtClean="0"/>
          </a:p>
          <a:p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2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Текст 6"/>
          <p:cNvSpPr txBox="1">
            <a:spLocks/>
          </p:cNvSpPr>
          <p:nvPr/>
        </p:nvSpPr>
        <p:spPr>
          <a:xfrm>
            <a:off x="299438" y="905942"/>
            <a:ext cx="8674213" cy="4391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228578" lvl="0" indent="-228578" defTabSz="914309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000000"/>
                </a:solidFill>
              </a:rPr>
              <a:t>Reflection is the ability of  managed code to read its own metadata for the purpose of finding assemblies and types information at runtime.</a:t>
            </a:r>
          </a:p>
          <a:p>
            <a:pPr marL="228578" lvl="0" indent="-228578" defTabSz="914309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000000"/>
                </a:solidFill>
              </a:rPr>
              <a:t>Reflection :</a:t>
            </a:r>
          </a:p>
          <a:p>
            <a:pPr marL="228578" lvl="0" indent="-228578" defTabSz="914309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228578" lvl="0" indent="-228578" defTabSz="914309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    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allows view attribute information at runtime.</a:t>
            </a:r>
          </a:p>
          <a:p>
            <a:pPr marL="228578" lvl="0" indent="-228578" defTabSz="914309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228578" lvl="0" indent="-228578" defTabSz="914309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    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allows examining various types in an assembly and instantiate these types.</a:t>
            </a:r>
          </a:p>
          <a:p>
            <a:pPr marL="228578" lvl="0" indent="-228578" defTabSz="914309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228578" lvl="0" indent="-228578" defTabSz="914309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    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allows late binding to methods and properties</a:t>
            </a:r>
          </a:p>
          <a:p>
            <a:pPr marL="228578" lvl="0" indent="-228578" defTabSz="914309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228578" lvl="0" indent="-228578" defTabSz="914309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    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allows creating new types at runtime and then performs some tasks using those types.</a:t>
            </a:r>
            <a:endParaRPr kumimoji="0" lang="uk-UA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134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6"/>
          <p:cNvSpPr txBox="1">
            <a:spLocks/>
          </p:cNvSpPr>
          <p:nvPr/>
        </p:nvSpPr>
        <p:spPr>
          <a:xfrm>
            <a:off x="244847" y="818867"/>
            <a:ext cx="8674213" cy="575935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228578" lvl="0" indent="-228578" defTabSz="914309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using Reflection;</a:t>
            </a:r>
          </a:p>
          <a:p>
            <a:pPr marL="228578" lvl="0" indent="-228578" defTabSz="914309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Program</a:t>
            </a:r>
          </a:p>
          <a:p>
            <a:pPr marL="228578" lvl="0" indent="-228578" defTabSz="914309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28578" lvl="0" indent="-228578" defTabSz="914309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static void Main(string[]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228578" lvl="0" indent="-228578" defTabSz="914309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228578" lvl="0" indent="-228578" defTabSz="914309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System.Reflection.MemberInfo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info =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MyClass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28578" lvl="0" indent="-228578" defTabSz="914309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object[] attributes =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info.GetCustomAttributes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(true);</a:t>
            </a:r>
          </a:p>
          <a:p>
            <a:pPr marL="228578" lvl="0" indent="-228578" defTabSz="914309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for (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attributes.Length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228578" lvl="0" indent="-228578" defTabSz="914309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{</a:t>
            </a:r>
          </a:p>
          <a:p>
            <a:pPr marL="228578" lvl="0" indent="-228578" defTabSz="914309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(attributes[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]);</a:t>
            </a:r>
          </a:p>
          <a:p>
            <a:pPr marL="228578" lvl="0" indent="-228578" defTabSz="914309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       </a:t>
            </a:r>
            <a:endParaRPr lang="en-US" sz="28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228578" lvl="0" indent="-228578" defTabSz="914309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     }</a:t>
            </a:r>
            <a:endParaRPr lang="en-US" sz="28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228578" lvl="0" indent="-228578" defTabSz="914309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}</a:t>
            </a:r>
            <a:endParaRPr kumimoji="0" lang="uk-UA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689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6"/>
          <p:cNvSpPr txBox="1">
            <a:spLocks/>
          </p:cNvSpPr>
          <p:nvPr/>
        </p:nvSpPr>
        <p:spPr>
          <a:xfrm>
            <a:off x="272143" y="832513"/>
            <a:ext cx="8674213" cy="5392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SomeClass</a:t>
            </a:r>
            <a:endParaRPr lang="en-US" sz="2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{}</a:t>
            </a:r>
          </a:p>
          <a:p>
            <a:endParaRPr lang="en-US" sz="2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class Program</a:t>
            </a:r>
          </a:p>
          <a:p>
            <a:r>
              <a:rPr lang="uk-UA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static void Main()</a:t>
            </a:r>
          </a:p>
          <a:p>
            <a:r>
              <a:rPr lang="uk-UA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uk-UA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uk-UA" sz="2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//apply to class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Type type2 =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SomeClass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uk-UA" sz="2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//apply to object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SomeClass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someClass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SomeClass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Type type3 =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someClass.GetType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uk-UA" sz="2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uk-UA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uk-UA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          </a:t>
            </a:r>
            <a:endParaRPr lang="uk-UA" sz="2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uk-UA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uk-UA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Текст 6"/>
          <p:cNvSpPr txBox="1">
            <a:spLocks/>
          </p:cNvSpPr>
          <p:nvPr/>
        </p:nvSpPr>
        <p:spPr>
          <a:xfrm>
            <a:off x="244847" y="1561035"/>
            <a:ext cx="8674213" cy="4391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578" lvl="0" indent="-228578" defTabSz="914309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</a:pPr>
            <a:endParaRPr kumimoji="0" lang="uk-UA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623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171B65"/>
              </a:buClr>
            </a:pPr>
            <a:r>
              <a:rPr lang="en-US" sz="2400" dirty="0" smtClean="0"/>
              <a:t>Late binding is a runtime process of looking up a declaration, by name, that corresponds to a uniquely specified type. It does not involve type checking during compilation, when referencing libraries, including an object, is not required.</a:t>
            </a:r>
          </a:p>
          <a:p>
            <a:pPr>
              <a:buClr>
                <a:srgbClr val="171B65"/>
              </a:buClr>
            </a:pPr>
            <a:endParaRPr lang="uk-UA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3665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s Brand Panel">
  <a:themeElements>
    <a:clrScheme name="SoftServe Color Scheme">
      <a:dk1>
        <a:srgbClr val="13151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BED62F"/>
      </a:accent3>
      <a:accent4>
        <a:srgbClr val="CBCECE"/>
      </a:accent4>
      <a:accent5>
        <a:srgbClr val="515D65"/>
      </a:accent5>
      <a:accent6>
        <a:srgbClr val="FFFFF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Slides with Logo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apter Slides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1684</TotalTime>
  <Words>584</Words>
  <Application>Microsoft Office PowerPoint</Application>
  <PresentationFormat>Экран (4:3)</PresentationFormat>
  <Paragraphs>143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Title Slides Brand Panel</vt:lpstr>
      <vt:lpstr>Blank Slides with Logo</vt:lpstr>
      <vt:lpstr>Chapter Slides</vt:lpstr>
      <vt:lpstr>Attributes  &amp;  Reflection</vt:lpstr>
      <vt:lpstr>Слайд 2</vt:lpstr>
      <vt:lpstr>Attribute Parameters </vt:lpstr>
      <vt:lpstr>Custom Attributes </vt:lpstr>
      <vt:lpstr>Слайд 5</vt:lpstr>
      <vt:lpstr>Reflection 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</dc:creator>
  <cp:lastModifiedBy>Andriy</cp:lastModifiedBy>
  <cp:revision>154</cp:revision>
  <dcterms:created xsi:type="dcterms:W3CDTF">2015-09-10T13:48:25Z</dcterms:created>
  <dcterms:modified xsi:type="dcterms:W3CDTF">2017-10-19T18:20:41Z</dcterms:modified>
</cp:coreProperties>
</file>