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notesMasterIdLst>
    <p:notesMasterId r:id="rId15"/>
  </p:notesMasterIdLst>
  <p:handoutMasterIdLst>
    <p:handoutMasterId r:id="rId16"/>
  </p:handoutMasterIdLst>
  <p:sldIdLst>
    <p:sldId id="287" r:id="rId4"/>
    <p:sldId id="268" r:id="rId5"/>
    <p:sldId id="267" r:id="rId6"/>
    <p:sldId id="281" r:id="rId7"/>
    <p:sldId id="282" r:id="rId8"/>
    <p:sldId id="270" r:id="rId9"/>
    <p:sldId id="288" r:id="rId10"/>
    <p:sldId id="290" r:id="rId11"/>
    <p:sldId id="291" r:id="rId12"/>
    <p:sldId id="289" r:id="rId13"/>
    <p:sldId id="262" r:id="rId14"/>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0" autoAdjust="0"/>
    <p:restoredTop sz="77350" autoAdjust="0"/>
  </p:normalViewPr>
  <p:slideViewPr>
    <p:cSldViewPr snapToGrid="0" showGuides="1">
      <p:cViewPr varScale="1">
        <p:scale>
          <a:sx n="67" d="100"/>
          <a:sy n="67" d="100"/>
        </p:scale>
        <p:origin x="2178" y="78"/>
      </p:cViewPr>
      <p:guideLst>
        <p:guide pos="2880"/>
        <p:guide orient="horz" pos="2160"/>
        <p:guide orient="horz" pos="213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18.10.2017</a:t>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229DF-2266-4885-82A9-179B07419183}" type="datetimeFigureOut">
              <a:rPr lang="en-US" smtClean="0"/>
              <a:t>10/18/2017</a:t>
            </a:fld>
            <a:endParaRPr lang="en-US"/>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4D375-ABE6-4939-A45D-A523BC6E81D7}" type="slidenum">
              <a:rPr lang="en-US" smtClean="0"/>
              <a:t>‹#›</a:t>
            </a:fld>
            <a:endParaRPr lang="en-US"/>
          </a:p>
        </p:txBody>
      </p:sp>
    </p:spTree>
    <p:extLst>
      <p:ext uri="{BB962C8B-B14F-4D97-AF65-F5344CB8AC3E}">
        <p14:creationId xmlns:p14="http://schemas.microsoft.com/office/powerpoint/2010/main" val="1363550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sp.ne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First of all, these are sites that we’re making, not console applications. Web has a lot of dependencies, and correlation between different languages as well(e.g. react on </a:t>
            </a:r>
            <a:r>
              <a:rPr lang="en-US" dirty="0" err="1" smtClean="0"/>
              <a:t>javascript</a:t>
            </a:r>
            <a:r>
              <a:rPr lang="en-US" dirty="0" smtClean="0"/>
              <a:t>).</a:t>
            </a:r>
          </a:p>
          <a:p>
            <a:r>
              <a:rPr lang="en-US" dirty="0" smtClean="0"/>
              <a:t>Second of all you never </a:t>
            </a:r>
            <a:r>
              <a:rPr lang="en-US" dirty="0" err="1" smtClean="0"/>
              <a:t>gonna</a:t>
            </a:r>
            <a:r>
              <a:rPr lang="en-US" dirty="0" smtClean="0"/>
              <a:t> be fully safe with all of your error handlers, cause there are a lot of unmanaged exceptions waiting for you around the corners</a:t>
            </a:r>
          </a:p>
          <a:p>
            <a:r>
              <a:rPr lang="en-US" dirty="0" err="1" smtClean="0"/>
              <a:t>ASP.Net</a:t>
            </a:r>
            <a:r>
              <a:rPr lang="en-US" dirty="0" smtClean="0"/>
              <a:t> Core is fully modular system it has it’s advantages, so you can install a lot of error handling modules which we will discuss later on.</a:t>
            </a:r>
            <a:endParaRPr lang="uk-UA" dirty="0" smtClean="0"/>
          </a:p>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2</a:t>
            </a:fld>
            <a:endParaRPr lang="en-US"/>
          </a:p>
        </p:txBody>
      </p:sp>
    </p:spTree>
    <p:extLst>
      <p:ext uri="{BB962C8B-B14F-4D97-AF65-F5344CB8AC3E}">
        <p14:creationId xmlns:p14="http://schemas.microsoft.com/office/powerpoint/2010/main" val="375330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 you surprised that you already got a error handler running? Don’t be so happy about it, it’s not all that </a:t>
            </a:r>
            <a:r>
              <a:rPr lang="en-US" dirty="0" err="1" smtClean="0"/>
              <a:t>kneet’n’shiny</a:t>
            </a:r>
            <a:r>
              <a:rPr lang="en-US" dirty="0" smtClean="0"/>
              <a:t>. Where were we, right, that’s where they are announced.</a:t>
            </a:r>
            <a:endParaRPr lang="uk-UA" dirty="0" smtClean="0"/>
          </a:p>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4</a:t>
            </a:fld>
            <a:endParaRPr lang="en-US"/>
          </a:p>
        </p:txBody>
      </p:sp>
    </p:spTree>
    <p:extLst>
      <p:ext uri="{BB962C8B-B14F-4D97-AF65-F5344CB8AC3E}">
        <p14:creationId xmlns:p14="http://schemas.microsoft.com/office/powerpoint/2010/main" val="1876722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solidFill>
                  <a:srgbClr val="000000"/>
                </a:solidFill>
              </a:rPr>
              <a:t>Exception </a:t>
            </a:r>
            <a:r>
              <a:rPr lang="en-US" dirty="0" smtClean="0">
                <a:solidFill>
                  <a:srgbClr val="000000"/>
                </a:solidFill>
              </a:rPr>
              <a:t>filters you might use in some specific situations when you have different scenarios for different incoming data, it should occur mostly within MVC actions, because it has less flexibility rather than error handling middleware.</a:t>
            </a:r>
          </a:p>
          <a:p>
            <a:endParaRPr lang="en-US" dirty="0" smtClean="0">
              <a:solidFill>
                <a:srgbClr val="000000"/>
              </a:solidFill>
            </a:endParaRPr>
          </a:p>
          <a:p>
            <a:r>
              <a:rPr lang="en-US" dirty="0" smtClean="0">
                <a:solidFill>
                  <a:srgbClr val="000000"/>
                </a:solidFill>
              </a:rPr>
              <a:t>Model validation occurs prior to each controller action being invoked, and it is the action method’s responsibility to inspect </a:t>
            </a:r>
            <a:r>
              <a:rPr lang="en-US" dirty="0" err="1" smtClean="0">
                <a:solidFill>
                  <a:srgbClr val="000000"/>
                </a:solidFill>
              </a:rPr>
              <a:t>ModelState.IsValid</a:t>
            </a:r>
            <a:r>
              <a:rPr lang="en-US" dirty="0" smtClean="0">
                <a:solidFill>
                  <a:srgbClr val="000000"/>
                </a:solidFill>
              </a:rPr>
              <a:t> and react appropriately. In many cases, the appropriate reaction is to return some kind of error response, ideally detailing the reason why model validation failed.</a:t>
            </a:r>
          </a:p>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5</a:t>
            </a:fld>
            <a:endParaRPr lang="en-US"/>
          </a:p>
        </p:txBody>
      </p:sp>
    </p:spTree>
    <p:extLst>
      <p:ext uri="{BB962C8B-B14F-4D97-AF65-F5344CB8AC3E}">
        <p14:creationId xmlns:p14="http://schemas.microsoft.com/office/powerpoint/2010/main" val="40091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6</a:t>
            </a:fld>
            <a:endParaRPr lang="en-US"/>
          </a:p>
        </p:txBody>
      </p:sp>
    </p:spTree>
    <p:extLst>
      <p:ext uri="{BB962C8B-B14F-4D97-AF65-F5344CB8AC3E}">
        <p14:creationId xmlns:p14="http://schemas.microsoft.com/office/powerpoint/2010/main" val="2850307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ELMAH (Error Logging Modules and Handlers) is an application-wide error logging facility that is completely pluggable. It can be dynamically added to a running </a:t>
            </a:r>
            <a:r>
              <a:rPr lang="en-US" sz="1200" b="0" i="0" u="none" strike="noStrike" kern="1200" dirty="0" smtClean="0">
                <a:solidFill>
                  <a:schemeClr val="tx1"/>
                </a:solidFill>
                <a:effectLst/>
                <a:latin typeface="+mn-lt"/>
                <a:ea typeface="+mn-ea"/>
                <a:cs typeface="+mn-cs"/>
                <a:hlinkClick r:id="rId3"/>
              </a:rPr>
              <a:t>ASP.NET</a:t>
            </a:r>
            <a:r>
              <a:rPr lang="en-US" sz="1200" b="0" i="0" kern="1200" dirty="0" smtClean="0">
                <a:solidFill>
                  <a:schemeClr val="tx1"/>
                </a:solidFill>
                <a:effectLst/>
                <a:latin typeface="+mn-lt"/>
                <a:ea typeface="+mn-ea"/>
                <a:cs typeface="+mn-cs"/>
              </a:rPr>
              <a:t> web application, or even all ASP.NET web applications on a machine, without any need for re-compilation or re-deployment.</a:t>
            </a:r>
          </a:p>
          <a:p>
            <a:r>
              <a:rPr lang="en-US" sz="1200" b="0" i="0" kern="1200" dirty="0" smtClean="0">
                <a:solidFill>
                  <a:schemeClr val="tx1"/>
                </a:solidFill>
                <a:effectLst/>
                <a:latin typeface="+mn-lt"/>
                <a:ea typeface="+mn-ea"/>
                <a:cs typeface="+mn-cs"/>
              </a:rPr>
              <a:t>Once ELMAH has been dropped into a running web application and configured appropriately, you get the following facilities without changing a single line of your code:</a:t>
            </a:r>
          </a:p>
          <a:p>
            <a:r>
              <a:rPr lang="en-US" sz="1200" b="0" i="0" kern="1200" dirty="0" smtClean="0">
                <a:solidFill>
                  <a:schemeClr val="tx1"/>
                </a:solidFill>
                <a:effectLst/>
                <a:latin typeface="+mn-lt"/>
                <a:ea typeface="+mn-ea"/>
                <a:cs typeface="+mn-cs"/>
              </a:rPr>
              <a:t>-Logging of nearly all unhandled exceptions.</a:t>
            </a:r>
          </a:p>
          <a:p>
            <a:r>
              <a:rPr lang="en-US" sz="1200" b="0" i="0" kern="1200" dirty="0" smtClean="0">
                <a:solidFill>
                  <a:schemeClr val="tx1"/>
                </a:solidFill>
                <a:effectLst/>
                <a:latin typeface="+mn-lt"/>
                <a:ea typeface="+mn-ea"/>
                <a:cs typeface="+mn-cs"/>
              </a:rPr>
              <a:t>-A web page to remotely view the entire log of recoded exceptions.</a:t>
            </a:r>
          </a:p>
          <a:p>
            <a:r>
              <a:rPr lang="en-US" sz="1200" b="0" i="0" kern="1200" dirty="0" smtClean="0">
                <a:solidFill>
                  <a:schemeClr val="tx1"/>
                </a:solidFill>
                <a:effectLst/>
                <a:latin typeface="+mn-lt"/>
                <a:ea typeface="+mn-ea"/>
                <a:cs typeface="+mn-cs"/>
              </a:rPr>
              <a:t>-A web page to remotely view the full details of any one logged exception, including colored stack traces.</a:t>
            </a:r>
          </a:p>
          <a:p>
            <a:r>
              <a:rPr lang="en-US" sz="1200" b="0" i="0" kern="1200" dirty="0" smtClean="0">
                <a:solidFill>
                  <a:schemeClr val="tx1"/>
                </a:solidFill>
                <a:effectLst/>
                <a:latin typeface="+mn-lt"/>
                <a:ea typeface="+mn-ea"/>
                <a:cs typeface="+mn-cs"/>
              </a:rPr>
              <a:t>-An e-mail notification of each error at the time it occurs.</a:t>
            </a:r>
          </a:p>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7</a:t>
            </a:fld>
            <a:endParaRPr lang="en-US"/>
          </a:p>
        </p:txBody>
      </p:sp>
    </p:spTree>
    <p:extLst>
      <p:ext uri="{BB962C8B-B14F-4D97-AF65-F5344CB8AC3E}">
        <p14:creationId xmlns:p14="http://schemas.microsoft.com/office/powerpoint/2010/main" val="1860067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Just install it</a:t>
            </a:r>
            <a:r>
              <a:rPr lang="en-US" sz="1200" b="0" i="0" kern="1200" baseline="0" dirty="0" smtClean="0">
                <a:solidFill>
                  <a:schemeClr val="tx1"/>
                </a:solidFill>
                <a:effectLst/>
                <a:latin typeface="+mn-lt"/>
                <a:ea typeface="+mn-ea"/>
                <a:cs typeface="+mn-cs"/>
              </a:rPr>
              <a:t> in </a:t>
            </a:r>
            <a:r>
              <a:rPr lang="en-US" sz="1200" b="0" i="0" kern="1200" baseline="0" dirty="0" err="1" smtClean="0">
                <a:solidFill>
                  <a:schemeClr val="tx1"/>
                </a:solidFill>
                <a:effectLst/>
                <a:latin typeface="+mn-lt"/>
                <a:ea typeface="+mn-ea"/>
                <a:cs typeface="+mn-cs"/>
              </a:rPr>
              <a:t>nuget</a:t>
            </a:r>
            <a:r>
              <a:rPr lang="en-US" sz="1200" b="0" i="0" kern="1200" baseline="0" dirty="0" smtClean="0">
                <a:solidFill>
                  <a:schemeClr val="tx1"/>
                </a:solidFill>
                <a:effectLst/>
                <a:latin typeface="+mn-lt"/>
                <a:ea typeface="+mn-ea"/>
                <a:cs typeface="+mn-cs"/>
              </a:rPr>
              <a:t> panel, and start using </a:t>
            </a:r>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8</a:t>
            </a:fld>
            <a:endParaRPr lang="en-US"/>
          </a:p>
        </p:txBody>
      </p:sp>
    </p:spTree>
    <p:extLst>
      <p:ext uri="{BB962C8B-B14F-4D97-AF65-F5344CB8AC3E}">
        <p14:creationId xmlns:p14="http://schemas.microsoft.com/office/powerpoint/2010/main" val="3369488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Using additional modules for better statistical data coverage.</a:t>
            </a:r>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9</a:t>
            </a:fld>
            <a:endParaRPr lang="en-US"/>
          </a:p>
        </p:txBody>
      </p:sp>
    </p:spTree>
    <p:extLst>
      <p:ext uri="{BB962C8B-B14F-4D97-AF65-F5344CB8AC3E}">
        <p14:creationId xmlns:p14="http://schemas.microsoft.com/office/powerpoint/2010/main" val="4010102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10</a:t>
            </a:fld>
            <a:endParaRPr lang="en-US"/>
          </a:p>
        </p:txBody>
      </p:sp>
    </p:spTree>
    <p:extLst>
      <p:ext uri="{BB962C8B-B14F-4D97-AF65-F5344CB8AC3E}">
        <p14:creationId xmlns:p14="http://schemas.microsoft.com/office/powerpoint/2010/main" val="3123961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578" indent="-228578">
              <a:buClr>
                <a:schemeClr val="bg2"/>
              </a:buClr>
              <a:buFont typeface="Arial"/>
              <a:buChar char="•"/>
              <a:defRPr sz="2200"/>
            </a:lvl1pPr>
            <a:lvl2pPr marL="685734" indent="-228578">
              <a:buClr>
                <a:schemeClr val="bg2"/>
              </a:buClr>
              <a:buFont typeface="Arial"/>
              <a:buChar char="•"/>
              <a:defRPr sz="220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4182554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567206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8444620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7"/>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8"/>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5" r:id="rId2"/>
    <p:sldLayoutId id="2147483704" r:id="rId3"/>
    <p:sldLayoutId id="2147483706" r:id="rId4"/>
    <p:sldLayoutId id="2147483709"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1542" y="2701639"/>
            <a:ext cx="7511678" cy="1731039"/>
          </a:xfrm>
        </p:spPr>
        <p:txBody>
          <a:bodyPr/>
          <a:lstStyle/>
          <a:p>
            <a:r>
              <a:rPr lang="en-US" sz="9600" dirty="0" err="1" smtClean="0"/>
              <a:t>ASP.Net</a:t>
            </a:r>
            <a:r>
              <a:rPr lang="en-US" sz="9600" dirty="0" smtClean="0"/>
              <a:t> Core</a:t>
            </a:r>
            <a:endParaRPr lang="uk-UA" sz="9600" dirty="0"/>
          </a:p>
        </p:txBody>
      </p:sp>
      <p:sp>
        <p:nvSpPr>
          <p:cNvPr id="3" name="Subtitle 2"/>
          <p:cNvSpPr>
            <a:spLocks noGrp="1"/>
          </p:cNvSpPr>
          <p:nvPr>
            <p:ph type="subTitle" idx="1"/>
          </p:nvPr>
        </p:nvSpPr>
        <p:spPr/>
        <p:txBody>
          <a:bodyPr/>
          <a:lstStyle/>
          <a:p>
            <a:r>
              <a:rPr lang="en-US" dirty="0" smtClean="0"/>
              <a:t>Exception handling in</a:t>
            </a:r>
            <a:endParaRPr lang="uk-UA" dirty="0"/>
          </a:p>
        </p:txBody>
      </p:sp>
    </p:spTree>
    <p:extLst>
      <p:ext uri="{BB962C8B-B14F-4D97-AF65-F5344CB8AC3E}">
        <p14:creationId xmlns:p14="http://schemas.microsoft.com/office/powerpoint/2010/main" val="1742700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log4net</a:t>
            </a:r>
            <a:endParaRPr lang="uk-UA" dirty="0"/>
          </a:p>
        </p:txBody>
      </p:sp>
      <p:sp>
        <p:nvSpPr>
          <p:cNvPr id="7" name="TextBox 6"/>
          <p:cNvSpPr txBox="1"/>
          <p:nvPr/>
        </p:nvSpPr>
        <p:spPr>
          <a:xfrm>
            <a:off x="469786" y="1313726"/>
            <a:ext cx="7968079" cy="369332"/>
          </a:xfrm>
          <a:prstGeom prst="rect">
            <a:avLst/>
          </a:prstGeom>
          <a:noFill/>
        </p:spPr>
        <p:txBody>
          <a:bodyPr wrap="none" rtlCol="0">
            <a:spAutoFit/>
          </a:bodyPr>
          <a:lstStyle/>
          <a:p>
            <a:r>
              <a:rPr lang="en-US" dirty="0" smtClean="0">
                <a:solidFill>
                  <a:srgbClr val="000000"/>
                </a:solidFill>
              </a:rPr>
              <a:t>More general logging app, commonly used for logging desktop applications.</a:t>
            </a: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62" y="1683058"/>
            <a:ext cx="6977026" cy="4217274"/>
          </a:xfrm>
          <a:prstGeom prst="rect">
            <a:avLst/>
          </a:prstGeom>
        </p:spPr>
      </p:pic>
    </p:spTree>
    <p:extLst>
      <p:ext uri="{BB962C8B-B14F-4D97-AF65-F5344CB8AC3E}">
        <p14:creationId xmlns:p14="http://schemas.microsoft.com/office/powerpoint/2010/main" val="1438844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That’s about it for now!</a:t>
            </a:r>
            <a:endParaRPr lang="uk-UA" dirty="0"/>
          </a:p>
        </p:txBody>
      </p:sp>
    </p:spTree>
    <p:extLst>
      <p:ext uri="{BB962C8B-B14F-4D97-AF65-F5344CB8AC3E}">
        <p14:creationId xmlns:p14="http://schemas.microsoft.com/office/powerpoint/2010/main" val="837831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754540"/>
            <a:ext cx="8675404" cy="4704133"/>
          </a:xfrm>
        </p:spPr>
        <p:txBody>
          <a:bodyPr/>
          <a:lstStyle/>
          <a:p>
            <a:r>
              <a:rPr lang="en-US" dirty="0" smtClean="0"/>
              <a:t>At first glance you might think that there is no difference, in the end it’s all written in C#, right? Well yeah, but not quite. </a:t>
            </a:r>
          </a:p>
          <a:p>
            <a:endParaRPr lang="en-US" dirty="0" smtClean="0"/>
          </a:p>
          <a:p>
            <a:r>
              <a:rPr lang="en-US" dirty="0" smtClean="0"/>
              <a:t>There are couple of differences:</a:t>
            </a:r>
          </a:p>
          <a:p>
            <a:r>
              <a:rPr lang="en-US" dirty="0" smtClean="0"/>
              <a:t>- Web application;</a:t>
            </a:r>
          </a:p>
          <a:p>
            <a:r>
              <a:rPr lang="en-US" dirty="0" smtClean="0"/>
              <a:t>- Errors may occur not in your code;</a:t>
            </a:r>
          </a:p>
          <a:p>
            <a:r>
              <a:rPr lang="en-US" dirty="0" smtClean="0"/>
              <a:t>- Third-party modules</a:t>
            </a:r>
          </a:p>
        </p:txBody>
      </p:sp>
      <p:sp>
        <p:nvSpPr>
          <p:cNvPr id="2" name="Subtitle 1"/>
          <p:cNvSpPr>
            <a:spLocks noGrp="1"/>
          </p:cNvSpPr>
          <p:nvPr>
            <p:ph type="subTitle" idx="1"/>
          </p:nvPr>
        </p:nvSpPr>
        <p:spPr>
          <a:xfrm>
            <a:off x="272144" y="908050"/>
            <a:ext cx="8675404" cy="454573"/>
          </a:xfrm>
        </p:spPr>
        <p:txBody>
          <a:bodyPr/>
          <a:lstStyle/>
          <a:p>
            <a:pPr algn="ctr"/>
            <a:r>
              <a:rPr lang="en-US" dirty="0" smtClean="0"/>
              <a:t>What’s the difference</a:t>
            </a:r>
            <a:endParaRPr lang="uk-UA" dirty="0"/>
          </a:p>
        </p:txBody>
      </p:sp>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0"/>
          </p:nvPr>
        </p:nvSpPr>
        <p:spPr>
          <a:xfrm>
            <a:off x="272144" y="1499709"/>
            <a:ext cx="8674214" cy="5005261"/>
          </a:xfrm>
        </p:spPr>
        <p:txBody>
          <a:bodyPr>
            <a:normAutofit/>
          </a:bodyPr>
          <a:lstStyle/>
          <a:p>
            <a:r>
              <a:rPr lang="en-US" dirty="0" smtClean="0"/>
              <a:t>	     Standard	  	    and           The one we got</a:t>
            </a:r>
          </a:p>
          <a:p>
            <a:pPr marL="342900" indent="-342900">
              <a:buFontTx/>
              <a:buChar char="-"/>
            </a:pPr>
            <a:endParaRPr lang="en-US" dirty="0"/>
          </a:p>
          <a:p>
            <a:pPr marL="342900" indent="-342900">
              <a:buFontTx/>
              <a:buChar char="-"/>
            </a:pPr>
            <a:endParaRPr lang="en-US" dirty="0" smtClean="0"/>
          </a:p>
          <a:p>
            <a:pPr marL="342900" indent="-342900">
              <a:buFontTx/>
              <a:buChar char="-"/>
            </a:pPr>
            <a:endParaRPr lang="en-US" dirty="0"/>
          </a:p>
          <a:p>
            <a:pPr marL="342900" indent="-342900">
              <a:buFontTx/>
              <a:buChar char="-"/>
            </a:pPr>
            <a:endParaRPr lang="en-US" dirty="0" smtClean="0"/>
          </a:p>
          <a:p>
            <a:pPr marL="342900" indent="-342900">
              <a:buFontTx/>
              <a:buChar char="-"/>
            </a:pPr>
            <a:endParaRPr lang="en-US" dirty="0"/>
          </a:p>
          <a:p>
            <a:pPr marL="342900" indent="-342900" algn="r">
              <a:buFontTx/>
              <a:buChar char="-"/>
            </a:pPr>
            <a:endParaRPr lang="en-US" sz="1200" dirty="0" smtClean="0"/>
          </a:p>
          <a:p>
            <a:pPr marL="342900" indent="-342900" algn="r">
              <a:buFontTx/>
              <a:buChar char="-"/>
            </a:pPr>
            <a:endParaRPr lang="en-US" sz="1200" dirty="0" smtClean="0">
              <a:solidFill>
                <a:schemeClr val="bg1">
                  <a:lumMod val="65000"/>
                </a:schemeClr>
              </a:solidFill>
            </a:endParaRPr>
          </a:p>
        </p:txBody>
      </p:sp>
      <p:sp>
        <p:nvSpPr>
          <p:cNvPr id="8" name="Заголовок 7"/>
          <p:cNvSpPr>
            <a:spLocks noGrp="1"/>
          </p:cNvSpPr>
          <p:nvPr>
            <p:ph type="title"/>
          </p:nvPr>
        </p:nvSpPr>
        <p:spPr/>
        <p:txBody>
          <a:bodyPr/>
          <a:lstStyle/>
          <a:p>
            <a:pPr algn="ctr"/>
            <a:r>
              <a:rPr lang="en-US" dirty="0" smtClean="0"/>
              <a:t>There are some built in handlers</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4" y="2048720"/>
            <a:ext cx="4263482" cy="3334932"/>
          </a:xfrm>
          <a:prstGeom prst="rect">
            <a:avLst/>
          </a:prstGeom>
        </p:spPr>
      </p:pic>
      <p:pic>
        <p:nvPicPr>
          <p:cNvPr id="6" name="Рисунок 5"/>
          <p:cNvPicPr>
            <a:picLocks noChangeAspect="1"/>
          </p:cNvPicPr>
          <p:nvPr/>
        </p:nvPicPr>
        <p:blipFill rotWithShape="1">
          <a:blip r:embed="rId3">
            <a:extLst>
              <a:ext uri="{28A0092B-C50C-407E-A947-70E740481C1C}">
                <a14:useLocalDpi xmlns:a14="http://schemas.microsoft.com/office/drawing/2010/main" val="0"/>
              </a:ext>
            </a:extLst>
          </a:blip>
          <a:srcRect b="36451"/>
          <a:stretch/>
        </p:blipFill>
        <p:spPr>
          <a:xfrm>
            <a:off x="4678583" y="2048720"/>
            <a:ext cx="4315427" cy="3359928"/>
          </a:xfrm>
          <a:prstGeom prst="rect">
            <a:avLst/>
          </a:prstGeom>
        </p:spPr>
      </p:pic>
      <p:cxnSp>
        <p:nvCxnSpPr>
          <p:cNvPr id="13" name="Прямая соединительная линия 12"/>
          <p:cNvCxnSpPr/>
          <p:nvPr/>
        </p:nvCxnSpPr>
        <p:spPr>
          <a:xfrm>
            <a:off x="4609251" y="1921398"/>
            <a:ext cx="0" cy="38080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95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Текст 6"/>
          <p:cNvSpPr>
            <a:spLocks noGrp="1"/>
          </p:cNvSpPr>
          <p:nvPr>
            <p:ph type="body" sz="quarter" idx="10"/>
          </p:nvPr>
        </p:nvSpPr>
        <p:spPr>
          <a:xfrm>
            <a:off x="272143" y="1458409"/>
            <a:ext cx="8655957" cy="4826729"/>
          </a:xfrm>
        </p:spPr>
        <p:txBody>
          <a:bodyPr/>
          <a:lstStyle/>
          <a:p>
            <a:pPr marL="0" indent="0" algn="ctr">
              <a:buClr>
                <a:srgbClr val="171B65"/>
              </a:buClr>
              <a:buNone/>
            </a:pPr>
            <a:r>
              <a:rPr lang="en-US" dirty="0" smtClean="0"/>
              <a:t>Where they are announced</a:t>
            </a:r>
            <a:endParaRPr lang="uk-UA" dirty="0"/>
          </a:p>
        </p:txBody>
      </p:sp>
      <p:sp>
        <p:nvSpPr>
          <p:cNvPr id="6" name="Подзаголовок 5"/>
          <p:cNvSpPr>
            <a:spLocks noGrp="1"/>
          </p:cNvSpPr>
          <p:nvPr>
            <p:ph type="subTitle" idx="1"/>
          </p:nvPr>
        </p:nvSpPr>
        <p:spPr/>
        <p:txBody>
          <a:bodyPr/>
          <a:lstStyle/>
          <a:p>
            <a:r>
              <a:rPr lang="en-US" dirty="0" smtClean="0"/>
              <a:t>Code part</a:t>
            </a:r>
            <a:endParaRPr lang="uk-UA"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43" y="1871663"/>
            <a:ext cx="8510435" cy="4509261"/>
          </a:xfrm>
          <a:prstGeom prst="rect">
            <a:avLst/>
          </a:prstGeom>
        </p:spPr>
      </p:pic>
    </p:spTree>
    <p:extLst>
      <p:ext uri="{BB962C8B-B14F-4D97-AF65-F5344CB8AC3E}">
        <p14:creationId xmlns:p14="http://schemas.microsoft.com/office/powerpoint/2010/main" val="36659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272144" y="324091"/>
            <a:ext cx="8674214" cy="1018572"/>
          </a:xfrm>
        </p:spPr>
        <p:txBody>
          <a:bodyPr/>
          <a:lstStyle/>
          <a:p>
            <a:r>
              <a:rPr lang="en-US" dirty="0" smtClean="0"/>
              <a:t>Some features</a:t>
            </a:r>
            <a:endParaRPr lang="uk-UA" dirty="0"/>
          </a:p>
        </p:txBody>
      </p:sp>
      <p:sp>
        <p:nvSpPr>
          <p:cNvPr id="2" name="TextBox 1"/>
          <p:cNvSpPr txBox="1"/>
          <p:nvPr/>
        </p:nvSpPr>
        <p:spPr>
          <a:xfrm>
            <a:off x="272144" y="1469985"/>
            <a:ext cx="8524615" cy="3046988"/>
          </a:xfrm>
          <a:prstGeom prst="rect">
            <a:avLst/>
          </a:prstGeom>
          <a:noFill/>
        </p:spPr>
        <p:txBody>
          <a:bodyPr wrap="square" rtlCol="0">
            <a:spAutoFit/>
          </a:bodyPr>
          <a:lstStyle/>
          <a:p>
            <a:r>
              <a:rPr lang="en-US" sz="2400" dirty="0" err="1" smtClean="0">
                <a:solidFill>
                  <a:srgbClr val="000000"/>
                </a:solidFill>
              </a:rPr>
              <a:t>ASP.Net</a:t>
            </a:r>
            <a:r>
              <a:rPr lang="en-US" sz="2400" dirty="0" smtClean="0">
                <a:solidFill>
                  <a:srgbClr val="000000"/>
                </a:solidFill>
              </a:rPr>
              <a:t> MVC apps </a:t>
            </a:r>
            <a:r>
              <a:rPr lang="en-US" sz="2400" dirty="0">
                <a:solidFill>
                  <a:srgbClr val="000000"/>
                </a:solidFill>
              </a:rPr>
              <a:t>have some additional options for handling </a:t>
            </a:r>
            <a:r>
              <a:rPr lang="en-US" sz="2400" dirty="0" smtClean="0">
                <a:solidFill>
                  <a:srgbClr val="000000"/>
                </a:solidFill>
              </a:rPr>
              <a:t>errors:</a:t>
            </a:r>
          </a:p>
          <a:p>
            <a:pPr marL="342900" indent="-342900">
              <a:buFontTx/>
              <a:buChar char="-"/>
            </a:pPr>
            <a:r>
              <a:rPr lang="en-US" sz="2400" dirty="0" smtClean="0">
                <a:solidFill>
                  <a:srgbClr val="000000"/>
                </a:solidFill>
              </a:rPr>
              <a:t>Exception filters;</a:t>
            </a:r>
          </a:p>
          <a:p>
            <a:pPr marL="342900" indent="-342900">
              <a:buFontTx/>
              <a:buChar char="-"/>
            </a:pPr>
            <a:endParaRPr lang="en-US" sz="2400" dirty="0">
              <a:solidFill>
                <a:srgbClr val="000000"/>
              </a:solidFill>
            </a:endParaRPr>
          </a:p>
          <a:p>
            <a:pPr marL="342900" indent="-342900">
              <a:buFontTx/>
              <a:buChar char="-"/>
            </a:pPr>
            <a:endParaRPr lang="en-US" sz="2400" dirty="0" smtClean="0">
              <a:solidFill>
                <a:srgbClr val="000000"/>
              </a:solidFill>
            </a:endParaRPr>
          </a:p>
          <a:p>
            <a:pPr marL="342900" indent="-342900">
              <a:buFontTx/>
              <a:buChar char="-"/>
            </a:pPr>
            <a:endParaRPr lang="en-US" sz="2400" dirty="0">
              <a:solidFill>
                <a:srgbClr val="000000"/>
              </a:solidFill>
            </a:endParaRPr>
          </a:p>
          <a:p>
            <a:pPr marL="342900" indent="-342900">
              <a:buFontTx/>
              <a:buChar char="-"/>
            </a:pPr>
            <a:endParaRPr lang="en-US" sz="2400" dirty="0" smtClean="0">
              <a:solidFill>
                <a:srgbClr val="000000"/>
              </a:solidFill>
            </a:endParaRPr>
          </a:p>
          <a:p>
            <a:r>
              <a:rPr lang="en-US" sz="2400" dirty="0" smtClean="0">
                <a:solidFill>
                  <a:srgbClr val="000000"/>
                </a:solidFill>
              </a:rPr>
              <a:t>- Model validation;</a:t>
            </a:r>
            <a:endParaRPr lang="en-US" sz="2400" dirty="0">
              <a:solidFill>
                <a:srgbClr val="000000"/>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7553" y="2212023"/>
            <a:ext cx="5704918" cy="1519575"/>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2453" y="4061852"/>
            <a:ext cx="5234272" cy="1581313"/>
          </a:xfrm>
          <a:prstGeom prst="rect">
            <a:avLst/>
          </a:prstGeom>
        </p:spPr>
      </p:pic>
    </p:spTree>
    <p:extLst>
      <p:ext uri="{BB962C8B-B14F-4D97-AF65-F5344CB8AC3E}">
        <p14:creationId xmlns:p14="http://schemas.microsoft.com/office/powerpoint/2010/main" val="3406405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одзаголовок 13"/>
          <p:cNvSpPr>
            <a:spLocks noGrp="1"/>
          </p:cNvSpPr>
          <p:nvPr>
            <p:ph type="subTitle" idx="4294967295"/>
          </p:nvPr>
        </p:nvSpPr>
        <p:spPr>
          <a:xfrm>
            <a:off x="281214" y="908050"/>
            <a:ext cx="7366083" cy="454573"/>
          </a:xfrm>
        </p:spPr>
        <p:txBody>
          <a:bodyPr>
            <a:normAutofit lnSpcReduction="10000"/>
          </a:bodyPr>
          <a:lstStyle/>
          <a:p>
            <a:pPr marL="0" indent="0">
              <a:buNone/>
            </a:pPr>
            <a:r>
              <a:rPr lang="en-US" dirty="0" smtClean="0">
                <a:solidFill>
                  <a:schemeClr val="tx2"/>
                </a:solidFill>
              </a:rPr>
              <a:t>Third-party modules</a:t>
            </a:r>
            <a:endParaRPr lang="uk-UA" dirty="0">
              <a:solidFill>
                <a:schemeClr val="tx2"/>
              </a:solidFill>
            </a:endParaRPr>
          </a:p>
        </p:txBody>
      </p:sp>
      <p:sp>
        <p:nvSpPr>
          <p:cNvPr id="2" name="TextBox 1"/>
          <p:cNvSpPr txBox="1"/>
          <p:nvPr/>
        </p:nvSpPr>
        <p:spPr>
          <a:xfrm>
            <a:off x="292789" y="1362622"/>
            <a:ext cx="8608143" cy="2554545"/>
          </a:xfrm>
          <a:prstGeom prst="rect">
            <a:avLst/>
          </a:prstGeom>
          <a:noFill/>
        </p:spPr>
        <p:txBody>
          <a:bodyPr wrap="square" rtlCol="0">
            <a:spAutoFit/>
          </a:bodyPr>
          <a:lstStyle/>
          <a:p>
            <a:r>
              <a:rPr lang="en-US" sz="3200" dirty="0" smtClean="0"/>
              <a:t>These are two most common logging modules on the market:</a:t>
            </a:r>
          </a:p>
          <a:p>
            <a:endParaRPr lang="en-US" sz="3200" dirty="0" smtClean="0"/>
          </a:p>
          <a:p>
            <a:r>
              <a:rPr lang="en-US" sz="3200" dirty="0" smtClean="0"/>
              <a:t>- ELMAH</a:t>
            </a:r>
          </a:p>
          <a:p>
            <a:r>
              <a:rPr lang="en-US" sz="3200" dirty="0" smtClean="0"/>
              <a:t>- log4net</a:t>
            </a:r>
            <a:endParaRPr lang="en-US" sz="3200" dirty="0"/>
          </a:p>
        </p:txBody>
      </p:sp>
      <p:pic>
        <p:nvPicPr>
          <p:cNvPr id="3" name="Рисунок 2"/>
          <p:cNvPicPr>
            <a:picLocks noChangeAspect="1"/>
          </p:cNvPicPr>
          <p:nvPr/>
        </p:nvPicPr>
        <p:blipFill rotWithShape="1">
          <a:blip r:embed="rId3">
            <a:extLst>
              <a:ext uri="{28A0092B-C50C-407E-A947-70E740481C1C}">
                <a14:useLocalDpi xmlns:a14="http://schemas.microsoft.com/office/drawing/2010/main" val="0"/>
              </a:ext>
            </a:extLst>
          </a:blip>
          <a:srcRect t="36006" b="30245"/>
          <a:stretch/>
        </p:blipFill>
        <p:spPr>
          <a:xfrm>
            <a:off x="281214" y="5343524"/>
            <a:ext cx="8382000" cy="1414463"/>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6288" y="1852612"/>
            <a:ext cx="4105727" cy="3810000"/>
          </a:xfrm>
          <a:prstGeom prst="rect">
            <a:avLst/>
          </a:prstGeom>
        </p:spPr>
      </p:pic>
    </p:spTree>
    <p:extLst>
      <p:ext uri="{BB962C8B-B14F-4D97-AF65-F5344CB8AC3E}">
        <p14:creationId xmlns:p14="http://schemas.microsoft.com/office/powerpoint/2010/main" val="403617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ELMAH</a:t>
            </a:r>
            <a:endParaRPr lang="uk-UA"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86" y="1822131"/>
            <a:ext cx="8345602" cy="4272573"/>
          </a:xfrm>
          <a:prstGeom prst="rect">
            <a:avLst/>
          </a:prstGeom>
        </p:spPr>
      </p:pic>
      <p:sp>
        <p:nvSpPr>
          <p:cNvPr id="7" name="TextBox 6"/>
          <p:cNvSpPr txBox="1"/>
          <p:nvPr/>
        </p:nvSpPr>
        <p:spPr>
          <a:xfrm>
            <a:off x="0" y="1314088"/>
            <a:ext cx="9281836" cy="369332"/>
          </a:xfrm>
          <a:prstGeom prst="rect">
            <a:avLst/>
          </a:prstGeom>
          <a:noFill/>
        </p:spPr>
        <p:txBody>
          <a:bodyPr wrap="none" rtlCol="0">
            <a:spAutoFit/>
          </a:bodyPr>
          <a:lstStyle/>
          <a:p>
            <a:r>
              <a:rPr lang="en-US" dirty="0" smtClean="0">
                <a:solidFill>
                  <a:srgbClr val="000000"/>
                </a:solidFill>
              </a:rPr>
              <a:t>First on the market easy-to use web logging tool, fully pluggable, no extra code required </a:t>
            </a:r>
            <a:endParaRPr lang="en-US" dirty="0">
              <a:solidFill>
                <a:srgbClr val="000000"/>
              </a:solidFill>
            </a:endParaRPr>
          </a:p>
        </p:txBody>
      </p:sp>
    </p:spTree>
    <p:extLst>
      <p:ext uri="{BB962C8B-B14F-4D97-AF65-F5344CB8AC3E}">
        <p14:creationId xmlns:p14="http://schemas.microsoft.com/office/powerpoint/2010/main" val="241801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Setting up</a:t>
            </a:r>
            <a:endParaRPr lang="uk-UA" dirty="0"/>
          </a:p>
        </p:txBody>
      </p:sp>
      <p:sp>
        <p:nvSpPr>
          <p:cNvPr id="2" name="TextBox 1"/>
          <p:cNvSpPr txBox="1"/>
          <p:nvPr/>
        </p:nvSpPr>
        <p:spPr>
          <a:xfrm>
            <a:off x="469786" y="1314088"/>
            <a:ext cx="1959639" cy="369332"/>
          </a:xfrm>
          <a:prstGeom prst="rect">
            <a:avLst/>
          </a:prstGeom>
          <a:noFill/>
        </p:spPr>
        <p:txBody>
          <a:bodyPr wrap="none" rtlCol="0">
            <a:spAutoFit/>
          </a:bodyPr>
          <a:lstStyle/>
          <a:p>
            <a:r>
              <a:rPr lang="en-US" dirty="0" smtClean="0"/>
              <a:t>As easy as it gets</a:t>
            </a:r>
            <a:endParaRPr lang="en-US"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86" y="1683420"/>
            <a:ext cx="6673964" cy="4124901"/>
          </a:xfrm>
          <a:prstGeom prst="rect">
            <a:avLst/>
          </a:prstGeom>
        </p:spPr>
      </p:pic>
    </p:spTree>
    <p:extLst>
      <p:ext uri="{BB962C8B-B14F-4D97-AF65-F5344CB8AC3E}">
        <p14:creationId xmlns:p14="http://schemas.microsoft.com/office/powerpoint/2010/main" val="294521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Some extra features</a:t>
            </a:r>
            <a:endParaRPr lang="uk-UA" dirty="0"/>
          </a:p>
        </p:txBody>
      </p:sp>
      <p:sp>
        <p:nvSpPr>
          <p:cNvPr id="7" name="TextBox 6"/>
          <p:cNvSpPr txBox="1"/>
          <p:nvPr/>
        </p:nvSpPr>
        <p:spPr>
          <a:xfrm>
            <a:off x="469786" y="1314088"/>
            <a:ext cx="2390270" cy="369332"/>
          </a:xfrm>
          <a:prstGeom prst="rect">
            <a:avLst/>
          </a:prstGeom>
          <a:noFill/>
        </p:spPr>
        <p:txBody>
          <a:bodyPr wrap="none" rtlCol="0">
            <a:spAutoFit/>
          </a:bodyPr>
          <a:lstStyle/>
          <a:p>
            <a:r>
              <a:rPr lang="en-US" dirty="0" smtClean="0">
                <a:solidFill>
                  <a:srgbClr val="000000"/>
                </a:solidFill>
              </a:rPr>
              <a:t>It’s all about statistics</a:t>
            </a:r>
            <a:endParaRPr lang="en-US" dirty="0">
              <a:solidFill>
                <a:srgbClr val="000000"/>
              </a:solidFil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748" y="1683420"/>
            <a:ext cx="6988289" cy="4463321"/>
          </a:xfrm>
          <a:prstGeom prst="rect">
            <a:avLst/>
          </a:prstGeom>
        </p:spPr>
      </p:pic>
    </p:spTree>
    <p:extLst>
      <p:ext uri="{BB962C8B-B14F-4D97-AF65-F5344CB8AC3E}">
        <p14:creationId xmlns:p14="http://schemas.microsoft.com/office/powerpoint/2010/main" val="212547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1783</TotalTime>
  <Words>431</Words>
  <Application>Microsoft Office PowerPoint</Application>
  <PresentationFormat>Экран (4:3)</PresentationFormat>
  <Paragraphs>63</Paragraphs>
  <Slides>11</Slides>
  <Notes>8</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11</vt:i4>
      </vt:variant>
    </vt:vector>
  </HeadingPairs>
  <TitlesOfParts>
    <vt:vector size="17" baseType="lpstr">
      <vt:lpstr>Arial</vt:lpstr>
      <vt:lpstr>Calibri</vt:lpstr>
      <vt:lpstr>Tahoma</vt:lpstr>
      <vt:lpstr>Title Slides Brand Panel</vt:lpstr>
      <vt:lpstr>Blank Slides with Logo</vt:lpstr>
      <vt:lpstr>Chapter Slides</vt:lpstr>
      <vt:lpstr>ASP.Net Core</vt:lpstr>
      <vt:lpstr>Презентация PowerPoint</vt:lpstr>
      <vt:lpstr>There are some built in handlers</vt:lpstr>
      <vt:lpstr>Презентация PowerPoint</vt:lpstr>
      <vt:lpstr>Some features</vt:lpstr>
      <vt:lpstr>Презентация PowerPoint</vt:lpstr>
      <vt:lpstr>ELMAH</vt:lpstr>
      <vt:lpstr>Setting up</vt:lpstr>
      <vt:lpstr>Some extra features</vt:lpstr>
      <vt:lpstr>log4net</vt:lpstr>
      <vt:lpstr>That’s about it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JohnOwl</cp:lastModifiedBy>
  <cp:revision>157</cp:revision>
  <dcterms:created xsi:type="dcterms:W3CDTF">2015-09-10T13:48:25Z</dcterms:created>
  <dcterms:modified xsi:type="dcterms:W3CDTF">2017-10-18T10:45:08Z</dcterms:modified>
</cp:coreProperties>
</file>