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6" r:id="rId2"/>
    <p:sldMasterId id="2147483686" r:id="rId3"/>
  </p:sldMasterIdLst>
  <p:handoutMasterIdLst>
    <p:handoutMasterId r:id="rId20"/>
  </p:handoutMasterIdLst>
  <p:sldIdLst>
    <p:sldId id="287" r:id="rId4"/>
    <p:sldId id="268" r:id="rId5"/>
    <p:sldId id="267" r:id="rId6"/>
    <p:sldId id="282" r:id="rId7"/>
    <p:sldId id="270" r:id="rId8"/>
    <p:sldId id="291" r:id="rId9"/>
    <p:sldId id="292" r:id="rId10"/>
    <p:sldId id="293" r:id="rId11"/>
    <p:sldId id="279" r:id="rId12"/>
    <p:sldId id="269" r:id="rId13"/>
    <p:sldId id="280" r:id="rId14"/>
    <p:sldId id="290" r:id="rId15"/>
    <p:sldId id="289" r:id="rId16"/>
    <p:sldId id="272" r:id="rId17"/>
    <p:sldId id="273" r:id="rId18"/>
    <p:sldId id="262" r:id="rId1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1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171B6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20" autoAdjust="0"/>
    <p:restoredTop sz="96433" autoAdjust="0"/>
  </p:normalViewPr>
  <p:slideViewPr>
    <p:cSldViewPr snapToGrid="0" showGuides="1">
      <p:cViewPr varScale="1">
        <p:scale>
          <a:sx n="70" d="100"/>
          <a:sy n="70" d="100"/>
        </p:scale>
        <p:origin x="-666" y="-96"/>
      </p:cViewPr>
      <p:guideLst>
        <p:guide orient="horz" pos="2160"/>
        <p:guide orient="horz" pos="21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676A-16FE-41B0-990D-65C7DB39A42C}" type="datetimeFigureOut">
              <a:rPr lang="uk-UA" smtClean="0"/>
              <a:pPr/>
              <a:t>19.10.2017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AE1-4A07-4FCA-AD40-38BC1EAF641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88098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91542" y="2701639"/>
            <a:ext cx="5723313" cy="1731039"/>
          </a:xfrm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6</a:t>
            </a:r>
            <a:r>
              <a:rPr lang="uk-UA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91546" y="1963231"/>
            <a:ext cx="6727075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-567267" y="4258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2817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233491"/>
            <a:ext cx="8675405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4" y="1233488"/>
            <a:ext cx="3685630" cy="45354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1038"/>
            <a:ext cx="397812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4588934" y="0"/>
            <a:ext cx="4555066" cy="6858000"/>
          </a:xfr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233491"/>
            <a:ext cx="4191511" cy="453548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233491"/>
            <a:ext cx="4212826" cy="453548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3700"/>
            <a:ext cx="7371878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590676"/>
            <a:ext cx="8655957" cy="5006980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4182554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4589" y="5848096"/>
            <a:ext cx="78867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4" y="1592494"/>
            <a:ext cx="8675404" cy="5005161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35086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584328"/>
            <a:ext cx="8655957" cy="4984750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56720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647825"/>
            <a:ext cx="4191513" cy="494982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680348" y="1647826"/>
            <a:ext cx="4247752" cy="494982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86989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648733"/>
            <a:ext cx="4191511" cy="4924321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648733"/>
            <a:ext cx="4266014" cy="493077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7250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1545" y="2132238"/>
            <a:ext cx="7412652" cy="1325563"/>
          </a:xfrm>
        </p:spPr>
        <p:txBody>
          <a:bodyPr>
            <a:norm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4462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590676"/>
            <a:ext cx="8655957" cy="5006980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4182554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93"/>
            <a:ext cx="8621032" cy="4535482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88"/>
            <a:ext cx="8674213" cy="4391025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 baseline="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32410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214" y="908051"/>
            <a:ext cx="8497101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1657350"/>
            <a:ext cx="8498916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15236" y="183243"/>
            <a:ext cx="8720122" cy="5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49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4" r:id="rId2"/>
    <p:sldLayoutId id="2147483706" r:id="rId3"/>
    <p:sldLayoutId id="2147483707" r:id="rId4"/>
    <p:sldLayoutId id="2147483708" r:id="rId5"/>
    <p:sldLayoutId id="2147483709" r:id="rId6"/>
    <p:sldLayoutId id="214748371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36" userDrawn="1">
          <p15:clr>
            <a:srgbClr val="F26B43"/>
          </p15:clr>
        </p15:guide>
        <p15:guide id="2" pos="5624" userDrawn="1">
          <p15:clr>
            <a:srgbClr val="F26B43"/>
          </p15:clr>
        </p15:guide>
        <p15:guide id="3" orient="horz" pos="41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pos="2812" userDrawn="1">
          <p15:clr>
            <a:srgbClr val="F26B43"/>
          </p15:clr>
        </p15:guide>
        <p15:guide id="9" pos="29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144" y="147648"/>
            <a:ext cx="85383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2144" y="1335006"/>
            <a:ext cx="85383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63133" y="6134735"/>
            <a:ext cx="2212309" cy="3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3" r:id="rId3"/>
    <p:sldLayoutId id="2147483684" r:id="rId4"/>
    <p:sldLayoutId id="2147483685" r:id="rId5"/>
    <p:sldLayoutId id="2147483712" r:id="rId6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58" userDrawn="1">
          <p15:clr>
            <a:srgbClr val="F26B43"/>
          </p15:clr>
        </p15:guide>
        <p15:guide id="2" pos="5602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0" orient="horz" pos="3793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  <p15:guide id="9" pos="2812" userDrawn="1">
          <p15:clr>
            <a:srgbClr val="F26B43"/>
          </p15:clr>
        </p15:guide>
        <p15:guide id="10" pos="29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98837" y="5624518"/>
            <a:ext cx="8748713" cy="990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5" userDrawn="1">
          <p15:clr>
            <a:srgbClr val="F26B43"/>
          </p15:clr>
        </p15:guide>
        <p15:guide id="2" pos="5636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2" y="2701639"/>
            <a:ext cx="7501831" cy="1731039"/>
          </a:xfrm>
        </p:spPr>
        <p:txBody>
          <a:bodyPr/>
          <a:lstStyle/>
          <a:p>
            <a:pPr algn="ctr"/>
            <a:r>
              <a:rPr lang="en-US" dirty="0" smtClean="0"/>
              <a:t>Attributes 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 Reflection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74270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6"/>
          <p:cNvSpPr txBox="1">
            <a:spLocks/>
          </p:cNvSpPr>
          <p:nvPr/>
        </p:nvSpPr>
        <p:spPr>
          <a:xfrm>
            <a:off x="244847" y="818867"/>
            <a:ext cx="8674213" cy="5759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using Reflection;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static void Main(string[]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System.Reflection.MemberInfo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info =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object[] attributes =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info.GetCustomAttributes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(true);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for (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attributes.Length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{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(attributes[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]);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}       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 }</a:t>
            </a:r>
          </a:p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kumimoji="0" lang="uk-UA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68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6"/>
          <p:cNvSpPr txBox="1">
            <a:spLocks/>
          </p:cNvSpPr>
          <p:nvPr/>
        </p:nvSpPr>
        <p:spPr>
          <a:xfrm>
            <a:off x="272143" y="832513"/>
            <a:ext cx="8674213" cy="5392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SomeClass</a:t>
            </a:r>
            <a:endParaRPr lang="en-US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{}</a:t>
            </a:r>
          </a:p>
          <a:p>
            <a:endParaRPr lang="en-US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r>
              <a:rPr lang="uk-UA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uk-UA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Main()</a:t>
            </a:r>
          </a:p>
          <a:p>
            <a:r>
              <a:rPr lang="uk-UA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uk-UA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uk-UA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apply to class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type2 =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SomeClass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uk-UA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//apply to object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SomeClass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someClass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SomeClass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Type type3 =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someClass.GetType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uk-UA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uk-UA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         </a:t>
            </a:r>
          </a:p>
          <a:p>
            <a:r>
              <a:rPr lang="uk-UA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Текст 6"/>
          <p:cNvSpPr txBox="1">
            <a:spLocks/>
          </p:cNvSpPr>
          <p:nvPr/>
        </p:nvSpPr>
        <p:spPr>
          <a:xfrm>
            <a:off x="244847" y="1561035"/>
            <a:ext cx="8674213" cy="4391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endParaRPr kumimoji="0" lang="uk-UA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2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171B65"/>
              </a:buClr>
              <a:buNone/>
            </a:pPr>
            <a:r>
              <a:rPr lang="en-US" sz="2400" dirty="0" smtClean="0"/>
              <a:t>Late binding is a runtime process of looking up a declaration, by name, that corresponds to a uniquely specified type. It does not involve type checking during compilation, when referencing libraries, including an object, is not required.</a:t>
            </a:r>
          </a:p>
          <a:p>
            <a:pPr>
              <a:buClr>
                <a:srgbClr val="171B65"/>
              </a:buClr>
            </a:pPr>
            <a:endParaRPr lang="uk-UA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Late binding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66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272143" y="723331"/>
            <a:ext cx="8655957" cy="500872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namespace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SomeAssembly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uk-UA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public class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SomeClass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public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SomeClass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buNone/>
            </a:pPr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endParaRPr lang="uk-UA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public string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SomeMethod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(string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+ "-" +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uk-UA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uk-UA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uk-UA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171B65"/>
              </a:buClr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66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6"/>
          <p:cNvSpPr txBox="1">
            <a:spLocks/>
          </p:cNvSpPr>
          <p:nvPr/>
        </p:nvSpPr>
        <p:spPr>
          <a:xfrm>
            <a:off x="285792" y="941697"/>
            <a:ext cx="8612548" cy="5431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System.Reflection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uk-UA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namespace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MyApp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uk-UA" sz="17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class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Program</a:t>
            </a:r>
          </a:p>
          <a:p>
            <a:r>
              <a:rPr lang="uk-UA" sz="17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uk-UA" sz="1700" dirty="0" smtClean="0">
                <a:latin typeface="Consolas" pitchFamily="49" charset="0"/>
                <a:cs typeface="Consolas" pitchFamily="49" charset="0"/>
              </a:rPr>
              <a:t>{</a:t>
            </a:r>
            <a:endParaRPr lang="uk-UA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void Main()</a:t>
            </a:r>
          </a:p>
          <a:p>
            <a:r>
              <a:rPr lang="uk-UA" sz="17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uk-UA" sz="1700" dirty="0" smtClean="0">
                <a:latin typeface="Consolas" pitchFamily="49" charset="0"/>
                <a:cs typeface="Consolas" pitchFamily="49" charset="0"/>
              </a:rPr>
              <a:t>{</a:t>
            </a:r>
            <a:endParaRPr lang="uk-UA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try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uk-UA" sz="17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uk-UA" sz="1700" dirty="0" smtClean="0">
                <a:latin typeface="Consolas" pitchFamily="49" charset="0"/>
                <a:cs typeface="Consolas" pitchFamily="49" charset="0"/>
              </a:rPr>
              <a:t>{</a:t>
            </a:r>
            <a:endParaRPr lang="uk-UA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Assembly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assembly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Assembly.Load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SomeAssembly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uk-UA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assembly.GetType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SomeAssembly.SomeClass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uk-UA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ctor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type.GetConstructor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(new Type[]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{});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endParaRPr lang="uk-UA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Create object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ctor.Invoke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(null);</a:t>
            </a:r>
          </a:p>
          <a:p>
            <a:endParaRPr lang="uk-UA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or object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(type);</a:t>
            </a:r>
          </a:p>
          <a:p>
            <a:endParaRPr lang="uk-UA" sz="2000" dirty="0" smtClean="0"/>
          </a:p>
          <a:p>
            <a:endParaRPr lang="uk-UA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1378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sz="half" idx="2"/>
          </p:nvPr>
        </p:nvSpPr>
        <p:spPr>
          <a:xfrm>
            <a:off x="272143" y="504967"/>
            <a:ext cx="8134878" cy="5264008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method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type.GetMethod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SomeMethod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  string[] parameters = new string[2];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  parameters[0] = "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  parameters[1] = "273";</a:t>
            </a:r>
          </a:p>
          <a:p>
            <a:endParaRPr lang="uk-UA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string name = (string)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method.Invoke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parameters);</a:t>
            </a:r>
          </a:p>
          <a:p>
            <a:endParaRPr lang="uk-UA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(name);</a:t>
            </a: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catch (Exception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exc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exc.Message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    } </a:t>
            </a: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uk-UA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5159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3783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 </a:t>
            </a:r>
            <a:r>
              <a:rPr lang="en-US" dirty="0" smtClean="0"/>
              <a:t>– elements </a:t>
            </a:r>
            <a:r>
              <a:rPr lang="en-US" dirty="0" smtClean="0"/>
              <a:t>that  provides a method of associating metadata, or declarative </a:t>
            </a:r>
            <a:r>
              <a:rPr lang="en-US" dirty="0" smtClean="0"/>
              <a:t>information with </a:t>
            </a:r>
            <a:r>
              <a:rPr lang="en-US" dirty="0" smtClean="0"/>
              <a:t>code (assemblies, types, methods, properties etc.). After an attribute is associated with a program entity, the attribute can be queried at runtime by using a technique called reflection.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Attributes - classes which directly or indirectly inherits from </a:t>
            </a:r>
            <a:r>
              <a:rPr lang="en-US" dirty="0" err="1" smtClean="0">
                <a:solidFill>
                  <a:schemeClr val="tx1"/>
                </a:solidFill>
              </a:rPr>
              <a:t>System.Attribute</a:t>
            </a:r>
            <a:r>
              <a:rPr lang="en-US" dirty="0" smtClean="0">
                <a:solidFill>
                  <a:schemeClr val="tx1"/>
                </a:solidFill>
              </a:rPr>
              <a:t> class.</a:t>
            </a:r>
          </a:p>
          <a:p>
            <a:endParaRPr lang="en-US" sz="19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Serializable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]  </a:t>
            </a: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SampleClass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{  </a:t>
            </a: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 // Objects of this type can be serialized.  </a:t>
            </a:r>
          </a:p>
          <a:p>
            <a:r>
              <a:rPr lang="en-US" sz="1900" dirty="0" smtClean="0">
                <a:latin typeface="Consolas" pitchFamily="49" charset="0"/>
                <a:cs typeface="Consolas" pitchFamily="49" charset="0"/>
              </a:rPr>
              <a:t>}</a:t>
            </a:r>
            <a:endParaRPr lang="uk-UA" sz="1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7951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Many attributes have parameters that allow inclusion of additional information that customizes a program. Parameters can be positional or named. Any positional parameters must be specified in a certain order and cannot be omitted; named parameters are optional and can be specified in any order. Positional parameters are specified first. </a:t>
            </a:r>
            <a:endParaRPr lang="en-US" dirty="0" smtClean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MyAttribute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("message", Num = 100)]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SomeClass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uk-U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uk-UA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//</a:t>
            </a:r>
            <a:endParaRPr lang="uk-UA" dirty="0" smtClean="0">
              <a:latin typeface="Consolas" pitchFamily="49" charset="0"/>
              <a:cs typeface="Consolas" pitchFamily="49" charset="0"/>
            </a:endParaRPr>
          </a:p>
          <a:p>
            <a:r>
              <a:rPr lang="uk-U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uk-UA" dirty="0" smtClean="0">
                <a:latin typeface="Consolas" pitchFamily="49" charset="0"/>
                <a:cs typeface="Consolas" pitchFamily="49" charset="0"/>
              </a:rPr>
              <a:t>}</a:t>
            </a:r>
            <a:endParaRPr lang="uk-UA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Parameters</a:t>
            </a:r>
            <a:br>
              <a:rPr lang="en-US" dirty="0" smtClean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3249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Attributes</a:t>
            </a:r>
            <a:br>
              <a:rPr lang="en-US" dirty="0" smtClean="0"/>
            </a:br>
            <a:endParaRPr lang="uk-UA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Steps to properly design custom attribute classes are as follows:</a:t>
            </a:r>
          </a:p>
          <a:p>
            <a:endParaRPr lang="en-US" dirty="0" smtClean="0"/>
          </a:p>
          <a:p>
            <a:r>
              <a:rPr lang="en-US" dirty="0" smtClean="0"/>
              <a:t>    Applying the </a:t>
            </a:r>
            <a:r>
              <a:rPr lang="en-US" dirty="0" err="1" smtClean="0"/>
              <a:t>AttributeUsageAttribute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Declaring the attribute class. </a:t>
            </a:r>
          </a:p>
          <a:p>
            <a:endParaRPr lang="en-US" dirty="0" smtClean="0"/>
          </a:p>
          <a:p>
            <a:r>
              <a:rPr lang="en-US" dirty="0" smtClean="0"/>
              <a:t>    Declaring constructors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  Declaring properties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40640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дзаголовок 13"/>
          <p:cNvSpPr>
            <a:spLocks noGrp="1"/>
          </p:cNvSpPr>
          <p:nvPr>
            <p:ph type="subTitle" idx="4294967295"/>
          </p:nvPr>
        </p:nvSpPr>
        <p:spPr>
          <a:xfrm>
            <a:off x="281214" y="908050"/>
            <a:ext cx="7366083" cy="4545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AttributeUsage</a:t>
            </a:r>
            <a:endParaRPr lang="uk-UA" dirty="0"/>
          </a:p>
        </p:txBody>
      </p:sp>
      <p:sp>
        <p:nvSpPr>
          <p:cNvPr id="4" name="Текст 6"/>
          <p:cNvSpPr txBox="1">
            <a:spLocks/>
          </p:cNvSpPr>
          <p:nvPr/>
        </p:nvSpPr>
        <p:spPr>
          <a:xfrm>
            <a:off x="285791" y="1446663"/>
            <a:ext cx="8674213" cy="46828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endParaRPr lang="en-US" sz="2800" dirty="0" smtClean="0"/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System.AttributeUsage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System.AttributeTargets.All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      	    		  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AllowMultiple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= false, Inherited = true)]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MyAttribute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Attribute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private string info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private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num;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MyAttribute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(string info)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this.info = info;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}</a:t>
            </a:r>
          </a:p>
          <a:p>
            <a:pPr lvl="2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Num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lvl="2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get {return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this.num;}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set {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this.num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value;}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2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61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045" y="1527885"/>
            <a:ext cx="8565865" cy="458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6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463213" y="736980"/>
            <a:ext cx="7375154" cy="625644"/>
          </a:xfrm>
        </p:spPr>
        <p:txBody>
          <a:bodyPr/>
          <a:lstStyle/>
          <a:p>
            <a:r>
              <a:rPr lang="en-US" sz="2000" dirty="0" smtClean="0">
                <a:solidFill>
                  <a:srgbClr val="000000"/>
                </a:solidFill>
              </a:rPr>
              <a:t> [</a:t>
            </a:r>
            <a:r>
              <a:rPr lang="en-US" sz="2800" dirty="0" err="1" smtClean="0">
                <a:solidFill>
                  <a:srgbClr val="000000"/>
                </a:solidFill>
              </a:rPr>
              <a:t>DebuggerNonUserCode</a:t>
            </a:r>
            <a:r>
              <a:rPr lang="en-US" sz="2000" dirty="0" smtClean="0">
                <a:solidFill>
                  <a:srgbClr val="000000"/>
                </a:solidFill>
              </a:rPr>
              <a:t>]</a:t>
            </a:r>
            <a:endParaRPr lang="uk-UA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803" y="1255428"/>
            <a:ext cx="5599918" cy="521361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Подзаголовок 5"/>
          <p:cNvSpPr txBox="1">
            <a:spLocks/>
          </p:cNvSpPr>
          <p:nvPr/>
        </p:nvSpPr>
        <p:spPr>
          <a:xfrm>
            <a:off x="2253344" y="2759123"/>
            <a:ext cx="7375154" cy="625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Подзаголовок 5"/>
          <p:cNvSpPr txBox="1">
            <a:spLocks/>
          </p:cNvSpPr>
          <p:nvPr/>
        </p:nvSpPr>
        <p:spPr>
          <a:xfrm>
            <a:off x="6088367" y="2499816"/>
            <a:ext cx="2264064" cy="625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000" dirty="0" smtClean="0"/>
              <a:t>[</a:t>
            </a:r>
            <a:r>
              <a:rPr lang="en-US" sz="2000" dirty="0" err="1" smtClean="0"/>
              <a:t>DebuggerHidden</a:t>
            </a:r>
            <a:r>
              <a:rPr lang="en-US" sz="2000" dirty="0" smtClean="0"/>
              <a:t>]</a:t>
            </a:r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Подзаголовок 5"/>
          <p:cNvSpPr txBox="1">
            <a:spLocks/>
          </p:cNvSpPr>
          <p:nvPr/>
        </p:nvSpPr>
        <p:spPr>
          <a:xfrm>
            <a:off x="877195" y="2802342"/>
            <a:ext cx="7375154" cy="625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55635" y="2084275"/>
            <a:ext cx="26681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DebuggerStepThrough</a:t>
            </a:r>
            <a:r>
              <a:rPr lang="en-US" dirty="0" smtClean="0"/>
              <a:t>]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66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ThreadStatic</a:t>
            </a:r>
            <a:r>
              <a:rPr lang="en-US" dirty="0" smtClean="0"/>
              <a:t>]</a:t>
            </a:r>
          </a:p>
          <a:p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385" y="1501300"/>
            <a:ext cx="6710096" cy="38486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6704" y="3385476"/>
            <a:ext cx="6168931" cy="28744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429" y="5375419"/>
            <a:ext cx="2295842" cy="129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6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sp>
        <p:nvSpPr>
          <p:cNvPr id="7" name="Текст 6"/>
          <p:cNvSpPr txBox="1">
            <a:spLocks/>
          </p:cNvSpPr>
          <p:nvPr/>
        </p:nvSpPr>
        <p:spPr>
          <a:xfrm>
            <a:off x="210480" y="750626"/>
            <a:ext cx="8674213" cy="5296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800" dirty="0" smtClean="0"/>
          </a:p>
          <a:p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Текст 6"/>
          <p:cNvSpPr txBox="1">
            <a:spLocks/>
          </p:cNvSpPr>
          <p:nvPr/>
        </p:nvSpPr>
        <p:spPr>
          <a:xfrm>
            <a:off x="299438" y="905942"/>
            <a:ext cx="8674213" cy="4391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28578" lvl="0" indent="-228578" defTabSz="914309">
              <a:lnSpc>
                <a:spcPct val="12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</a:rPr>
              <a:t>Reflection is the ability of  managed code to read its own metadata for the purpose of finding assemblies and types information at runtime.</a:t>
            </a: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000000"/>
                </a:solidFill>
              </a:rPr>
              <a:t>Reflection :</a:t>
            </a: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     allows view attribute information at runtime.</a:t>
            </a: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     allows examining various types in an assembly and instantiate these types.</a:t>
            </a: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     allows late binding to methods and properties</a:t>
            </a: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228578" lvl="0" indent="-228578" defTabSz="914309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     allows creating new types at runtime and then performs some tasks using those types.</a:t>
            </a:r>
            <a:endParaRPr kumimoji="0" lang="uk-UA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134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2076</TotalTime>
  <Words>531</Words>
  <Application>Microsoft Office PowerPoint</Application>
  <PresentationFormat>Экран (4:3)</PresentationFormat>
  <Paragraphs>148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Title Slides Brand Panel</vt:lpstr>
      <vt:lpstr>Blank Slides with Logo</vt:lpstr>
      <vt:lpstr>Chapter Slides</vt:lpstr>
      <vt:lpstr>Attributes  &amp;  Reflection</vt:lpstr>
      <vt:lpstr>Слайд 2</vt:lpstr>
      <vt:lpstr>Attribute Parameters </vt:lpstr>
      <vt:lpstr>Custom Attributes </vt:lpstr>
      <vt:lpstr>Слайд 5</vt:lpstr>
      <vt:lpstr>Слайд 6</vt:lpstr>
      <vt:lpstr>Слайд 7</vt:lpstr>
      <vt:lpstr>Слайд 8</vt:lpstr>
      <vt:lpstr>Reflection 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Andriy</cp:lastModifiedBy>
  <cp:revision>179</cp:revision>
  <dcterms:created xsi:type="dcterms:W3CDTF">2015-09-10T13:48:25Z</dcterms:created>
  <dcterms:modified xsi:type="dcterms:W3CDTF">2017-10-20T01:51:00Z</dcterms:modified>
</cp:coreProperties>
</file>