
<file path=[Content_Types].xml><?xml version="1.0" encoding="utf-8"?>
<Types xmlns="http://schemas.openxmlformats.org/package/2006/content-types">
  <Default Extension="xlsx" ContentType="application/vnd.openxmlformats-officedocument.spreadsheetml.sheet"/>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handoutMasterIdLst>
    <p:handoutMasterId r:id="rId12"/>
  </p:handoutMasterIdLst>
  <p:sldIdLst>
    <p:sldId id="287" r:id="rId4"/>
    <p:sldId id="268" r:id="rId5"/>
    <p:sldId id="267" r:id="rId6"/>
    <p:sldId id="281" r:id="rId7"/>
    <p:sldId id="297" r:id="rId8"/>
    <p:sldId id="296" r:id="rId9"/>
    <p:sldId id="279" r:id="rId10"/>
    <p:sldId id="269" r:id="rId1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110" d="100"/>
          <a:sy n="110" d="100"/>
        </p:scale>
        <p:origin x="1914" y="102"/>
      </p:cViewPr>
      <p:guideLst>
        <p:guide pos="2904"/>
        <p:guide orient="horz" pos="2160"/>
        <p:guide orient="horz" pos="209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t>Usage of web servers for websites(w3techs.com, August 2017)</a:t>
            </a:r>
          </a:p>
        </c:rich>
      </c:tx>
      <c:layout>
        <c:manualLayout>
          <c:xMode val="edge"/>
          <c:yMode val="edge"/>
          <c:x val="0.115044009576295"/>
          <c:y val="0.00382165605095541"/>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Apache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Sheet1!$B$2</c:f>
              <c:numCache>
                <c:formatCode>#,#00%</c:formatCode>
                <c:ptCount val="1"/>
                <c:pt idx="0">
                  <c:v>0.487</c:v>
                </c:pt>
              </c:numCache>
            </c:numRef>
          </c:val>
        </c:ser>
        <c:ser>
          <c:idx val="1"/>
          <c:order val="1"/>
          <c:tx>
            <c:strRef>
              <c:f>Sheet1!$C$1</c:f>
              <c:strCache>
                <c:ptCount val="1"/>
                <c:pt idx="0">
                  <c:v>Nginx</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Sheet1!$C$2</c:f>
              <c:numCache>
                <c:formatCode>#,#00%</c:formatCode>
                <c:ptCount val="1"/>
                <c:pt idx="0">
                  <c:v>0.353</c:v>
                </c:pt>
              </c:numCache>
            </c:numRef>
          </c:val>
        </c:ser>
        <c:ser>
          <c:idx val="2"/>
          <c:order val="2"/>
          <c:tx>
            <c:strRef>
              <c:f>Sheet1!$D$1</c:f>
              <c:strCache>
                <c:ptCount val="1"/>
                <c:pt idx="0">
                  <c:v>Microsoft-IIS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Sheet1!$D$2</c:f>
              <c:numCache>
                <c:formatCode>#,#00%</c:formatCode>
                <c:ptCount val="1"/>
                <c:pt idx="0">
                  <c:v>0.108</c:v>
                </c:pt>
              </c:numCache>
            </c:numRef>
          </c:val>
        </c:ser>
        <c:ser>
          <c:idx val="3"/>
          <c:order val="3"/>
          <c:tx>
            <c:strRef>
              <c:f>Sheet1!$E$1</c:f>
              <c:strCache>
                <c:ptCount val="1"/>
                <c:pt idx="0">
                  <c:v>LiteSpeed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Sheet1!$E$2</c:f>
              <c:numCache>
                <c:formatCode>#,#00%</c:formatCode>
                <c:ptCount val="1"/>
                <c:pt idx="0">
                  <c:v>0.029</c:v>
                </c:pt>
              </c:numCache>
            </c:numRef>
          </c:val>
        </c:ser>
        <c:ser>
          <c:idx val="4"/>
          <c:order val="4"/>
          <c:tx>
            <c:strRef>
              <c:f>Sheet1!$F$1</c:f>
              <c:strCache>
                <c:ptCount val="1"/>
                <c:pt idx="0">
                  <c:v>Google Servers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Sheet1!$F$2</c:f>
              <c:numCache>
                <c:formatCode>#,#00%</c:formatCode>
                <c:ptCount val="1"/>
                <c:pt idx="0">
                  <c:v>0.011</c:v>
                </c:pt>
              </c:numCache>
            </c:numRef>
          </c:val>
        </c:ser>
        <c:ser>
          <c:idx val="5"/>
          <c:order val="5"/>
          <c:tx>
            <c:strRef>
              <c:f>Sheet1!$G$1</c:f>
              <c:strCache>
                <c:ptCount val="1"/>
                <c:pt idx="0">
                  <c:v>Tomcat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Sheet1!$G$2</c:f>
              <c:numCache>
                <c:formatCode>#,#00%</c:formatCode>
                <c:ptCount val="1"/>
                <c:pt idx="0">
                  <c:v>0.005</c:v>
                </c:pt>
              </c:numCache>
            </c:numRef>
          </c:val>
        </c:ser>
        <c:ser>
          <c:idx val="6"/>
          <c:order val="6"/>
          <c:tx>
            <c:strRef>
              <c:f>Sheet1!$H$1</c:f>
              <c:strCache>
                <c:ptCount val="1"/>
                <c:pt idx="0">
                  <c:v>Oher</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numRef>
              <c:f>Sheet1!$A$2</c:f>
              <c:numCache>
                <c:formatCode>General</c:formatCode>
                <c:ptCount val="1"/>
              </c:numCache>
            </c:numRef>
          </c:cat>
          <c:val>
            <c:numRef>
              <c:f>Sheet1!$H$2</c:f>
              <c:numCache>
                <c:formatCode>#,#00%</c:formatCode>
                <c:ptCount val="1"/>
                <c:pt idx="0">
                  <c:v>0.0119999999999999</c:v>
                </c:pt>
              </c:numCache>
            </c:numRef>
          </c:val>
        </c:ser>
        <c:dLbls>
          <c:showLegendKey val="0"/>
          <c:showVal val="0"/>
          <c:showCatName val="0"/>
          <c:showSerName val="0"/>
          <c:showPercent val="0"/>
          <c:showBubbleSize val="0"/>
        </c:dLbls>
        <c:gapWidth val="100"/>
        <c:overlap val="-24"/>
        <c:axId val="433749410"/>
        <c:axId val="522563013"/>
      </c:barChart>
      <c:catAx>
        <c:axId val="433749410"/>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2563013"/>
        <c:crosses val="autoZero"/>
        <c:auto val="1"/>
        <c:lblAlgn val="ctr"/>
        <c:lblOffset val="100"/>
        <c:noMultiLvlLbl val="0"/>
      </c:catAx>
      <c:valAx>
        <c:axId val="52256301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3749410"/>
        <c:crosses val="autoZero"/>
        <c:crossBetween val="between"/>
      </c:valAx>
      <c:spPr>
        <a:noFill/>
        <a:ln>
          <a:noFill/>
        </a:ln>
        <a:effectLst/>
      </c:spPr>
    </c:plotArea>
    <c:legend>
      <c:legendPos val="b"/>
      <c:layout>
        <c:manualLayout>
          <c:xMode val="edge"/>
          <c:yMode val="edge"/>
          <c:x val="0.28325822320975"/>
          <c:y val="0.9420382165605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fld>
            <a:endParaRPr lang="uk-UA"/>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600" indent="-228600">
              <a:buClr>
                <a:schemeClr val="bg2"/>
              </a:buClr>
              <a:buFont typeface="Arial" panose="020B0604020202020204"/>
              <a:buChar char="•"/>
              <a:defRPr sz="2200"/>
            </a:lvl1pPr>
            <a:lvl2pPr marL="685800" indent="-228600">
              <a:buClr>
                <a:schemeClr val="bg2"/>
              </a:buClr>
              <a:buFont typeface="Arial" panose="020B0604020202020204"/>
              <a:buChar char="•"/>
              <a:defRPr sz="2200" baseline="0"/>
            </a:lvl2pPr>
            <a:lvl3pPr marL="1143000" indent="-228600">
              <a:buClr>
                <a:schemeClr val="bg2"/>
              </a:buClr>
              <a:buFont typeface="Arial" panose="020B0604020202020204"/>
              <a:buChar char="•"/>
              <a:defRPr sz="2200"/>
            </a:lvl3pPr>
            <a:lvl4pPr marL="1600200" indent="-228600">
              <a:buClr>
                <a:schemeClr val="bg2"/>
              </a:buClr>
              <a:buSzPct val="80000"/>
              <a:buFont typeface="Arial" panose="020B0604020202020204"/>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subtitle 30pt</a:t>
            </a:r>
            <a:endParaRPr lang="uk-UA"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emf"/><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8"/>
          <a:stretch>
            <a:fillRect/>
          </a:stretch>
        </p:blipFill>
        <p:spPr>
          <a:xfrm>
            <a:off x="363133" y="6134735"/>
            <a:ext cx="2212309" cy="3220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800" indent="-228600" algn="l" defTabSz="913765"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3765"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185" y="2481580"/>
            <a:ext cx="8674100" cy="880110"/>
          </a:xfrm>
        </p:spPr>
        <p:txBody>
          <a:bodyPr/>
          <a:lstStyle/>
          <a:p>
            <a:r>
              <a:rPr lang="en-US"/>
              <a:t>Apache Web server and Self-conteined deployment</a:t>
            </a:r>
            <a:endParaRPr lang="en-US"/>
          </a:p>
        </p:txBody>
      </p:sp>
      <p:pic>
        <p:nvPicPr>
          <p:cNvPr id="4" name="Picture 3" descr="Apache-Web-server-logo"/>
          <p:cNvPicPr>
            <a:picLocks noChangeAspect="1"/>
          </p:cNvPicPr>
          <p:nvPr/>
        </p:nvPicPr>
        <p:blipFill>
          <a:blip r:embed="rId1"/>
          <a:stretch>
            <a:fillRect/>
          </a:stretch>
        </p:blipFill>
        <p:spPr>
          <a:xfrm>
            <a:off x="3653790" y="3803015"/>
            <a:ext cx="4848860" cy="1464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57200" indent="-457200">
              <a:buAutoNum type="arabicPeriod"/>
            </a:pPr>
            <a:r>
              <a:rPr lang="en-US" altLang="uk-UA" dirty="0">
                <a:ln/>
                <a:solidFill>
                  <a:schemeClr val="accent1"/>
                </a:solidFill>
                <a:effectLst>
                  <a:outerShdw blurRad="38100" dist="25400" dir="5400000" algn="ctr" rotWithShape="0">
                    <a:srgbClr val="6E747A">
                      <a:alpha val="43000"/>
                    </a:srgbClr>
                  </a:outerShdw>
                </a:effectLst>
              </a:rPr>
              <a:t>What is a Web Server?</a:t>
            </a:r>
            <a:endParaRPr lang="en-US" altLang="uk-UA" dirty="0">
              <a:ln/>
              <a:solidFill>
                <a:schemeClr val="accent1"/>
              </a:solidFill>
              <a:effectLst>
                <a:outerShdw blurRad="38100" dist="25400" dir="5400000" algn="ctr" rotWithShape="0">
                  <a:srgbClr val="6E747A">
                    <a:alpha val="43000"/>
                  </a:srgbClr>
                </a:outerShdw>
              </a:effectLst>
            </a:endParaRPr>
          </a:p>
          <a:p>
            <a:pPr marL="457200" indent="-457200">
              <a:buAutoNum type="arabicPeriod"/>
            </a:pPr>
            <a:r>
              <a:rPr lang="en-US" altLang="uk-UA" dirty="0">
                <a:ln/>
                <a:solidFill>
                  <a:schemeClr val="accent1"/>
                </a:solidFill>
                <a:effectLst>
                  <a:outerShdw blurRad="38100" dist="25400" dir="5400000" algn="ctr" rotWithShape="0">
                    <a:srgbClr val="6E747A">
                      <a:alpha val="43000"/>
                    </a:srgbClr>
                  </a:outerShdw>
                </a:effectLst>
              </a:rPr>
              <a:t>Most popular Web Servers</a:t>
            </a:r>
            <a:endParaRPr lang="en-US" altLang="uk-UA" dirty="0">
              <a:ln/>
              <a:solidFill>
                <a:schemeClr val="accent1"/>
              </a:solidFill>
              <a:effectLst>
                <a:outerShdw blurRad="38100" dist="25400" dir="5400000" algn="ctr" rotWithShape="0">
                  <a:srgbClr val="6E747A">
                    <a:alpha val="43000"/>
                  </a:srgbClr>
                </a:outerShdw>
              </a:effectLst>
            </a:endParaRPr>
          </a:p>
          <a:p>
            <a:pPr marL="457200" indent="-457200">
              <a:buAutoNum type="arabicPeriod"/>
            </a:pPr>
            <a:r>
              <a:rPr lang="en-US" dirty="0">
                <a:ln/>
                <a:solidFill>
                  <a:schemeClr val="accent1"/>
                </a:solidFill>
                <a:effectLst>
                  <a:outerShdw blurRad="38100" dist="25400" dir="5400000" algn="ctr" rotWithShape="0">
                    <a:srgbClr val="6E747A">
                      <a:alpha val="43000"/>
                    </a:srgbClr>
                  </a:outerShdw>
                </a:effectLst>
                <a:sym typeface="+mn-ea"/>
              </a:rPr>
              <a:t>What do We need for deploy ASP Core app?</a:t>
            </a:r>
            <a:endParaRPr lang="en-US" dirty="0">
              <a:ln/>
              <a:solidFill>
                <a:schemeClr val="accent1"/>
              </a:solidFill>
              <a:effectLst>
                <a:outerShdw blurRad="38100" dist="25400" dir="5400000" algn="ctr" rotWithShape="0">
                  <a:srgbClr val="6E747A">
                    <a:alpha val="43000"/>
                  </a:srgbClr>
                </a:outerShdw>
              </a:effectLst>
              <a:sym typeface="+mn-ea"/>
            </a:endParaRPr>
          </a:p>
          <a:p>
            <a:pPr marL="457200" indent="-457200">
              <a:buAutoNum type="arabicPeriod"/>
            </a:pPr>
            <a:r>
              <a:rPr lang="en-US" dirty="0">
                <a:ln/>
                <a:solidFill>
                  <a:schemeClr val="accent1"/>
                </a:solidFill>
                <a:effectLst>
                  <a:outerShdw blurRad="38100" dist="25400" dir="5400000" algn="ctr" rotWithShape="0">
                    <a:srgbClr val="6E747A">
                      <a:alpha val="43000"/>
                    </a:srgbClr>
                  </a:outerShdw>
                </a:effectLst>
                <a:cs typeface="Courier New" panose="02070309020205020404" pitchFamily="49" charset="0"/>
                <a:sym typeface="+mn-ea"/>
              </a:rPr>
              <a:t>.NET Core Runtime Deployment Options</a:t>
            </a:r>
            <a:endParaRPr lang="en-US" dirty="0">
              <a:ln/>
              <a:solidFill>
                <a:schemeClr val="accent1"/>
              </a:solidFill>
              <a:effectLst>
                <a:outerShdw blurRad="38100" dist="25400" dir="5400000" algn="ctr" rotWithShape="0">
                  <a:srgbClr val="6E747A">
                    <a:alpha val="43000"/>
                  </a:srgbClr>
                </a:outerShdw>
              </a:effectLst>
              <a:cs typeface="Courier New" panose="02070309020205020404" pitchFamily="49" charset="0"/>
              <a:sym typeface="+mn-ea"/>
            </a:endParaRPr>
          </a:p>
          <a:p>
            <a:pPr/>
            <a:endParaRPr lang="en-US" altLang="uk-UA" dirty="0">
              <a:ln/>
              <a:solidFill>
                <a:schemeClr val="accent1"/>
              </a:solidFill>
              <a:effectLst>
                <a:outerShdw blurRad="38100" dist="25400" dir="5400000" algn="ctr" rotWithShape="0">
                  <a:srgbClr val="6E747A">
                    <a:alpha val="43000"/>
                  </a:srgbClr>
                </a:outerShdw>
              </a:effectLst>
              <a:cs typeface="Courier New" panose="02070309020205020404" pitchFamily="49" charset="0"/>
              <a:sym typeface="+mn-ea"/>
            </a:endParaRPr>
          </a:p>
        </p:txBody>
      </p:sp>
      <p:sp>
        <p:nvSpPr>
          <p:cNvPr id="2" name="Subtitle 1"/>
          <p:cNvSpPr>
            <a:spLocks noGrp="1"/>
          </p:cNvSpPr>
          <p:nvPr>
            <p:ph type="subTitle" idx="1"/>
          </p:nvPr>
        </p:nvSpPr>
        <p:spPr>
          <a:xfrm>
            <a:off x="272415" y="899795"/>
            <a:ext cx="8674735" cy="454660"/>
          </a:xfrm>
        </p:spPr>
        <p:txBody>
          <a:bodyPr/>
          <a:lstStyle/>
          <a:p>
            <a:pPr algn="ctr"/>
            <a:r>
              <a:rPr lang="en-US" altLang="uk-UA" dirty="0"/>
              <a:t>Agenda</a:t>
            </a:r>
            <a:endParaRPr lang="en-US" altLang="uk-U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61620" y="4286250"/>
            <a:ext cx="8620760" cy="1482725"/>
          </a:xfrm>
        </p:spPr>
        <p:txBody>
          <a:bodyPr>
            <a:normAutofit lnSpcReduction="20000"/>
          </a:bodyPr>
          <a:lstStyle/>
          <a:p>
            <a:r>
              <a:rPr lang="uk-UA"/>
              <a:t>A web server is a computer system that processes requests via HTTP, the basic network protocol used to distribute information on the World Wide Web. The term can refer to the entire system, or specifically to the software that accepts and supervises the HTTP requests</a:t>
            </a:r>
            <a:endParaRPr lang="uk-UA"/>
          </a:p>
        </p:txBody>
      </p:sp>
      <p:sp>
        <p:nvSpPr>
          <p:cNvPr id="8" name="Заголовок 7"/>
          <p:cNvSpPr>
            <a:spLocks noGrp="1"/>
          </p:cNvSpPr>
          <p:nvPr>
            <p:ph type="title"/>
          </p:nvPr>
        </p:nvSpPr>
        <p:spPr/>
        <p:txBody>
          <a:bodyPr/>
          <a:lstStyle/>
          <a:p>
            <a:pPr algn="ctr"/>
            <a:r>
              <a:rPr lang="en-US" altLang="uk-UA" dirty="0">
                <a:effectLst>
                  <a:outerShdw blurRad="38100" dist="25400" dir="5400000" algn="ctr" rotWithShape="0">
                    <a:srgbClr val="6E747A">
                      <a:alpha val="43000"/>
                    </a:srgbClr>
                  </a:outerShdw>
                </a:effectLst>
                <a:sym typeface="+mn-ea"/>
              </a:rPr>
              <a:t>What is a Web Server?</a:t>
            </a:r>
            <a:endParaRPr lang="uk-UA"/>
          </a:p>
        </p:txBody>
      </p:sp>
      <p:pic>
        <p:nvPicPr>
          <p:cNvPr id="2" name="Picture 1" descr="WebBrowser-WebServer"/>
          <p:cNvPicPr>
            <a:picLocks noChangeAspect="1"/>
          </p:cNvPicPr>
          <p:nvPr/>
        </p:nvPicPr>
        <p:blipFill>
          <a:blip r:embed="rId1"/>
          <a:stretch>
            <a:fillRect/>
          </a:stretch>
        </p:blipFill>
        <p:spPr>
          <a:xfrm>
            <a:off x="1643380" y="869315"/>
            <a:ext cx="5558790" cy="238823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p:txBody>
          <a:bodyPr/>
          <a:lstStyle/>
          <a:p>
            <a:r>
              <a:rPr lang="en-US" altLang="uk-UA" dirty="0">
                <a:effectLst>
                  <a:outerShdw blurRad="38100" dist="25400" dir="5400000" algn="ctr" rotWithShape="0">
                    <a:srgbClr val="6E747A">
                      <a:alpha val="43000"/>
                    </a:srgbClr>
                  </a:outerShdw>
                </a:effectLst>
                <a:sym typeface="+mn-ea"/>
              </a:rPr>
              <a:t>Most popular Web Servers</a:t>
            </a:r>
            <a:endParaRPr lang="uk-UA"/>
          </a:p>
        </p:txBody>
      </p:sp>
      <p:graphicFrame>
        <p:nvGraphicFramePr>
          <p:cNvPr id="2" name="Table Placeholder 1"/>
          <p:cNvGraphicFramePr/>
          <p:nvPr>
            <p:ph type="tbl" sz="quarter" idx="10"/>
          </p:nvPr>
        </p:nvGraphicFramePr>
        <p:xfrm>
          <a:off x="272143" y="1500508"/>
          <a:ext cx="8655957" cy="4984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Table Placeholder 3"/>
          <p:cNvPicPr>
            <a:picLocks noChangeAspect="1"/>
          </p:cNvPicPr>
          <p:nvPr>
            <p:ph type="tbl" sz="quarter" idx="10"/>
          </p:nvPr>
        </p:nvPicPr>
        <p:blipFill>
          <a:blip r:embed="rId1"/>
          <a:stretch>
            <a:fillRect/>
          </a:stretch>
        </p:blipFill>
        <p:spPr>
          <a:xfrm>
            <a:off x="334645" y="1106170"/>
            <a:ext cx="8285480" cy="1304925"/>
          </a:xfrm>
          <a:prstGeom prst="rect">
            <a:avLst/>
          </a:prstGeom>
        </p:spPr>
      </p:pic>
      <p:sp>
        <p:nvSpPr>
          <p:cNvPr id="6" name="Подзаголовок 1"/>
          <p:cNvSpPr>
            <a:spLocks noGrp="1"/>
          </p:cNvSpPr>
          <p:nvPr>
            <p:ph type="subTitle" idx="4294967295"/>
          </p:nvPr>
        </p:nvSpPr>
        <p:spPr>
          <a:xfrm>
            <a:off x="334645" y="187960"/>
            <a:ext cx="8655685" cy="454660"/>
          </a:xfrm>
        </p:spPr>
        <p:txBody>
          <a:bodyPr>
            <a:normAutofit fontScale="90000" lnSpcReduction="20000"/>
          </a:bodyPr>
          <a:p>
            <a:pPr algn="ctr"/>
            <a:r>
              <a:rPr lang="en-US" dirty="0"/>
              <a:t>What do We need for deploy ASP Core app?</a:t>
            </a:r>
            <a:endParaRPr lang="en-US" dirty="0"/>
          </a:p>
        </p:txBody>
      </p:sp>
      <p:sp>
        <p:nvSpPr>
          <p:cNvPr id="9" name="Text Box 8"/>
          <p:cNvSpPr txBox="1"/>
          <p:nvPr/>
        </p:nvSpPr>
        <p:spPr>
          <a:xfrm>
            <a:off x="673100" y="2638425"/>
            <a:ext cx="5704205" cy="2306955"/>
          </a:xfrm>
          <a:prstGeom prst="rect">
            <a:avLst/>
          </a:prstGeom>
          <a:noFill/>
        </p:spPr>
        <p:txBody>
          <a:bodyPr wrap="none" rtlCol="0">
            <a:spAutoFit/>
          </a:bodyPr>
          <a:p>
            <a:pPr marL="342900" indent="-342900" algn="l">
              <a:lnSpc>
                <a:spcPct val="150000"/>
              </a:lnSpc>
              <a:buAutoNum type="arabicPeriod"/>
            </a:pPr>
            <a:r>
              <a:rPr lang="en-US" sz="2400">
                <a:sym typeface="+mn-ea"/>
              </a:rPr>
              <a:t>.Net core a</a:t>
            </a:r>
            <a:r>
              <a:rPr lang="en-US" sz="2400"/>
              <a:t>pplication </a:t>
            </a:r>
            <a:endParaRPr lang="en-US" sz="2400"/>
          </a:p>
          <a:p>
            <a:pPr marL="342900" indent="-342900" algn="l">
              <a:lnSpc>
                <a:spcPct val="150000"/>
              </a:lnSpc>
              <a:buAutoNum type="arabicPeriod"/>
            </a:pPr>
            <a:r>
              <a:rPr lang="en-US" sz="2400"/>
              <a:t>Server with CentOs 7</a:t>
            </a:r>
            <a:endParaRPr lang="en-US" sz="2400"/>
          </a:p>
          <a:p>
            <a:pPr marL="342900" indent="-342900" algn="l">
              <a:lnSpc>
                <a:spcPct val="150000"/>
              </a:lnSpc>
              <a:buAutoNum type="arabicPeriod"/>
            </a:pPr>
            <a:r>
              <a:rPr lang="en-US" sz="2400"/>
              <a:t>Install Apache as reverse proxy server.</a:t>
            </a:r>
            <a:endParaRPr lang="en-US" sz="2400"/>
          </a:p>
          <a:p>
            <a:pPr marL="342900" indent="-342900" algn="l">
              <a:lnSpc>
                <a:spcPct val="150000"/>
              </a:lnSpc>
              <a:buAutoNum type="arabicPeriod"/>
            </a:pPr>
            <a:r>
              <a:rPr lang="en-US" sz="2400"/>
              <a:t>Configurate Kestrel Server</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Group 22"/>
          <p:cNvGrpSpPr/>
          <p:nvPr/>
        </p:nvGrpSpPr>
        <p:grpSpPr>
          <a:xfrm>
            <a:off x="4938395" y="2399665"/>
            <a:ext cx="3307715" cy="3425825"/>
            <a:chOff x="6890985" y="1926926"/>
            <a:chExt cx="4367125" cy="3813810"/>
          </a:xfrm>
        </p:grpSpPr>
        <p:sp>
          <p:nvSpPr>
            <p:cNvPr id="24" name="Rounded Rectangle 23"/>
            <p:cNvSpPr/>
            <p:nvPr/>
          </p:nvSpPr>
          <p:spPr bwMode="auto">
            <a:xfrm>
              <a:off x="6890985" y="1926926"/>
              <a:ext cx="4367125" cy="3813810"/>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lstStyle/>
            <a:p>
              <a:pPr algn="ctr" defTabSz="932180"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25" name="TextBox 3"/>
            <p:cNvSpPr txBox="1"/>
            <p:nvPr/>
          </p:nvSpPr>
          <p:spPr>
            <a:xfrm>
              <a:off x="7132328" y="2125370"/>
              <a:ext cx="4011837" cy="1804756"/>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5439">
                        <a:srgbClr val="F8F8F8"/>
                      </a:gs>
                      <a:gs pos="10000">
                        <a:srgbClr val="F8F8F8"/>
                      </a:gs>
                    </a:gsLst>
                    <a:lin ang="5400000" scaled="0"/>
                  </a:gradFill>
                </a:rPr>
                <a:t>Self-contained Deployment (SCD)</a:t>
              </a:r>
              <a:endParaRPr lang="en-US" sz="3200" dirty="0">
                <a:gradFill>
                  <a:gsLst>
                    <a:gs pos="5439">
                      <a:srgbClr val="F8F8F8"/>
                    </a:gs>
                    <a:gs pos="10000">
                      <a:srgbClr val="F8F8F8"/>
                    </a:gs>
                  </a:gsLst>
                  <a:lin ang="5400000" scaled="0"/>
                </a:gradFill>
              </a:endParaRPr>
            </a:p>
          </p:txBody>
        </p:sp>
        <p:sp>
          <p:nvSpPr>
            <p:cNvPr id="26" name="Rectangle 25"/>
            <p:cNvSpPr/>
            <p:nvPr/>
          </p:nvSpPr>
          <p:spPr bwMode="auto">
            <a:xfrm>
              <a:off x="7132050" y="4399717"/>
              <a:ext cx="3868399" cy="117065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.NET Runtime</a:t>
              </a:r>
              <a:endParaRPr lang="en-US" sz="32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grpSp>
      <p:sp>
        <p:nvSpPr>
          <p:cNvPr id="31" name="Title 1"/>
          <p:cNvSpPr>
            <a:spLocks noGrp="1"/>
          </p:cNvSpPr>
          <p:nvPr/>
        </p:nvSpPr>
        <p:spPr>
          <a:xfrm>
            <a:off x="198755" y="182880"/>
            <a:ext cx="8808720" cy="805180"/>
          </a:xfrm>
          <a:prstGeom prst="rect">
            <a:avLst/>
          </a:prstGeom>
        </p:spPr>
        <p:txBody>
          <a:bodyPr vert="horz" wrap="square" lIns="146304" tIns="91440" rIns="146304" bIns="91440" rtlCol="0" anchor="t">
            <a:noAutofit/>
          </a:bodyPr>
          <a:lstStyle>
            <a:lvl1pPr algn="l" defTabSz="932180"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sz="3600" dirty="0">
                <a:cs typeface="Courier New" panose="02070309020205020404" pitchFamily="49" charset="0"/>
              </a:rPr>
              <a:t>.NET Core Runtime Deployment Options</a:t>
            </a:r>
            <a:endParaRPr lang="en-US" sz="3600" dirty="0">
              <a:cs typeface="Courier New" panose="02070309020205020404" pitchFamily="49" charset="0"/>
            </a:endParaRPr>
          </a:p>
        </p:txBody>
      </p:sp>
      <p:grpSp>
        <p:nvGrpSpPr>
          <p:cNvPr id="36" name="Group 35"/>
          <p:cNvGrpSpPr/>
          <p:nvPr/>
        </p:nvGrpSpPr>
        <p:grpSpPr>
          <a:xfrm>
            <a:off x="934085" y="2399665"/>
            <a:ext cx="3310890" cy="3425825"/>
            <a:chOff x="1097653" y="1668482"/>
            <a:chExt cx="4571950" cy="4794732"/>
          </a:xfrm>
        </p:grpSpPr>
        <p:sp>
          <p:nvSpPr>
            <p:cNvPr id="37" name="Rounded Rectangle 4"/>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lstStyle/>
            <a:p>
              <a:pPr algn="ctr" defTabSz="932180"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38" name="TextBox 9"/>
            <p:cNvSpPr txBox="1"/>
            <p:nvPr/>
          </p:nvSpPr>
          <p:spPr>
            <a:xfrm>
              <a:off x="1293550" y="1779071"/>
              <a:ext cx="4206194" cy="288928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5439">
                        <a:srgbClr val="F8F8F8"/>
                      </a:gs>
                      <a:gs pos="10000">
                        <a:srgbClr val="F8F8F8"/>
                      </a:gs>
                    </a:gsLst>
                    <a:lin ang="5400000" scaled="0"/>
                  </a:gradFill>
                </a:rPr>
                <a:t>Framework Dependent Deployment (FDD)</a:t>
              </a:r>
              <a:endParaRPr lang="en-US" sz="3200" dirty="0">
                <a:gradFill>
                  <a:gsLst>
                    <a:gs pos="5439">
                      <a:srgbClr val="F8F8F8"/>
                    </a:gs>
                    <a:gs pos="10000">
                      <a:srgbClr val="F8F8F8"/>
                    </a:gs>
                  </a:gsLst>
                  <a:lin ang="5400000" scaled="0"/>
                </a:gradFill>
              </a:endParaRPr>
            </a:p>
          </p:txBody>
        </p:sp>
        <p:sp>
          <p:nvSpPr>
            <p:cNvPr id="39" name="Rectangle 38"/>
            <p:cNvSpPr/>
            <p:nvPr/>
          </p:nvSpPr>
          <p:spPr bwMode="auto">
            <a:xfrm>
              <a:off x="1124128" y="4908751"/>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.NET Runtime</a:t>
              </a:r>
              <a:endParaRPr lang="en-US" sz="32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grpSp>
      <p:pic>
        <p:nvPicPr>
          <p:cNvPr id="40" name="Picture 39" descr=".net core"/>
          <p:cNvPicPr>
            <a:picLocks noChangeAspect="1"/>
          </p:cNvPicPr>
          <p:nvPr/>
        </p:nvPicPr>
        <p:blipFill>
          <a:blip r:embed="rId1"/>
          <a:stretch>
            <a:fillRect/>
          </a:stretch>
        </p:blipFill>
        <p:spPr>
          <a:xfrm>
            <a:off x="4023995" y="809625"/>
            <a:ext cx="1157605" cy="1157605"/>
          </a:xfrm>
          <a:prstGeom prst="rect">
            <a:avLst/>
          </a:prstGeom>
        </p:spPr>
      </p:pic>
      <p:sp>
        <p:nvSpPr>
          <p:cNvPr id="42" name="Down Arrow 41"/>
          <p:cNvSpPr/>
          <p:nvPr/>
        </p:nvSpPr>
        <p:spPr>
          <a:xfrm rot="18840000">
            <a:off x="5508625" y="1368425"/>
            <a:ext cx="316230" cy="724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Down Arrow 42"/>
          <p:cNvSpPr/>
          <p:nvPr/>
        </p:nvSpPr>
        <p:spPr>
          <a:xfrm rot="2820000">
            <a:off x="3294380" y="1371600"/>
            <a:ext cx="316230" cy="724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p:nvPr/>
        </p:nvGraphicFramePr>
        <p:xfrm>
          <a:off x="473075" y="869950"/>
          <a:ext cx="8197850" cy="4200525"/>
        </p:xfrm>
        <a:graphic>
          <a:graphicData uri="http://schemas.openxmlformats.org/drawingml/2006/table">
            <a:tbl>
              <a:tblPr firstRow="1" bandRow="1">
                <a:tableStyleId>{00A15C55-8517-42AA-B614-E9B94910E393}</a:tableStyleId>
              </a:tblPr>
              <a:tblGrid>
                <a:gridCol w="4098925"/>
                <a:gridCol w="4098925"/>
              </a:tblGrid>
              <a:tr h="394335">
                <a:tc>
                  <a:txBody>
                    <a:bodyPr/>
                    <a:p>
                      <a:pPr algn="ctr">
                        <a:buNone/>
                      </a:pPr>
                      <a:r>
                        <a:rPr lang="en-US"/>
                        <a:t>FDD</a:t>
                      </a:r>
                      <a:endParaRPr lang="en-US"/>
                    </a:p>
                  </a:txBody>
                  <a:tcPr anchor="ctr" anchorCtr="0"/>
                </a:tc>
                <a:tc>
                  <a:txBody>
                    <a:bodyPr/>
                    <a:p>
                      <a:pPr algn="ctr">
                        <a:buNone/>
                      </a:pPr>
                      <a:r>
                        <a:rPr lang="en-US"/>
                        <a:t>SCD</a:t>
                      </a:r>
                      <a:endParaRPr lang="en-US"/>
                    </a:p>
                  </a:txBody>
                  <a:tcPr anchor="ctr" anchorCtr="0"/>
                </a:tc>
              </a:tr>
              <a:tr h="394335">
                <a:tc>
                  <a:txBody>
                    <a:bodyPr/>
                    <a:p>
                      <a:pPr algn="ctr">
                        <a:buNone/>
                      </a:pPr>
                      <a:r>
                        <a:rPr lang="en-US" sz="1800">
                          <a:sym typeface="+mn-ea"/>
                        </a:rPr>
                        <a:t>Dependencies of .Net core</a:t>
                      </a:r>
                      <a:endParaRPr lang="en-US"/>
                    </a:p>
                  </a:txBody>
                  <a:tcPr anchor="ctr" anchorCtr="0"/>
                </a:tc>
                <a:tc>
                  <a:txBody>
                    <a:bodyPr/>
                    <a:p>
                      <a:pPr algn="ctr">
                        <a:buNone/>
                      </a:pPr>
                      <a:r>
                        <a:rPr lang="en-US" sz="1800">
                          <a:sym typeface="+mn-ea"/>
                        </a:rPr>
                        <a:t>Full autonomy </a:t>
                      </a:r>
                      <a:endParaRPr lang="en-US"/>
                    </a:p>
                  </a:txBody>
                  <a:tcPr anchor="ctr" anchorCtr="0"/>
                </a:tc>
              </a:tr>
              <a:tr h="394335">
                <a:tc>
                  <a:txBody>
                    <a:bodyPr/>
                    <a:p>
                      <a:pPr algn="ctr">
                        <a:buNone/>
                      </a:pPr>
                      <a:r>
                        <a:rPr lang="en-US"/>
                        <a:t>You don't have to define the target operating systems that your .NET Core app will run on in advance. </a:t>
                      </a:r>
                      <a:endParaRPr lang="en-US"/>
                    </a:p>
                  </a:txBody>
                  <a:tcPr anchor="ctr" anchorCtr="0"/>
                </a:tc>
                <a:tc>
                  <a:txBody>
                    <a:bodyPr/>
                    <a:p>
                      <a:pPr algn="ctr">
                        <a:buNone/>
                      </a:pPr>
                      <a:r>
                        <a:rPr lang="en-US"/>
                        <a:t>You must select the target platforms for which you build deployment packages in advance</a:t>
                      </a:r>
                      <a:endParaRPr lang="en-US"/>
                    </a:p>
                  </a:txBody>
                  <a:tcPr anchor="ctr" anchorCtr="0"/>
                </a:tc>
              </a:tr>
              <a:tr h="394335">
                <a:tc>
                  <a:txBody>
                    <a:bodyPr/>
                    <a:p>
                      <a:pPr algn="ctr">
                        <a:buNone/>
                      </a:pPr>
                      <a:r>
                        <a:rPr lang="en-US" sz="1800">
                          <a:sym typeface="+mn-ea"/>
                        </a:rPr>
                        <a:t>It's possible for the .NET Core runtime and libraries to change without your knowledge in future releases. In rare cases, this may change the behavior of your app.</a:t>
                      </a:r>
                      <a:endParaRPr lang="en-US"/>
                    </a:p>
                  </a:txBody>
                  <a:tcPr anchor="ctr" anchorCtr="0"/>
                </a:tc>
                <a:tc>
                  <a:txBody>
                    <a:bodyPr/>
                    <a:p>
                      <a:pPr algn="ctr">
                        <a:buNone/>
                      </a:pPr>
                      <a:r>
                        <a:rPr lang="en-US"/>
                        <a:t>You can be assured that the target system can run your .NET Core app, since you're providing the version of .NET Core that it will run on.</a:t>
                      </a:r>
                      <a:endParaRPr lang="en-US"/>
                    </a:p>
                  </a:txBody>
                  <a:tcPr anchor="ctr" anchorCtr="0"/>
                </a:tc>
              </a:tr>
              <a:tr h="394335">
                <a:tc>
                  <a:txBody>
                    <a:bodyPr/>
                    <a:p>
                      <a:pPr algn="ctr">
                        <a:buNone/>
                      </a:pPr>
                      <a:r>
                        <a:rPr lang="en-US" sz="1800">
                          <a:sym typeface="+mn-ea"/>
                        </a:rPr>
                        <a:t>Small size</a:t>
                      </a:r>
                      <a:endParaRPr lang="en-US"/>
                    </a:p>
                  </a:txBody>
                  <a:tcPr anchor="ctr" anchorCtr="0"/>
                </a:tc>
                <a:tc>
                  <a:txBody>
                    <a:bodyPr/>
                    <a:p>
                      <a:pPr algn="ctr">
                        <a:buNone/>
                      </a:pPr>
                      <a:r>
                        <a:rPr lang="en-US" sz="1800">
                          <a:sym typeface="+mn-ea"/>
                        </a:rPr>
                        <a:t>Large size </a:t>
                      </a:r>
                      <a:endParaRPr lang="en-US"/>
                    </a:p>
                  </a:txBody>
                  <a:tcPr anchor="ctr" anchorCtr="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1316</Words>
  <Application>WPS Presentation</Application>
  <PresentationFormat>On-screen Show (4:3)</PresentationFormat>
  <Paragraphs>53</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vt:i4>
      </vt:variant>
    </vt:vector>
  </HeadingPairs>
  <TitlesOfParts>
    <vt:vector size="23" baseType="lpstr">
      <vt:lpstr>Arial</vt:lpstr>
      <vt:lpstr>SimSun</vt:lpstr>
      <vt:lpstr>Wingdings</vt:lpstr>
      <vt:lpstr>Arial</vt:lpstr>
      <vt:lpstr>Tahoma</vt:lpstr>
      <vt:lpstr>Tahoma</vt:lpstr>
      <vt:lpstr>Microsoft YaHei</vt:lpstr>
      <vt:lpstr/>
      <vt:lpstr>Arial Unicode MS</vt:lpstr>
      <vt:lpstr>Calibri</vt:lpstr>
      <vt:lpstr>Shorelines Script Bold</vt:lpstr>
      <vt:lpstr>Courier New</vt:lpstr>
      <vt:lpstr>Segoe UI</vt:lpstr>
      <vt:lpstr>Blank Slides with Logo</vt:lpstr>
      <vt:lpstr>Chapter Slides</vt:lpstr>
      <vt:lpstr>Apache Web server</vt:lpstr>
      <vt:lpstr>PowerPoint 演示文稿</vt:lpstr>
      <vt:lpstr>What is a Web Server?</vt:lpstr>
      <vt:lpstr>PowerPoint 演示文稿</vt:lpstr>
      <vt:lpstr>PowerPoint 演示文稿</vt:lpstr>
      <vt:lpstr>.NET Core Runtime Deployment Options</vt:lpstr>
      <vt:lpstr>Apache with .Net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Taras</cp:lastModifiedBy>
  <cp:revision>117</cp:revision>
  <dcterms:created xsi:type="dcterms:W3CDTF">2015-09-10T13:48:00Z</dcterms:created>
  <dcterms:modified xsi:type="dcterms:W3CDTF">2017-10-09T06:36:30Z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