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6" r:id="rId2"/>
    <p:sldMasterId id="2147483686" r:id="rId3"/>
  </p:sldMasterIdLst>
  <p:handoutMasterIdLst>
    <p:handoutMasterId r:id="rId20"/>
  </p:handoutMasterIdLst>
  <p:sldIdLst>
    <p:sldId id="287" r:id="rId4"/>
    <p:sldId id="268" r:id="rId5"/>
    <p:sldId id="267" r:id="rId6"/>
    <p:sldId id="299" r:id="rId7"/>
    <p:sldId id="300" r:id="rId8"/>
    <p:sldId id="305" r:id="rId9"/>
    <p:sldId id="288" r:id="rId10"/>
    <p:sldId id="301" r:id="rId11"/>
    <p:sldId id="289" r:id="rId12"/>
    <p:sldId id="302" r:id="rId13"/>
    <p:sldId id="290" r:id="rId14"/>
    <p:sldId id="291" r:id="rId15"/>
    <p:sldId id="303" r:id="rId16"/>
    <p:sldId id="292" r:id="rId17"/>
    <p:sldId id="304" r:id="rId18"/>
    <p:sldId id="293" r:id="rId1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1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9" autoAdjust="0"/>
    <p:restoredTop sz="96433" autoAdjust="0"/>
  </p:normalViewPr>
  <p:slideViewPr>
    <p:cSldViewPr snapToGrid="0" showGuides="1">
      <p:cViewPr>
        <p:scale>
          <a:sx n="60" d="100"/>
          <a:sy n="60" d="100"/>
        </p:scale>
        <p:origin x="-1152" y="-414"/>
      </p:cViewPr>
      <p:guideLst>
        <p:guide orient="horz" pos="2160"/>
        <p:guide orient="horz" pos="21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676A-16FE-41B0-990D-65C7DB39A42C}" type="datetimeFigureOut">
              <a:rPr lang="uk-UA" smtClean="0"/>
              <a:t>11.10.2017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AE1-4A07-4FCA-AD40-38BC1EAF641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09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666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4589" y="5848096"/>
            <a:ext cx="7886700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subtitle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600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0867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66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88"/>
            <a:ext cx="8674213" cy="4391025"/>
          </a:xfrm>
        </p:spPr>
        <p:txBody>
          <a:bodyPr/>
          <a:lstStyle>
            <a:lvl1pPr marL="228578" indent="-228578">
              <a:buClr>
                <a:schemeClr val="bg2"/>
              </a:buClr>
              <a:buFont typeface="Arial"/>
              <a:buChar char="•"/>
              <a:defRPr sz="2200"/>
            </a:lvl1pPr>
            <a:lvl2pPr marL="685734" indent="-228578">
              <a:buClr>
                <a:schemeClr val="bg2"/>
              </a:buClr>
              <a:buFont typeface="Arial"/>
              <a:buChar char="•"/>
              <a:defRPr sz="2200" baseline="0"/>
            </a:lvl2pPr>
            <a:lvl3pPr marL="1142886" indent="-228578">
              <a:buClr>
                <a:schemeClr val="bg2"/>
              </a:buClr>
              <a:buFont typeface="Arial"/>
              <a:buChar char="•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Arial"/>
              <a:buChar char="•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4105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/>
          <p:cNvSpPr>
            <a:spLocks noGrp="1"/>
          </p:cNvSpPr>
          <p:nvPr>
            <p:ph type="tbl" sz="quarter" idx="10"/>
          </p:nvPr>
        </p:nvSpPr>
        <p:spPr>
          <a:xfrm>
            <a:off x="272143" y="1233491"/>
            <a:ext cx="8675405" cy="4391025"/>
          </a:xfrm>
        </p:spPr>
        <p:txBody>
          <a:bodyPr/>
          <a:lstStyle/>
          <a:p>
            <a:endParaRPr lang="uk-UA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908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4" y="1233488"/>
            <a:ext cx="3685630" cy="45354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1038"/>
            <a:ext cx="397812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4588934" y="0"/>
            <a:ext cx="4555066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452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agr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272143" y="1233491"/>
            <a:ext cx="4191511" cy="453548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0"/>
          </p:nvPr>
        </p:nvSpPr>
        <p:spPr>
          <a:xfrm>
            <a:off x="4680349" y="1233491"/>
            <a:ext cx="4212826" cy="4535484"/>
          </a:xfrm>
        </p:spPr>
        <p:txBody>
          <a:bodyPr/>
          <a:lstStyle/>
          <a:p>
            <a:endParaRPr lang="uk-UA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393700"/>
            <a:ext cx="7371878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4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91542" y="2701639"/>
            <a:ext cx="5723313" cy="1731039"/>
          </a:xfrm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 6</a:t>
            </a:r>
            <a:r>
              <a:rPr lang="uk-UA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91546" y="1963231"/>
            <a:ext cx="6727075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subtitle 30pt</a:t>
            </a:r>
            <a:endParaRPr lang="uk-UA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-567267" y="4258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5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4" y="1592494"/>
            <a:ext cx="8675404" cy="5005161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 smtClean="0"/>
              <a:t>Click to add text</a:t>
            </a:r>
            <a:endParaRPr lang="ru-RU" dirty="0" smtClean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72144" y="908050"/>
            <a:ext cx="7375154" cy="454573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smtClean="0"/>
              <a:t>Click to add title 3</a:t>
            </a:r>
            <a:r>
              <a:rPr lang="uk-UA" dirty="0" smtClean="0"/>
              <a:t>0</a:t>
            </a:r>
            <a:r>
              <a:rPr lang="en-US" dirty="0" err="1" smtClean="0"/>
              <a:t>pt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666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214" y="908051"/>
            <a:ext cx="8497101" cy="46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1657350"/>
            <a:ext cx="8498916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2997" y="185737"/>
            <a:ext cx="8705103" cy="523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5236" y="183243"/>
            <a:ext cx="8720122" cy="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  <p15:guide id="3" orient="horz" pos="41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pos="2812" userDrawn="1">
          <p15:clr>
            <a:srgbClr val="F26B43"/>
          </p15:clr>
        </p15:guide>
        <p15:guide id="9" pos="29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4" y="147648"/>
            <a:ext cx="8538308" cy="91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2144" y="1335006"/>
            <a:ext cx="8538308" cy="336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3"/>
            <a:r>
              <a:rPr lang="en-US" dirty="0" smtClean="0"/>
              <a:t>Fourth level</a:t>
            </a:r>
            <a:endParaRPr lang="ru-RU" dirty="0" smtClean="0"/>
          </a:p>
          <a:p>
            <a:pPr lvl="4"/>
            <a:r>
              <a:rPr lang="en-US" dirty="0" smtClean="0"/>
              <a:t>Fifth level</a:t>
            </a:r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3133" y="6134735"/>
            <a:ext cx="2212309" cy="3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3" r:id="rId3"/>
    <p:sldLayoutId id="2147483684" r:id="rId4"/>
    <p:sldLayoutId id="2147483685" r:id="rId5"/>
    <p:sldLayoutId id="2147483712" r:id="rId6"/>
    <p:sldLayoutId id="2147483713" r:id="rId7"/>
    <p:sldLayoutId id="2147483714" r:id="rId8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0" orient="horz" pos="3793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  <p15:guide id="9" pos="2812" userDrawn="1">
          <p15:clr>
            <a:srgbClr val="F26B43"/>
          </p15:clr>
        </p15:guide>
        <p15:guide id="10" pos="29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98837" y="5624518"/>
            <a:ext cx="8748713" cy="9904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77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25" userDrawn="1">
          <p15:clr>
            <a:srgbClr val="F26B43"/>
          </p15:clr>
        </p15:guide>
        <p15:guide id="2" pos="5636" userDrawn="1">
          <p15:clr>
            <a:srgbClr val="F26B43"/>
          </p15:clr>
        </p15:guide>
        <p15:guide id="3" orient="horz" pos="4156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pos="635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595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  <p15:guide id="9" orient="horz" pos="35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vstup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it-poisk.org.ua/rate-review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626" y="2491116"/>
            <a:ext cx="7452358" cy="1603216"/>
          </a:xfrm>
        </p:spPr>
        <p:txBody>
          <a:bodyPr/>
          <a:lstStyle/>
          <a:p>
            <a:pPr algn="ctr"/>
            <a:r>
              <a:rPr lang="en-AU" dirty="0"/>
              <a:t>Educational Program Advisor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27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Of course such a big amount of information have to store on data base. There are many filters, statistics that work up data from </a:t>
            </a:r>
            <a:r>
              <a:rPr lang="en-US" dirty="0" err="1" smtClean="0"/>
              <a:t>db</a:t>
            </a:r>
            <a:r>
              <a:rPr lang="en-US" dirty="0" smtClean="0"/>
              <a:t> and displays it to user.</a:t>
            </a:r>
          </a:p>
          <a:p>
            <a:endParaRPr lang="en-US" dirty="0"/>
          </a:p>
          <a:p>
            <a:r>
              <a:rPr lang="en-US" dirty="0"/>
              <a:t>For example </a:t>
            </a:r>
            <a:r>
              <a:rPr lang="en-US" u="sng" dirty="0">
                <a:solidFill>
                  <a:srgbClr val="00B0F0"/>
                </a:solidFill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</a:rPr>
              <a:t>abit-poisk.org.ua/rate-review</a:t>
            </a:r>
            <a:r>
              <a:rPr lang="en-US" u="sng" dirty="0">
                <a:solidFill>
                  <a:srgbClr val="00B0F0"/>
                </a:solidFill>
              </a:rPr>
              <a:t>/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There is information about universities, so there should be table in </a:t>
            </a:r>
            <a:r>
              <a:rPr lang="en-US" dirty="0" err="1" smtClean="0"/>
              <a:t>db</a:t>
            </a:r>
            <a:r>
              <a:rPr lang="en-US" dirty="0" smtClean="0"/>
              <a:t> that will contain details about each of them. The same is about list of </a:t>
            </a:r>
            <a:r>
              <a:rPr lang="en-US" dirty="0" err="1" smtClean="0"/>
              <a:t>abits</a:t>
            </a:r>
            <a:r>
              <a:rPr lang="en-US" dirty="0" smtClean="0"/>
              <a:t>, there exam result, there position in rating table.</a:t>
            </a:r>
          </a:p>
          <a:p>
            <a:endParaRPr lang="en-US" dirty="0"/>
          </a:p>
          <a:p>
            <a:r>
              <a:rPr lang="en-US" dirty="0" smtClean="0"/>
              <a:t>To update the data they use </a:t>
            </a:r>
            <a:r>
              <a:rPr lang="en-US" dirty="0" err="1" smtClean="0"/>
              <a:t>api</a:t>
            </a:r>
            <a:r>
              <a:rPr lang="en-US" dirty="0"/>
              <a:t> from </a:t>
            </a:r>
            <a:r>
              <a:rPr lang="en-US" u="sng" dirty="0">
                <a:solidFill>
                  <a:srgbClr val="00B0F0"/>
                </a:solidFill>
              </a:rPr>
              <a:t>http://www.vstup.info/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is it used in similar systems?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02305" y="182081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DB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We will use data base to store information about users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To store information from public </a:t>
            </a:r>
            <a:r>
              <a:rPr lang="en-US" dirty="0" err="1" smtClean="0"/>
              <a:t>api</a:t>
            </a:r>
            <a:r>
              <a:rPr lang="en-US" dirty="0" smtClean="0"/>
              <a:t> and results of parsing other sites</a:t>
            </a:r>
          </a:p>
          <a:p>
            <a:endParaRPr lang="en-US" dirty="0"/>
          </a:p>
          <a:p>
            <a:r>
              <a:rPr lang="en-US" dirty="0" smtClean="0"/>
              <a:t>To connect to </a:t>
            </a:r>
            <a:r>
              <a:rPr lang="en-US" dirty="0" err="1" smtClean="0"/>
              <a:t>db</a:t>
            </a:r>
            <a:r>
              <a:rPr lang="en-US" dirty="0" smtClean="0"/>
              <a:t> and work with data from program we will use Microsoft Entity Framework</a:t>
            </a:r>
          </a:p>
          <a:p>
            <a:endParaRPr lang="en-US" dirty="0"/>
          </a:p>
          <a:p>
            <a:r>
              <a:rPr lang="en-US" dirty="0" smtClean="0"/>
              <a:t>To fill data with </a:t>
            </a:r>
            <a:r>
              <a:rPr lang="en-AU" dirty="0"/>
              <a:t>need </a:t>
            </a:r>
            <a:r>
              <a:rPr lang="en-AU" dirty="0" smtClean="0"/>
              <a:t>information</a:t>
            </a:r>
            <a:r>
              <a:rPr lang="uk-UA" dirty="0" smtClean="0"/>
              <a:t> </a:t>
            </a:r>
            <a:r>
              <a:rPr lang="en-US" dirty="0" smtClean="0"/>
              <a:t>we will use Integration service (SSIS)</a:t>
            </a:r>
            <a:endParaRPr lang="uk-UA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will we use it?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4254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626" y="2600301"/>
            <a:ext cx="7452358" cy="784350"/>
          </a:xfrm>
        </p:spPr>
        <p:txBody>
          <a:bodyPr/>
          <a:lstStyle/>
          <a:p>
            <a:pPr algn="ctr"/>
            <a:r>
              <a:rPr lang="en-US" dirty="0" smtClean="0"/>
              <a:t>Integration services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55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Integration </a:t>
            </a:r>
            <a:r>
              <a:rPr lang="en-US" b="1" dirty="0"/>
              <a:t>Services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IS</a:t>
            </a:r>
            <a:r>
              <a:rPr lang="en-US" dirty="0"/>
              <a:t>) is a component of </a:t>
            </a:r>
            <a:r>
              <a:rPr lang="en-US" dirty="0" smtClean="0"/>
              <a:t>the </a:t>
            </a:r>
            <a:r>
              <a:rPr lang="en-US" dirty="0"/>
              <a:t>database software that can be used to perform a broad range of data migration tasks.</a:t>
            </a:r>
          </a:p>
          <a:p>
            <a:r>
              <a:rPr lang="en-US" dirty="0" smtClean="0"/>
              <a:t>IS </a:t>
            </a:r>
            <a:r>
              <a:rPr lang="en-US" dirty="0"/>
              <a:t>is a platform for data </a:t>
            </a:r>
            <a:r>
              <a:rPr lang="en-US" dirty="0" smtClean="0"/>
              <a:t>integration </a:t>
            </a:r>
            <a:r>
              <a:rPr lang="en-US" dirty="0"/>
              <a:t>and workflow applications. It features a data warehousing tool used for data extraction, transformation, and loading (ETL). The tool may also be used to automate maintenance of SQL Server databases and updates to multidimensional cube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AWS Database Migration </a:t>
            </a:r>
            <a:r>
              <a:rPr lang="en-US" dirty="0" smtClean="0"/>
              <a:t>Service</a:t>
            </a:r>
          </a:p>
          <a:p>
            <a:r>
              <a:rPr lang="uk-UA" dirty="0"/>
              <a:t>SAP BO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 smtClean="0"/>
              <a:t>Services</a:t>
            </a:r>
            <a:endParaRPr lang="en-US" dirty="0" smtClean="0"/>
          </a:p>
          <a:p>
            <a:r>
              <a:rPr lang="en-AU" dirty="0" err="1"/>
              <a:t>iPaaS</a:t>
            </a:r>
            <a:endParaRPr lang="en-US" dirty="0"/>
          </a:p>
        </p:txBody>
      </p:sp>
      <p:sp>
        <p:nvSpPr>
          <p:cNvPr id="4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that?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5137" y="18208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8"/>
          <p:cNvSpPr>
            <a:spLocks noGrp="1"/>
          </p:cNvSpPr>
          <p:nvPr>
            <p:ph type="body" sz="quarter" idx="10"/>
          </p:nvPr>
        </p:nvSpPr>
        <p:spPr>
          <a:xfrm>
            <a:off x="272143" y="1233493"/>
            <a:ext cx="8621032" cy="453548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IS </a:t>
            </a:r>
            <a:r>
              <a:rPr lang="en-US" dirty="0"/>
              <a:t>lets the user create packages that move data from a single data source to a destination with no transformations. </a:t>
            </a:r>
            <a:r>
              <a:rPr lang="en-US" dirty="0" smtClean="0"/>
              <a:t>It can </a:t>
            </a:r>
            <a:r>
              <a:rPr lang="en-US" dirty="0"/>
              <a:t>quickly move data from a variety of source types to a variety of destination types, including text </a:t>
            </a:r>
            <a:r>
              <a:rPr lang="en-US" dirty="0" smtClean="0"/>
              <a:t>files.</a:t>
            </a:r>
            <a:endParaRPr lang="en-US" dirty="0"/>
          </a:p>
          <a:p>
            <a:r>
              <a:rPr lang="en-US" dirty="0"/>
              <a:t>Developers tasked with creating </a:t>
            </a:r>
            <a:r>
              <a:rPr lang="en-US" dirty="0" smtClean="0"/>
              <a:t>IS </a:t>
            </a:r>
            <a:r>
              <a:rPr lang="en-US" dirty="0"/>
              <a:t>packages use </a:t>
            </a:r>
            <a:r>
              <a:rPr lang="en-US" dirty="0" smtClean="0"/>
              <a:t>some additional tools and packages. A </a:t>
            </a:r>
            <a:r>
              <a:rPr lang="en-US" dirty="0"/>
              <a:t>scripting environment in which to write programming code is also available in the tool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272144" y="343778"/>
            <a:ext cx="8674214" cy="525970"/>
          </a:xfrm>
          <a:prstGeom prst="rect">
            <a:avLst/>
          </a:prstGeom>
        </p:spPr>
        <p:txBody>
          <a:bodyPr/>
          <a:lstStyle>
            <a:lvl1pPr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is it accepted to use?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8295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is no way to get information about </a:t>
            </a:r>
            <a:r>
              <a:rPr lang="en-US" dirty="0" err="1" smtClean="0"/>
              <a:t>abits</a:t>
            </a:r>
            <a:r>
              <a:rPr lang="en-US" dirty="0"/>
              <a:t> </a:t>
            </a:r>
            <a:r>
              <a:rPr lang="en-US" dirty="0" smtClean="0"/>
              <a:t>– to control where </a:t>
            </a:r>
            <a:r>
              <a:rPr lang="en-US" dirty="0" err="1" smtClean="0"/>
              <a:t>abits</a:t>
            </a:r>
            <a:r>
              <a:rPr lang="en-US" dirty="0" smtClean="0"/>
              <a:t> applied there documents, whether </a:t>
            </a:r>
            <a:r>
              <a:rPr lang="en-US" dirty="0" err="1" smtClean="0"/>
              <a:t>abits</a:t>
            </a:r>
            <a:r>
              <a:rPr lang="en-US" dirty="0" smtClean="0"/>
              <a:t> get respond from university, only monitoring lists and parsing data from web sites of all those universities.</a:t>
            </a:r>
          </a:p>
          <a:p>
            <a:endParaRPr lang="en-US" dirty="0"/>
          </a:p>
          <a:p>
            <a:r>
              <a:rPr lang="en-US" dirty="0" smtClean="0"/>
              <a:t>So they have to use some integration services, to control streams of information from many web sites.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is it used in similar systems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5137" y="18208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2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 smtClean="0"/>
              <a:t>SSIS</a:t>
            </a:r>
          </a:p>
          <a:p>
            <a:endParaRPr lang="en-US" sz="2800" b="1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A lot of documentation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Allows migration from different data bases – MS SQL, Postgres SQL, MySQL, Azure</a:t>
            </a:r>
            <a:endParaRPr lang="uk-UA" sz="24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will we use it?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4254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u="sng" dirty="0" smtClean="0"/>
              <a:t>Problem:</a:t>
            </a:r>
            <a:r>
              <a:rPr lang="en-US" dirty="0" smtClean="0"/>
              <a:t> Every year school graduates</a:t>
            </a:r>
            <a:r>
              <a:rPr lang="uk-UA" dirty="0" smtClean="0"/>
              <a:t> </a:t>
            </a:r>
            <a:r>
              <a:rPr lang="en-US" dirty="0" smtClean="0"/>
              <a:t>faced with the problem </a:t>
            </a:r>
            <a:r>
              <a:rPr lang="en-US" dirty="0"/>
              <a:t>of choosing a higher educational </a:t>
            </a:r>
            <a:r>
              <a:rPr lang="en-US" dirty="0" smtClean="0"/>
              <a:t>institution</a:t>
            </a:r>
            <a:r>
              <a:rPr lang="uk-UA" dirty="0" smtClean="0"/>
              <a:t>. </a:t>
            </a:r>
            <a:endParaRPr lang="en-US" dirty="0" smtClean="0"/>
          </a:p>
          <a:p>
            <a:r>
              <a:rPr lang="en-US" dirty="0" smtClean="0"/>
              <a:t>What specialty to choose? </a:t>
            </a:r>
          </a:p>
          <a:p>
            <a:r>
              <a:rPr lang="en-US" dirty="0" smtClean="0"/>
              <a:t>What university to enter?</a:t>
            </a:r>
            <a:endParaRPr lang="uk-UA" dirty="0" smtClean="0"/>
          </a:p>
          <a:p>
            <a:endParaRPr lang="en-US" dirty="0" smtClean="0"/>
          </a:p>
          <a:p>
            <a:r>
              <a:rPr lang="en-US" i="1" u="sng" dirty="0" smtClean="0"/>
              <a:t>Users:</a:t>
            </a:r>
            <a:r>
              <a:rPr lang="en-US" dirty="0" smtClean="0"/>
              <a:t> School graduates and there parents, that prepares to enter to university.</a:t>
            </a:r>
          </a:p>
          <a:p>
            <a:endParaRPr lang="en-US" i="1" u="sng" dirty="0" smtClean="0"/>
          </a:p>
          <a:p>
            <a:r>
              <a:rPr lang="en-US" i="1" u="sng" dirty="0" smtClean="0"/>
              <a:t>Solution:</a:t>
            </a:r>
            <a:r>
              <a:rPr lang="en-US" dirty="0" smtClean="0"/>
              <a:t>  Web application that contains list of all universities with details, prof orientation tests, algorithms of specialties selection, and full tracking of requests.</a:t>
            </a:r>
            <a:endParaRPr lang="uk-UA" i="1" u="sn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8120417" y="18208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4881" y="182081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EPA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Visitor</a:t>
            </a:r>
          </a:p>
          <a:p>
            <a:pPr marL="342900" indent="-342900"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egistered </a:t>
            </a:r>
            <a:r>
              <a:rPr lang="en-US" dirty="0" smtClean="0"/>
              <a:t>user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Administrator </a:t>
            </a:r>
          </a:p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00B0F0"/>
                </a:solidFill>
              </a:rPr>
              <a:t>??? Auto</a:t>
            </a:r>
            <a:r>
              <a:rPr lang="uk-UA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update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User roles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32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View list of universities, specialties with detail information (data should be structured</a:t>
            </a:r>
            <a:r>
              <a:rPr lang="en-US" dirty="0" smtClean="0"/>
              <a:t>)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en-US" dirty="0" smtClean="0"/>
              <a:t>View TOP universities</a:t>
            </a:r>
            <a:r>
              <a:rPr lang="en-US" dirty="0" smtClean="0"/>
              <a:t> </a:t>
            </a:r>
            <a:endParaRPr lang="uk-UA" dirty="0"/>
          </a:p>
          <a:p>
            <a:pPr marL="457200" indent="-457200">
              <a:buAutoNum type="arabicPeriod"/>
            </a:pPr>
            <a:r>
              <a:rPr lang="en-US" dirty="0" smtClean="0"/>
              <a:t>Registration (SSO)</a:t>
            </a:r>
          </a:p>
          <a:p>
            <a:pPr marL="457200" indent="-457200">
              <a:buAutoNum type="arabicPeriod"/>
            </a:pPr>
            <a:r>
              <a:rPr lang="en-US" dirty="0" smtClean="0"/>
              <a:t>Research</a:t>
            </a:r>
            <a:endParaRPr lang="en-US" dirty="0" smtClean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Visitor functionality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8529" y="182081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EPA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just">
              <a:buAutoNum type="arabicPeriod"/>
            </a:pPr>
            <a:r>
              <a:rPr lang="en-US" dirty="0" smtClean="0"/>
              <a:t>Create account where displays his personal data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Add to wish list interested his specialties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Pass </a:t>
            </a:r>
            <a:r>
              <a:rPr lang="en-US" dirty="0" err="1" smtClean="0"/>
              <a:t>proforientation</a:t>
            </a:r>
            <a:r>
              <a:rPr lang="en-US" dirty="0" smtClean="0"/>
              <a:t> tests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 smtClean="0"/>
              <a:t>Auto generation of specialty list where to apply documents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 smtClean="0"/>
              <a:t>Add favorite subjects to </a:t>
            </a:r>
            <a:r>
              <a:rPr lang="en-US" smtClean="0"/>
              <a:t>generate specialty list</a:t>
            </a:r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Registered user functionality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23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>
          <a:xfrm>
            <a:off x="5943607" y="2166098"/>
            <a:ext cx="3105825" cy="4115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http://www.vstup.info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Analogues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1" b="23449"/>
          <a:stretch/>
        </p:blipFill>
        <p:spPr bwMode="auto">
          <a:xfrm>
            <a:off x="385009" y="1481957"/>
            <a:ext cx="5502167" cy="227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9773" r="5277" b="25626"/>
          <a:stretch/>
        </p:blipFill>
        <p:spPr bwMode="auto">
          <a:xfrm>
            <a:off x="385009" y="3876596"/>
            <a:ext cx="5871100" cy="258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Місце для тексту 1"/>
          <p:cNvSpPr txBox="1">
            <a:spLocks/>
          </p:cNvSpPr>
          <p:nvPr/>
        </p:nvSpPr>
        <p:spPr>
          <a:xfrm>
            <a:off x="5704907" y="5088939"/>
            <a:ext cx="3439102" cy="72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Tx/>
              <a:buNone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Tahoma" panose="020B0604030504040204" pitchFamily="34" charset="0"/>
              <a:buChar char="-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https://abit-poisk.org.ua/rate-review/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626" y="2600301"/>
            <a:ext cx="7452358" cy="811646"/>
          </a:xfrm>
        </p:spPr>
        <p:txBody>
          <a:bodyPr/>
          <a:lstStyle/>
          <a:p>
            <a:pPr algn="ctr"/>
            <a:r>
              <a:rPr lang="en-US" dirty="0" smtClean="0"/>
              <a:t>Data base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55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an organized collection of </a:t>
            </a:r>
            <a:r>
              <a:rPr lang="en-US" dirty="0" smtClean="0"/>
              <a:t>data.</a:t>
            </a:r>
            <a:r>
              <a:rPr lang="uk-UA" baseline="30000" dirty="0"/>
              <a:t> </a:t>
            </a:r>
            <a:r>
              <a:rPr lang="uk-UA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relational database, on the other hand, is a collection of schemas, tables, queries, reports, views, and other elements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Microsoft SQL Server</a:t>
            </a:r>
            <a:r>
              <a:rPr lang="en-US" dirty="0"/>
              <a:t> is a relational database management system developed by Microsoft. As a database server, it is a software product with the primary function of storing and retrieving data as requested by other software </a:t>
            </a:r>
            <a:r>
              <a:rPr lang="en-US" dirty="0" smtClean="0"/>
              <a:t>applications</a:t>
            </a:r>
            <a:r>
              <a:rPr lang="uk-UA" dirty="0" smtClean="0"/>
              <a:t> - </a:t>
            </a:r>
            <a:r>
              <a:rPr lang="en-US" dirty="0" smtClean="0"/>
              <a:t>which </a:t>
            </a:r>
            <a:r>
              <a:rPr lang="en-US" dirty="0"/>
              <a:t>may run either on the same computer or on another computer across a network (including the Internet).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What’s that?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02305" y="182081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DB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8"/>
          <p:cNvSpPr>
            <a:spLocks noGrp="1"/>
          </p:cNvSpPr>
          <p:nvPr>
            <p:ph type="body" sz="quarter" idx="10"/>
          </p:nvPr>
        </p:nvSpPr>
        <p:spPr>
          <a:xfrm>
            <a:off x="272143" y="1233493"/>
            <a:ext cx="8621032" cy="4535482"/>
          </a:xfrm>
        </p:spPr>
        <p:txBody>
          <a:bodyPr/>
          <a:lstStyle/>
          <a:p>
            <a:r>
              <a:rPr lang="en-US" dirty="0"/>
              <a:t>The communication between databases and computer programs working with them is executed through a database management system </a:t>
            </a:r>
            <a:r>
              <a:rPr lang="en-US" dirty="0" smtClean="0"/>
              <a:t>(DBMS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latter represents a set of software programs that accept data requests from the application program and instruct the operating system how to handle the requested information.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done through a variety of control operations that a DBMS supports, such as organizing, storing, deleting or retrieving the data in a database. All these actions are executed through specific SQL commands.</a:t>
            </a:r>
            <a:endParaRPr lang="uk-UA" dirty="0"/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272144" y="343778"/>
            <a:ext cx="8674214" cy="525970"/>
          </a:xfrm>
          <a:prstGeom prst="rect">
            <a:avLst/>
          </a:prstGeom>
        </p:spPr>
        <p:txBody>
          <a:bodyPr/>
          <a:lstStyle>
            <a:lvl1pPr algn="l" defTabSz="9143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How is it accepted to use?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8295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 Brand Panel">
  <a:themeElements>
    <a:clrScheme name="SoftServe Color Scheme">
      <a:dk1>
        <a:srgbClr val="13151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BED62F"/>
      </a:accent3>
      <a:accent4>
        <a:srgbClr val="CBCECE"/>
      </a:accent4>
      <a:accent5>
        <a:srgbClr val="515D65"/>
      </a:accent5>
      <a:accent6>
        <a:srgbClr val="FFFFF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Slides with Logo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ter Slides">
  <a:themeElements>
    <a:clrScheme name="softserve_color">
      <a:dk1>
        <a:srgbClr val="171B65"/>
      </a:dk1>
      <a:lt1>
        <a:srgbClr val="FFFFFF"/>
      </a:lt1>
      <a:dk2>
        <a:srgbClr val="171B65"/>
      </a:dk2>
      <a:lt2>
        <a:srgbClr val="00B4D5"/>
      </a:lt2>
      <a:accent1>
        <a:srgbClr val="171B65"/>
      </a:accent1>
      <a:accent2>
        <a:srgbClr val="00B4D5"/>
      </a:accent2>
      <a:accent3>
        <a:srgbClr val="FFFFFF"/>
      </a:accent3>
      <a:accent4>
        <a:srgbClr val="CBCECE"/>
      </a:accent4>
      <a:accent5>
        <a:srgbClr val="515D65"/>
      </a:accent5>
      <a:accent6>
        <a:srgbClr val="BED62F"/>
      </a:accent6>
      <a:hlink>
        <a:srgbClr val="00B4D5"/>
      </a:hlink>
      <a:folHlink>
        <a:srgbClr val="356A95"/>
      </a:folHlink>
    </a:clrScheme>
    <a:fontScheme name="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2277</TotalTime>
  <Words>770</Words>
  <Application>Microsoft Office PowerPoint</Application>
  <PresentationFormat>Екран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Title Slides Brand Panel</vt:lpstr>
      <vt:lpstr>Blank Slides with Logo</vt:lpstr>
      <vt:lpstr>Chapter Slides</vt:lpstr>
      <vt:lpstr>Educational Program Advisor</vt:lpstr>
      <vt:lpstr>Презентація PowerPoint</vt:lpstr>
      <vt:lpstr>User roles</vt:lpstr>
      <vt:lpstr>Презентація PowerPoint</vt:lpstr>
      <vt:lpstr>Registered user functionality</vt:lpstr>
      <vt:lpstr>Презентація PowerPoint</vt:lpstr>
      <vt:lpstr>Data base</vt:lpstr>
      <vt:lpstr>Презентація PowerPoint</vt:lpstr>
      <vt:lpstr>Презентація PowerPoint</vt:lpstr>
      <vt:lpstr>Презентація PowerPoint</vt:lpstr>
      <vt:lpstr>How will we use it?</vt:lpstr>
      <vt:lpstr>Integration services</vt:lpstr>
      <vt:lpstr>Презентація PowerPoint</vt:lpstr>
      <vt:lpstr>Презентація PowerPoint</vt:lpstr>
      <vt:lpstr>Презентація PowerPoint</vt:lpstr>
      <vt:lpstr>How will we use it?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Nastia</dc:creator>
  <cp:lastModifiedBy>Nastia</cp:lastModifiedBy>
  <cp:revision>162</cp:revision>
  <dcterms:created xsi:type="dcterms:W3CDTF">2015-09-10T13:48:25Z</dcterms:created>
  <dcterms:modified xsi:type="dcterms:W3CDTF">2017-10-10T21:30:43Z</dcterms:modified>
</cp:coreProperties>
</file>