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handoutMasterIdLst>
    <p:handoutMasterId r:id="rId11"/>
  </p:handoutMasterIdLst>
  <p:sldIdLst>
    <p:sldId id="287" r:id="rId4"/>
    <p:sldId id="268" r:id="rId5"/>
    <p:sldId id="267" r:id="rId6"/>
    <p:sldId id="281" r:id="rId7"/>
    <p:sldId id="282" r:id="rId8"/>
    <p:sldId id="270" r:id="rId9"/>
    <p:sldId id="262" r:id="rId10"/>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96433" autoAdjust="0"/>
  </p:normalViewPr>
  <p:slideViewPr>
    <p:cSldViewPr snapToGrid="0" showGuides="1">
      <p:cViewPr varScale="1">
        <p:scale>
          <a:sx n="83" d="100"/>
          <a:sy n="83" d="100"/>
        </p:scale>
        <p:origin x="1728" y="90"/>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09.10.2017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SSIS</a:t>
            </a:r>
            <a:endParaRPr lang="uk-UA" sz="9600" dirty="0"/>
          </a:p>
        </p:txBody>
      </p:sp>
      <p:sp>
        <p:nvSpPr>
          <p:cNvPr id="3" name="Subtitle 2"/>
          <p:cNvSpPr>
            <a:spLocks noGrp="1"/>
          </p:cNvSpPr>
          <p:nvPr>
            <p:ph type="subTitle" idx="1"/>
          </p:nvPr>
        </p:nvSpPr>
        <p:spPr/>
        <p:txBody>
          <a:bodyPr/>
          <a:lstStyle/>
          <a:p>
            <a:r>
              <a:rPr lang="en-US" dirty="0" smtClean="0"/>
              <a:t>SQL Server Integration Services</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SSIS (SQL Server Integration Services)</a:t>
            </a:r>
            <a:r>
              <a:rPr lang="ru-RU" dirty="0" smtClean="0"/>
              <a:t> - </a:t>
            </a:r>
            <a:r>
              <a:rPr lang="en-US" dirty="0"/>
              <a:t> is a component of the Microsoft SQL Server database software that can be used to perform a broad range of data migration tasks</a:t>
            </a:r>
            <a:r>
              <a:rPr lang="en-US" dirty="0" smtClean="0"/>
              <a:t>.</a:t>
            </a:r>
            <a:endParaRPr lang="ru-RU" dirty="0" smtClean="0"/>
          </a:p>
          <a:p>
            <a:r>
              <a:rPr lang="en-US" dirty="0"/>
              <a:t>SSIS is a platform for data integration and workflow applications. It features a data warehousing tool used for data </a:t>
            </a:r>
            <a:r>
              <a:rPr lang="en-US" u="sng" dirty="0"/>
              <a:t>extraction, transformation, and loading</a:t>
            </a:r>
            <a:r>
              <a:rPr lang="en-US" dirty="0"/>
              <a:t> (ETL). The tool may also be used to automate maintenance of SQL Server databases and updates to multidimensional cube data.</a:t>
            </a:r>
            <a:r>
              <a:rPr lang="ru-RU" dirty="0" smtClean="0"/>
              <a:t> </a:t>
            </a:r>
            <a:endParaRPr lang="uk-UA" dirty="0"/>
          </a:p>
        </p:txBody>
      </p:sp>
      <p:sp>
        <p:nvSpPr>
          <p:cNvPr id="2" name="Subtitle 1"/>
          <p:cNvSpPr>
            <a:spLocks noGrp="1"/>
          </p:cNvSpPr>
          <p:nvPr>
            <p:ph type="subTitle" idx="1"/>
          </p:nvPr>
        </p:nvSpPr>
        <p:spPr/>
        <p:txBody>
          <a:bodyPr/>
          <a:lstStyle/>
          <a:p>
            <a:r>
              <a:rPr lang="en-US" dirty="0" smtClean="0"/>
              <a:t>What is SSIS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48" y="4511680"/>
            <a:ext cx="6096000" cy="2085975"/>
          </a:xfrm>
          <a:prstGeom prst="rect">
            <a:avLst/>
          </a:prstGeom>
        </p:spPr>
      </p:pic>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p:txBody>
          <a:bodyPr/>
          <a:lstStyle/>
          <a:p>
            <a:r>
              <a:rPr lang="en-US" dirty="0"/>
              <a:t>E</a:t>
            </a:r>
            <a:r>
              <a:rPr lang="en-US" dirty="0" smtClean="0"/>
              <a:t>xtract</a:t>
            </a:r>
            <a:r>
              <a:rPr lang="en-US" dirty="0"/>
              <a:t>, </a:t>
            </a:r>
            <a:r>
              <a:rPr lang="en-US" dirty="0" smtClean="0"/>
              <a:t>Transform</a:t>
            </a:r>
            <a:r>
              <a:rPr lang="en-US" dirty="0"/>
              <a:t>, </a:t>
            </a:r>
            <a:r>
              <a:rPr lang="en-US" dirty="0" smtClean="0"/>
              <a:t>Load</a:t>
            </a:r>
            <a:r>
              <a:rPr lang="en-US" dirty="0"/>
              <a:t> (ETL) refers to a process in database usage and especially in data warehousing</a:t>
            </a:r>
            <a:r>
              <a:rPr lang="en-US" dirty="0" smtClean="0"/>
              <a:t>.</a:t>
            </a:r>
            <a:r>
              <a:rPr lang="en-US" dirty="0"/>
              <a:t> </a:t>
            </a:r>
            <a:endParaRPr lang="en-US" dirty="0" smtClean="0"/>
          </a:p>
          <a:p>
            <a:r>
              <a:rPr lang="en-US" dirty="0" smtClean="0"/>
              <a:t>- Data </a:t>
            </a:r>
            <a:r>
              <a:rPr lang="en-US" dirty="0"/>
              <a:t>extraction is where data is extracted from homogeneous or heterogeneous data sources; </a:t>
            </a:r>
            <a:endParaRPr lang="en-US" dirty="0" smtClean="0"/>
          </a:p>
          <a:p>
            <a:r>
              <a:rPr lang="en-US" dirty="0" smtClean="0"/>
              <a:t>- Data </a:t>
            </a:r>
            <a:r>
              <a:rPr lang="en-US" dirty="0"/>
              <a:t>transformation where the data is transformed for storing in the proper format or structure for the purposes of querying and analysis; </a:t>
            </a:r>
            <a:endParaRPr lang="en-US" dirty="0" smtClean="0"/>
          </a:p>
          <a:p>
            <a:r>
              <a:rPr lang="en-US" dirty="0" smtClean="0"/>
              <a:t>- Data </a:t>
            </a:r>
            <a:r>
              <a:rPr lang="en-US" dirty="0"/>
              <a:t>loading where the data is loaded into the final target database, more specifically, an operational data store, data mart, or data warehouse.</a:t>
            </a:r>
            <a:endParaRPr lang="uk-UA" dirty="0"/>
          </a:p>
        </p:txBody>
      </p:sp>
      <p:sp>
        <p:nvSpPr>
          <p:cNvPr id="8" name="Заголовок 7"/>
          <p:cNvSpPr>
            <a:spLocks noGrp="1"/>
          </p:cNvSpPr>
          <p:nvPr>
            <p:ph type="title"/>
          </p:nvPr>
        </p:nvSpPr>
        <p:spPr/>
        <p:txBody>
          <a:bodyPr/>
          <a:lstStyle/>
          <a:p>
            <a:r>
              <a:rPr lang="en-US" dirty="0" smtClean="0"/>
              <a:t>ETL</a:t>
            </a:r>
            <a:endParaRPr lang="uk-UA" dirty="0"/>
          </a:p>
        </p:txBody>
      </p: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p:txBody>
          <a:bodyPr/>
          <a:lstStyle/>
          <a:p>
            <a:pPr marL="0" indent="0">
              <a:buNone/>
            </a:pPr>
            <a:r>
              <a:rPr lang="en-US" dirty="0"/>
              <a:t>Some common uses for SSIS include:</a:t>
            </a:r>
          </a:p>
          <a:p>
            <a:pPr marL="0" indent="0">
              <a:buNone/>
            </a:pPr>
            <a:r>
              <a:rPr lang="ru-RU" dirty="0" smtClean="0"/>
              <a:t>- </a:t>
            </a:r>
            <a:r>
              <a:rPr lang="en-US" dirty="0" smtClean="0"/>
              <a:t>Archival </a:t>
            </a:r>
            <a:r>
              <a:rPr lang="en-US" dirty="0"/>
              <a:t>of data (export)</a:t>
            </a:r>
          </a:p>
          <a:p>
            <a:pPr marL="0" indent="0">
              <a:buNone/>
            </a:pPr>
            <a:r>
              <a:rPr lang="ru-RU" dirty="0" smtClean="0"/>
              <a:t>- </a:t>
            </a:r>
            <a:r>
              <a:rPr lang="en-US" dirty="0" smtClean="0"/>
              <a:t>Loading </a:t>
            </a:r>
            <a:r>
              <a:rPr lang="en-US" dirty="0"/>
              <a:t>of new data (import)</a:t>
            </a:r>
          </a:p>
          <a:p>
            <a:pPr marL="0" indent="0">
              <a:buNone/>
            </a:pPr>
            <a:r>
              <a:rPr lang="ru-RU" dirty="0" smtClean="0"/>
              <a:t>- </a:t>
            </a:r>
            <a:r>
              <a:rPr lang="en-US" dirty="0" smtClean="0"/>
              <a:t>Transferring </a:t>
            </a:r>
            <a:r>
              <a:rPr lang="en-US" dirty="0"/>
              <a:t>data from one data source to another</a:t>
            </a:r>
          </a:p>
          <a:p>
            <a:pPr marL="0" indent="0">
              <a:buNone/>
            </a:pPr>
            <a:r>
              <a:rPr lang="ru-RU" dirty="0" smtClean="0"/>
              <a:t>- </a:t>
            </a:r>
            <a:r>
              <a:rPr lang="en-US" dirty="0" smtClean="0"/>
              <a:t>Data </a:t>
            </a:r>
            <a:r>
              <a:rPr lang="en-US" dirty="0"/>
              <a:t>cleansing or transformation of dirty data</a:t>
            </a:r>
          </a:p>
          <a:p>
            <a:pPr marL="0" indent="0">
              <a:buNone/>
            </a:pPr>
            <a:r>
              <a:rPr lang="ru-RU" dirty="0" smtClean="0"/>
              <a:t>- </a:t>
            </a:r>
            <a:r>
              <a:rPr lang="en-US" dirty="0" smtClean="0"/>
              <a:t>DBA </a:t>
            </a:r>
            <a:r>
              <a:rPr lang="en-US" dirty="0"/>
              <a:t>tasks like purging old files or indexing a database</a:t>
            </a:r>
          </a:p>
          <a:p>
            <a:pPr>
              <a:buClr>
                <a:srgbClr val="171B65"/>
              </a:buClr>
            </a:pPr>
            <a:endParaRPr lang="uk-UA" dirty="0"/>
          </a:p>
        </p:txBody>
      </p:sp>
      <p:sp>
        <p:nvSpPr>
          <p:cNvPr id="6" name="Подзаголовок 5"/>
          <p:cNvSpPr>
            <a:spLocks noGrp="1"/>
          </p:cNvSpPr>
          <p:nvPr>
            <p:ph type="subTitle" idx="1"/>
          </p:nvPr>
        </p:nvSpPr>
        <p:spPr/>
        <p:txBody>
          <a:bodyPr/>
          <a:lstStyle/>
          <a:p>
            <a:r>
              <a:rPr lang="en-US" dirty="0" smtClean="0"/>
              <a:t>What’s the use</a:t>
            </a:r>
            <a:endParaRPr lang="uk-UA" dirty="0"/>
          </a:p>
        </p:txBody>
      </p:sp>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Common u</a:t>
            </a:r>
            <a:r>
              <a:rPr lang="en-US" dirty="0" smtClean="0"/>
              <a:t>sage scenarios</a:t>
            </a:r>
            <a:endParaRPr lang="uk-UA" dirty="0"/>
          </a:p>
        </p:txBody>
      </p:sp>
      <p:sp>
        <p:nvSpPr>
          <p:cNvPr id="7" name="Текст 6"/>
          <p:cNvSpPr>
            <a:spLocks noGrp="1"/>
          </p:cNvSpPr>
          <p:nvPr>
            <p:ph type="body" sz="quarter" idx="10"/>
          </p:nvPr>
        </p:nvSpPr>
        <p:spPr/>
        <p:txBody>
          <a:bodyPr>
            <a:normAutofit lnSpcReduction="10000"/>
          </a:bodyPr>
          <a:lstStyle/>
          <a:p>
            <a:r>
              <a:rPr lang="en-US" dirty="0"/>
              <a:t>One of the first scenarios is combining data from different sources stored in different storage systems. In this scenario, SSIS is responsible for connecting to each data source, extracting the data, and merging it into a single dataset. </a:t>
            </a:r>
            <a:endParaRPr lang="en-US" dirty="0" smtClean="0"/>
          </a:p>
          <a:p>
            <a:r>
              <a:rPr lang="en-US" dirty="0"/>
              <a:t>Often, businesses receive data from outside of their systems and need to perform data-quality routines to standardize and clean the data before loading it into their systems. SSIS can handle most data situations from heterogeneous databases or flat files. This is commonly the case when different areas of the business use different standards and formats for the information or when the data is being purchased, such as with address data</a:t>
            </a:r>
            <a:r>
              <a:rPr lang="en-US" dirty="0" smtClean="0"/>
              <a:t>.</a:t>
            </a:r>
          </a:p>
          <a:p>
            <a:r>
              <a:rPr lang="en-US" dirty="0"/>
              <a:t>Lastly, you commonly have operational administrative functions that require automation. SSIS includes an entire set of tasks devoted to these administrative functions.</a:t>
            </a:r>
            <a:endParaRPr lang="uk-UA" dirty="0"/>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t>What’s the use for us</a:t>
            </a:r>
            <a:endParaRPr lang="uk-UA" dirty="0"/>
          </a:p>
        </p:txBody>
      </p:sp>
      <p:sp>
        <p:nvSpPr>
          <p:cNvPr id="2" name="TextBox 1"/>
          <p:cNvSpPr txBox="1"/>
          <p:nvPr/>
        </p:nvSpPr>
        <p:spPr>
          <a:xfrm>
            <a:off x="292789" y="1362622"/>
            <a:ext cx="8608143" cy="2585323"/>
          </a:xfrm>
          <a:prstGeom prst="rect">
            <a:avLst/>
          </a:prstGeom>
          <a:noFill/>
        </p:spPr>
        <p:txBody>
          <a:bodyPr wrap="square" rtlCol="0">
            <a:spAutoFit/>
          </a:bodyPr>
          <a:lstStyle/>
          <a:p>
            <a:r>
              <a:rPr lang="en-US" dirty="0" smtClean="0"/>
              <a:t>We may use SSIS for importing data from educational sites API’s. Transforming it to useful for us information, and loading to our DB. </a:t>
            </a:r>
          </a:p>
          <a:p>
            <a:endParaRPr lang="en-US" dirty="0" smtClean="0"/>
          </a:p>
          <a:p>
            <a:r>
              <a:rPr lang="en-US" dirty="0" smtClean="0"/>
              <a:t>Also another scenario might be to administrate our DB via SSIS automation administrative tasks.</a:t>
            </a:r>
          </a:p>
          <a:p>
            <a:endParaRPr lang="en-US" dirty="0" smtClean="0"/>
          </a:p>
          <a:p>
            <a:r>
              <a:rPr lang="en-US" dirty="0" smtClean="0"/>
              <a:t>With user friendly interface, and color-coded real time monitoring for tasks we will have no trouble debugging our SSIS packages, which is definitely a good thing.</a:t>
            </a:r>
          </a:p>
          <a:p>
            <a:endParaRPr lang="en-US" dirty="0"/>
          </a:p>
        </p:txBody>
      </p:sp>
      <p:sp>
        <p:nvSpPr>
          <p:cNvPr id="4" name="Прямоугольник с одним вырезанным углом 3"/>
          <p:cNvSpPr/>
          <p:nvPr/>
        </p:nvSpPr>
        <p:spPr>
          <a:xfrm>
            <a:off x="1471695" y="5173884"/>
            <a:ext cx="972273" cy="1192192"/>
          </a:xfrm>
          <a:prstGeom prst="snip1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рямоугольник с одним вырезанным углом 2"/>
          <p:cNvSpPr/>
          <p:nvPr/>
        </p:nvSpPr>
        <p:spPr>
          <a:xfrm>
            <a:off x="1344374" y="5254907"/>
            <a:ext cx="972273" cy="122691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cxnSp>
        <p:nvCxnSpPr>
          <p:cNvPr id="6" name="Прямая со стрелкой 5"/>
          <p:cNvCxnSpPr/>
          <p:nvPr/>
        </p:nvCxnSpPr>
        <p:spPr>
          <a:xfrm>
            <a:off x="2571289" y="5868365"/>
            <a:ext cx="891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3555138" y="5173884"/>
            <a:ext cx="2083443" cy="1307939"/>
          </a:xfrm>
          <a:prstGeom prst="rect">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SSIS </a:t>
            </a:r>
            <a:endParaRPr lang="en-US" dirty="0"/>
          </a:p>
        </p:txBody>
      </p:sp>
      <p:cxnSp>
        <p:nvCxnSpPr>
          <p:cNvPr id="12" name="Прямая со стрелкой 11"/>
          <p:cNvCxnSpPr/>
          <p:nvPr/>
        </p:nvCxnSpPr>
        <p:spPr>
          <a:xfrm>
            <a:off x="5800627" y="5868365"/>
            <a:ext cx="833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Цилиндр 16"/>
          <p:cNvSpPr/>
          <p:nvPr/>
        </p:nvSpPr>
        <p:spPr>
          <a:xfrm>
            <a:off x="6877072" y="5173884"/>
            <a:ext cx="1157468" cy="13079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That’s </a:t>
            </a:r>
            <a:r>
              <a:rPr lang="en-US" dirty="0" smtClean="0"/>
              <a:t>all</a:t>
            </a:r>
            <a:r>
              <a:rPr lang="en-US" dirty="0" smtClean="0"/>
              <a:t> folks!</a:t>
            </a:r>
            <a:endParaRPr lang="uk-UA"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1437</TotalTime>
  <Words>204</Words>
  <Application>Microsoft Office PowerPoint</Application>
  <PresentationFormat>Экран (4:3)</PresentationFormat>
  <Paragraphs>31</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7</vt:i4>
      </vt:variant>
    </vt:vector>
  </HeadingPairs>
  <TitlesOfParts>
    <vt:vector size="13" baseType="lpstr">
      <vt:lpstr>Arial</vt:lpstr>
      <vt:lpstr>Calibri</vt:lpstr>
      <vt:lpstr>Tahoma</vt:lpstr>
      <vt:lpstr>Title Slides Brand Panel</vt:lpstr>
      <vt:lpstr>Blank Slides with Logo</vt:lpstr>
      <vt:lpstr>Chapter Slides</vt:lpstr>
      <vt:lpstr>SSIS</vt:lpstr>
      <vt:lpstr>Презентация PowerPoint</vt:lpstr>
      <vt:lpstr>ETL</vt:lpstr>
      <vt:lpstr>Презентация PowerPoint</vt:lpstr>
      <vt:lpstr>Common usage scenarios</vt:lpstr>
      <vt:lpstr>Презентация PowerPoint</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123</cp:revision>
  <dcterms:created xsi:type="dcterms:W3CDTF">2015-09-10T13:48:25Z</dcterms:created>
  <dcterms:modified xsi:type="dcterms:W3CDTF">2017-10-09T00:56:46Z</dcterms:modified>
</cp:coreProperties>
</file>