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3"/>
    <p:sldMasterId id="2147483662" r:id="rId4"/>
  </p:sldMasterIdLst>
  <p:notesMasterIdLst>
    <p:notesMasterId r:id="rId6"/>
  </p:notesMasterIdLst>
  <p:handoutMasterIdLst>
    <p:handoutMasterId r:id="rId25"/>
  </p:handoutMasterIdLst>
  <p:sldIdLst>
    <p:sldId id="287" r:id="rId5"/>
    <p:sldId id="268" r:id="rId7"/>
    <p:sldId id="315" r:id="rId8"/>
    <p:sldId id="314" r:id="rId9"/>
    <p:sldId id="300" r:id="rId10"/>
    <p:sldId id="267" r:id="rId11"/>
    <p:sldId id="320" r:id="rId12"/>
    <p:sldId id="281" r:id="rId13"/>
    <p:sldId id="282" r:id="rId14"/>
    <p:sldId id="317" r:id="rId15"/>
    <p:sldId id="316" r:id="rId16"/>
    <p:sldId id="318" r:id="rId17"/>
    <p:sldId id="270" r:id="rId18"/>
    <p:sldId id="279" r:id="rId19"/>
    <p:sldId id="269" r:id="rId20"/>
    <p:sldId id="280" r:id="rId21"/>
    <p:sldId id="272" r:id="rId22"/>
    <p:sldId id="273" r:id="rId23"/>
    <p:sldId id="262" r:id="rId24"/>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110" d="100"/>
          <a:sy n="110" d="100"/>
        </p:scale>
        <p:origin x="1914" y="102"/>
      </p:cViewPr>
      <p:guideLst>
        <p:guide pos="2847"/>
        <p:guide orient="horz" pos="2198"/>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fld>
            <a:endParaRPr lang="uk-U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classes and objects participating in this pattern are:</a:t>
            </a:r>
            <a:endParaRPr lang="en-US"/>
          </a:p>
          <a:p>
            <a:endParaRPr lang="en-US"/>
          </a:p>
          <a:p>
            <a:r>
              <a:rPr lang="en-US"/>
              <a:t>Command  </a:t>
            </a:r>
            <a:endParaRPr lang="en-US"/>
          </a:p>
          <a:p>
            <a:pPr marL="171450" indent="-171450">
              <a:buFont typeface="Arial" charset="0"/>
              <a:buChar char="•"/>
            </a:pPr>
            <a:r>
              <a:rPr lang="en-US"/>
              <a:t>declares an interface for executing an operation</a:t>
            </a:r>
            <a:endParaRPr lang="en-US"/>
          </a:p>
          <a:p>
            <a:endParaRPr lang="en-US"/>
          </a:p>
          <a:p>
            <a:r>
              <a:rPr lang="en-US"/>
              <a:t>ConcreteCommand  </a:t>
            </a:r>
            <a:endParaRPr lang="en-US"/>
          </a:p>
          <a:p>
            <a:pPr marL="171450" indent="-171450">
              <a:buFont typeface="Arial" charset="0"/>
              <a:buChar char="•"/>
            </a:pPr>
            <a:r>
              <a:rPr lang="en-US"/>
              <a:t>defines a binding between a Receiver object and an action</a:t>
            </a:r>
            <a:endParaRPr lang="en-US"/>
          </a:p>
          <a:p>
            <a:pPr marL="171450" indent="-171450">
              <a:buFont typeface="Arial" charset="0"/>
              <a:buChar char="•"/>
            </a:pPr>
            <a:r>
              <a:rPr lang="en-US"/>
              <a:t>implements Execute by invoking the corresponding operation(s) on Receiver</a:t>
            </a:r>
            <a:endParaRPr lang="en-US"/>
          </a:p>
          <a:p>
            <a:endParaRPr lang="en-US"/>
          </a:p>
          <a:p>
            <a:r>
              <a:rPr lang="en-US"/>
              <a:t>Client  </a:t>
            </a:r>
            <a:endParaRPr lang="en-US"/>
          </a:p>
          <a:p>
            <a:pPr marL="171450" indent="-171450">
              <a:buFont typeface="Arial" charset="0"/>
              <a:buChar char="•"/>
            </a:pPr>
            <a:r>
              <a:rPr lang="en-US"/>
              <a:t>creates a ConcreteCommand object and sets its receiver</a:t>
            </a:r>
            <a:endParaRPr lang="en-US"/>
          </a:p>
          <a:p>
            <a:endParaRPr lang="en-US"/>
          </a:p>
          <a:p>
            <a:r>
              <a:rPr lang="en-US"/>
              <a:t>Invoker  </a:t>
            </a:r>
            <a:endParaRPr lang="en-US"/>
          </a:p>
          <a:p>
            <a:pPr marL="171450" indent="-171450">
              <a:buFont typeface="Arial" charset="0"/>
              <a:buChar char="•"/>
            </a:pPr>
            <a:r>
              <a:rPr lang="en-US"/>
              <a:t>asks the command to carry out the request</a:t>
            </a:r>
            <a:endParaRPr lang="en-US"/>
          </a:p>
          <a:p>
            <a:endParaRPr lang="en-US"/>
          </a:p>
          <a:p>
            <a:r>
              <a:rPr lang="en-US"/>
              <a:t>Receiver  </a:t>
            </a:r>
            <a:endParaRPr lang="en-US"/>
          </a:p>
          <a:p>
            <a:pPr marL="171450" indent="-171450">
              <a:buFont typeface="Arial" charset="0"/>
              <a:buChar char="•"/>
            </a:pPr>
            <a:r>
              <a:rPr lang="en-US"/>
              <a:t>knows how to perform the operations associated with carrying out the request.</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Command pattern allows requests to be encapsulated as objects, thereby allowing clients to be parameterized with different requests. The "check" at a diner is an example of a Command pattern. The waiter or waitress takes an order or command from a customer and encapsulates that order by writing it on the check. The order is then queued for a short order cook. Note that the pad of "checks" used by each waiter is not dependent on the menu, and therefore they can support commands to cook many different items. </a:t>
            </a:r>
            <a:endParaRPr lang="en-US"/>
          </a:p>
          <a:p>
            <a:r>
              <a:rPr lang="en-US"/>
              <a:t>https://refactoring.guru/ru/design-patterns/command</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convenience of such a calculator construction using the Command pattern is that it is easy to add new commands that can be finely configured. You can also expand the computing capabilities of the calculator itself, for example, with a logic device or</a:t>
            </a:r>
            <a:endParaRPr lang="en-US"/>
          </a:p>
          <a:p>
            <a:r>
              <a:rPr lang="en-US"/>
              <a:t>a device for calculating floating-point numbers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600" indent="-228600">
              <a:buClr>
                <a:schemeClr val="bg2"/>
              </a:buClr>
              <a:buFont typeface="Arial"/>
              <a:buChar char="•"/>
              <a:defRPr sz="2200"/>
            </a:lvl1pPr>
            <a:lvl2pPr marL="685800" indent="-228600">
              <a:buClr>
                <a:schemeClr val="bg2"/>
              </a:buClr>
              <a:buFont typeface="Arial"/>
              <a:buChar char="•"/>
              <a:defRPr sz="2200"/>
            </a:lvl2pPr>
            <a:lvl3pPr marL="1143000" indent="-228600">
              <a:buClr>
                <a:schemeClr val="bg2"/>
              </a:buClr>
              <a:buFont typeface="Arial"/>
              <a:buChar char="•"/>
              <a:defRPr sz="2200"/>
            </a:lvl3pPr>
            <a:lvl4pPr marL="1600200" indent="-228600">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itchFamily="34" charset="0"/>
              <a:buChar char="▪"/>
              <a:defRPr sz="2200"/>
            </a:lvl2pPr>
            <a:lvl3pPr marL="1143000" indent="-228600">
              <a:buClr>
                <a:schemeClr val="bg2"/>
              </a:buClr>
              <a:buFont typeface="Tahoma" pitchFamily="34" charset="0"/>
              <a:buChar char="-"/>
              <a:defRPr sz="2200"/>
            </a:lvl3pPr>
            <a:lvl4pPr marL="1600200" indent="-228600">
              <a:buClr>
                <a:schemeClr val="bg2"/>
              </a:buClr>
              <a:buSzPct val="80000"/>
              <a:buFont typeface="Tahoma"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800" indent="-228600">
              <a:buClr>
                <a:schemeClr val="bg2"/>
              </a:buClr>
              <a:buFont typeface="Tahoma" pitchFamily="34" charset="0"/>
              <a:buChar char="▪"/>
              <a:defRPr sz="2200"/>
            </a:lvl2pPr>
            <a:lvl3pPr marL="1143000" indent="-228600">
              <a:buClr>
                <a:schemeClr val="bg2"/>
              </a:buClr>
              <a:buFont typeface="Tahoma" pitchFamily="34" charset="0"/>
              <a:buChar char="-"/>
              <a:defRPr sz="2200"/>
            </a:lvl3pPr>
            <a:lvl4pPr marL="1600200" indent="-228600">
              <a:buClr>
                <a:schemeClr val="bg2"/>
              </a:buClr>
              <a:buSzPct val="80000"/>
              <a:buFont typeface="Tahoma"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600" indent="-228600">
              <a:buClr>
                <a:schemeClr val="bg2"/>
              </a:buClr>
              <a:buFont typeface="Arial"/>
              <a:buChar char="•"/>
              <a:defRPr sz="2200"/>
            </a:lvl1pPr>
            <a:lvl2pPr marL="685800" indent="-228600">
              <a:buClr>
                <a:schemeClr val="bg2"/>
              </a:buClr>
              <a:buFont typeface="Arial"/>
              <a:buChar char="•"/>
              <a:defRPr sz="2200" baseline="0"/>
            </a:lvl2pPr>
            <a:lvl3pPr marL="1143000" indent="-228600">
              <a:buClr>
                <a:schemeClr val="bg2"/>
              </a:buClr>
              <a:buFont typeface="Arial"/>
              <a:buChar char="•"/>
              <a:defRPr sz="2200"/>
            </a:lvl3pPr>
            <a:lvl4pPr marL="1600200" indent="-228600">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4.emf"/><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6"/>
          <a:stretch>
            <a:fillRect/>
          </a:stretch>
        </p:blipFill>
        <p:spPr>
          <a:xfrm>
            <a:off x="363133" y="6134735"/>
            <a:ext cx="2212309" cy="322099"/>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Clr>
          <a:schemeClr val="bg2"/>
        </a:buClr>
        <a:buFont typeface="Arial" pitchFamily="34" charset="0"/>
        <a:buChar char="•"/>
        <a:defRPr sz="2800" kern="1200" baseline="0">
          <a:solidFill>
            <a:srgbClr val="000000"/>
          </a:solidFill>
          <a:latin typeface="+mn-lt"/>
          <a:ea typeface="+mn-ea"/>
          <a:cs typeface="+mn-cs"/>
        </a:defRPr>
      </a:lvl1pPr>
      <a:lvl2pPr marL="685800" indent="-228600" algn="l" defTabSz="913765" rtl="0" eaLnBrk="1" latinLnBrk="0" hangingPunct="1">
        <a:lnSpc>
          <a:spcPct val="90000"/>
        </a:lnSpc>
        <a:spcBef>
          <a:spcPts val="500"/>
        </a:spcBef>
        <a:buClr>
          <a:schemeClr val="bg2"/>
        </a:buClr>
        <a:buFont typeface="Arial" pitchFamily="34" charset="0"/>
        <a:buChar char="•"/>
        <a:defRPr sz="2400" kern="1200">
          <a:solidFill>
            <a:srgbClr val="000000"/>
          </a:solidFill>
          <a:latin typeface="+mn-lt"/>
          <a:ea typeface="+mn-ea"/>
          <a:cs typeface="+mn-cs"/>
        </a:defRPr>
      </a:lvl2pPr>
      <a:lvl3pPr marL="1143000" indent="-228600" algn="l" defTabSz="913765" rtl="0" eaLnBrk="1" latinLnBrk="0" hangingPunct="1">
        <a:lnSpc>
          <a:spcPct val="90000"/>
        </a:lnSpc>
        <a:spcBef>
          <a:spcPts val="500"/>
        </a:spcBef>
        <a:buClr>
          <a:schemeClr val="bg2"/>
        </a:buClr>
        <a:buFont typeface="Arial" pitchFamily="34" charset="0"/>
        <a:buChar char="•"/>
        <a:defRPr sz="2000" kern="1200">
          <a:solidFill>
            <a:srgbClr val="000000"/>
          </a:solidFill>
          <a:latin typeface="+mn-lt"/>
          <a:ea typeface="+mn-ea"/>
          <a:cs typeface="+mn-cs"/>
        </a:defRPr>
      </a:lvl3pPr>
      <a:lvl4pPr marL="1600200" indent="-228600" algn="l" defTabSz="913765"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4pPr>
      <a:lvl5pPr marL="2057400" indent="-228600" algn="l" defTabSz="913765"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uk-UA"/>
              <a:t>Command &amp; Visitor Patterns</a:t>
            </a:r>
            <a:endParaRPr lang="en-US" altLang="uk-UA"/>
          </a:p>
        </p:txBody>
      </p:sp>
      <p:sp>
        <p:nvSpPr>
          <p:cNvPr id="3" name="Subtitle 2"/>
          <p:cNvSpPr>
            <a:spLocks noGrp="1"/>
          </p:cNvSpPr>
          <p:nvPr>
            <p:ph type="subTitle" idx="1"/>
          </p:nvPr>
        </p:nvSpPr>
        <p:spPr>
          <a:xfrm>
            <a:off x="2344426" y="5688141"/>
            <a:ext cx="6727075" cy="454573"/>
          </a:xfrm>
        </p:spPr>
        <p:txBody>
          <a:bodyPr/>
          <a:lstStyle/>
          <a:p>
            <a:r>
              <a:rPr lang="en-US" altLang="uk-UA"/>
              <a:t>by Taras Yatsyshyn Lv-273.Net</a:t>
            </a:r>
            <a:endParaRPr lang="en-US" alt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8760" y="122555"/>
            <a:ext cx="3363595" cy="525780"/>
          </a:xfrm>
        </p:spPr>
        <p:txBody>
          <a:bodyPr/>
          <a:p>
            <a:r>
              <a:rPr lang="en-US"/>
              <a:t>Classes</a:t>
            </a:r>
            <a:endParaRPr lang="en-US"/>
          </a:p>
        </p:txBody>
      </p:sp>
      <p:pic>
        <p:nvPicPr>
          <p:cNvPr id="4" name="Table Placeholder 3"/>
          <p:cNvPicPr>
            <a:picLocks noChangeAspect="1"/>
          </p:cNvPicPr>
          <p:nvPr>
            <p:ph type="tbl" sz="quarter" idx="10"/>
          </p:nvPr>
        </p:nvPicPr>
        <p:blipFill>
          <a:blip r:embed="rId1"/>
          <a:stretch>
            <a:fillRect/>
          </a:stretch>
        </p:blipFill>
        <p:spPr>
          <a:xfrm>
            <a:off x="3605530" y="137160"/>
            <a:ext cx="5363845" cy="6126480"/>
          </a:xfrm>
          <a:prstGeom prst="rect">
            <a:avLst/>
          </a:prstGeom>
        </p:spPr>
      </p:pic>
      <p:pic>
        <p:nvPicPr>
          <p:cNvPr id="6" name="Picture 5"/>
          <p:cNvPicPr>
            <a:picLocks noChangeAspect="1"/>
          </p:cNvPicPr>
          <p:nvPr/>
        </p:nvPicPr>
        <p:blipFill>
          <a:blip r:embed="rId2"/>
          <a:stretch>
            <a:fillRect/>
          </a:stretch>
        </p:blipFill>
        <p:spPr>
          <a:xfrm>
            <a:off x="822960" y="574040"/>
            <a:ext cx="2945130" cy="5498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ontrol"/>
          <p:cNvPicPr>
            <a:picLocks noChangeAspect="1"/>
          </p:cNvPicPr>
          <p:nvPr/>
        </p:nvPicPr>
        <p:blipFill>
          <a:blip r:embed="rId1"/>
          <a:stretch>
            <a:fillRect/>
          </a:stretch>
        </p:blipFill>
        <p:spPr>
          <a:xfrm>
            <a:off x="6071235" y="118745"/>
            <a:ext cx="2915285" cy="4180205"/>
          </a:xfrm>
          <a:prstGeom prst="rect">
            <a:avLst/>
          </a:prstGeom>
        </p:spPr>
      </p:pic>
      <p:pic>
        <p:nvPicPr>
          <p:cNvPr id="6" name="Picture 5" descr="ar"/>
          <p:cNvPicPr>
            <a:picLocks noChangeAspect="1"/>
          </p:cNvPicPr>
          <p:nvPr/>
        </p:nvPicPr>
        <p:blipFill>
          <a:blip r:embed="rId2"/>
          <a:stretch>
            <a:fillRect/>
          </a:stretch>
        </p:blipFill>
        <p:spPr>
          <a:xfrm>
            <a:off x="437515" y="101600"/>
            <a:ext cx="2967990" cy="3442970"/>
          </a:xfrm>
          <a:prstGeom prst="rect">
            <a:avLst/>
          </a:prstGeom>
        </p:spPr>
      </p:pic>
      <p:pic>
        <p:nvPicPr>
          <p:cNvPr id="7" name="Table Placeholder 6"/>
          <p:cNvPicPr>
            <a:picLocks noChangeAspect="1"/>
          </p:cNvPicPr>
          <p:nvPr>
            <p:ph type="tbl" sz="quarter" idx="10"/>
          </p:nvPr>
        </p:nvPicPr>
        <p:blipFill>
          <a:blip r:embed="rId3"/>
          <a:stretch>
            <a:fillRect/>
          </a:stretch>
        </p:blipFill>
        <p:spPr>
          <a:xfrm>
            <a:off x="2776220" y="3604260"/>
            <a:ext cx="3139440" cy="2606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altLang="uk-UA"/>
              <a:t>When to use Command pattern</a:t>
            </a:r>
            <a:endParaRPr lang="en-US" altLang="uk-UA"/>
          </a:p>
        </p:txBody>
      </p:sp>
      <p:sp>
        <p:nvSpPr>
          <p:cNvPr id="2" name="Text Box 1"/>
          <p:cNvSpPr txBox="1"/>
          <p:nvPr/>
        </p:nvSpPr>
        <p:spPr>
          <a:xfrm>
            <a:off x="691515" y="1472565"/>
            <a:ext cx="7771765" cy="3383280"/>
          </a:xfrm>
          <a:prstGeom prst="rect">
            <a:avLst/>
          </a:prstGeom>
          <a:noFill/>
        </p:spPr>
        <p:txBody>
          <a:bodyPr wrap="square" rtlCol="0" anchor="t">
            <a:spAutoFit/>
          </a:bodyPr>
          <a:p>
            <a:pPr marL="342900" indent="-342900">
              <a:lnSpc>
                <a:spcPct val="200000"/>
              </a:lnSpc>
              <a:buFont typeface="Arial" charset="0"/>
              <a:buChar char="•"/>
            </a:pPr>
            <a:r>
              <a:rPr lang="en-US"/>
              <a:t>When you need to parameterize the command objects with the action that you perform, for example, buttons or menu items</a:t>
            </a:r>
            <a:endParaRPr lang="en-US"/>
          </a:p>
          <a:p>
            <a:pPr marL="342900" indent="-342900">
              <a:lnSpc>
                <a:spcPct val="200000"/>
              </a:lnSpc>
              <a:buFont typeface="Arial" charset="0"/>
              <a:buChar char="•"/>
            </a:pPr>
            <a:r>
              <a:rPr lang="en-US"/>
              <a:t>When it is necessary to ensure </a:t>
            </a:r>
            <a:r>
              <a:rPr lang="en-US">
                <a:sym typeface="+mn-ea"/>
              </a:rPr>
              <a:t>cancel </a:t>
            </a:r>
            <a:r>
              <a:rPr lang="en-US"/>
              <a:t>operation</a:t>
            </a:r>
            <a:endParaRPr lang="en-US"/>
          </a:p>
          <a:p>
            <a:pPr marL="342900" indent="-342900">
              <a:lnSpc>
                <a:spcPct val="200000"/>
              </a:lnSpc>
              <a:buFont typeface="Arial" charset="0"/>
              <a:buChar char="•"/>
            </a:pPr>
            <a:r>
              <a:rPr lang="en-US"/>
              <a:t>When it is necessary to organize the time-diversity addition of requests to the queue and their execution </a:t>
            </a:r>
            <a:endParaRPr lang="en-US"/>
          </a:p>
          <a:p>
            <a:pPr marL="342900" indent="-342900">
              <a:lnSpc>
                <a:spcPct val="200000"/>
              </a:lnSpc>
              <a:buFont typeface="Arial" charset="0"/>
              <a:buChar char="•"/>
            </a:pPr>
            <a:r>
              <a:rPr lang="en-US"/>
              <a:t>When you need to create a system based on transactions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fontScale="90000" lnSpcReduction="20000"/>
          </a:bodyPr>
          <a:lstStyle/>
          <a:p>
            <a:pPr marL="0" indent="0">
              <a:buNone/>
            </a:pPr>
            <a:r>
              <a:rPr lang="en-US" altLang="uk-UA" dirty="0">
                <a:solidFill>
                  <a:schemeClr val="tx1"/>
                </a:solidFill>
                <a:effectLst>
                  <a:outerShdw blurRad="38100" dist="19050" dir="2700000" algn="tl" rotWithShape="0">
                    <a:schemeClr val="dk1">
                      <a:alpha val="40000"/>
                    </a:schemeClr>
                  </a:outerShdw>
                </a:effectLst>
              </a:rPr>
              <a:t>E</a:t>
            </a:r>
            <a:r>
              <a:rPr lang="uk-UA" dirty="0">
                <a:solidFill>
                  <a:schemeClr val="tx1"/>
                </a:solidFill>
                <a:effectLst>
                  <a:outerShdw blurRad="38100" dist="19050" dir="2700000" algn="tl" rotWithShape="0">
                    <a:schemeClr val="dk1">
                      <a:alpha val="40000"/>
                    </a:schemeClr>
                  </a:outerShdw>
                </a:effectLst>
              </a:rPr>
              <a:t>xamples in </a:t>
            </a:r>
            <a:r>
              <a:rPr lang="en-US" dirty="0">
                <a:solidFill>
                  <a:schemeClr val="tx1"/>
                </a:solidFill>
                <a:effectLst>
                  <a:outerShdw blurRad="38100" dist="19050" dir="2700000" algn="tl" rotWithShape="0">
                    <a:schemeClr val="dk1">
                      <a:alpha val="40000"/>
                    </a:schemeClr>
                  </a:outerShdw>
                </a:effectLst>
              </a:rPr>
              <a:t>.Net</a:t>
            </a:r>
            <a:endParaRPr lang="en-US" dirty="0">
              <a:solidFill>
                <a:schemeClr val="tx1"/>
              </a:solidFill>
              <a:effectLst>
                <a:outerShdw blurRad="38100" dist="19050" dir="2700000" algn="tl" rotWithShape="0">
                  <a:schemeClr val="dk1">
                    <a:alpha val="40000"/>
                  </a:schemeClr>
                </a:outerShdw>
              </a:effectLst>
            </a:endParaRPr>
          </a:p>
        </p:txBody>
      </p:sp>
      <p:sp>
        <p:nvSpPr>
          <p:cNvPr id="2" name="Text Box 1"/>
          <p:cNvSpPr txBox="1"/>
          <p:nvPr/>
        </p:nvSpPr>
        <p:spPr>
          <a:xfrm>
            <a:off x="873125" y="2301240"/>
            <a:ext cx="7513955" cy="1920240"/>
          </a:xfrm>
          <a:prstGeom prst="rect">
            <a:avLst/>
          </a:prstGeom>
          <a:noFill/>
        </p:spPr>
        <p:txBody>
          <a:bodyPr wrap="square" rtlCol="0" anchor="t">
            <a:spAutoFit/>
          </a:bodyPr>
          <a:p>
            <a:pPr marL="285750" indent="-285750">
              <a:lnSpc>
                <a:spcPct val="150000"/>
              </a:lnSpc>
              <a:buFont typeface="Arial" charset="0"/>
              <a:buChar char="•"/>
            </a:pPr>
            <a:r>
              <a:rPr lang="en-US" sz="2000">
                <a:solidFill>
                  <a:schemeClr val="tx1"/>
                </a:solidFill>
                <a:effectLst>
                  <a:outerShdw blurRad="38100" dist="19050" dir="2700000" algn="tl" rotWithShape="0">
                    <a:schemeClr val="dk1">
                      <a:alpha val="40000"/>
                    </a:schemeClr>
                  </a:outerShdw>
                </a:effectLst>
              </a:rPr>
              <a:t>ICommand in WPF, on the basis of which the binding of operations to events of the user interface is constructed;</a:t>
            </a:r>
            <a:endParaRPr lang="en-US" sz="2000">
              <a:solidFill>
                <a:schemeClr val="tx1"/>
              </a:solidFill>
              <a:effectLst>
                <a:outerShdw blurRad="38100" dist="19050" dir="2700000" algn="tl" rotWithShape="0">
                  <a:schemeClr val="dk1">
                    <a:alpha val="40000"/>
                  </a:schemeClr>
                </a:outerShdw>
              </a:effectLst>
            </a:endParaRPr>
          </a:p>
          <a:p>
            <a:pPr marL="285750" indent="-285750">
              <a:lnSpc>
                <a:spcPct val="150000"/>
              </a:lnSpc>
              <a:buFont typeface="Arial" charset="0"/>
              <a:buChar char="•"/>
            </a:pPr>
            <a:r>
              <a:rPr lang="en-US" sz="2000">
                <a:solidFill>
                  <a:schemeClr val="tx1"/>
                </a:solidFill>
                <a:effectLst>
                  <a:outerShdw blurRad="38100" dist="19050" dir="2700000" algn="tl" rotWithShape="0">
                    <a:schemeClr val="dk1">
                      <a:alpha val="40000"/>
                    </a:schemeClr>
                  </a:outerShdw>
                </a:effectLst>
              </a:rPr>
              <a:t>IDbCommand in ADO.NET encapsulates an operation executed on the DBMS side;</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Таблица 6"/>
          <p:cNvSpPr>
            <a:spLocks noGrp="1"/>
          </p:cNvSpPr>
          <p:nvPr>
            <p:ph type="tbl" sz="quarter" idx="10"/>
          </p:nvPr>
        </p:nvSpPr>
        <p:spPr/>
      </p:sp>
      <p:sp>
        <p:nvSpPr>
          <p:cNvPr id="6" name="Заголовок 5"/>
          <p:cNvSpPr>
            <a:spLocks noGrp="1"/>
          </p:cNvSpPr>
          <p:nvPr>
            <p:ph type="title"/>
          </p:nvPr>
        </p:nvSpPr>
        <p:spPr/>
        <p:txBody>
          <a:bodyPr/>
          <a:lstStyle/>
          <a:p>
            <a:r>
              <a:rPr lang="en-US" altLang="uk-UA"/>
              <a:t>Visitor pattern</a:t>
            </a:r>
            <a:endParaRPr lang="en-US" altLang="uk-UA"/>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p:txBody>
          <a:bodyPr/>
          <a:lstStyle/>
          <a:p>
            <a:endParaRPr lang="uk-UA"/>
          </a:p>
        </p:txBody>
      </p:sp>
      <p:sp>
        <p:nvSpPr>
          <p:cNvPr id="4" name="Рисунок 3"/>
          <p:cNvSpPr>
            <a:spLocks noGrp="1"/>
          </p:cNvSpPr>
          <p:nvPr>
            <p:ph type="pic" sz="quarter" idx="10"/>
          </p:nvPr>
        </p:nvSpPr>
        <p:spPr/>
      </p:sp>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endParaRPr lang="uk-U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p:txBody>
          <a:bodyPr/>
          <a:lstStyle/>
          <a:p>
            <a:endParaRPr lang="uk-UA"/>
          </a:p>
        </p:txBody>
      </p:sp>
      <p:sp>
        <p:nvSpPr>
          <p:cNvPr id="8" name="Подзаголовок 7"/>
          <p:cNvSpPr>
            <a:spLocks noGrp="1"/>
          </p:cNvSpPr>
          <p:nvPr>
            <p:ph type="subTitle" idx="1"/>
          </p:nvPr>
        </p:nvSpPr>
        <p:spPr/>
        <p:txBody>
          <a:bodyPr/>
          <a:lstStyle/>
          <a:p>
            <a:endParaRPr lang="uk-UA"/>
          </a:p>
        </p:txBody>
      </p:sp>
      <p:sp>
        <p:nvSpPr>
          <p:cNvPr id="10" name="Рисунок 9"/>
          <p:cNvSpPr>
            <a:spLocks noGrp="1"/>
          </p:cNvSpPr>
          <p:nvPr>
            <p:ph type="pic" sz="quarter" idx="10"/>
          </p:nvPr>
        </p:nvSpPr>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p:cNvSpPr>
            <a:spLocks noGrp="1"/>
          </p:cNvSpPr>
          <p:nvPr>
            <p:ph type="body" sz="half" idx="2"/>
          </p:nvPr>
        </p:nvSpPr>
        <p:spPr/>
        <p:txBody>
          <a:bodyPr/>
          <a:lstStyle/>
          <a:p>
            <a:endParaRPr lang="uk-UA"/>
          </a:p>
        </p:txBody>
      </p:sp>
      <p:sp>
        <p:nvSpPr>
          <p:cNvPr id="13" name="Подзаголовок 12"/>
          <p:cNvSpPr>
            <a:spLocks noGrp="1"/>
          </p:cNvSpPr>
          <p:nvPr>
            <p:ph type="subTitle" idx="4294967295"/>
          </p:nvPr>
        </p:nvSpPr>
        <p:spPr>
          <a:xfrm>
            <a:off x="272143" y="908050"/>
            <a:ext cx="8674220" cy="501650"/>
          </a:xfrm>
        </p:spPr>
        <p:txBody>
          <a:bodyPr/>
          <a:lstStyle/>
          <a:p>
            <a:endParaRPr lang="uk-UA"/>
          </a:p>
        </p:txBody>
      </p:sp>
      <p:sp>
        <p:nvSpPr>
          <p:cNvPr id="5" name="Chart Placeholder 4"/>
          <p:cNvSpPr>
            <a:spLocks noGrp="1"/>
          </p:cNvSpPr>
          <p:nvPr>
            <p:ph type="chart" sz="quarter" idx="10"/>
          </p:nvPr>
        </p:nvSpPr>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p:txBody>
          <a:bodyPr/>
          <a:lstStyle/>
          <a:p>
            <a:endParaRPr lang="uk-UA"/>
          </a:p>
        </p:txBody>
      </p:sp>
      <p:sp>
        <p:nvSpPr>
          <p:cNvPr id="18" name="Диаграмма 17"/>
          <p:cNvSpPr>
            <a:spLocks noGrp="1"/>
          </p:cNvSpPr>
          <p:nvPr>
            <p:ph type="chart" sz="quarter" idx="10"/>
          </p:nvPr>
        </p:nvSpPr>
        <p:spPr/>
      </p:sp>
      <p:sp>
        <p:nvSpPr>
          <p:cNvPr id="16" name="Подзаголовок 15"/>
          <p:cNvSpPr>
            <a:spLocks noGrp="1"/>
          </p:cNvSpPr>
          <p:nvPr>
            <p:ph type="subTitle" idx="1"/>
          </p:nvPr>
        </p:nvSpPr>
        <p:spPr/>
        <p:txBody>
          <a:bodyPr/>
          <a:lstStyle/>
          <a:p>
            <a:endParaRPr lang="uk-UA"/>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80670" y="1154430"/>
            <a:ext cx="8641080" cy="454660"/>
          </a:xfrm>
        </p:spPr>
        <p:txBody>
          <a:bodyPr/>
          <a:lstStyle/>
          <a:p>
            <a:pPr algn="ctr"/>
            <a:r>
              <a:rPr lang="en-US" dirty="0"/>
              <a:t>Command pattern</a:t>
            </a:r>
            <a:endParaRPr lang="en-US" dirty="0"/>
          </a:p>
        </p:txBody>
      </p:sp>
      <p:sp>
        <p:nvSpPr>
          <p:cNvPr id="7" name="Text Box 6"/>
          <p:cNvSpPr txBox="1"/>
          <p:nvPr/>
        </p:nvSpPr>
        <p:spPr>
          <a:xfrm>
            <a:off x="657225" y="2747010"/>
            <a:ext cx="7482205" cy="1737360"/>
          </a:xfrm>
          <a:prstGeom prst="rect">
            <a:avLst/>
          </a:prstGeom>
          <a:noFill/>
        </p:spPr>
        <p:txBody>
          <a:bodyPr wrap="square" rtlCol="0" anchor="t">
            <a:spAutoFit/>
          </a:bodyPr>
          <a:p>
            <a:pPr algn="just">
              <a:lnSpc>
                <a:spcPct val="150000"/>
              </a:lnSpc>
            </a:pPr>
            <a:r>
              <a:rPr lang="en-US"/>
              <a:t>Command Pattern - allows you to submit a request as an object, allowing the client configuring the request (setting parameters for processing it), queuing queries, log requests, and support the cancellation of transactions.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if-i-told-you-ui-buttons-also-use-command-pattern"/>
          <p:cNvPicPr>
            <a:picLocks noChangeAspect="1"/>
          </p:cNvPicPr>
          <p:nvPr/>
        </p:nvPicPr>
        <p:blipFill>
          <a:blip r:embed="rId1"/>
          <a:stretch>
            <a:fillRect/>
          </a:stretch>
        </p:blipFill>
        <p:spPr>
          <a:xfrm>
            <a:off x="2467610" y="1469390"/>
            <a:ext cx="4090670" cy="4090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p>
            <a:endParaRPr lang="en-US"/>
          </a:p>
        </p:txBody>
      </p:sp>
      <p:pic>
        <p:nvPicPr>
          <p:cNvPr id="8" name="Table Placeholder 7"/>
          <p:cNvPicPr>
            <a:picLocks noChangeAspect="1"/>
          </p:cNvPicPr>
          <p:nvPr>
            <p:ph type="tbl" sz="quarter" idx="10"/>
          </p:nvPr>
        </p:nvPicPr>
        <p:blipFill>
          <a:blip r:embed="rId1"/>
          <a:stretch>
            <a:fillRect/>
          </a:stretch>
        </p:blipFill>
        <p:spPr>
          <a:xfrm>
            <a:off x="955675" y="2193290"/>
            <a:ext cx="7061835" cy="2959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laceholder 2"/>
          <p:cNvPicPr>
            <a:picLocks noChangeAspect="1"/>
          </p:cNvPicPr>
          <p:nvPr>
            <p:ph type="tbl" sz="quarter" idx="10"/>
          </p:nvPr>
        </p:nvPicPr>
        <p:blipFill>
          <a:blip r:embed="rId1"/>
          <a:stretch>
            <a:fillRect/>
          </a:stretch>
        </p:blipFill>
        <p:spPr>
          <a:xfrm>
            <a:off x="4279900" y="693420"/>
            <a:ext cx="4338320" cy="3009265"/>
          </a:xfrm>
          <a:prstGeom prst="rect">
            <a:avLst/>
          </a:prstGeom>
        </p:spPr>
      </p:pic>
      <p:sp>
        <p:nvSpPr>
          <p:cNvPr id="5" name="Rectangle 4"/>
          <p:cNvSpPr/>
          <p:nvPr/>
        </p:nvSpPr>
        <p:spPr>
          <a:xfrm>
            <a:off x="2568575" y="569150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Receiver</a:t>
            </a:r>
            <a:endParaRPr lang="en-US"/>
          </a:p>
        </p:txBody>
      </p:sp>
      <p:sp>
        <p:nvSpPr>
          <p:cNvPr id="9" name="Rectangle 8"/>
          <p:cNvSpPr/>
          <p:nvPr/>
        </p:nvSpPr>
        <p:spPr>
          <a:xfrm>
            <a:off x="2573655" y="3764280"/>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Concrete </a:t>
            </a:r>
            <a:br>
              <a:rPr lang="en-US"/>
            </a:br>
            <a:r>
              <a:rPr lang="en-US"/>
              <a:t>Command</a:t>
            </a:r>
            <a:endParaRPr lang="en-US"/>
          </a:p>
        </p:txBody>
      </p:sp>
      <p:sp>
        <p:nvSpPr>
          <p:cNvPr id="10" name="Rectangle 9"/>
          <p:cNvSpPr/>
          <p:nvPr/>
        </p:nvSpPr>
        <p:spPr>
          <a:xfrm>
            <a:off x="2586355" y="184848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Command</a:t>
            </a:r>
            <a:endParaRPr lang="en-US"/>
          </a:p>
        </p:txBody>
      </p:sp>
      <p:sp>
        <p:nvSpPr>
          <p:cNvPr id="11" name="Rectangle 10"/>
          <p:cNvSpPr/>
          <p:nvPr/>
        </p:nvSpPr>
        <p:spPr>
          <a:xfrm>
            <a:off x="125730" y="376237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Client</a:t>
            </a:r>
            <a:endParaRPr lang="en-US"/>
          </a:p>
        </p:txBody>
      </p:sp>
      <p:sp>
        <p:nvSpPr>
          <p:cNvPr id="12" name="Rectangle 11"/>
          <p:cNvSpPr/>
          <p:nvPr/>
        </p:nvSpPr>
        <p:spPr>
          <a:xfrm>
            <a:off x="125730" y="184721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Invoker</a:t>
            </a:r>
            <a:endParaRPr lang="en-US"/>
          </a:p>
        </p:txBody>
      </p:sp>
      <p:cxnSp>
        <p:nvCxnSpPr>
          <p:cNvPr id="13" name="Straight Arrow Connector 12"/>
          <p:cNvCxnSpPr>
            <a:stCxn id="11" idx="0"/>
            <a:endCxn id="12" idx="2"/>
          </p:cNvCxnSpPr>
          <p:nvPr/>
        </p:nvCxnSpPr>
        <p:spPr>
          <a:xfrm flipV="1">
            <a:off x="996950" y="2781935"/>
            <a:ext cx="0" cy="98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a:off x="1868170" y="2314575"/>
            <a:ext cx="71818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10" idx="2"/>
          </p:cNvCxnSpPr>
          <p:nvPr/>
        </p:nvCxnSpPr>
        <p:spPr>
          <a:xfrm flipV="1">
            <a:off x="3444875" y="2783205"/>
            <a:ext cx="12700" cy="981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9" idx="1"/>
          </p:cNvCxnSpPr>
          <p:nvPr/>
        </p:nvCxnSpPr>
        <p:spPr>
          <a:xfrm>
            <a:off x="1868170" y="4229735"/>
            <a:ext cx="70548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5" idx="0"/>
          </p:cNvCxnSpPr>
          <p:nvPr/>
        </p:nvCxnSpPr>
        <p:spPr>
          <a:xfrm flipH="1">
            <a:off x="3439795" y="4699000"/>
            <a:ext cx="5080" cy="992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1908810" y="3886835"/>
            <a:ext cx="800100" cy="366395"/>
          </a:xfrm>
          <a:prstGeom prst="rect">
            <a:avLst/>
          </a:prstGeom>
          <a:noFill/>
        </p:spPr>
        <p:txBody>
          <a:bodyPr wrap="square" rtlCol="0">
            <a:spAutoFit/>
          </a:bodyPr>
          <a:p>
            <a:r>
              <a:rPr lang="en-US" altLang="en-US"/>
              <a:t>uses</a:t>
            </a:r>
            <a:endParaRPr lang="en-US" altLang="en-US"/>
          </a:p>
        </p:txBody>
      </p:sp>
      <p:sp>
        <p:nvSpPr>
          <p:cNvPr id="19" name="Text Box 18"/>
          <p:cNvSpPr txBox="1"/>
          <p:nvPr/>
        </p:nvSpPr>
        <p:spPr>
          <a:xfrm>
            <a:off x="1014730" y="3077210"/>
            <a:ext cx="1135380" cy="366395"/>
          </a:xfrm>
          <a:prstGeom prst="rect">
            <a:avLst/>
          </a:prstGeom>
          <a:noFill/>
        </p:spPr>
        <p:txBody>
          <a:bodyPr wrap="square" rtlCol="0">
            <a:spAutoFit/>
          </a:bodyPr>
          <a:p>
            <a:r>
              <a:rPr lang="en-US" altLang="en-US"/>
              <a:t>Create</a:t>
            </a:r>
            <a:endParaRPr lang="en-US" altLang="en-US"/>
          </a:p>
        </p:txBody>
      </p:sp>
      <p:sp>
        <p:nvSpPr>
          <p:cNvPr id="20" name="Text Box 19"/>
          <p:cNvSpPr txBox="1"/>
          <p:nvPr/>
        </p:nvSpPr>
        <p:spPr>
          <a:xfrm>
            <a:off x="3442970" y="5009515"/>
            <a:ext cx="800100" cy="366395"/>
          </a:xfrm>
          <a:prstGeom prst="rect">
            <a:avLst/>
          </a:prstGeom>
          <a:noFill/>
        </p:spPr>
        <p:txBody>
          <a:bodyPr wrap="square" rtlCol="0">
            <a:spAutoFit/>
          </a:bodyPr>
          <a:p>
            <a:r>
              <a:rPr lang="en-US" altLang="en-US"/>
              <a:t>calls</a:t>
            </a:r>
            <a:endParaRPr lang="en-US" altLang="en-US"/>
          </a:p>
        </p:txBody>
      </p:sp>
      <p:sp>
        <p:nvSpPr>
          <p:cNvPr id="21" name="Text Box 20"/>
          <p:cNvSpPr txBox="1"/>
          <p:nvPr/>
        </p:nvSpPr>
        <p:spPr>
          <a:xfrm>
            <a:off x="1878330" y="1974215"/>
            <a:ext cx="800100" cy="366395"/>
          </a:xfrm>
          <a:prstGeom prst="rect">
            <a:avLst/>
          </a:prstGeom>
          <a:noFill/>
        </p:spPr>
        <p:txBody>
          <a:bodyPr wrap="square" rtlCol="0">
            <a:spAutoFit/>
          </a:bodyPr>
          <a:p>
            <a:r>
              <a:rPr lang="en-US" altLang="en-US"/>
              <a:t>calls</a:t>
            </a:r>
            <a:endParaRPr lang="en-US" altLang="en-US"/>
          </a:p>
        </p:txBody>
      </p:sp>
      <p:sp>
        <p:nvSpPr>
          <p:cNvPr id="22" name="Text Box 21"/>
          <p:cNvSpPr txBox="1"/>
          <p:nvPr/>
        </p:nvSpPr>
        <p:spPr>
          <a:xfrm>
            <a:off x="3514090" y="3122930"/>
            <a:ext cx="1386840" cy="366395"/>
          </a:xfrm>
          <a:prstGeom prst="rect">
            <a:avLst/>
          </a:prstGeom>
          <a:noFill/>
        </p:spPr>
        <p:txBody>
          <a:bodyPr wrap="square" rtlCol="0">
            <a:spAutoFit/>
          </a:bodyPr>
          <a:p>
            <a:r>
              <a:rPr lang="en-US" altLang="en-US"/>
              <a:t>Implements</a:t>
            </a:r>
            <a:endParaRPr lang="en-US" altLang="en-US"/>
          </a:p>
        </p:txBody>
      </p:sp>
      <p:sp>
        <p:nvSpPr>
          <p:cNvPr id="23" name="Subtitle 22"/>
          <p:cNvSpPr/>
          <p:nvPr>
            <p:ph type="subTitle" idx="1"/>
          </p:nvPr>
        </p:nvSpPr>
        <p:spPr/>
        <p:txBody>
          <a:bodyPr/>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8615" y="283210"/>
            <a:ext cx="6791960" cy="525780"/>
          </a:xfrm>
        </p:spPr>
        <p:txBody>
          <a:bodyPr/>
          <a:p>
            <a:r>
              <a:rPr lang="en-US" altLang="en-US">
                <a:ln/>
                <a:solidFill>
                  <a:schemeClr val="tx1"/>
                </a:solidFill>
                <a:effectLst>
                  <a:outerShdw blurRad="38100" dist="19050" dir="2700000" algn="tl" rotWithShape="0">
                    <a:schemeClr val="dk1">
                      <a:alpha val="40000"/>
                    </a:schemeClr>
                  </a:outerShdw>
                </a:effectLst>
              </a:rPr>
              <a:t>Situation in our Life </a:t>
            </a:r>
            <a:endParaRPr lang="en-US" altLang="en-US">
              <a:ln/>
              <a:solidFill>
                <a:schemeClr val="tx1"/>
              </a:solidFill>
              <a:effectLst>
                <a:outerShdw blurRad="38100" dist="19050" dir="2700000" algn="tl" rotWithShape="0">
                  <a:schemeClr val="dk1">
                    <a:alpha val="40000"/>
                  </a:schemeClr>
                </a:outerShdw>
              </a:effectLst>
            </a:endParaRPr>
          </a:p>
        </p:txBody>
      </p:sp>
      <p:pic>
        <p:nvPicPr>
          <p:cNvPr id="12" name="Table Placeholder 11"/>
          <p:cNvPicPr>
            <a:picLocks noChangeAspect="1"/>
          </p:cNvPicPr>
          <p:nvPr>
            <p:ph type="tbl" sz="quarter" idx="10"/>
          </p:nvPr>
        </p:nvPicPr>
        <p:blipFill>
          <a:blip r:embed="rId1"/>
          <a:stretch>
            <a:fillRect/>
          </a:stretch>
        </p:blipFill>
        <p:spPr>
          <a:xfrm>
            <a:off x="1971675" y="1760220"/>
            <a:ext cx="7097395" cy="4330700"/>
          </a:xfrm>
          <a:prstGeom prst="rect">
            <a:avLst/>
          </a:prstGeom>
        </p:spPr>
      </p:pic>
      <p:pic>
        <p:nvPicPr>
          <p:cNvPr id="13" name="Picture 12"/>
          <p:cNvPicPr>
            <a:picLocks noChangeAspect="1"/>
          </p:cNvPicPr>
          <p:nvPr/>
        </p:nvPicPr>
        <p:blipFill>
          <a:blip r:embed="rId2"/>
          <a:stretch>
            <a:fillRect/>
          </a:stretch>
        </p:blipFill>
        <p:spPr>
          <a:xfrm>
            <a:off x="309880" y="1159510"/>
            <a:ext cx="2153285" cy="22231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Command pattern structure in C#</a:t>
            </a:r>
            <a:endParaRPr lang="en-US"/>
          </a:p>
        </p:txBody>
      </p:sp>
      <p:pic>
        <p:nvPicPr>
          <p:cNvPr id="4" name="Table Placeholder 3"/>
          <p:cNvPicPr>
            <a:picLocks noChangeAspect="1"/>
          </p:cNvPicPr>
          <p:nvPr>
            <p:ph type="tbl" sz="quarter" idx="10"/>
          </p:nvPr>
        </p:nvPicPr>
        <p:blipFill>
          <a:blip r:embed="rId1"/>
          <a:stretch>
            <a:fillRect/>
          </a:stretch>
        </p:blipFill>
        <p:spPr>
          <a:xfrm>
            <a:off x="1125220" y="1097915"/>
            <a:ext cx="6631305" cy="4907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a:xfrm>
            <a:off x="273050" y="908050"/>
            <a:ext cx="8623935" cy="454660"/>
          </a:xfrm>
        </p:spPr>
        <p:txBody>
          <a:bodyPr/>
          <a:lstStyle/>
          <a:p>
            <a:pPr algn="ctr"/>
            <a:r>
              <a:rPr lang="en-US" altLang="uk-UA"/>
              <a:t>Example - Calculator</a:t>
            </a:r>
            <a:endParaRPr lang="en-US" altLang="uk-UA"/>
          </a:p>
        </p:txBody>
      </p:sp>
      <p:pic>
        <p:nvPicPr>
          <p:cNvPr id="4" name="Table Placeholder 3" descr="calc"/>
          <p:cNvPicPr>
            <a:picLocks noChangeAspect="1"/>
          </p:cNvPicPr>
          <p:nvPr>
            <p:ph type="tbl" sz="quarter" idx="10"/>
          </p:nvPr>
        </p:nvPicPr>
        <p:blipFill>
          <a:blip r:embed="rId1"/>
          <a:stretch>
            <a:fillRect/>
          </a:stretch>
        </p:blipFill>
        <p:spPr>
          <a:xfrm>
            <a:off x="868680" y="2112010"/>
            <a:ext cx="6978650" cy="31026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a:t>Class Diagram</a:t>
            </a:r>
            <a:endParaRPr lang="en-US"/>
          </a:p>
        </p:txBody>
      </p:sp>
      <p:pic>
        <p:nvPicPr>
          <p:cNvPr id="2" name="Table Placeholder 1"/>
          <p:cNvPicPr>
            <a:picLocks noChangeAspect="1"/>
          </p:cNvPicPr>
          <p:nvPr>
            <p:ph type="tbl" sz="quarter" idx="10"/>
          </p:nvPr>
        </p:nvPicPr>
        <p:blipFill>
          <a:blip r:embed="rId1"/>
          <a:stretch>
            <a:fillRect/>
          </a:stretch>
        </p:blipFill>
        <p:spPr>
          <a:xfrm>
            <a:off x="438150" y="1183640"/>
            <a:ext cx="8315960" cy="4391025"/>
          </a:xfrm>
          <a:prstGeom prst="rect">
            <a:avLst/>
          </a:prstGeom>
        </p:spPr>
      </p:pic>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1030</Words>
  <Application>WPS Presentation</Application>
  <PresentationFormat>On-screen Show (4:3)</PresentationFormat>
  <Paragraphs>52</Paragraphs>
  <Slides>19</Slides>
  <Notes>0</Notes>
  <HiddenSlides>0</HiddenSlides>
  <MMClips>0</MMClips>
  <ScaleCrop>false</ScaleCrop>
  <HeadingPairs>
    <vt:vector size="4" baseType="variant">
      <vt:variant>
        <vt:lpstr>主题</vt:lpstr>
      </vt:variant>
      <vt:variant>
        <vt:i4>3</vt:i4>
      </vt:variant>
      <vt:variant>
        <vt:lpstr>幻灯片标题</vt:lpstr>
      </vt:variant>
      <vt:variant>
        <vt:i4>19</vt:i4>
      </vt:variant>
    </vt:vector>
  </HeadingPairs>
  <TitlesOfParts>
    <vt:vector size="22" baseType="lpstr">
      <vt:lpstr>Title Slides Brand Panel</vt:lpstr>
      <vt:lpstr>Blank Slides with Logo</vt:lpstr>
      <vt:lpstr>Chapter Slides</vt:lpstr>
      <vt:lpstr>Command &amp; Visitor Patterns</vt:lpstr>
      <vt:lpstr>PowerPoint 演示文稿</vt:lpstr>
      <vt:lpstr>PowerPoint 演示文稿</vt:lpstr>
      <vt:lpstr>PowerPoint 演示文稿</vt:lpstr>
      <vt:lpstr>PowerPoint 演示文稿</vt:lpstr>
      <vt:lpstr>In Life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Taras Yatsyshyn</cp:lastModifiedBy>
  <cp:revision>115</cp:revision>
  <dcterms:created xsi:type="dcterms:W3CDTF">2015-09-10T13:48:00Z</dcterms:created>
  <dcterms:modified xsi:type="dcterms:W3CDTF">2017-10-28T14:52:10Z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1033-10.1.0.5644</vt:lpwstr>
  </property>
</Properties>
</file>