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6" r:id="rId2"/>
    <p:sldMasterId id="2147483686" r:id="rId3"/>
  </p:sldMasterIdLst>
  <p:notesMasterIdLst>
    <p:notesMasterId r:id="rId39"/>
  </p:notesMasterIdLst>
  <p:handoutMasterIdLst>
    <p:handoutMasterId r:id="rId40"/>
  </p:handoutMasterIdLst>
  <p:sldIdLst>
    <p:sldId id="287" r:id="rId4"/>
    <p:sldId id="268" r:id="rId5"/>
    <p:sldId id="288" r:id="rId6"/>
    <p:sldId id="314" r:id="rId7"/>
    <p:sldId id="289" r:id="rId8"/>
    <p:sldId id="290" r:id="rId9"/>
    <p:sldId id="291" r:id="rId10"/>
    <p:sldId id="292" r:id="rId11"/>
    <p:sldId id="293" r:id="rId12"/>
    <p:sldId id="295" r:id="rId13"/>
    <p:sldId id="303" r:id="rId14"/>
    <p:sldId id="317" r:id="rId15"/>
    <p:sldId id="296" r:id="rId16"/>
    <p:sldId id="318" r:id="rId17"/>
    <p:sldId id="298" r:id="rId18"/>
    <p:sldId id="304" r:id="rId19"/>
    <p:sldId id="307" r:id="rId20"/>
    <p:sldId id="305" r:id="rId21"/>
    <p:sldId id="306" r:id="rId22"/>
    <p:sldId id="316" r:id="rId23"/>
    <p:sldId id="308" r:id="rId24"/>
    <p:sldId id="309" r:id="rId25"/>
    <p:sldId id="315" r:id="rId26"/>
    <p:sldId id="310" r:id="rId27"/>
    <p:sldId id="319" r:id="rId28"/>
    <p:sldId id="320" r:id="rId29"/>
    <p:sldId id="321" r:id="rId30"/>
    <p:sldId id="322" r:id="rId31"/>
    <p:sldId id="323" r:id="rId32"/>
    <p:sldId id="324" r:id="rId33"/>
    <p:sldId id="325" r:id="rId34"/>
    <p:sldId id="327" r:id="rId35"/>
    <p:sldId id="328" r:id="rId36"/>
    <p:sldId id="329" r:id="rId37"/>
    <p:sldId id="326" r:id="rId38"/>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2880" userDrawn="1">
          <p15:clr>
            <a:srgbClr val="A4A3A4"/>
          </p15:clr>
        </p15:guide>
        <p15:guide id="3" orient="horz" pos="2160" userDrawn="1">
          <p15:clr>
            <a:srgbClr val="A4A3A4"/>
          </p15:clr>
        </p15:guide>
        <p15:guide id="4" orient="horz" pos="213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00A15C55-8517-42AA-B614-E9B94910E393}">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89" autoAdjust="0"/>
    <p:restoredTop sz="77946" autoAdjust="0"/>
  </p:normalViewPr>
  <p:slideViewPr>
    <p:cSldViewPr snapToGrid="0" showGuides="1">
      <p:cViewPr>
        <p:scale>
          <a:sx n="60" d="100"/>
          <a:sy n="60" d="100"/>
        </p:scale>
        <p:origin x="-1152" y="-84"/>
      </p:cViewPr>
      <p:guideLst>
        <p:guide orient="horz" pos="2160"/>
        <p:guide orient="horz" pos="2131"/>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676A-16FE-41B0-990D-65C7DB39A42C}" type="datetimeFigureOut">
              <a:rPr lang="uk-UA" smtClean="0"/>
              <a:t>17.10.2017</a:t>
            </a:fld>
            <a:endParaRPr lang="uk-U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23AE1-4A07-4FCA-AD40-38BC1EAF6419}" type="slidenum">
              <a:rPr lang="uk-UA" smtClean="0"/>
              <a:t>‹№›</a:t>
            </a:fld>
            <a:endParaRPr lang="uk-UA"/>
          </a:p>
        </p:txBody>
      </p:sp>
    </p:spTree>
    <p:extLst>
      <p:ext uri="{BB962C8B-B14F-4D97-AF65-F5344CB8AC3E}">
        <p14:creationId xmlns:p14="http://schemas.microsoft.com/office/powerpoint/2010/main" val="880986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Місце для дати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C0486E-ABFE-43FA-BADE-5C75804AABCB}" type="datetimeFigureOut">
              <a:rPr lang="en-US" smtClean="0"/>
              <a:t>10/17/2017</a:t>
            </a:fld>
            <a:endParaRPr lang="en-US"/>
          </a:p>
        </p:txBody>
      </p:sp>
      <p:sp>
        <p:nvSpPr>
          <p:cNvPr id="4" name="Місце для зображення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Місце для нотато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a:p>
        </p:txBody>
      </p:sp>
      <p:sp>
        <p:nvSpPr>
          <p:cNvPr id="6" name="Місце для нижнього колонтитула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Місце для номера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2F8FD2-9FCC-4B88-9227-FECD3AD2150F}" type="slidenum">
              <a:rPr lang="en-US" smtClean="0"/>
              <a:t>‹№›</a:t>
            </a:fld>
            <a:endParaRPr lang="en-US"/>
          </a:p>
        </p:txBody>
      </p:sp>
    </p:spTree>
    <p:extLst>
      <p:ext uri="{BB962C8B-B14F-4D97-AF65-F5344CB8AC3E}">
        <p14:creationId xmlns:p14="http://schemas.microsoft.com/office/powerpoint/2010/main" val="738362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smtClean="0"/>
              <a:t>* </a:t>
            </a:r>
            <a:r>
              <a:rPr lang="en-US" dirty="0" smtClean="0"/>
              <a:t>Because the code is compiled during the installation phase, the JIT compiler does not have to compile it at run time, which can improve the performance of the application. </a:t>
            </a:r>
          </a:p>
          <a:p>
            <a:r>
              <a:rPr lang="en-US" dirty="0" smtClean="0"/>
              <a:t>The NGen.exe program is useful in two situations.</a:t>
            </a:r>
          </a:p>
          <a:p>
            <a:r>
              <a:rPr lang="en-US" dirty="0" smtClean="0"/>
              <a:t>- accelerate the launch of the application. </a:t>
            </a:r>
          </a:p>
          <a:p>
            <a:r>
              <a:rPr lang="en-US" dirty="0" smtClean="0"/>
              <a:t>- reduce the working set of the application.</a:t>
            </a:r>
          </a:p>
        </p:txBody>
      </p:sp>
      <p:sp>
        <p:nvSpPr>
          <p:cNvPr id="4" name="Місце для номера слайда 3"/>
          <p:cNvSpPr>
            <a:spLocks noGrp="1"/>
          </p:cNvSpPr>
          <p:nvPr>
            <p:ph type="sldNum" sz="quarter" idx="10"/>
          </p:nvPr>
        </p:nvSpPr>
        <p:spPr/>
        <p:txBody>
          <a:bodyPr/>
          <a:lstStyle/>
          <a:p>
            <a:fld id="{E82F8FD2-9FCC-4B88-9227-FECD3AD2150F}" type="slidenum">
              <a:rPr lang="en-US" smtClean="0"/>
              <a:t>4</a:t>
            </a:fld>
            <a:endParaRPr lang="en-US"/>
          </a:p>
        </p:txBody>
      </p:sp>
    </p:spTree>
    <p:extLst>
      <p:ext uri="{BB962C8B-B14F-4D97-AF65-F5344CB8AC3E}">
        <p14:creationId xmlns:p14="http://schemas.microsoft.com/office/powerpoint/2010/main" val="170540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algn="just"/>
            <a:r>
              <a:rPr lang="en-US" sz="1200" dirty="0" smtClean="0"/>
              <a:t>First, assembly is provides logical grouping of one or more managing modules and file resources. </a:t>
            </a:r>
          </a:p>
          <a:p>
            <a:pPr algn="just"/>
            <a:r>
              <a:rPr lang="en-US" sz="1200" dirty="0" smtClean="0"/>
              <a:t>Secondly</a:t>
            </a:r>
            <a:r>
              <a:rPr lang="ru-RU" sz="1200" dirty="0" smtClean="0"/>
              <a:t>,</a:t>
            </a:r>
            <a:r>
              <a:rPr lang="en-US" sz="1200" dirty="0" smtClean="0"/>
              <a:t> it is the smallest unit of multiple use, security and version control.</a:t>
            </a:r>
            <a:r>
              <a:rPr lang="ru-RU" sz="1200" dirty="0" smtClean="0"/>
              <a:t> </a:t>
            </a:r>
            <a:endParaRPr lang="en-US" sz="1200" dirty="0" smtClean="0"/>
          </a:p>
          <a:p>
            <a:pPr algn="just"/>
            <a:r>
              <a:rPr lang="en-US" sz="1200" dirty="0" smtClean="0"/>
              <a:t>Assembly can consists of one or more files, it depends on selected tools and compilers.</a:t>
            </a:r>
          </a:p>
          <a:p>
            <a:pPr algn="just"/>
            <a:r>
              <a:rPr lang="en-US" sz="1200" dirty="0" smtClean="0"/>
              <a:t>In the context of CLR, assembly is what we commonly call component.</a:t>
            </a:r>
            <a:endParaRPr lang="uk-UA" sz="1200" dirty="0" smtClean="0"/>
          </a:p>
        </p:txBody>
      </p:sp>
      <p:sp>
        <p:nvSpPr>
          <p:cNvPr id="4" name="Місце для номера слайда 3"/>
          <p:cNvSpPr>
            <a:spLocks noGrp="1"/>
          </p:cNvSpPr>
          <p:nvPr>
            <p:ph type="sldNum" sz="quarter" idx="10"/>
          </p:nvPr>
        </p:nvSpPr>
        <p:spPr/>
        <p:txBody>
          <a:bodyPr/>
          <a:lstStyle/>
          <a:p>
            <a:fld id="{E82F8FD2-9FCC-4B88-9227-FECD3AD2150F}" type="slidenum">
              <a:rPr lang="en-US" smtClean="0"/>
              <a:t>11</a:t>
            </a:fld>
            <a:endParaRPr lang="en-US"/>
          </a:p>
        </p:txBody>
      </p:sp>
    </p:spTree>
    <p:extLst>
      <p:ext uri="{BB962C8B-B14F-4D97-AF65-F5344CB8AC3E}">
        <p14:creationId xmlns:p14="http://schemas.microsoft.com/office/powerpoint/2010/main" val="1670745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i="1" dirty="0" smtClean="0"/>
              <a:t>ASP.NET Web Application Security</a:t>
            </a:r>
            <a:r>
              <a:rPr lang="en-US" dirty="0" smtClean="0"/>
              <a:t> provides a way to help limit </a:t>
            </a:r>
            <a:r>
              <a:rPr lang="en-US" dirty="0" err="1" smtClean="0"/>
              <a:t>faccess</a:t>
            </a:r>
            <a:r>
              <a:rPr lang="en-US" dirty="0" smtClean="0"/>
              <a:t> to a site by comparing authenticated credentials (or representations of them) to Microsoft Windows NT file system permissions or to an XML file that lists authorized users, authorized roles, or authorized HTTP verbs.</a:t>
            </a:r>
          </a:p>
          <a:p>
            <a:r>
              <a:rPr lang="en-US" dirty="0" smtClean="0"/>
              <a:t>C</a:t>
            </a:r>
            <a:r>
              <a:rPr lang="en-US" i="1" dirty="0" smtClean="0"/>
              <a:t>ode access security</a:t>
            </a:r>
            <a:r>
              <a:rPr lang="en-US" dirty="0" smtClean="0"/>
              <a:t> uses permissions to help limit the access that code has to protected resources and operations. It helps protect computer systems from malicious mobile code and helps provide a way to allow mobile code to run safely. (Code access security, together with the policies that govern it, are referred to as </a:t>
            </a:r>
            <a:r>
              <a:rPr lang="en-US" i="1" dirty="0" smtClean="0"/>
              <a:t>evidence-based security.</a:t>
            </a:r>
            <a:r>
              <a:rPr lang="en-US" dirty="0" smtClean="0"/>
              <a:t>)</a:t>
            </a:r>
          </a:p>
          <a:p>
            <a:r>
              <a:rPr lang="en-US" i="1" dirty="0" smtClean="0"/>
              <a:t>Role-based security</a:t>
            </a:r>
            <a:r>
              <a:rPr lang="en-US" dirty="0" smtClean="0"/>
              <a:t> provides information needed to make decisions about what a user is allowed to do. These decisions can be based on either the user's identity or role membership, or both.</a:t>
            </a:r>
          </a:p>
        </p:txBody>
      </p:sp>
      <p:sp>
        <p:nvSpPr>
          <p:cNvPr id="4" name="Місце для номера слайда 3"/>
          <p:cNvSpPr>
            <a:spLocks noGrp="1"/>
          </p:cNvSpPr>
          <p:nvPr>
            <p:ph type="sldNum" sz="quarter" idx="10"/>
          </p:nvPr>
        </p:nvSpPr>
        <p:spPr/>
        <p:txBody>
          <a:bodyPr/>
          <a:lstStyle/>
          <a:p>
            <a:fld id="{E82F8FD2-9FCC-4B88-9227-FECD3AD2150F}" type="slidenum">
              <a:rPr lang="en-US" smtClean="0"/>
              <a:t>12</a:t>
            </a:fld>
            <a:endParaRPr lang="en-US"/>
          </a:p>
        </p:txBody>
      </p:sp>
    </p:spTree>
    <p:extLst>
      <p:ext uri="{BB962C8B-B14F-4D97-AF65-F5344CB8AC3E}">
        <p14:creationId xmlns:p14="http://schemas.microsoft.com/office/powerpoint/2010/main" val="383525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algn="just"/>
            <a:r>
              <a:rPr lang="en-US" sz="1200" dirty="0" smtClean="0"/>
              <a:t>By default, the compilers themselves perform the work of converting the created managed module to an assembly. </a:t>
            </a:r>
          </a:p>
          <a:p>
            <a:pPr algn="just"/>
            <a:r>
              <a:rPr lang="en-US" sz="1200" dirty="0" smtClean="0"/>
              <a:t>C # compiler creates a managed module with a manifest that indicates that the assembly consists of only one file. </a:t>
            </a:r>
          </a:p>
          <a:p>
            <a:pPr algn="just"/>
            <a:r>
              <a:rPr lang="en-US" sz="1200" dirty="0" smtClean="0"/>
              <a:t>So, in projects where there is only one managed module and there are no resource files (or data files), </a:t>
            </a:r>
            <a:r>
              <a:rPr lang="en-US" sz="1200" u="sng" dirty="0" smtClean="0"/>
              <a:t>assembly is a managed module</a:t>
            </a:r>
            <a:r>
              <a:rPr lang="en-US" sz="1200" dirty="0" smtClean="0"/>
              <a:t>, so you do not need to perform additional actions to build the application. </a:t>
            </a:r>
          </a:p>
          <a:p>
            <a:pPr algn="just"/>
            <a:r>
              <a:rPr lang="en-US" sz="1200" dirty="0" smtClean="0"/>
              <a:t>In case you need to group several files into an assembly, you will need additional tools - for example, assembly linker  AL.exe.</a:t>
            </a:r>
            <a:endParaRPr lang="uk-UA" sz="1200" dirty="0" smtClean="0"/>
          </a:p>
        </p:txBody>
      </p:sp>
      <p:sp>
        <p:nvSpPr>
          <p:cNvPr id="4" name="Місце для номера слайда 3"/>
          <p:cNvSpPr>
            <a:spLocks noGrp="1"/>
          </p:cNvSpPr>
          <p:nvPr>
            <p:ph type="sldNum" sz="quarter" idx="10"/>
          </p:nvPr>
        </p:nvSpPr>
        <p:spPr/>
        <p:txBody>
          <a:bodyPr/>
          <a:lstStyle/>
          <a:p>
            <a:fld id="{E82F8FD2-9FCC-4B88-9227-FECD3AD2150F}" type="slidenum">
              <a:rPr lang="en-US" smtClean="0"/>
              <a:t>13</a:t>
            </a:fld>
            <a:endParaRPr lang="en-US"/>
          </a:p>
        </p:txBody>
      </p:sp>
    </p:spTree>
    <p:extLst>
      <p:ext uri="{BB962C8B-B14F-4D97-AF65-F5344CB8AC3E}">
        <p14:creationId xmlns:p14="http://schemas.microsoft.com/office/powerpoint/2010/main" val="1061402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dirty="0" smtClean="0"/>
              <a:t>First the CLR always loads the file with the metadata tables of the manifest, and then receives the names of the remaining assembly files from the manifest. </a:t>
            </a:r>
          </a:p>
          <a:p>
            <a:r>
              <a:rPr lang="en-US" dirty="0" smtClean="0"/>
              <a:t>Some characteristics of the assembly are worth remembering:</a:t>
            </a:r>
          </a:p>
          <a:p>
            <a:r>
              <a:rPr lang="en-US" dirty="0" smtClean="0"/>
              <a:t>in the assembly reusable types are defined;</a:t>
            </a:r>
          </a:p>
          <a:p>
            <a:r>
              <a:rPr lang="en-US" dirty="0" smtClean="0"/>
              <a:t>assembly is assigned a version number;</a:t>
            </a:r>
          </a:p>
          <a:p>
            <a:r>
              <a:rPr lang="en-US" dirty="0" smtClean="0"/>
              <a:t>Security information may be associated with the assembly. </a:t>
            </a:r>
          </a:p>
          <a:p>
            <a:r>
              <a:rPr lang="en-US" dirty="0" smtClean="0"/>
              <a:t>In other assembly files, except for the file with manifest, there are no such attributes.</a:t>
            </a:r>
          </a:p>
        </p:txBody>
      </p:sp>
      <p:sp>
        <p:nvSpPr>
          <p:cNvPr id="4" name="Місце для номера слайда 3"/>
          <p:cNvSpPr>
            <a:spLocks noGrp="1"/>
          </p:cNvSpPr>
          <p:nvPr>
            <p:ph type="sldNum" sz="quarter" idx="10"/>
          </p:nvPr>
        </p:nvSpPr>
        <p:spPr/>
        <p:txBody>
          <a:bodyPr/>
          <a:lstStyle/>
          <a:p>
            <a:fld id="{E82F8FD2-9FCC-4B88-9227-FECD3AD2150F}" type="slidenum">
              <a:rPr lang="en-US" smtClean="0"/>
              <a:t>14</a:t>
            </a:fld>
            <a:endParaRPr lang="en-US"/>
          </a:p>
        </p:txBody>
      </p:sp>
    </p:spTree>
    <p:extLst>
      <p:ext uri="{BB962C8B-B14F-4D97-AF65-F5344CB8AC3E}">
        <p14:creationId xmlns:p14="http://schemas.microsoft.com/office/powerpoint/2010/main" val="667588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smtClean="0"/>
              <a:t>*</a:t>
            </a:r>
            <a:r>
              <a:rPr lang="en-US" dirty="0" smtClean="0"/>
              <a:t>However, multiple versions of the .NET Framework can be installed on the same computer at the same time. To determine which versions are installed, check the contents of the following subdirectories:</a:t>
            </a:r>
            <a:endParaRPr lang="uk-UA" dirty="0" smtClean="0"/>
          </a:p>
          <a:p>
            <a:r>
              <a:rPr lang="en-US" dirty="0" smtClean="0"/>
              <a:t>% </a:t>
            </a:r>
            <a:r>
              <a:rPr lang="en-US" dirty="0" err="1" smtClean="0"/>
              <a:t>SystemRoot</a:t>
            </a:r>
            <a:r>
              <a:rPr lang="en-US" dirty="0" smtClean="0"/>
              <a:t>% \ Microsoft.NET \ Framework</a:t>
            </a:r>
            <a:endParaRPr lang="uk-UA" dirty="0" smtClean="0"/>
          </a:p>
          <a:p>
            <a:r>
              <a:rPr lang="en-US" dirty="0" smtClean="0"/>
              <a:t>% </a:t>
            </a:r>
            <a:r>
              <a:rPr lang="en-US" dirty="0" err="1" smtClean="0"/>
              <a:t>SystemRoot</a:t>
            </a:r>
            <a:r>
              <a:rPr lang="en-US" dirty="0" smtClean="0"/>
              <a:t>% \ Microsoft.NET \ Framework64</a:t>
            </a:r>
          </a:p>
        </p:txBody>
      </p:sp>
      <p:sp>
        <p:nvSpPr>
          <p:cNvPr id="4" name="Місце для номера слайда 3"/>
          <p:cNvSpPr>
            <a:spLocks noGrp="1"/>
          </p:cNvSpPr>
          <p:nvPr>
            <p:ph type="sldNum" sz="quarter" idx="10"/>
          </p:nvPr>
        </p:nvSpPr>
        <p:spPr/>
        <p:txBody>
          <a:bodyPr/>
          <a:lstStyle/>
          <a:p>
            <a:fld id="{E82F8FD2-9FCC-4B88-9227-FECD3AD2150F}" type="slidenum">
              <a:rPr lang="en-US" smtClean="0"/>
              <a:t>20</a:t>
            </a:fld>
            <a:endParaRPr lang="en-US"/>
          </a:p>
        </p:txBody>
      </p:sp>
    </p:spTree>
    <p:extLst>
      <p:ext uri="{BB962C8B-B14F-4D97-AF65-F5344CB8AC3E}">
        <p14:creationId xmlns:p14="http://schemas.microsoft.com/office/powerpoint/2010/main" val="945567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algn="just"/>
            <a:r>
              <a:rPr lang="en-US" sz="1200" dirty="0" smtClean="0"/>
              <a:t>Before the execution of the method, the CLR finds all data</a:t>
            </a:r>
            <a:r>
              <a:rPr lang="uk-UA" sz="1200" dirty="0" smtClean="0"/>
              <a:t> </a:t>
            </a:r>
            <a:r>
              <a:rPr lang="en-US" sz="1200" dirty="0" smtClean="0"/>
              <a:t>types on which method is referenced. CLR allocates internal data structures used to control access to referenced types.</a:t>
            </a:r>
            <a:endParaRPr lang="ru-RU" sz="1200" dirty="0" smtClean="0"/>
          </a:p>
          <a:p>
            <a:pPr algn="just"/>
            <a:r>
              <a:rPr lang="en-US" sz="1200" dirty="0" smtClean="0"/>
              <a:t>This structure contains one record for each method defined in type. Record contains address of method  implementation.</a:t>
            </a:r>
            <a:endParaRPr lang="uk-UA" sz="1200" dirty="0" smtClean="0"/>
          </a:p>
          <a:p>
            <a:pPr algn="just"/>
            <a:r>
              <a:rPr lang="en-US" sz="1200" dirty="0" smtClean="0"/>
              <a:t>When structure is initialized, the CLR writes to record the address of internal undocumented function contained in the CLR itself.</a:t>
            </a:r>
          </a:p>
          <a:p>
            <a:pPr algn="just"/>
            <a:r>
              <a:rPr lang="en-US" sz="1200" dirty="0" smtClean="0"/>
              <a:t>It is responsible for compiling the IL-code of the called method into processor instructions, and stores them in the dynamic memory. Because the IL code is compiled just before execution ("just in time"), this CLR component is often called a JIT compiler.</a:t>
            </a:r>
          </a:p>
          <a:p>
            <a:pPr algn="just"/>
            <a:r>
              <a:rPr lang="en-US" sz="1200" dirty="0" smtClean="0"/>
              <a:t>After that, </a:t>
            </a:r>
            <a:r>
              <a:rPr lang="en-US" sz="1200" dirty="0" err="1" smtClean="0"/>
              <a:t>JITCompiler</a:t>
            </a:r>
            <a:r>
              <a:rPr lang="en-US" sz="1200" dirty="0" smtClean="0"/>
              <a:t> returns to the internal data structure of the type, and replaces the address of the called method with the address of the block of memory containing the ready machine instructions.</a:t>
            </a:r>
          </a:p>
        </p:txBody>
      </p:sp>
      <p:sp>
        <p:nvSpPr>
          <p:cNvPr id="4" name="Місце для номера слайда 3"/>
          <p:cNvSpPr>
            <a:spLocks noGrp="1"/>
          </p:cNvSpPr>
          <p:nvPr>
            <p:ph type="sldNum" sz="quarter" idx="10"/>
          </p:nvPr>
        </p:nvSpPr>
        <p:spPr/>
        <p:txBody>
          <a:bodyPr/>
          <a:lstStyle/>
          <a:p>
            <a:fld id="{E82F8FD2-9FCC-4B88-9227-FECD3AD2150F}" type="slidenum">
              <a:rPr lang="en-US" smtClean="0"/>
              <a:t>23</a:t>
            </a:fld>
            <a:endParaRPr lang="en-US"/>
          </a:p>
        </p:txBody>
      </p:sp>
    </p:spTree>
    <p:extLst>
      <p:ext uri="{BB962C8B-B14F-4D97-AF65-F5344CB8AC3E}">
        <p14:creationId xmlns:p14="http://schemas.microsoft.com/office/powerpoint/2010/main" val="243709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dirty="0" smtClean="0"/>
              <a:t>The Windows process started, the CLR was loaded into it, the managed heap was initialized, and a thread was created (with its 1 MB of memory on the stack). In the process of converting the IL-code of the M3 method to machine instructions, the JIT compiler identifies all the types referenced in M3-these are the Employee, Int32, Manager, and String types (because of the "Joe" string). At this point, the CLR provides loading into the application domain of all assemblies in which all these types are defined. Then, using assembly metadata, the CLR gets information about types and creates data structures that actually represent these types. The data structures for the Employee and Manager object types are shown on the</a:t>
            </a:r>
            <a:r>
              <a:rPr lang="uk-UA" dirty="0" smtClean="0"/>
              <a:t> </a:t>
            </a:r>
            <a:r>
              <a:rPr lang="en-US" dirty="0" smtClean="0"/>
              <a:t>picture.</a:t>
            </a:r>
          </a:p>
          <a:p>
            <a:r>
              <a:rPr lang="en-US" dirty="0" smtClean="0"/>
              <a:t>Finally, each type object has a method table with input points of all methods defined in the type. Since there are three methods defined in the Employee type (</a:t>
            </a:r>
            <a:r>
              <a:rPr lang="en-US" dirty="0" err="1" smtClean="0"/>
              <a:t>GetYearsEmployed</a:t>
            </a:r>
            <a:r>
              <a:rPr lang="en-US" dirty="0" smtClean="0"/>
              <a:t>, </a:t>
            </a:r>
            <a:r>
              <a:rPr lang="en-US" dirty="0" err="1" smtClean="0"/>
              <a:t>GenProgressReport</a:t>
            </a:r>
            <a:r>
              <a:rPr lang="en-US" dirty="0" smtClean="0"/>
              <a:t>, and Lookup), there are three entries in the corresponding method table.</a:t>
            </a:r>
          </a:p>
          <a:p>
            <a:r>
              <a:rPr lang="en-US" dirty="0" smtClean="0"/>
              <a:t>Next, M3 executes the code to create the Manager object. In this case, an instance of Manager type is created in the managed heap, that is, the Manager object. The Manager object - as well as all other objects - has a pointer to the object-type and the index of the synchronization block.</a:t>
            </a:r>
          </a:p>
          <a:p>
            <a:r>
              <a:rPr lang="en-US" dirty="0" smtClean="0"/>
              <a:t>Whenever a new object is created on the heap, the CLR automatically initializes the internal pointer to the type object so that it points to the corresponding type object (in this case, to the Manager object).</a:t>
            </a:r>
          </a:p>
          <a:p>
            <a:r>
              <a:rPr lang="en-US" dirty="0" smtClean="0"/>
              <a:t>The new operator returns the address in the memory of the Manager object, which is stored in the variable e (in the thread stack).</a:t>
            </a:r>
            <a:br>
              <a:rPr lang="en-US" dirty="0" smtClean="0"/>
            </a:br>
            <a:r>
              <a:rPr lang="en-US" dirty="0" smtClean="0"/>
              <a:t>The next line of the M3 method calls the static Lookup method of the Employee object. When this method is called, the CLR locates the type object corresponding to the type in which the static method is defined. Then, based on the object-type method table, the CLR locates the entry point to the called method, processes the code with the JIT compiler (if necessary), and passes control to the received machine code.</a:t>
            </a:r>
          </a:p>
          <a:p>
            <a:r>
              <a:rPr lang="en-US" dirty="0" smtClean="0"/>
              <a:t>The next line of the M3 method calls the </a:t>
            </a:r>
            <a:r>
              <a:rPr lang="en-US" dirty="0" err="1" smtClean="0"/>
              <a:t>GenProgressReport</a:t>
            </a:r>
            <a:r>
              <a:rPr lang="en-US" dirty="0" smtClean="0"/>
              <a:t> virtual instance method in Employee. When you call the virtual instance CLR, you have to do some extra work. First, the CLR refers to the variable used for the call, and then follows the address of the calling object. In this case, the variable e indicates a Joe object of type Manager. Secondly, the CLR checks the object's internal pointer to the object-type. CLR then finds the record of the called method in the method table of the object-type, processes the code with the JIT compiler (if necessary), and calls the received machine code.</a:t>
            </a:r>
            <a:endParaRPr lang="en-US" dirty="0"/>
          </a:p>
        </p:txBody>
      </p:sp>
      <p:sp>
        <p:nvSpPr>
          <p:cNvPr id="4" name="Місце для номера слайда 3"/>
          <p:cNvSpPr>
            <a:spLocks noGrp="1"/>
          </p:cNvSpPr>
          <p:nvPr>
            <p:ph type="sldNum" sz="quarter" idx="10"/>
          </p:nvPr>
        </p:nvSpPr>
        <p:spPr/>
        <p:txBody>
          <a:bodyPr/>
          <a:lstStyle/>
          <a:p>
            <a:fld id="{E82F8FD2-9FCC-4B88-9227-FECD3AD2150F}" type="slidenum">
              <a:rPr lang="en-US" smtClean="0"/>
              <a:t>33</a:t>
            </a:fld>
            <a:endParaRPr lang="en-US"/>
          </a:p>
        </p:txBody>
      </p:sp>
    </p:spTree>
    <p:extLst>
      <p:ext uri="{BB962C8B-B14F-4D97-AF65-F5344CB8AC3E}">
        <p14:creationId xmlns:p14="http://schemas.microsoft.com/office/powerpoint/2010/main" val="8071642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subtitle 30pt</a:t>
            </a:r>
            <a:endParaRPr lang="uk-UA" dirty="0"/>
          </a:p>
        </p:txBody>
      </p:sp>
      <p:pic>
        <p:nvPicPr>
          <p:cNvPr id="15" name="Picture 14"/>
          <p:cNvPicPr>
            <a:picLocks noChangeAspect="1"/>
          </p:cNvPicPr>
          <p:nvPr userDrawn="1"/>
        </p:nvPicPr>
        <p:blipFill>
          <a:blip r:embed="rId3"/>
          <a:stretch>
            <a:fillRect/>
          </a:stretch>
        </p:blipFill>
        <p:spPr>
          <a:xfrm>
            <a:off x="222997" y="185737"/>
            <a:ext cx="8705103" cy="523258"/>
          </a:xfrm>
          <a:prstGeom prst="rect">
            <a:avLst/>
          </a:prstGeom>
        </p:spPr>
      </p:pic>
      <p:sp>
        <p:nvSpPr>
          <p:cNvPr id="25" name="TextBox 24"/>
          <p:cNvSpPr txBox="1"/>
          <p:nvPr userDrawn="1"/>
        </p:nvSpPr>
        <p:spPr>
          <a:xfrm>
            <a:off x="-567267" y="425873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328179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13508672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233493"/>
            <a:ext cx="8621032" cy="4535482"/>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33226648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578" indent="-228578">
              <a:buClr>
                <a:schemeClr val="bg2"/>
              </a:buClr>
              <a:buFont typeface="Arial"/>
              <a:buChar char="•"/>
              <a:defRPr sz="2200"/>
            </a:lvl1pPr>
            <a:lvl2pPr marL="685734" indent="-228578">
              <a:buClr>
                <a:schemeClr val="bg2"/>
              </a:buClr>
              <a:buFont typeface="Arial"/>
              <a:buChar char="•"/>
              <a:defRPr sz="2200" baseline="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extLst>
      <p:ext uri="{BB962C8B-B14F-4D97-AF65-F5344CB8AC3E}">
        <p14:creationId xmlns:p14="http://schemas.microsoft.com/office/powerpoint/2010/main" val="32410520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a:lstStyle/>
          <a:p>
            <a:endParaRPr lang="uk-UA"/>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29990866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4" y="1233488"/>
            <a:ext cx="3685630" cy="4535487"/>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391038"/>
            <a:ext cx="397812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a:p>
        </p:txBody>
      </p:sp>
    </p:spTree>
    <p:extLst>
      <p:ext uri="{BB962C8B-B14F-4D97-AF65-F5344CB8AC3E}">
        <p14:creationId xmlns:p14="http://schemas.microsoft.com/office/powerpoint/2010/main" val="15045270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233491"/>
            <a:ext cx="4191511" cy="4535484"/>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a:p>
        </p:txBody>
      </p:sp>
      <p:sp>
        <p:nvSpPr>
          <p:cNvPr id="6" name="Подзаголовок 2"/>
          <p:cNvSpPr>
            <a:spLocks noGrp="1"/>
          </p:cNvSpPr>
          <p:nvPr>
            <p:ph type="subTitle" idx="1" hasCustomPrompt="1"/>
          </p:nvPr>
        </p:nvSpPr>
        <p:spPr>
          <a:xfrm>
            <a:off x="272144" y="393700"/>
            <a:ext cx="7371878"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25492574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extLst>
      <p:ext uri="{BB962C8B-B14F-4D97-AF65-F5344CB8AC3E}">
        <p14:creationId xmlns:p14="http://schemas.microsoft.com/office/powerpoint/2010/main" val="11360010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4.emf"/><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1214" y="908051"/>
            <a:ext cx="8497101" cy="460562"/>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279400" y="1657350"/>
            <a:ext cx="8498916" cy="494030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en-US" dirty="0"/>
          </a:p>
        </p:txBody>
      </p:sp>
      <p:pic>
        <p:nvPicPr>
          <p:cNvPr id="9" name="Picture 8"/>
          <p:cNvPicPr>
            <a:picLocks noChangeAspect="1"/>
          </p:cNvPicPr>
          <p:nvPr userDrawn="1"/>
        </p:nvPicPr>
        <p:blipFill>
          <a:blip r:embed="rId4"/>
          <a:stretch>
            <a:fillRect/>
          </a:stretch>
        </p:blipFill>
        <p:spPr>
          <a:xfrm>
            <a:off x="222997" y="185737"/>
            <a:ext cx="8705103" cy="523258"/>
          </a:xfrm>
          <a:prstGeom prst="rect">
            <a:avLst/>
          </a:prstGeom>
        </p:spPr>
      </p:pic>
      <p:pic>
        <p:nvPicPr>
          <p:cNvPr id="5" name="Picture 4"/>
          <p:cNvPicPr>
            <a:picLocks noChangeAspect="1"/>
          </p:cNvPicPr>
          <p:nvPr userDrawn="1"/>
        </p:nvPicPr>
        <p:blipFill>
          <a:blip r:embed="rId5"/>
          <a:stretch>
            <a:fillRect/>
          </a:stretch>
        </p:blipFill>
        <p:spPr>
          <a:xfrm>
            <a:off x="215236" y="183243"/>
            <a:ext cx="8720122" cy="523789"/>
          </a:xfrm>
          <a:prstGeom prst="rect">
            <a:avLst/>
          </a:prstGeom>
        </p:spPr>
      </p:pic>
    </p:spTree>
    <p:extLst>
      <p:ext uri="{BB962C8B-B14F-4D97-AF65-F5344CB8AC3E}">
        <p14:creationId xmlns:p14="http://schemas.microsoft.com/office/powerpoint/2010/main" val="3344970443"/>
      </p:ext>
    </p:extLst>
  </p:cSld>
  <p:clrMap bg1="lt1" tx1="dk1" bg2="lt2" tx2="dk2" accent1="accent1" accent2="accent2" accent3="accent3" accent4="accent4" accent5="accent5" accent6="accent6" hlink="hlink" folHlink="folHlink"/>
  <p:sldLayoutIdLst>
    <p:sldLayoutId id="2147483711" r:id="rId1"/>
    <p:sldLayoutId id="2147483704"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baseline="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36" userDrawn="1">
          <p15:clr>
            <a:srgbClr val="F26B43"/>
          </p15:clr>
        </p15:guide>
        <p15:guide id="2" pos="5624" userDrawn="1">
          <p15:clr>
            <a:srgbClr val="F26B43"/>
          </p15:clr>
        </p15:guide>
        <p15:guide id="3" orient="horz" pos="4178" userDrawn="1">
          <p15:clr>
            <a:srgbClr val="F26B43"/>
          </p15:clr>
        </p15:guide>
        <p15:guide id="4" orient="horz" pos="119" userDrawn="1">
          <p15:clr>
            <a:srgbClr val="F26B43"/>
          </p15:clr>
        </p15:guide>
        <p15:guide id="5" pos="635" userDrawn="1">
          <p15:clr>
            <a:srgbClr val="F26B43"/>
          </p15:clr>
        </p15:guide>
        <p15:guide id="6" orient="horz" pos="572" userDrawn="1">
          <p15:clr>
            <a:srgbClr val="F26B43"/>
          </p15:clr>
        </p15:guide>
        <p15:guide id="7" orient="horz" pos="436" userDrawn="1">
          <p15:clr>
            <a:srgbClr val="F26B43"/>
          </p15:clr>
        </p15:guide>
        <p15:guide id="8" pos="2812" userDrawn="1">
          <p15:clr>
            <a:srgbClr val="F26B43"/>
          </p15:clr>
        </p15:guide>
        <p15:guide id="9" pos="29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147648"/>
            <a:ext cx="8538308"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272144" y="1335006"/>
            <a:ext cx="8538308"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8" name="Picture 7"/>
          <p:cNvPicPr>
            <a:picLocks noChangeAspect="1"/>
          </p:cNvPicPr>
          <p:nvPr userDrawn="1"/>
        </p:nvPicPr>
        <p:blipFill>
          <a:blip r:embed="rId7"/>
          <a:stretch>
            <a:fillRect/>
          </a:stretch>
        </p:blipFill>
        <p:spPr>
          <a:xfrm>
            <a:off x="363133" y="6134735"/>
            <a:ext cx="2212309" cy="322099"/>
          </a:xfrm>
          <a:prstGeom prst="rect">
            <a:avLst/>
          </a:prstGeom>
        </p:spPr>
      </p:pic>
    </p:spTree>
    <p:extLst>
      <p:ext uri="{BB962C8B-B14F-4D97-AF65-F5344CB8AC3E}">
        <p14:creationId xmlns:p14="http://schemas.microsoft.com/office/powerpoint/2010/main" val="3713416850"/>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83" r:id="rId3"/>
    <p:sldLayoutId id="2147483684" r:id="rId4"/>
    <p:sldLayoutId id="2147483685" r:id="rId5"/>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Clr>
          <a:schemeClr val="bg2"/>
        </a:buClr>
        <a:buFont typeface="Arial" panose="020B0604020202020204" pitchFamily="34" charset="0"/>
        <a:buChar char="•"/>
        <a:defRPr sz="2800" kern="1200" baseline="0">
          <a:solidFill>
            <a:srgbClr val="000000"/>
          </a:solidFill>
          <a:latin typeface="+mn-lt"/>
          <a:ea typeface="+mn-ea"/>
          <a:cs typeface="+mn-cs"/>
        </a:defRPr>
      </a:lvl1pPr>
      <a:lvl2pPr marL="685734" indent="-228578" algn="l" defTabSz="914309"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2886" indent="-228578" algn="l" defTabSz="914309"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040"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195"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58" userDrawn="1">
          <p15:clr>
            <a:srgbClr val="F26B43"/>
          </p15:clr>
        </p15:guide>
        <p15:guide id="2" pos="5602"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0" orient="horz" pos="3793" userDrawn="1">
          <p15:clr>
            <a:srgbClr val="F26B43"/>
          </p15:clr>
        </p15:guide>
        <p15:guide id="8" orient="horz" pos="3634" userDrawn="1">
          <p15:clr>
            <a:srgbClr val="F26B43"/>
          </p15:clr>
        </p15:guide>
        <p15:guide id="9" pos="2812" userDrawn="1">
          <p15:clr>
            <a:srgbClr val="F26B43"/>
          </p15:clr>
        </p15:guide>
        <p15:guide id="10" pos="294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a:p>
        </p:txBody>
      </p:sp>
      <p:sp>
        <p:nvSpPr>
          <p:cNvPr id="6" name="Заголовок 5"/>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extLst>
      <p:ext uri="{BB962C8B-B14F-4D97-AF65-F5344CB8AC3E}">
        <p14:creationId xmlns:p14="http://schemas.microsoft.com/office/powerpoint/2010/main" val="2433772056"/>
      </p:ext>
    </p:extLst>
  </p:cSld>
  <p:clrMap bg1="lt1" tx1="dk1" bg2="lt2" tx2="dk2" accent1="accent1" accent2="accent2" accent3="accent3" accent4="accent4" accent5="accent5" accent6="accent6" hlink="hlink" folHlink="folHlink"/>
  <p:sldLayoutIdLst>
    <p:sldLayoutId id="2147483687" r:id="rId1"/>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25" userDrawn="1">
          <p15:clr>
            <a:srgbClr val="F26B43"/>
          </p15:clr>
        </p15:guide>
        <p15:guide id="2" pos="5636"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8" orient="horz" pos="3748" userDrawn="1">
          <p15:clr>
            <a:srgbClr val="F26B43"/>
          </p15:clr>
        </p15:guide>
        <p15:guide id="9" orient="horz" pos="35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oogle.com.ua/url?sa=i&amp;rct=j&amp;q=&amp;esrc=s&amp;source=images&amp;cd=&amp;cad=rja&amp;uact=8&amp;ved=0ahUKEwi9oLDozvLWAhXJNJoKHSBJBOEQjRwIBw&amp;url=https://stackoverflow.com/questions/15498818/assembly-meta-data-assembly-manifest-msil-code&amp;psig=AOvVaw1gxcprIRTwlUzPjlyFHyVw&amp;ust=150815646971010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hyperlink" Target="https://www.google.com.ua/url?sa=i&amp;rct=j&amp;q=&amp;esrc=s&amp;source=images&amp;cd=&amp;cad=rja&amp;uact=8&amp;ved=0ahUKEwj1pbzd3fXWAhXGQJoKHT0DBBsQjRwIBw&amp;url=https://stackoverflow.com/questions/9271805/net-module-vs-assembly&amp;psig=AOvVaw26rbSFwaOfhRzyJXn2T8UY&amp;ust=150826351710528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oogle.com.ua/url?sa=i&amp;rct=j&amp;q=&amp;esrc=s&amp;source=images&amp;cd=&amp;cad=rja&amp;uact=8&amp;ved=0ahUKEwiw-tDI8vLWAhWrAJoKHW_-CccQjRwIBw&amp;url=http://resources.infosecinstitute.com/net-assembly-programming/&amp;psig=AOvVaw0_cjkYhvYE_QkljCwOk-XL&amp;ust=150816605772226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oogle.com.ua/url?sa=i&amp;rct=j&amp;q=&amp;esrc=s&amp;source=images&amp;cd=&amp;cad=rja&amp;uact=8&amp;ved=0ahUKEwiHrZHMpPPWAhVDDZoKHbHxAWAQjRwIBw&amp;url=http://www.telerik.com/blogs/understanding-net-just-in-time-compilation&amp;psig=AOvVaw0RdQnQnjaWXAeWL-FGI9df&amp;ust=1508179402939617"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oogle.com.ua/url?sa=i&amp;rct=j&amp;q=&amp;esrc=s&amp;source=images&amp;cd=&amp;cad=rja&amp;uact=8&amp;ved=0ahUKEwjkitWipfPWAhXjYJoKHcy-C7oQjRwIBw&amp;url=https://stackoverflow.com/questions/601974/clr-vs-jit&amp;psig=AOvVaw0iKwl9ttf5kVelLgS_UevK&amp;ust=150817967809779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google.com.ua/url?sa=i&amp;rct=j&amp;q=&amp;esrc=s&amp;source=images&amp;cd=&amp;cad=rja&amp;uact=8&amp;ved=0ahUKEwjmvaqUqfLWAhWFAJoKHWtFCmYQjRwIBw&amp;url=http://www.veridic.in/blog/veridic-technologies-pvt-ltd-common-language-runtime-clr/&amp;psig=AOvVaw00JorhdRUKp6omEA8hsTql&amp;ust=1508146289941114"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google.com.ua/url?sa=i&amp;rct=j&amp;q=&amp;esrc=s&amp;source=images&amp;cd=&amp;cad=rja&amp;uact=8&amp;ved=0ahUKEwjOzarHgvfWAhVGGZoKHVOTAWgQjRwIBw&amp;url=https%3A%2F%2Fhabrahabr.ru%2Fpost%2F328504%2F&amp;psig=AOvVaw1cP9WgCwhe9uLeB10uFLUn&amp;ust=1508307799577285"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oogle.com.ua/url?sa=i&amp;rct=j&amp;q=&amp;esrc=s&amp;source=images&amp;cd=&amp;cad=rja&amp;uact=8&amp;ved=0ahUKEwj90s-Wt_LWAhVISZoKHWGED_IQjRwIBw&amp;url=http://www.bogotobogo.com/CSharp/.netframework.php&amp;psig=AOvVaw3O54xofKL-8KGU67BmFYoI&amp;ust=150815012535268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8626" y="2491116"/>
            <a:ext cx="7452358" cy="1603216"/>
          </a:xfrm>
        </p:spPr>
        <p:txBody>
          <a:bodyPr/>
          <a:lstStyle/>
          <a:p>
            <a:pPr algn="ctr"/>
            <a:r>
              <a:rPr lang="en-AU" dirty="0" smtClean="0"/>
              <a:t>.NET execution model</a:t>
            </a:r>
            <a:endParaRPr lang="uk-UA" dirty="0"/>
          </a:p>
        </p:txBody>
      </p:sp>
    </p:spTree>
    <p:extLst>
      <p:ext uri="{BB962C8B-B14F-4D97-AF65-F5344CB8AC3E}">
        <p14:creationId xmlns:p14="http://schemas.microsoft.com/office/powerpoint/2010/main" val="1742700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25215" y="2071017"/>
            <a:ext cx="7772400" cy="2642867"/>
          </a:xfrm>
        </p:spPr>
        <p:txBody>
          <a:bodyPr/>
          <a:lstStyle/>
          <a:p>
            <a:pPr algn="ctr"/>
            <a:r>
              <a:rPr lang="en-US" dirty="0" smtClean="0"/>
              <a:t>Integration of managed modules into assembly</a:t>
            </a:r>
            <a:endParaRPr lang="en-US" dirty="0"/>
          </a:p>
        </p:txBody>
      </p:sp>
    </p:spTree>
    <p:extLst>
      <p:ext uri="{BB962C8B-B14F-4D97-AF65-F5344CB8AC3E}">
        <p14:creationId xmlns:p14="http://schemas.microsoft.com/office/powerpoint/2010/main" val="213724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a:xfrm>
            <a:off x="272144" y="2128539"/>
            <a:ext cx="8675404" cy="2774554"/>
          </a:xfrm>
        </p:spPr>
        <p:txBody>
          <a:bodyPr>
            <a:noAutofit/>
          </a:bodyPr>
          <a:lstStyle/>
          <a:p>
            <a:pPr algn="just"/>
            <a:r>
              <a:rPr lang="en-US" sz="2400" dirty="0"/>
              <a:t>DLLs in the .NET environment are replaced by assemblies. </a:t>
            </a:r>
            <a:r>
              <a:rPr lang="en-US" sz="2400" dirty="0" smtClean="0"/>
              <a:t>They have </a:t>
            </a:r>
            <a:r>
              <a:rPr lang="en-US" sz="2400" dirty="0"/>
              <a:t>built-in version control. Different versions of assemblies can coexist together. </a:t>
            </a:r>
            <a:endParaRPr lang="en-US" sz="2400" dirty="0" smtClean="0"/>
          </a:p>
          <a:p>
            <a:pPr algn="just"/>
            <a:r>
              <a:rPr lang="en-US" sz="2400" dirty="0" smtClean="0"/>
              <a:t>This </a:t>
            </a:r>
            <a:r>
              <a:rPr lang="en-US" sz="2400" dirty="0"/>
              <a:t>excludes the so-called "DLL hell", which consisted in the fact that the new versions of the DLL overwritten the old ones, and because of the incompatibility of the DLL versions, the previously installed software products ceased to work.</a:t>
            </a:r>
          </a:p>
        </p:txBody>
      </p:sp>
    </p:spTree>
    <p:extLst>
      <p:ext uri="{BB962C8B-B14F-4D97-AF65-F5344CB8AC3E}">
        <p14:creationId xmlns:p14="http://schemas.microsoft.com/office/powerpoint/2010/main" val="2748214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a:xfrm>
            <a:off x="272144" y="2017986"/>
            <a:ext cx="8675404" cy="2443655"/>
          </a:xfrm>
        </p:spPr>
        <p:txBody>
          <a:bodyPr>
            <a:normAutofit/>
          </a:bodyPr>
          <a:lstStyle/>
          <a:p>
            <a:pPr algn="just"/>
            <a:r>
              <a:rPr lang="en-US" dirty="0"/>
              <a:t>The .NET Framework provides several mechanisms for protecting resources and code from unauthorized code and users: </a:t>
            </a:r>
          </a:p>
          <a:p>
            <a:pPr algn="just"/>
            <a:r>
              <a:rPr lang="en-US" dirty="0"/>
              <a:t>ASP.NET Web Application Security </a:t>
            </a:r>
            <a:endParaRPr lang="en-US" dirty="0" smtClean="0"/>
          </a:p>
          <a:p>
            <a:pPr algn="just"/>
            <a:r>
              <a:rPr lang="en-US" dirty="0" smtClean="0"/>
              <a:t>Code </a:t>
            </a:r>
            <a:r>
              <a:rPr lang="en-US" dirty="0"/>
              <a:t>access security </a:t>
            </a:r>
            <a:endParaRPr lang="en-US" dirty="0" smtClean="0"/>
          </a:p>
          <a:p>
            <a:pPr algn="just"/>
            <a:r>
              <a:rPr lang="en-US" dirty="0" smtClean="0"/>
              <a:t>Role-based security</a:t>
            </a:r>
            <a:endParaRPr lang="en-US" dirty="0"/>
          </a:p>
        </p:txBody>
      </p:sp>
      <p:sp>
        <p:nvSpPr>
          <p:cNvPr id="3" name="Підзаголовок 2"/>
          <p:cNvSpPr>
            <a:spLocks noGrp="1"/>
          </p:cNvSpPr>
          <p:nvPr>
            <p:ph type="subTitle" idx="1"/>
          </p:nvPr>
        </p:nvSpPr>
        <p:spPr/>
        <p:txBody>
          <a:bodyPr/>
          <a:lstStyle/>
          <a:p>
            <a:r>
              <a:rPr lang="en-US" dirty="0" smtClean="0"/>
              <a:t>.NET security</a:t>
            </a:r>
            <a:endParaRPr lang="en-US" dirty="0"/>
          </a:p>
        </p:txBody>
      </p:sp>
    </p:spTree>
    <p:extLst>
      <p:ext uri="{BB962C8B-B14F-4D97-AF65-F5344CB8AC3E}">
        <p14:creationId xmlns:p14="http://schemas.microsoft.com/office/powerpoint/2010/main" val="2964629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pic>
        <p:nvPicPr>
          <p:cNvPr id="5122" name="Picture 2" descr="Результат пошуку зображень за запитом &quot;assembly manifest&quo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7" y="1454545"/>
            <a:ext cx="9091651" cy="4303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408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a:xfrm>
            <a:off x="272144" y="1592495"/>
            <a:ext cx="8675404" cy="1402954"/>
          </a:xfrm>
        </p:spPr>
        <p:txBody>
          <a:bodyPr/>
          <a:lstStyle/>
          <a:p>
            <a:r>
              <a:rPr lang="en-US" dirty="0" smtClean="0"/>
              <a:t>It is </a:t>
            </a:r>
            <a:r>
              <a:rPr lang="en-US" dirty="0"/>
              <a:t>another set of metadata tables that basically contain the names of the files that </a:t>
            </a:r>
            <a:r>
              <a:rPr lang="en-US" dirty="0" smtClean="0"/>
              <a:t>are components of assembly</a:t>
            </a:r>
            <a:r>
              <a:rPr lang="en-US" dirty="0"/>
              <a:t>. In addition, these tables describe the version and regional standards of the assembly, its publisher, publicly exported types, and all the assembly files</a:t>
            </a:r>
            <a:r>
              <a:rPr lang="en-US" dirty="0" smtClean="0"/>
              <a:t>.</a:t>
            </a:r>
          </a:p>
        </p:txBody>
      </p:sp>
      <p:sp>
        <p:nvSpPr>
          <p:cNvPr id="3" name="Підзаголовок 2"/>
          <p:cNvSpPr>
            <a:spLocks noGrp="1"/>
          </p:cNvSpPr>
          <p:nvPr>
            <p:ph type="subTitle" idx="1"/>
          </p:nvPr>
        </p:nvSpPr>
        <p:spPr/>
        <p:txBody>
          <a:bodyPr/>
          <a:lstStyle/>
          <a:p>
            <a:r>
              <a:rPr lang="en-US" dirty="0" smtClean="0"/>
              <a:t>Manifest</a:t>
            </a:r>
            <a:endParaRPr lang="en-US" dirty="0"/>
          </a:p>
        </p:txBody>
      </p:sp>
      <p:pic>
        <p:nvPicPr>
          <p:cNvPr id="1026" name="Picture 2" descr="Результат пошуку зображень за запитом &quot;assembly of module and manifest&quot;">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218" b="7546"/>
          <a:stretch/>
        </p:blipFill>
        <p:spPr bwMode="auto">
          <a:xfrm>
            <a:off x="1460287" y="2995447"/>
            <a:ext cx="7463004" cy="3682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505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592494"/>
            <a:ext cx="8675404" cy="4997492"/>
          </a:xfrm>
        </p:spPr>
        <p:txBody>
          <a:bodyPr>
            <a:noAutofit/>
          </a:bodyPr>
          <a:lstStyle/>
          <a:p>
            <a:pPr algn="just"/>
            <a:r>
              <a:rPr lang="en-US" sz="2400" dirty="0"/>
              <a:t>The assembly allows you to separate the logical and physical representations of a component that supports multiple use, security, and version </a:t>
            </a:r>
            <a:r>
              <a:rPr lang="en-US" sz="2400" dirty="0" smtClean="0"/>
              <a:t>control. </a:t>
            </a:r>
          </a:p>
          <a:p>
            <a:pPr algn="just"/>
            <a:r>
              <a:rPr lang="en-US" sz="2400" dirty="0" smtClean="0"/>
              <a:t>The </a:t>
            </a:r>
            <a:r>
              <a:rPr lang="en-US" sz="2400" dirty="0"/>
              <a:t>assembly modules also contain information about other assemblies they refer to </a:t>
            </a:r>
            <a:r>
              <a:rPr lang="en-US" sz="2400" dirty="0" smtClean="0"/>
              <a:t>(version and numbers</a:t>
            </a:r>
            <a:r>
              <a:rPr lang="en-US" sz="2400" dirty="0"/>
              <a:t>). These data make the assembly </a:t>
            </a:r>
            <a:r>
              <a:rPr lang="en-US" sz="2400" dirty="0" smtClean="0"/>
              <a:t>self-describing.</a:t>
            </a:r>
          </a:p>
          <a:p>
            <a:pPr algn="just"/>
            <a:r>
              <a:rPr lang="en-US" sz="2400" dirty="0" smtClean="0"/>
              <a:t>CLR </a:t>
            </a:r>
            <a:r>
              <a:rPr lang="en-US" sz="2400" dirty="0"/>
              <a:t>can determine all the direct dependencies </a:t>
            </a:r>
            <a:r>
              <a:rPr lang="en-US" sz="2400" dirty="0" smtClean="0"/>
              <a:t>that </a:t>
            </a:r>
            <a:r>
              <a:rPr lang="en-US" sz="2400" dirty="0"/>
              <a:t>are required to run it</a:t>
            </a:r>
            <a:r>
              <a:rPr lang="en-US" sz="2400" dirty="0" smtClean="0"/>
              <a:t>. So there </a:t>
            </a:r>
            <a:r>
              <a:rPr lang="en-US" sz="2400" dirty="0"/>
              <a:t>is no need to place any additional information in the system registry or in the AD DS (Active Directory Domain Services) domain. As a result, deploying assemblies is much easier than unmanaged components.</a:t>
            </a:r>
            <a:endParaRPr lang="uk-UA" sz="2400" dirty="0"/>
          </a:p>
        </p:txBody>
      </p:sp>
      <p:sp>
        <p:nvSpPr>
          <p:cNvPr id="2" name="Subtitle 1"/>
          <p:cNvSpPr>
            <a:spLocks noGrp="1"/>
          </p:cNvSpPr>
          <p:nvPr>
            <p:ph type="subTitle" idx="1"/>
          </p:nvPr>
        </p:nvSpPr>
        <p:spPr/>
        <p:txBody>
          <a:bodyPr/>
          <a:lstStyle/>
          <a:p>
            <a:r>
              <a:rPr lang="en-US" dirty="0" smtClean="0"/>
              <a:t>Why assembly?</a:t>
            </a:r>
            <a:endParaRPr lang="uk-UA" dirty="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Tree>
    <p:extLst>
      <p:ext uri="{BB962C8B-B14F-4D97-AF65-F5344CB8AC3E}">
        <p14:creationId xmlns:p14="http://schemas.microsoft.com/office/powerpoint/2010/main" val="2661778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Результат пошуку зображень за запитом &quot;assembly vs dll&quo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23996"/>
            <a:ext cx="9144000" cy="50619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9552" y="5837811"/>
            <a:ext cx="8607972" cy="830997"/>
          </a:xfrm>
          <a:prstGeom prst="rect">
            <a:avLst/>
          </a:prstGeom>
          <a:noFill/>
        </p:spPr>
        <p:txBody>
          <a:bodyPr wrap="square" rtlCol="0">
            <a:spAutoFit/>
          </a:bodyPr>
          <a:lstStyle/>
          <a:p>
            <a:pPr algn="just"/>
            <a:r>
              <a:rPr lang="en-US" sz="2400" dirty="0"/>
              <a:t>Assemblies allow you to split the process of file deployment, while all files will be treated as a single set.</a:t>
            </a:r>
          </a:p>
        </p:txBody>
      </p:sp>
    </p:spTree>
    <p:extLst>
      <p:ext uri="{BB962C8B-B14F-4D97-AF65-F5344CB8AC3E}">
        <p14:creationId xmlns:p14="http://schemas.microsoft.com/office/powerpoint/2010/main" val="336703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758644" y="1992191"/>
            <a:ext cx="5723313" cy="1731039"/>
          </a:xfrm>
        </p:spPr>
        <p:txBody>
          <a:bodyPr/>
          <a:lstStyle/>
          <a:p>
            <a:pPr algn="ctr"/>
            <a:r>
              <a:rPr lang="en-US" dirty="0"/>
              <a:t>CLR </a:t>
            </a:r>
            <a:r>
              <a:rPr lang="en-AU" dirty="0"/>
              <a:t>loading</a:t>
            </a:r>
            <a:endParaRPr lang="en-US" dirty="0"/>
          </a:p>
        </p:txBody>
      </p:sp>
    </p:spTree>
    <p:extLst>
      <p:ext uri="{BB962C8B-B14F-4D97-AF65-F5344CB8AC3E}">
        <p14:creationId xmlns:p14="http://schemas.microsoft.com/office/powerpoint/2010/main" val="3044556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p:txBody>
          <a:bodyPr/>
          <a:lstStyle/>
          <a:p>
            <a:pPr algn="just"/>
            <a:r>
              <a:rPr lang="en-US" dirty="0" smtClean="0">
                <a:solidFill>
                  <a:schemeClr val="accent6">
                    <a:lumMod val="65000"/>
                  </a:schemeClr>
                </a:solidFill>
              </a:rPr>
              <a:t>1. </a:t>
            </a:r>
            <a:r>
              <a:rPr lang="en-US" dirty="0" smtClean="0"/>
              <a:t>The </a:t>
            </a:r>
            <a:r>
              <a:rPr lang="en-US" dirty="0"/>
              <a:t>.NET Framework must be installed on the computer </a:t>
            </a:r>
            <a:r>
              <a:rPr lang="en-US" dirty="0" smtClean="0"/>
              <a:t>where the application is running.</a:t>
            </a:r>
          </a:p>
          <a:p>
            <a:pPr algn="just"/>
            <a:r>
              <a:rPr lang="en-US" dirty="0" smtClean="0">
                <a:solidFill>
                  <a:schemeClr val="accent6">
                    <a:lumMod val="65000"/>
                  </a:schemeClr>
                </a:solidFill>
              </a:rPr>
              <a:t>2. </a:t>
            </a:r>
            <a:r>
              <a:rPr lang="en-US" dirty="0" smtClean="0"/>
              <a:t>Depending </a:t>
            </a:r>
            <a:r>
              <a:rPr lang="en-US" dirty="0"/>
              <a:t>on the target platform, the header PE32 or PE32 + is generated, </a:t>
            </a:r>
            <a:r>
              <a:rPr lang="en-US" dirty="0" smtClean="0"/>
              <a:t>that also </a:t>
            </a:r>
            <a:r>
              <a:rPr lang="en-US" dirty="0"/>
              <a:t>includes the required processor architecture (or a sign of independence from the architecture</a:t>
            </a:r>
            <a:r>
              <a:rPr lang="en-US" dirty="0" smtClean="0"/>
              <a:t>).</a:t>
            </a:r>
          </a:p>
          <a:p>
            <a:pPr algn="just"/>
            <a:r>
              <a:rPr lang="en-US" dirty="0" smtClean="0">
                <a:solidFill>
                  <a:schemeClr val="accent6">
                    <a:lumMod val="65000"/>
                  </a:schemeClr>
                </a:solidFill>
              </a:rPr>
              <a:t>3. </a:t>
            </a:r>
            <a:r>
              <a:rPr lang="en-US" dirty="0" smtClean="0"/>
              <a:t>When </a:t>
            </a:r>
            <a:r>
              <a:rPr lang="en-US" dirty="0"/>
              <a:t>you run the executable file, Windows analyzes the EXE file header to determine which address space is needed for its operation, 32-bit or 64-bit</a:t>
            </a:r>
            <a:r>
              <a:rPr lang="en-US" dirty="0" smtClean="0"/>
              <a:t>. </a:t>
            </a:r>
            <a:r>
              <a:rPr lang="en-US" dirty="0"/>
              <a:t>A file with the PE32 header can be executed in the address space of </a:t>
            </a:r>
            <a:r>
              <a:rPr lang="en-US" dirty="0" smtClean="0"/>
              <a:t>both </a:t>
            </a:r>
            <a:r>
              <a:rPr lang="en-US" dirty="0"/>
              <a:t>types, and the PE32 + header file requires 64-bit space</a:t>
            </a:r>
            <a:r>
              <a:rPr lang="en-US" dirty="0" smtClean="0"/>
              <a:t>.</a:t>
            </a:r>
          </a:p>
          <a:p>
            <a:pPr algn="just"/>
            <a:endParaRPr lang="en-US" dirty="0"/>
          </a:p>
        </p:txBody>
      </p:sp>
    </p:spTree>
    <p:extLst>
      <p:ext uri="{BB962C8B-B14F-4D97-AF65-F5344CB8AC3E}">
        <p14:creationId xmlns:p14="http://schemas.microsoft.com/office/powerpoint/2010/main" val="770133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p:txBody>
          <a:bodyPr/>
          <a:lstStyle/>
          <a:p>
            <a:pPr algn="just"/>
            <a:r>
              <a:rPr lang="en-US" dirty="0" smtClean="0">
                <a:solidFill>
                  <a:schemeClr val="accent6">
                    <a:lumMod val="65000"/>
                  </a:schemeClr>
                </a:solidFill>
              </a:rPr>
              <a:t>4. </a:t>
            </a:r>
            <a:r>
              <a:rPr lang="en-US" dirty="0" smtClean="0"/>
              <a:t>After </a:t>
            </a:r>
            <a:r>
              <a:rPr lang="en-US" dirty="0"/>
              <a:t>analyzing the header of the EXE file, Windows loads the </a:t>
            </a:r>
            <a:r>
              <a:rPr lang="en-US" dirty="0" smtClean="0"/>
              <a:t>             corresponding </a:t>
            </a:r>
            <a:r>
              <a:rPr lang="en-US" dirty="0"/>
              <a:t>version of the </a:t>
            </a:r>
            <a:r>
              <a:rPr lang="en-US" dirty="0" smtClean="0"/>
              <a:t>MSCorEE.dll </a:t>
            </a:r>
            <a:r>
              <a:rPr lang="en-US" dirty="0"/>
              <a:t>library (x86, x64 or ARM) into the process address space. </a:t>
            </a:r>
            <a:endParaRPr lang="en-US" dirty="0" smtClean="0"/>
          </a:p>
          <a:p>
            <a:pPr algn="just"/>
            <a:r>
              <a:rPr lang="en-US" dirty="0" smtClean="0">
                <a:solidFill>
                  <a:schemeClr val="accent6">
                    <a:lumMod val="65000"/>
                  </a:schemeClr>
                </a:solidFill>
              </a:rPr>
              <a:t>5. </a:t>
            </a:r>
            <a:r>
              <a:rPr lang="en-US" dirty="0" smtClean="0"/>
              <a:t>Next</a:t>
            </a:r>
            <a:r>
              <a:rPr lang="en-US" dirty="0"/>
              <a:t>, the main thread calls the method defined in the </a:t>
            </a:r>
            <a:r>
              <a:rPr lang="en-US" dirty="0" smtClean="0"/>
              <a:t>    MSCorEE.dll library, </a:t>
            </a:r>
            <a:r>
              <a:rPr lang="en-US" dirty="0"/>
              <a:t>which initializes the CLR, loads the EXE assembly, and then calls its </a:t>
            </a:r>
            <a:r>
              <a:rPr lang="en-US" dirty="0" smtClean="0"/>
              <a:t>main </a:t>
            </a:r>
            <a:r>
              <a:rPr lang="en-US" dirty="0"/>
              <a:t>method, which contains the entry point. </a:t>
            </a:r>
            <a:endParaRPr lang="en-US" dirty="0" smtClean="0"/>
          </a:p>
          <a:p>
            <a:pPr algn="just"/>
            <a:r>
              <a:rPr lang="en-US" dirty="0" smtClean="0">
                <a:solidFill>
                  <a:schemeClr val="accent6">
                    <a:lumMod val="65000"/>
                  </a:schemeClr>
                </a:solidFill>
              </a:rPr>
              <a:t>6. </a:t>
            </a:r>
            <a:r>
              <a:rPr lang="en-US" dirty="0" smtClean="0"/>
              <a:t>This </a:t>
            </a:r>
            <a:r>
              <a:rPr lang="en-US" dirty="0"/>
              <a:t>completes the procedure for starting a managed application.</a:t>
            </a:r>
            <a:endParaRPr lang="en-US" dirty="0" smtClean="0"/>
          </a:p>
        </p:txBody>
      </p:sp>
    </p:spTree>
    <p:extLst>
      <p:ext uri="{BB962C8B-B14F-4D97-AF65-F5344CB8AC3E}">
        <p14:creationId xmlns:p14="http://schemas.microsoft.com/office/powerpoint/2010/main" val="270550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592494"/>
            <a:ext cx="8675404" cy="3531299"/>
          </a:xfrm>
        </p:spPr>
        <p:txBody>
          <a:bodyPr>
            <a:noAutofit/>
          </a:bodyPr>
          <a:lstStyle/>
          <a:p>
            <a:pPr algn="just"/>
            <a:r>
              <a:rPr lang="en-US" sz="2400" dirty="0" smtClean="0"/>
              <a:t>It’s runtime, that is suitable for different programming languages.</a:t>
            </a:r>
            <a:endParaRPr lang="en-US" sz="2400" dirty="0"/>
          </a:p>
          <a:p>
            <a:pPr algn="just"/>
            <a:r>
              <a:rPr lang="en-US" sz="2400" dirty="0" smtClean="0"/>
              <a:t>Main features of </a:t>
            </a:r>
            <a:r>
              <a:rPr lang="en-US" sz="2400" dirty="0"/>
              <a:t>CLR (memory management, assembly loading, security, exception handling, synchronization</a:t>
            </a:r>
            <a:r>
              <a:rPr lang="en-US" sz="2400" dirty="0" smtClean="0"/>
              <a:t>) are </a:t>
            </a:r>
            <a:r>
              <a:rPr lang="en-AU" sz="2400" dirty="0" smtClean="0"/>
              <a:t>available</a:t>
            </a:r>
            <a:r>
              <a:rPr lang="en-US" sz="2400" dirty="0"/>
              <a:t> </a:t>
            </a:r>
            <a:r>
              <a:rPr lang="en-US" sz="2400" dirty="0" smtClean="0"/>
              <a:t>in all programming languages that use this runtime. </a:t>
            </a:r>
          </a:p>
          <a:p>
            <a:pPr algn="just"/>
            <a:r>
              <a:rPr lang="en-US" sz="2400" dirty="0" smtClean="0"/>
              <a:t>Actually while executing program in CLR unimportant the language on which program is written.</a:t>
            </a:r>
            <a:r>
              <a:rPr lang="ru-RU" sz="2400" dirty="0" smtClean="0"/>
              <a:t> </a:t>
            </a:r>
            <a:r>
              <a:rPr lang="en-US" sz="2400" dirty="0" smtClean="0"/>
              <a:t>Software can be develop on any programming language, if only compiler supports CLR.</a:t>
            </a:r>
            <a:endParaRPr lang="uk-UA" sz="2400" dirty="0"/>
          </a:p>
        </p:txBody>
      </p:sp>
      <p:sp>
        <p:nvSpPr>
          <p:cNvPr id="2" name="Subtitle 1"/>
          <p:cNvSpPr>
            <a:spLocks noGrp="1"/>
          </p:cNvSpPr>
          <p:nvPr>
            <p:ph type="subTitle" idx="1"/>
          </p:nvPr>
        </p:nvSpPr>
        <p:spPr/>
        <p:txBody>
          <a:bodyPr/>
          <a:lstStyle/>
          <a:p>
            <a:r>
              <a:rPr lang="en-US" dirty="0" smtClean="0"/>
              <a:t>Common Language Runtime</a:t>
            </a:r>
            <a:endParaRPr lang="uk-UA" dirty="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spTree>
    <p:extLst>
      <p:ext uri="{BB962C8B-B14F-4D97-AF65-F5344CB8AC3E}">
        <p14:creationId xmlns:p14="http://schemas.microsoft.com/office/powerpoint/2010/main" val="17951042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a:xfrm>
            <a:off x="272144" y="1970704"/>
            <a:ext cx="8675404" cy="3058510"/>
          </a:xfrm>
        </p:spPr>
        <p:txBody>
          <a:bodyPr/>
          <a:lstStyle/>
          <a:p>
            <a:r>
              <a:rPr lang="en-US" dirty="0"/>
              <a:t>In order to understand if the .NET Framework is installed on the computer, try to find the </a:t>
            </a:r>
            <a:r>
              <a:rPr lang="en-US" dirty="0" err="1"/>
              <a:t>MSCorEE</a:t>
            </a:r>
            <a:r>
              <a:rPr lang="en-US" dirty="0"/>
              <a:t> </a:t>
            </a:r>
            <a:r>
              <a:rPr lang="en-US" dirty="0" err="1"/>
              <a:t>dll</a:t>
            </a:r>
            <a:r>
              <a:rPr lang="en-US" dirty="0"/>
              <a:t> file in </a:t>
            </a:r>
            <a:r>
              <a:rPr lang="en-US" dirty="0" smtClean="0"/>
              <a:t>the</a:t>
            </a:r>
            <a:r>
              <a:rPr lang="uk-UA" dirty="0" smtClean="0"/>
              <a:t> </a:t>
            </a:r>
          </a:p>
          <a:p>
            <a:r>
              <a:rPr lang="en-US" dirty="0" smtClean="0"/>
              <a:t>% </a:t>
            </a:r>
            <a:r>
              <a:rPr lang="en-US" dirty="0" err="1"/>
              <a:t>SystemRoot</a:t>
            </a:r>
            <a:r>
              <a:rPr lang="en-US" dirty="0"/>
              <a:t>% \ system32 directory. </a:t>
            </a:r>
            <a:endParaRPr lang="uk-UA" dirty="0" smtClean="0"/>
          </a:p>
          <a:p>
            <a:r>
              <a:rPr lang="en-US" dirty="0" smtClean="0"/>
              <a:t>If </a:t>
            </a:r>
            <a:r>
              <a:rPr lang="en-US" dirty="0"/>
              <a:t>it is, the .NET Framework is </a:t>
            </a:r>
            <a:r>
              <a:rPr lang="en-US" dirty="0" smtClean="0"/>
              <a:t>installed</a:t>
            </a:r>
            <a:r>
              <a:rPr lang="uk-UA" dirty="0" smtClean="0"/>
              <a:t>*</a:t>
            </a:r>
            <a:r>
              <a:rPr lang="en-US" dirty="0" smtClean="0"/>
              <a:t>.</a:t>
            </a:r>
            <a:endParaRPr lang="uk-UA" dirty="0" smtClean="0"/>
          </a:p>
          <a:p>
            <a:r>
              <a:rPr lang="en-US" dirty="0" smtClean="0"/>
              <a:t>CLRVer.exe command-line - to display </a:t>
            </a:r>
            <a:r>
              <a:rPr lang="en-US" dirty="0"/>
              <a:t>a list of all versions of the CLR installed on the machine, and also tells you which version of the CLR environment is used by the current processes.</a:t>
            </a:r>
          </a:p>
        </p:txBody>
      </p:sp>
    </p:spTree>
    <p:extLst>
      <p:ext uri="{BB962C8B-B14F-4D97-AF65-F5344CB8AC3E}">
        <p14:creationId xmlns:p14="http://schemas.microsoft.com/office/powerpoint/2010/main" val="1129749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947831" y="2086785"/>
            <a:ext cx="5723313" cy="1731039"/>
          </a:xfrm>
        </p:spPr>
        <p:txBody>
          <a:bodyPr/>
          <a:lstStyle/>
          <a:p>
            <a:r>
              <a:rPr lang="en-US" dirty="0" smtClean="0"/>
              <a:t>Code execution</a:t>
            </a:r>
            <a:endParaRPr lang="en-US" dirty="0"/>
          </a:p>
        </p:txBody>
      </p:sp>
    </p:spTree>
    <p:extLst>
      <p:ext uri="{BB962C8B-B14F-4D97-AF65-F5344CB8AC3E}">
        <p14:creationId xmlns:p14="http://schemas.microsoft.com/office/powerpoint/2010/main" val="984887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Результат пошуку зображень за запитом &quot;jit compiler&quo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70" y="787074"/>
            <a:ext cx="5523845" cy="5972828"/>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кутник 3"/>
          <p:cNvSpPr/>
          <p:nvPr/>
        </p:nvSpPr>
        <p:spPr>
          <a:xfrm>
            <a:off x="5849007" y="4058546"/>
            <a:ext cx="3294993" cy="1477328"/>
          </a:xfrm>
          <a:prstGeom prst="rect">
            <a:avLst/>
          </a:prstGeom>
        </p:spPr>
        <p:txBody>
          <a:bodyPr wrap="square">
            <a:spAutoFit/>
          </a:bodyPr>
          <a:lstStyle/>
          <a:p>
            <a:r>
              <a:rPr lang="en-US" dirty="0"/>
              <a:t>To execute a method, its IL code must be converted into machine instructions. This is done by the JIT-compiler (Just-In-Time) of the CLR.</a:t>
            </a:r>
          </a:p>
        </p:txBody>
      </p:sp>
    </p:spTree>
    <p:extLst>
      <p:ext uri="{BB962C8B-B14F-4D97-AF65-F5344CB8AC3E}">
        <p14:creationId xmlns:p14="http://schemas.microsoft.com/office/powerpoint/2010/main" val="3556603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Результат пошуку зображень за запитом &quot;jit first call of method&quo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5230" y="834369"/>
            <a:ext cx="6091401" cy="578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025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53239" y="2664373"/>
            <a:ext cx="5723313" cy="1058858"/>
          </a:xfrm>
        </p:spPr>
        <p:txBody>
          <a:bodyPr/>
          <a:lstStyle/>
          <a:p>
            <a:pPr algn="ctr"/>
            <a:r>
              <a:rPr lang="en-AU" dirty="0"/>
              <a:t>Storage Model</a:t>
            </a:r>
            <a:endParaRPr lang="en-US" dirty="0"/>
          </a:p>
        </p:txBody>
      </p:sp>
    </p:spTree>
    <p:extLst>
      <p:ext uri="{BB962C8B-B14F-4D97-AF65-F5344CB8AC3E}">
        <p14:creationId xmlns:p14="http://schemas.microsoft.com/office/powerpoint/2010/main" val="1348343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p:txBody>
          <a:bodyPr/>
          <a:lstStyle/>
          <a:p>
            <a:pPr marL="342900" indent="-342900">
              <a:buClr>
                <a:schemeClr val="tx2"/>
              </a:buClr>
              <a:buFont typeface="Arial" panose="020B0604020202020204" pitchFamily="34" charset="0"/>
              <a:buChar char="•"/>
            </a:pPr>
            <a:r>
              <a:rPr lang="en-US" dirty="0"/>
              <a:t>birth - when allocated </a:t>
            </a:r>
          </a:p>
          <a:p>
            <a:pPr marL="342900" indent="-342900">
              <a:buClr>
                <a:schemeClr val="tx2"/>
              </a:buClr>
              <a:buFont typeface="Arial" panose="020B0604020202020204" pitchFamily="34" charset="0"/>
              <a:buChar char="•"/>
            </a:pPr>
            <a:r>
              <a:rPr lang="en-US" dirty="0"/>
              <a:t>death - when deallocated </a:t>
            </a:r>
          </a:p>
          <a:p>
            <a:pPr marL="342900" indent="-342900">
              <a:buClr>
                <a:schemeClr val="tx2"/>
              </a:buClr>
              <a:buFont typeface="Arial" panose="020B0604020202020204" pitchFamily="34" charset="0"/>
              <a:buChar char="•"/>
            </a:pPr>
            <a:r>
              <a:rPr lang="en-US" dirty="0"/>
              <a:t>lifetime - time between birth and death </a:t>
            </a:r>
          </a:p>
          <a:p>
            <a:pPr marL="342900" indent="-342900">
              <a:buClr>
                <a:schemeClr val="tx2"/>
              </a:buClr>
              <a:buFont typeface="Arial" panose="020B0604020202020204" pitchFamily="34" charset="0"/>
              <a:buChar char="•"/>
            </a:pPr>
            <a:r>
              <a:rPr lang="en-US" dirty="0"/>
              <a:t>run-time storage manager/memory manager </a:t>
            </a:r>
          </a:p>
          <a:p>
            <a:pPr lvl="1"/>
            <a:r>
              <a:rPr lang="en-US" dirty="0"/>
              <a:t>allocates objects </a:t>
            </a:r>
          </a:p>
          <a:p>
            <a:pPr lvl="1"/>
            <a:r>
              <a:rPr lang="en-US" dirty="0"/>
              <a:t>deallocates objects </a:t>
            </a:r>
          </a:p>
          <a:p>
            <a:pPr lvl="1"/>
            <a:r>
              <a:rPr lang="en-US" dirty="0"/>
              <a:t>garbage collects when memory becomes </a:t>
            </a:r>
            <a:r>
              <a:rPr lang="en-US" dirty="0" smtClean="0"/>
              <a:t>fragmented</a:t>
            </a:r>
            <a:endParaRPr lang="en-US" dirty="0"/>
          </a:p>
        </p:txBody>
      </p:sp>
    </p:spTree>
    <p:extLst>
      <p:ext uri="{BB962C8B-B14F-4D97-AF65-F5344CB8AC3E}">
        <p14:creationId xmlns:p14="http://schemas.microsoft.com/office/powerpoint/2010/main" val="768432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p:txBody>
          <a:bodyPr/>
          <a:lstStyle/>
          <a:p>
            <a:r>
              <a:rPr lang="en-US" dirty="0"/>
              <a:t>S</a:t>
            </a:r>
            <a:r>
              <a:rPr lang="en-US" dirty="0" smtClean="0"/>
              <a:t>tatic </a:t>
            </a:r>
            <a:endParaRPr lang="en-US" dirty="0"/>
          </a:p>
          <a:p>
            <a:pPr lvl="1"/>
            <a:r>
              <a:rPr lang="en-US" dirty="0"/>
              <a:t>allocated once </a:t>
            </a:r>
          </a:p>
          <a:p>
            <a:pPr lvl="1"/>
            <a:r>
              <a:rPr lang="en-US" dirty="0"/>
              <a:t>lifetime is entire program </a:t>
            </a:r>
          </a:p>
          <a:p>
            <a:pPr lvl="1"/>
            <a:r>
              <a:rPr lang="en-US" dirty="0"/>
              <a:t>immortal, never deallocated </a:t>
            </a:r>
          </a:p>
          <a:p>
            <a:pPr lvl="1"/>
            <a:r>
              <a:rPr lang="en-US" dirty="0"/>
              <a:t>canonical example, global variables </a:t>
            </a:r>
          </a:p>
          <a:p>
            <a:r>
              <a:rPr lang="en-US" dirty="0" smtClean="0"/>
              <a:t>Dynamic </a:t>
            </a:r>
            <a:endParaRPr lang="en-US" dirty="0"/>
          </a:p>
          <a:p>
            <a:pPr lvl="1"/>
            <a:r>
              <a:rPr lang="en-US" dirty="0"/>
              <a:t>allocated at run-time </a:t>
            </a:r>
          </a:p>
          <a:p>
            <a:pPr lvl="1"/>
            <a:r>
              <a:rPr lang="en-US" dirty="0"/>
              <a:t>lifetime is (possibly) brief </a:t>
            </a:r>
          </a:p>
          <a:p>
            <a:pPr lvl="1"/>
            <a:r>
              <a:rPr lang="en-US" dirty="0"/>
              <a:t>deallocated explicitly or implicitly </a:t>
            </a:r>
          </a:p>
          <a:p>
            <a:pPr lvl="1"/>
            <a:r>
              <a:rPr lang="en-US" dirty="0"/>
              <a:t>canonical example, local variables in </a:t>
            </a:r>
            <a:r>
              <a:rPr lang="en-US" dirty="0" smtClean="0"/>
              <a:t>subroutine</a:t>
            </a:r>
            <a:endParaRPr lang="en-US" dirty="0"/>
          </a:p>
        </p:txBody>
      </p:sp>
      <p:sp>
        <p:nvSpPr>
          <p:cNvPr id="3" name="Підзаголовок 2"/>
          <p:cNvSpPr>
            <a:spLocks noGrp="1"/>
          </p:cNvSpPr>
          <p:nvPr>
            <p:ph type="subTitle" idx="1"/>
          </p:nvPr>
        </p:nvSpPr>
        <p:spPr/>
        <p:txBody>
          <a:bodyPr/>
          <a:lstStyle/>
          <a:p>
            <a:r>
              <a:rPr lang="en-US" dirty="0" smtClean="0"/>
              <a:t>Static vs Dynamic</a:t>
            </a:r>
            <a:endParaRPr lang="en-US" dirty="0"/>
          </a:p>
        </p:txBody>
      </p:sp>
    </p:spTree>
    <p:extLst>
      <p:ext uri="{BB962C8B-B14F-4D97-AF65-F5344CB8AC3E}">
        <p14:creationId xmlns:p14="http://schemas.microsoft.com/office/powerpoint/2010/main" val="2527843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a:xfrm>
            <a:off x="0" y="1592494"/>
            <a:ext cx="8947547" cy="5005161"/>
          </a:xfrm>
        </p:spPr>
        <p:txBody>
          <a:bodyPr/>
          <a:lstStyle/>
          <a:p>
            <a:pPr lvl="1"/>
            <a:r>
              <a:rPr lang="en-US" dirty="0" err="1" smtClean="0"/>
              <a:t>freelist</a:t>
            </a:r>
            <a:r>
              <a:rPr lang="en-US" dirty="0" smtClean="0"/>
              <a:t> </a:t>
            </a:r>
            <a:r>
              <a:rPr lang="en-US" dirty="0"/>
              <a:t>-- list of free space </a:t>
            </a:r>
          </a:p>
          <a:p>
            <a:pPr lvl="1"/>
            <a:r>
              <a:rPr lang="en-US" dirty="0"/>
              <a:t>on allocation -- memory manager finds space and marks it as used changing </a:t>
            </a:r>
            <a:r>
              <a:rPr lang="en-US" dirty="0" err="1"/>
              <a:t>freelist</a:t>
            </a:r>
            <a:r>
              <a:rPr lang="en-US" dirty="0"/>
              <a:t> </a:t>
            </a:r>
          </a:p>
          <a:p>
            <a:pPr lvl="1"/>
            <a:r>
              <a:rPr lang="en-US" dirty="0" smtClean="0"/>
              <a:t>on </a:t>
            </a:r>
            <a:r>
              <a:rPr lang="en-US" dirty="0"/>
              <a:t>deallocation -- memory manager marks space as free changing </a:t>
            </a:r>
            <a:r>
              <a:rPr lang="en-US" dirty="0" err="1"/>
              <a:t>freelist</a:t>
            </a:r>
            <a:r>
              <a:rPr lang="en-US" dirty="0"/>
              <a:t> </a:t>
            </a:r>
          </a:p>
          <a:p>
            <a:pPr lvl="1"/>
            <a:r>
              <a:rPr lang="en-US" dirty="0"/>
              <a:t>memory fragmentation -- memory fragments into small blocks over lifetime of program </a:t>
            </a:r>
          </a:p>
          <a:p>
            <a:pPr lvl="1"/>
            <a:r>
              <a:rPr lang="en-US" dirty="0"/>
              <a:t>garbage collection -- coalesce fragments, possibly moving objects (must be careful of pointers when moving!) </a:t>
            </a:r>
          </a:p>
        </p:txBody>
      </p:sp>
      <p:sp>
        <p:nvSpPr>
          <p:cNvPr id="3" name="Підзаголовок 2"/>
          <p:cNvSpPr>
            <a:spLocks noGrp="1"/>
          </p:cNvSpPr>
          <p:nvPr>
            <p:ph type="subTitle" idx="1"/>
          </p:nvPr>
        </p:nvSpPr>
        <p:spPr/>
        <p:txBody>
          <a:bodyPr/>
          <a:lstStyle/>
          <a:p>
            <a:r>
              <a:rPr lang="en-US" dirty="0" smtClean="0"/>
              <a:t>Heap</a:t>
            </a:r>
            <a:endParaRPr lang="en-US" dirty="0"/>
          </a:p>
        </p:txBody>
      </p:sp>
    </p:spTree>
    <p:extLst>
      <p:ext uri="{BB962C8B-B14F-4D97-AF65-F5344CB8AC3E}">
        <p14:creationId xmlns:p14="http://schemas.microsoft.com/office/powerpoint/2010/main" val="2111563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a:xfrm>
            <a:off x="0" y="1592494"/>
            <a:ext cx="5171088" cy="5005161"/>
          </a:xfrm>
        </p:spPr>
        <p:txBody>
          <a:bodyPr/>
          <a:lstStyle/>
          <a:p>
            <a:pPr lvl="1"/>
            <a:r>
              <a:rPr lang="en-US" dirty="0" smtClean="0"/>
              <a:t>clean </a:t>
            </a:r>
            <a:r>
              <a:rPr lang="en-US" dirty="0"/>
              <a:t>and efficient support for nested functions and recursion </a:t>
            </a:r>
          </a:p>
          <a:p>
            <a:pPr lvl="1"/>
            <a:r>
              <a:rPr lang="en-US" dirty="0"/>
              <a:t>central concept is stack frame (also called activation record), </a:t>
            </a:r>
            <a:r>
              <a:rPr lang="en-US" dirty="0" smtClean="0"/>
              <a:t>includes</a:t>
            </a:r>
          </a:p>
          <a:p>
            <a:pPr lvl="1"/>
            <a:r>
              <a:rPr lang="en-US" dirty="0"/>
              <a:t>function call -- push stack frame </a:t>
            </a:r>
          </a:p>
          <a:p>
            <a:pPr lvl="1"/>
            <a:r>
              <a:rPr lang="en-US" dirty="0"/>
              <a:t>function exit -- pop stack </a:t>
            </a:r>
            <a:r>
              <a:rPr lang="en-US" dirty="0" smtClean="0"/>
              <a:t>frame</a:t>
            </a:r>
            <a:endParaRPr lang="en-US" dirty="0"/>
          </a:p>
          <a:p>
            <a:endParaRPr lang="en-US" dirty="0"/>
          </a:p>
        </p:txBody>
      </p:sp>
      <p:sp>
        <p:nvSpPr>
          <p:cNvPr id="3" name="Підзаголовок 2"/>
          <p:cNvSpPr>
            <a:spLocks noGrp="1"/>
          </p:cNvSpPr>
          <p:nvPr>
            <p:ph type="subTitle" idx="1"/>
          </p:nvPr>
        </p:nvSpPr>
        <p:spPr/>
        <p:txBody>
          <a:bodyPr/>
          <a:lstStyle/>
          <a:p>
            <a:r>
              <a:rPr lang="en-US" dirty="0" smtClean="0"/>
              <a:t>Stack</a:t>
            </a:r>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827" t="19655" r="64181" b="33974"/>
          <a:stretch/>
        </p:blipFill>
        <p:spPr bwMode="auto">
          <a:xfrm>
            <a:off x="4934606" y="930170"/>
            <a:ext cx="3972912" cy="4429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827" t="80637" r="64181" b="8138"/>
          <a:stretch/>
        </p:blipFill>
        <p:spPr bwMode="auto">
          <a:xfrm>
            <a:off x="4934606" y="5360143"/>
            <a:ext cx="3972390" cy="1072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4520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845" t="18000" r="55776" b="5241"/>
          <a:stretch/>
        </p:blipFill>
        <p:spPr bwMode="auto">
          <a:xfrm>
            <a:off x="441434" y="938048"/>
            <a:ext cx="5044967" cy="5849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486401" y="1087820"/>
            <a:ext cx="3311291" cy="461665"/>
          </a:xfrm>
          <a:prstGeom prst="rect">
            <a:avLst/>
          </a:prstGeom>
          <a:noFill/>
        </p:spPr>
        <p:txBody>
          <a:bodyPr wrap="none" rtlCol="0">
            <a:spAutoFit/>
          </a:bodyPr>
          <a:lstStyle/>
          <a:p>
            <a:r>
              <a:rPr lang="en-US" sz="2400" dirty="0" smtClean="0"/>
              <a:t>At the start of program</a:t>
            </a:r>
            <a:endParaRPr lang="en-US" sz="2400" dirty="0"/>
          </a:p>
        </p:txBody>
      </p:sp>
    </p:spTree>
    <p:extLst>
      <p:ext uri="{BB962C8B-B14F-4D97-AF65-F5344CB8AC3E}">
        <p14:creationId xmlns:p14="http://schemas.microsoft.com/office/powerpoint/2010/main" val="972560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pic>
        <p:nvPicPr>
          <p:cNvPr id="1026" name="Picture 2" descr="Пов’язане зображення">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04" b="8492"/>
          <a:stretch/>
        </p:blipFill>
        <p:spPr bwMode="auto">
          <a:xfrm>
            <a:off x="214804" y="1103589"/>
            <a:ext cx="8701668" cy="5249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1580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57" t="14897" r="51509" b="7311"/>
          <a:stretch/>
        </p:blipFill>
        <p:spPr bwMode="auto">
          <a:xfrm>
            <a:off x="299544" y="740978"/>
            <a:ext cx="5791647" cy="6117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486401" y="1087820"/>
            <a:ext cx="3417410" cy="461665"/>
          </a:xfrm>
          <a:prstGeom prst="rect">
            <a:avLst/>
          </a:prstGeom>
          <a:noFill/>
        </p:spPr>
        <p:txBody>
          <a:bodyPr wrap="none" rtlCol="0">
            <a:spAutoFit/>
          </a:bodyPr>
          <a:lstStyle/>
          <a:p>
            <a:r>
              <a:rPr lang="en-US" sz="2400" dirty="0" smtClean="0"/>
              <a:t>After the first call of foo</a:t>
            </a:r>
            <a:endParaRPr lang="en-US" sz="2400" dirty="0"/>
          </a:p>
        </p:txBody>
      </p:sp>
    </p:spTree>
    <p:extLst>
      <p:ext uri="{BB962C8B-B14F-4D97-AF65-F5344CB8AC3E}">
        <p14:creationId xmlns:p14="http://schemas.microsoft.com/office/powerpoint/2010/main" val="112526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69" t="17380" r="61078" b="5655"/>
          <a:stretch/>
        </p:blipFill>
        <p:spPr bwMode="auto">
          <a:xfrm>
            <a:off x="614854" y="772509"/>
            <a:ext cx="4650829" cy="6070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044967" y="1087820"/>
            <a:ext cx="3848618" cy="461665"/>
          </a:xfrm>
          <a:prstGeom prst="rect">
            <a:avLst/>
          </a:prstGeom>
          <a:noFill/>
        </p:spPr>
        <p:txBody>
          <a:bodyPr wrap="none" rtlCol="0">
            <a:spAutoFit/>
          </a:bodyPr>
          <a:lstStyle/>
          <a:p>
            <a:r>
              <a:rPr lang="en-US" sz="2400" dirty="0" smtClean="0"/>
              <a:t>After the second call of foo</a:t>
            </a:r>
            <a:endParaRPr lang="en-US" sz="2400" dirty="0"/>
          </a:p>
        </p:txBody>
      </p:sp>
    </p:spTree>
    <p:extLst>
      <p:ext uri="{BB962C8B-B14F-4D97-AF65-F5344CB8AC3E}">
        <p14:creationId xmlns:p14="http://schemas.microsoft.com/office/powerpoint/2010/main" val="1279405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p:txBody>
          <a:bodyPr/>
          <a:lstStyle/>
          <a:p>
            <a:r>
              <a:rPr lang="en-US" dirty="0"/>
              <a:t>internal class Employee </a:t>
            </a:r>
            <a:endParaRPr lang="en-US" dirty="0" smtClean="0"/>
          </a:p>
          <a:p>
            <a:r>
              <a:rPr lang="en-US" dirty="0" smtClean="0"/>
              <a:t>{  </a:t>
            </a:r>
          </a:p>
          <a:p>
            <a:r>
              <a:rPr lang="en-US" dirty="0" smtClean="0"/>
              <a:t>public </a:t>
            </a:r>
            <a:r>
              <a:rPr lang="en-US" dirty="0"/>
              <a:t>Int32 </a:t>
            </a:r>
            <a:r>
              <a:rPr lang="en-US" dirty="0" err="1"/>
              <a:t>GetYearsEmployed</a:t>
            </a:r>
            <a:r>
              <a:rPr lang="en-US" dirty="0"/>
              <a:t> () { ... }  </a:t>
            </a:r>
          </a:p>
          <a:p>
            <a:r>
              <a:rPr lang="en-US" dirty="0" smtClean="0"/>
              <a:t>public </a:t>
            </a:r>
            <a:r>
              <a:rPr lang="en-US" dirty="0"/>
              <a:t>virtual String </a:t>
            </a:r>
            <a:r>
              <a:rPr lang="en-US" dirty="0" err="1"/>
              <a:t>GetProgressReport</a:t>
            </a:r>
            <a:r>
              <a:rPr lang="en-US" dirty="0"/>
              <a:t> () </a:t>
            </a:r>
            <a:r>
              <a:rPr lang="en-US" dirty="0" smtClean="0"/>
              <a:t>{ </a:t>
            </a:r>
            <a:r>
              <a:rPr lang="en-US" dirty="0"/>
              <a:t>... }  </a:t>
            </a:r>
            <a:endParaRPr lang="en-US" dirty="0" smtClean="0"/>
          </a:p>
          <a:p>
            <a:r>
              <a:rPr lang="en-US" dirty="0" smtClean="0"/>
              <a:t>public </a:t>
            </a:r>
            <a:r>
              <a:rPr lang="en-US" dirty="0"/>
              <a:t>static Employee Lookup(String name) { ... } </a:t>
            </a:r>
            <a:endParaRPr lang="en-US" dirty="0" smtClean="0"/>
          </a:p>
          <a:p>
            <a:r>
              <a:rPr lang="en-US" dirty="0" smtClean="0"/>
              <a:t>} </a:t>
            </a:r>
            <a:endParaRPr lang="en-US" dirty="0"/>
          </a:p>
          <a:p>
            <a:r>
              <a:rPr lang="en-US" dirty="0"/>
              <a:t>internal sealed class Manager : Employee </a:t>
            </a:r>
            <a:endParaRPr lang="en-US" dirty="0" smtClean="0"/>
          </a:p>
          <a:p>
            <a:r>
              <a:rPr lang="en-US" dirty="0" smtClean="0"/>
              <a:t>{   </a:t>
            </a:r>
          </a:p>
          <a:p>
            <a:r>
              <a:rPr lang="en-US" dirty="0" smtClean="0"/>
              <a:t>public </a:t>
            </a:r>
            <a:r>
              <a:rPr lang="en-US" dirty="0"/>
              <a:t>override String </a:t>
            </a:r>
            <a:r>
              <a:rPr lang="en-US" dirty="0" err="1"/>
              <a:t>GenProgressReport</a:t>
            </a:r>
            <a:r>
              <a:rPr lang="en-US" dirty="0"/>
              <a:t>() { ... } </a:t>
            </a:r>
            <a:endParaRPr lang="en-US" dirty="0" smtClean="0"/>
          </a:p>
          <a:p>
            <a:r>
              <a:rPr lang="en-US" dirty="0" smtClean="0"/>
              <a:t>}</a:t>
            </a:r>
            <a:endParaRPr lang="en-US" dirty="0"/>
          </a:p>
        </p:txBody>
      </p:sp>
      <p:sp>
        <p:nvSpPr>
          <p:cNvPr id="3" name="Підзаголовок 2"/>
          <p:cNvSpPr>
            <a:spLocks noGrp="1"/>
          </p:cNvSpPr>
          <p:nvPr>
            <p:ph type="subTitle" idx="1"/>
          </p:nvPr>
        </p:nvSpPr>
        <p:spPr/>
        <p:txBody>
          <a:bodyPr/>
          <a:lstStyle/>
          <a:p>
            <a:r>
              <a:rPr lang="en-US" dirty="0" smtClean="0"/>
              <a:t>Example</a:t>
            </a:r>
            <a:endParaRPr lang="en-US" dirty="0"/>
          </a:p>
        </p:txBody>
      </p:sp>
    </p:spTree>
    <p:extLst>
      <p:ext uri="{BB962C8B-B14F-4D97-AF65-F5344CB8AC3E}">
        <p14:creationId xmlns:p14="http://schemas.microsoft.com/office/powerpoint/2010/main" val="2754902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Результат пошуку зображень за запитом &quot;а.Manager.и.Employee.как.экземпляры.типа.System Type&quot;">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97"/>
          <a:stretch/>
        </p:blipFill>
        <p:spPr bwMode="auto">
          <a:xfrm>
            <a:off x="0" y="1115573"/>
            <a:ext cx="9144000" cy="4733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56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a:xfrm>
            <a:off x="272144" y="1056290"/>
            <a:ext cx="8675404" cy="5541365"/>
          </a:xfrm>
        </p:spPr>
        <p:txBody>
          <a:bodyPr>
            <a:normAutofit/>
          </a:bodyPr>
          <a:lstStyle/>
          <a:p>
            <a:r>
              <a:rPr lang="en-US" sz="2400" dirty="0"/>
              <a:t>Loader heaps are designed to load various special objects (artifacts) that exist during the entire lifetime of the domain - objects, commercial CLRs and objects that provide optimization. </a:t>
            </a:r>
            <a:endParaRPr lang="en-US" sz="2400" dirty="0" smtClean="0"/>
          </a:p>
          <a:p>
            <a:r>
              <a:rPr lang="en-US" sz="2400" dirty="0" smtClean="0"/>
              <a:t>The </a:t>
            </a:r>
            <a:r>
              <a:rPr lang="en-US" sz="2400" dirty="0"/>
              <a:t>size of these heaps increases in predictable portions to reduce fragmentation. </a:t>
            </a:r>
            <a:endParaRPr lang="en-US" sz="2400" dirty="0" smtClean="0"/>
          </a:p>
          <a:p>
            <a:r>
              <a:rPr lang="en-US" sz="2400" dirty="0" smtClean="0"/>
              <a:t>Loader </a:t>
            </a:r>
            <a:r>
              <a:rPr lang="en-US" sz="2400" dirty="0"/>
              <a:t>heaps are different from the heap of the garbage collector (GC Heap) in that GC Heap contains object instances, and loader heaps store type </a:t>
            </a:r>
            <a:r>
              <a:rPr lang="en-US" sz="2400" dirty="0" err="1"/>
              <a:t>type</a:t>
            </a:r>
            <a:r>
              <a:rPr lang="en-US" sz="2400" dirty="0"/>
              <a:t> data. </a:t>
            </a:r>
            <a:endParaRPr lang="en-US" sz="2400" dirty="0" smtClean="0"/>
          </a:p>
          <a:p>
            <a:r>
              <a:rPr lang="en-US" sz="2400" dirty="0" err="1" smtClean="0"/>
              <a:t>HighFrequencyHeap</a:t>
            </a:r>
            <a:r>
              <a:rPr lang="en-US" sz="2400" dirty="0" smtClean="0"/>
              <a:t> </a:t>
            </a:r>
            <a:r>
              <a:rPr lang="en-US" sz="2400" dirty="0"/>
              <a:t>allocates memory for frequently used objects, and in </a:t>
            </a:r>
            <a:r>
              <a:rPr lang="en-US" sz="2400" dirty="0" err="1"/>
              <a:t>LowFrequencyHeap</a:t>
            </a:r>
            <a:r>
              <a:rPr lang="en-US" sz="2400" dirty="0"/>
              <a:t> - for data structures that are accessed less often</a:t>
            </a:r>
            <a:r>
              <a:rPr lang="en-US" sz="2400" dirty="0" smtClean="0"/>
              <a:t>.</a:t>
            </a:r>
            <a:endParaRPr lang="en-US" sz="2400" dirty="0"/>
          </a:p>
        </p:txBody>
      </p:sp>
    </p:spTree>
    <p:extLst>
      <p:ext uri="{BB962C8B-B14F-4D97-AF65-F5344CB8AC3E}">
        <p14:creationId xmlns:p14="http://schemas.microsoft.com/office/powerpoint/2010/main" val="3417200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p:txBody>
          <a:bodyPr/>
          <a:lstStyle/>
          <a:p>
            <a:r>
              <a:rPr lang="en-US" dirty="0" smtClean="0"/>
              <a:t>1. CLR via </a:t>
            </a:r>
            <a:r>
              <a:rPr lang="en-US" dirty="0" err="1" smtClean="0"/>
              <a:t>c#</a:t>
            </a:r>
            <a:r>
              <a:rPr lang="en-US" dirty="0" smtClean="0"/>
              <a:t> 4-</a:t>
            </a:r>
            <a:r>
              <a:rPr lang="uk-UA" dirty="0" smtClean="0"/>
              <a:t>е </a:t>
            </a:r>
            <a:r>
              <a:rPr lang="uk-UA" dirty="0" err="1" smtClean="0"/>
              <a:t>издание</a:t>
            </a:r>
            <a:r>
              <a:rPr lang="uk-UA" dirty="0" smtClean="0"/>
              <a:t> – </a:t>
            </a:r>
            <a:r>
              <a:rPr lang="uk-UA" dirty="0" err="1" smtClean="0"/>
              <a:t>Джеффри</a:t>
            </a:r>
            <a:r>
              <a:rPr lang="uk-UA" dirty="0" smtClean="0"/>
              <a:t> </a:t>
            </a:r>
            <a:r>
              <a:rPr lang="uk-UA" dirty="0" err="1" smtClean="0"/>
              <a:t>Рихтер</a:t>
            </a:r>
            <a:endParaRPr lang="en-US" dirty="0" smtClean="0"/>
          </a:p>
          <a:p>
            <a:r>
              <a:rPr lang="en-US" dirty="0"/>
              <a:t>2. </a:t>
            </a:r>
            <a:r>
              <a:rPr lang="en-US" dirty="0" smtClean="0"/>
              <a:t>https</a:t>
            </a:r>
            <a:r>
              <a:rPr lang="en-US" dirty="0"/>
              <a:t>://www2.hawaii.edu/~walbritt/ics212</a:t>
            </a:r>
            <a:r>
              <a:rPr lang="en-US" dirty="0" smtClean="0"/>
              <a:t>/</a:t>
            </a:r>
          </a:p>
          <a:p>
            <a:r>
              <a:rPr lang="en-US" dirty="0"/>
              <a:t>	</a:t>
            </a:r>
            <a:r>
              <a:rPr lang="en-US" dirty="0" smtClean="0"/>
              <a:t>				examples/HeapStack.htm</a:t>
            </a:r>
          </a:p>
          <a:p>
            <a:r>
              <a:rPr lang="en-US" dirty="0"/>
              <a:t>3. https://msdn.microsoft.com/ru-ru/library/dd335945.aspx</a:t>
            </a:r>
          </a:p>
        </p:txBody>
      </p:sp>
      <p:sp>
        <p:nvSpPr>
          <p:cNvPr id="3" name="Підзаголовок 2"/>
          <p:cNvSpPr>
            <a:spLocks noGrp="1"/>
          </p:cNvSpPr>
          <p:nvPr>
            <p:ph type="subTitle" idx="1"/>
          </p:nvPr>
        </p:nvSpPr>
        <p:spPr/>
        <p:txBody>
          <a:bodyPr/>
          <a:lstStyle/>
          <a:p>
            <a:r>
              <a:rPr lang="en-US" dirty="0" smtClean="0"/>
              <a:t>Resources</a:t>
            </a:r>
            <a:endParaRPr lang="en-US" dirty="0"/>
          </a:p>
        </p:txBody>
      </p:sp>
    </p:spTree>
    <p:extLst>
      <p:ext uri="{BB962C8B-B14F-4D97-AF65-F5344CB8AC3E}">
        <p14:creationId xmlns:p14="http://schemas.microsoft.com/office/powerpoint/2010/main" val="1387280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тексту 1"/>
          <p:cNvSpPr>
            <a:spLocks noGrp="1"/>
          </p:cNvSpPr>
          <p:nvPr>
            <p:ph type="body" sz="quarter" idx="10"/>
          </p:nvPr>
        </p:nvSpPr>
        <p:spPr>
          <a:xfrm>
            <a:off x="272144" y="1466193"/>
            <a:ext cx="8675404" cy="4272455"/>
          </a:xfrm>
        </p:spPr>
        <p:txBody>
          <a:bodyPr>
            <a:normAutofit/>
          </a:bodyPr>
          <a:lstStyle/>
          <a:p>
            <a:pPr marL="457200" indent="-457200">
              <a:buFont typeface="+mj-lt"/>
              <a:buAutoNum type="arabicPeriod"/>
            </a:pPr>
            <a:r>
              <a:rPr lang="en-US" dirty="0"/>
              <a:t>Preparing the program source </a:t>
            </a:r>
            <a:r>
              <a:rPr lang="en-US" dirty="0" smtClean="0"/>
              <a:t>code</a:t>
            </a:r>
            <a:endParaRPr lang="uk-UA" dirty="0" smtClean="0"/>
          </a:p>
          <a:p>
            <a:pPr marL="457200" indent="-457200">
              <a:buFont typeface="+mj-lt"/>
              <a:buAutoNum type="arabicPeriod"/>
            </a:pPr>
            <a:r>
              <a:rPr lang="en-US" dirty="0"/>
              <a:t>Compiling in the intermediate MSIL </a:t>
            </a:r>
            <a:r>
              <a:rPr lang="en-US" dirty="0" smtClean="0"/>
              <a:t>language</a:t>
            </a:r>
            <a:endParaRPr lang="uk-UA" dirty="0" smtClean="0"/>
          </a:p>
          <a:p>
            <a:pPr marL="457200" indent="-457200">
              <a:buFont typeface="+mj-lt"/>
              <a:buAutoNum type="arabicPeriod"/>
            </a:pPr>
            <a:r>
              <a:rPr lang="en-US" dirty="0"/>
              <a:t>Loading and analyzing the assembly with the CLR </a:t>
            </a:r>
            <a:r>
              <a:rPr lang="en-US" dirty="0" smtClean="0"/>
              <a:t>environment</a:t>
            </a:r>
            <a:endParaRPr lang="uk-UA" dirty="0" smtClean="0"/>
          </a:p>
          <a:p>
            <a:pPr marL="457200" indent="-457200">
              <a:buFont typeface="+mj-lt"/>
              <a:buAutoNum type="arabicPeriod"/>
            </a:pPr>
            <a:r>
              <a:rPr lang="en-US" dirty="0"/>
              <a:t>Compiling the assembly with the JIT compiler </a:t>
            </a:r>
            <a:endParaRPr lang="uk-UA" dirty="0" smtClean="0"/>
          </a:p>
          <a:p>
            <a:endParaRPr lang="uk-UA" dirty="0"/>
          </a:p>
          <a:p>
            <a:r>
              <a:rPr lang="en-US" dirty="0"/>
              <a:t>The </a:t>
            </a:r>
            <a:r>
              <a:rPr lang="en-US" dirty="0" err="1" smtClean="0"/>
              <a:t>NGen</a:t>
            </a:r>
            <a:r>
              <a:rPr lang="uk-UA" dirty="0"/>
              <a:t>.</a:t>
            </a:r>
            <a:r>
              <a:rPr lang="en-US" dirty="0" smtClean="0"/>
              <a:t>exe</a:t>
            </a:r>
            <a:r>
              <a:rPr lang="uk-UA" dirty="0" smtClean="0"/>
              <a:t>*</a:t>
            </a:r>
            <a:r>
              <a:rPr lang="en-US" dirty="0" smtClean="0"/>
              <a:t> </a:t>
            </a:r>
            <a:r>
              <a:rPr lang="en-US" dirty="0"/>
              <a:t>program, included in the .NET Framework package, can be used to compile IL code into machine code when the application is installed on the user's machine</a:t>
            </a:r>
            <a:r>
              <a:rPr lang="en-US" dirty="0" smtClean="0"/>
              <a:t>.</a:t>
            </a:r>
            <a:endParaRPr lang="en-US" dirty="0"/>
          </a:p>
        </p:txBody>
      </p:sp>
    </p:spTree>
    <p:extLst>
      <p:ext uri="{BB962C8B-B14F-4D97-AF65-F5344CB8AC3E}">
        <p14:creationId xmlns:p14="http://schemas.microsoft.com/office/powerpoint/2010/main" val="246440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553" t="10759" r="18146" b="10000"/>
          <a:stretch/>
        </p:blipFill>
        <p:spPr bwMode="auto">
          <a:xfrm>
            <a:off x="974202" y="831429"/>
            <a:ext cx="7583202" cy="5751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9649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592494"/>
            <a:ext cx="8675404" cy="4161920"/>
          </a:xfrm>
        </p:spPr>
        <p:txBody>
          <a:bodyPr>
            <a:noAutofit/>
          </a:bodyPr>
          <a:lstStyle/>
          <a:p>
            <a:pPr algn="just"/>
            <a:r>
              <a:rPr lang="en-US" sz="2400" dirty="0"/>
              <a:t>Managed </a:t>
            </a:r>
            <a:r>
              <a:rPr lang="en-US" sz="2400" dirty="0" smtClean="0"/>
              <a:t>Code:</a:t>
            </a:r>
          </a:p>
          <a:p>
            <a:pPr marL="457200" indent="-457200" algn="just">
              <a:buFont typeface="+mj-lt"/>
              <a:buAutoNum type="arabicPeriod"/>
            </a:pPr>
            <a:r>
              <a:rPr lang="en-US" sz="2400" dirty="0" smtClean="0"/>
              <a:t>It </a:t>
            </a:r>
            <a:r>
              <a:rPr lang="en-US" sz="2400" dirty="0"/>
              <a:t>compiles to Intermediate Language (</a:t>
            </a:r>
            <a:r>
              <a:rPr lang="en-US" sz="2400" dirty="0" smtClean="0"/>
              <a:t>IL).</a:t>
            </a:r>
          </a:p>
          <a:p>
            <a:pPr marL="457200" indent="-457200" algn="just">
              <a:buFont typeface="+mj-lt"/>
              <a:buAutoNum type="arabicPeriod"/>
            </a:pPr>
            <a:r>
              <a:rPr lang="en-US" sz="2400" dirty="0" smtClean="0"/>
              <a:t>It </a:t>
            </a:r>
            <a:r>
              <a:rPr lang="en-US" sz="2400" dirty="0"/>
              <a:t>runs and is managed by the </a:t>
            </a:r>
            <a:r>
              <a:rPr lang="en-US" sz="2400" dirty="0" smtClean="0"/>
              <a:t>CLR.</a:t>
            </a:r>
          </a:p>
          <a:p>
            <a:pPr marL="457200" indent="-457200" algn="just">
              <a:buFont typeface="+mj-lt"/>
              <a:buAutoNum type="arabicPeriod"/>
            </a:pPr>
            <a:r>
              <a:rPr lang="en-US" sz="2400" dirty="0" smtClean="0"/>
              <a:t>The </a:t>
            </a:r>
            <a:r>
              <a:rPr lang="en-US" sz="2400" dirty="0"/>
              <a:t>runtime provides services such as security, memory management, threading, </a:t>
            </a:r>
            <a:r>
              <a:rPr lang="en-US" sz="2400" dirty="0" smtClean="0"/>
              <a:t>etc.</a:t>
            </a:r>
          </a:p>
          <a:p>
            <a:pPr algn="just"/>
            <a:r>
              <a:rPr lang="en-US" sz="2400" dirty="0" smtClean="0"/>
              <a:t>Unmanaged Code:</a:t>
            </a:r>
          </a:p>
          <a:p>
            <a:pPr marL="457200" indent="-457200" algn="just">
              <a:buFont typeface="+mj-lt"/>
              <a:buAutoNum type="arabicPeriod"/>
            </a:pPr>
            <a:r>
              <a:rPr lang="en-US" sz="2400" dirty="0" smtClean="0"/>
              <a:t>It </a:t>
            </a:r>
            <a:r>
              <a:rPr lang="en-US" sz="2400" dirty="0"/>
              <a:t>compiles directly to machine </a:t>
            </a:r>
            <a:r>
              <a:rPr lang="en-US" sz="2400" dirty="0" smtClean="0"/>
              <a:t>code.</a:t>
            </a:r>
          </a:p>
          <a:p>
            <a:pPr marL="457200" indent="-457200" algn="just">
              <a:buFont typeface="+mj-lt"/>
              <a:buAutoNum type="arabicPeriod"/>
            </a:pPr>
            <a:r>
              <a:rPr lang="en-US" sz="2400" dirty="0" smtClean="0"/>
              <a:t>It </a:t>
            </a:r>
            <a:r>
              <a:rPr lang="en-US" sz="2400" dirty="0"/>
              <a:t>does not run and is not managed by the </a:t>
            </a:r>
            <a:r>
              <a:rPr lang="en-US" sz="2400" dirty="0" smtClean="0"/>
              <a:t>CLR.</a:t>
            </a:r>
          </a:p>
          <a:p>
            <a:pPr marL="457200" indent="-457200" algn="just">
              <a:buFont typeface="+mj-lt"/>
              <a:buAutoNum type="arabicPeriod"/>
            </a:pPr>
            <a:r>
              <a:rPr lang="en-US" sz="2400" dirty="0" smtClean="0"/>
              <a:t>It </a:t>
            </a:r>
            <a:r>
              <a:rPr lang="en-US" sz="2400" dirty="0"/>
              <a:t>doesn't get the services of the </a:t>
            </a:r>
            <a:r>
              <a:rPr lang="en-US" sz="2400" dirty="0" smtClean="0"/>
              <a:t>runtime.</a:t>
            </a:r>
            <a:endParaRPr lang="uk-UA" sz="2400" dirty="0"/>
          </a:p>
        </p:txBody>
      </p:sp>
      <p:sp>
        <p:nvSpPr>
          <p:cNvPr id="2" name="Subtitle 1"/>
          <p:cNvSpPr>
            <a:spLocks noGrp="1"/>
          </p:cNvSpPr>
          <p:nvPr>
            <p:ph type="subTitle" idx="1"/>
          </p:nvPr>
        </p:nvSpPr>
        <p:spPr/>
        <p:txBody>
          <a:bodyPr/>
          <a:lstStyle/>
          <a:p>
            <a:r>
              <a:rPr lang="en-US" dirty="0" smtClean="0"/>
              <a:t>Managed vs unmanaged code</a:t>
            </a:r>
            <a:endParaRPr lang="uk-UA" dirty="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spTree>
    <p:extLst>
      <p:ext uri="{BB962C8B-B14F-4D97-AF65-F5344CB8AC3E}">
        <p14:creationId xmlns:p14="http://schemas.microsoft.com/office/powerpoint/2010/main" val="3287889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Managed code components</a:t>
            </a:r>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pic>
        <p:nvPicPr>
          <p:cNvPr id="3074" name="Picture 2" descr="Результат пошуку зображень за запитом &quot;managed code PE32&quot;">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7240"/>
          <a:stretch/>
        </p:blipFill>
        <p:spPr bwMode="auto">
          <a:xfrm>
            <a:off x="59225" y="2060689"/>
            <a:ext cx="8974416" cy="335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602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2049516"/>
            <a:ext cx="8675404" cy="3704897"/>
          </a:xfrm>
        </p:spPr>
        <p:txBody>
          <a:bodyPr>
            <a:noAutofit/>
          </a:bodyPr>
          <a:lstStyle/>
          <a:p>
            <a:pPr algn="just"/>
            <a:r>
              <a:rPr lang="en-US" sz="2800" dirty="0" smtClean="0"/>
              <a:t>Compiler for CLR </a:t>
            </a:r>
            <a:r>
              <a:rPr lang="en-AU" sz="2800" dirty="0" smtClean="0"/>
              <a:t>simultaneously</a:t>
            </a:r>
            <a:r>
              <a:rPr lang="uk-UA" sz="2800" dirty="0" smtClean="0"/>
              <a:t> </a:t>
            </a:r>
            <a:r>
              <a:rPr lang="en-US" sz="2800" dirty="0" smtClean="0"/>
              <a:t>generates IL code and metadata for each module.</a:t>
            </a:r>
          </a:p>
          <a:p>
            <a:pPr algn="just"/>
            <a:r>
              <a:rPr lang="en-AU" sz="2800" dirty="0"/>
              <a:t>Generally</a:t>
            </a:r>
            <a:r>
              <a:rPr lang="ru-RU" sz="2800" dirty="0" smtClean="0"/>
              <a:t>, </a:t>
            </a:r>
            <a:r>
              <a:rPr lang="en-US" sz="2800" dirty="0" smtClean="0"/>
              <a:t>metadata is a set of data tables that describes what is defined in module, for example types and their members.</a:t>
            </a:r>
            <a:endParaRPr lang="uk-UA" sz="2800" dirty="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spTree>
    <p:extLst>
      <p:ext uri="{BB962C8B-B14F-4D97-AF65-F5344CB8AC3E}">
        <p14:creationId xmlns:p14="http://schemas.microsoft.com/office/powerpoint/2010/main" val="2673565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592494"/>
            <a:ext cx="8675404" cy="4997492"/>
          </a:xfrm>
        </p:spPr>
        <p:txBody>
          <a:bodyPr>
            <a:noAutofit/>
          </a:bodyPr>
          <a:lstStyle/>
          <a:p>
            <a:pPr marL="457200" indent="-457200" algn="just">
              <a:buFont typeface="+mj-lt"/>
              <a:buAutoNum type="arabicPeriod"/>
            </a:pPr>
            <a:r>
              <a:rPr lang="en-US" sz="2400" dirty="0" smtClean="0"/>
              <a:t>Eliminates </a:t>
            </a:r>
            <a:r>
              <a:rPr lang="en-US" sz="2400" dirty="0"/>
              <a:t>the need for header and library files during compilation, </a:t>
            </a:r>
            <a:r>
              <a:rPr lang="en-US" sz="2400" dirty="0" smtClean="0"/>
              <a:t>since information </a:t>
            </a:r>
            <a:r>
              <a:rPr lang="en-US" sz="2400" dirty="0"/>
              <a:t>about </a:t>
            </a:r>
            <a:r>
              <a:rPr lang="en-US" sz="2400" dirty="0" smtClean="0"/>
              <a:t> types and members </a:t>
            </a:r>
            <a:r>
              <a:rPr lang="en-US" sz="2400" dirty="0"/>
              <a:t>is contained </a:t>
            </a:r>
            <a:r>
              <a:rPr lang="en-US" sz="2400" dirty="0" smtClean="0"/>
              <a:t>in </a:t>
            </a:r>
            <a:r>
              <a:rPr lang="en-US" sz="2400" dirty="0"/>
              <a:t>file </a:t>
            </a:r>
            <a:r>
              <a:rPr lang="en-US" sz="2400" dirty="0" smtClean="0"/>
              <a:t>with IL code that implements it.</a:t>
            </a:r>
          </a:p>
          <a:p>
            <a:pPr marL="457200" indent="-457200" algn="just">
              <a:buFont typeface="+mj-lt"/>
              <a:buAutoNum type="arabicPeriod"/>
            </a:pPr>
            <a:r>
              <a:rPr lang="en-US" sz="2400" dirty="0" smtClean="0"/>
              <a:t>IntelliSense </a:t>
            </a:r>
            <a:r>
              <a:rPr lang="en-US" sz="2400" dirty="0"/>
              <a:t>function analyzes the metadata and tells you which methods, properties, events, and fields are preferred in this case and which parameters are required by specific </a:t>
            </a:r>
            <a:r>
              <a:rPr lang="en-US" sz="2400" dirty="0" smtClean="0"/>
              <a:t>methods.</a:t>
            </a:r>
          </a:p>
          <a:p>
            <a:pPr marL="457200" indent="-457200" algn="just">
              <a:buFont typeface="+mj-lt"/>
              <a:buAutoNum type="arabicPeriod"/>
            </a:pPr>
            <a:r>
              <a:rPr lang="en-US" sz="2400" dirty="0"/>
              <a:t>The CLR uses metadata to ensure that the </a:t>
            </a:r>
            <a:r>
              <a:rPr lang="en-US" sz="2400" dirty="0" smtClean="0"/>
              <a:t>code </a:t>
            </a:r>
            <a:r>
              <a:rPr lang="en-US" sz="2400" dirty="0"/>
              <a:t>performs </a:t>
            </a:r>
            <a:r>
              <a:rPr lang="en-US" sz="2400" dirty="0" smtClean="0"/>
              <a:t>only "type-safe</a:t>
            </a:r>
            <a:r>
              <a:rPr lang="en-US" sz="2400" dirty="0"/>
              <a:t>" operations</a:t>
            </a:r>
            <a:r>
              <a:rPr lang="en-US" sz="2400" dirty="0" smtClean="0"/>
              <a:t>.</a:t>
            </a:r>
          </a:p>
          <a:p>
            <a:pPr marL="457200" indent="-457200" algn="just">
              <a:buFont typeface="+mj-lt"/>
              <a:buAutoNum type="arabicPeriod"/>
            </a:pPr>
            <a:r>
              <a:rPr lang="en-US" sz="2400" dirty="0" smtClean="0"/>
              <a:t>Metadata allows you to serialize object fields and then transfer this data over the network.</a:t>
            </a:r>
          </a:p>
          <a:p>
            <a:pPr marL="457200" indent="-457200" algn="just">
              <a:buFont typeface="+mj-lt"/>
              <a:buAutoNum type="arabicPeriod"/>
            </a:pPr>
            <a:r>
              <a:rPr lang="en-US" sz="2400" dirty="0" smtClean="0"/>
              <a:t>Metadata allows garbage collector to track life cycle of object.</a:t>
            </a:r>
            <a:endParaRPr lang="uk-UA" sz="2400" dirty="0"/>
          </a:p>
        </p:txBody>
      </p:sp>
      <p:sp>
        <p:nvSpPr>
          <p:cNvPr id="2" name="Subtitle 1"/>
          <p:cNvSpPr>
            <a:spLocks noGrp="1"/>
          </p:cNvSpPr>
          <p:nvPr>
            <p:ph type="subTitle" idx="1"/>
          </p:nvPr>
        </p:nvSpPr>
        <p:spPr/>
        <p:txBody>
          <a:bodyPr/>
          <a:lstStyle/>
          <a:p>
            <a:r>
              <a:rPr lang="en-US" dirty="0" smtClean="0"/>
              <a:t>Metadata uses</a:t>
            </a:r>
            <a:endParaRPr lang="uk-UA" dirty="0"/>
          </a:p>
        </p:txBody>
      </p:sp>
      <p:sp>
        <p:nvSpPr>
          <p:cNvPr id="4" name="TextBox 3"/>
          <p:cNvSpPr txBox="1"/>
          <p:nvPr/>
        </p:nvSpPr>
        <p:spPr>
          <a:xfrm>
            <a:off x="8120417" y="182081"/>
            <a:ext cx="184731" cy="523220"/>
          </a:xfrm>
          <a:prstGeom prst="rect">
            <a:avLst/>
          </a:prstGeom>
          <a:noFill/>
        </p:spPr>
        <p:txBody>
          <a:bodyPr wrap="none" rtlCol="0">
            <a:spAutoFit/>
          </a:bodyPr>
          <a:lstStyle/>
          <a:p>
            <a:endParaRPr lang="en-US" sz="2800" b="1" dirty="0">
              <a:solidFill>
                <a:schemeClr val="bg1"/>
              </a:solidFill>
            </a:endParaRPr>
          </a:p>
        </p:txBody>
      </p:sp>
      <p:sp>
        <p:nvSpPr>
          <p:cNvPr id="5" name="TextBox 4"/>
          <p:cNvSpPr txBox="1"/>
          <p:nvPr/>
        </p:nvSpPr>
        <p:spPr>
          <a:xfrm>
            <a:off x="8024881" y="182081"/>
            <a:ext cx="891591" cy="523220"/>
          </a:xfrm>
          <a:prstGeom prst="rect">
            <a:avLst/>
          </a:prstGeom>
          <a:noFill/>
        </p:spPr>
        <p:txBody>
          <a:bodyPr wrap="none" rtlCol="0">
            <a:spAutoFit/>
          </a:bodyPr>
          <a:lstStyle/>
          <a:p>
            <a:r>
              <a:rPr lang="en-US" sz="2800" b="1" dirty="0" smtClean="0">
                <a:solidFill>
                  <a:schemeClr val="bg1"/>
                </a:solidFill>
              </a:rPr>
              <a:t>CLR</a:t>
            </a:r>
            <a:endParaRPr lang="en-US" sz="2800" b="1" dirty="0">
              <a:solidFill>
                <a:schemeClr val="bg1"/>
              </a:solidFill>
            </a:endParaRPr>
          </a:p>
        </p:txBody>
      </p:sp>
    </p:spTree>
    <p:extLst>
      <p:ext uri="{BB962C8B-B14F-4D97-AF65-F5344CB8AC3E}">
        <p14:creationId xmlns:p14="http://schemas.microsoft.com/office/powerpoint/2010/main" val="2673565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3137</TotalTime>
  <Words>2278</Words>
  <Application>Microsoft Office PowerPoint</Application>
  <PresentationFormat>Екран (4:3)</PresentationFormat>
  <Paragraphs>160</Paragraphs>
  <Slides>35</Slides>
  <Notes>8</Notes>
  <HiddenSlides>0</HiddenSlides>
  <MMClips>0</MMClips>
  <ScaleCrop>false</ScaleCrop>
  <HeadingPairs>
    <vt:vector size="4" baseType="variant">
      <vt:variant>
        <vt:lpstr>Тема</vt:lpstr>
      </vt:variant>
      <vt:variant>
        <vt:i4>3</vt:i4>
      </vt:variant>
      <vt:variant>
        <vt:lpstr>Заголовки слайдів</vt:lpstr>
      </vt:variant>
      <vt:variant>
        <vt:i4>35</vt:i4>
      </vt:variant>
    </vt:vector>
  </HeadingPairs>
  <TitlesOfParts>
    <vt:vector size="38" baseType="lpstr">
      <vt:lpstr>Title Slides Brand Panel</vt:lpstr>
      <vt:lpstr>Blank Slides with Logo</vt:lpstr>
      <vt:lpstr>Chapter Slides</vt:lpstr>
      <vt:lpstr>.NET execution model</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Integration of managed modules into assembly</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CLR loading</vt:lpstr>
      <vt:lpstr>Презентація PowerPoint</vt:lpstr>
      <vt:lpstr>Презентація PowerPoint</vt:lpstr>
      <vt:lpstr>Презентація PowerPoint</vt:lpstr>
      <vt:lpstr>Code execution</vt:lpstr>
      <vt:lpstr>Презентація PowerPoint</vt:lpstr>
      <vt:lpstr>Презентація PowerPoint</vt:lpstr>
      <vt:lpstr>Storage Model</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Nastia</dc:creator>
  <cp:lastModifiedBy>Nastia</cp:lastModifiedBy>
  <cp:revision>204</cp:revision>
  <dcterms:created xsi:type="dcterms:W3CDTF">2015-09-10T13:48:25Z</dcterms:created>
  <dcterms:modified xsi:type="dcterms:W3CDTF">2017-10-17T07:20:07Z</dcterms:modified>
</cp:coreProperties>
</file>