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14"/>
  </p:notesMasterIdLst>
  <p:handoutMasterIdLst>
    <p:handoutMasterId r:id="rId15"/>
  </p:handoutMasterIdLst>
  <p:sldIdLst>
    <p:sldId id="287" r:id="rId4"/>
    <p:sldId id="268" r:id="rId5"/>
    <p:sldId id="267" r:id="rId6"/>
    <p:sldId id="281" r:id="rId7"/>
    <p:sldId id="282" r:id="rId8"/>
    <p:sldId id="270" r:id="rId9"/>
    <p:sldId id="288" r:id="rId10"/>
    <p:sldId id="289" r:id="rId11"/>
    <p:sldId id="290" r:id="rId12"/>
    <p:sldId id="262" r:id="rId1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0" autoAdjust="0"/>
    <p:restoredTop sz="96433" autoAdjust="0"/>
  </p:normalViewPr>
  <p:slideViewPr>
    <p:cSldViewPr snapToGrid="0" showGuides="1">
      <p:cViewPr varScale="1">
        <p:scale>
          <a:sx n="83" d="100"/>
          <a:sy n="83" d="100"/>
        </p:scale>
        <p:origin x="1728" y="90"/>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16.10.2017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229DF-2266-4885-82A9-179B07419183}" type="datetimeFigureOut">
              <a:rPr lang="en-US" smtClean="0"/>
              <a:t>10/17/2017</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4D375-ABE6-4939-A45D-A523BC6E81D7}" type="slidenum">
              <a:rPr lang="en-US" smtClean="0"/>
              <a:t>‹#›</a:t>
            </a:fld>
            <a:endParaRPr lang="en-US"/>
          </a:p>
        </p:txBody>
      </p:sp>
    </p:spTree>
    <p:extLst>
      <p:ext uri="{BB962C8B-B14F-4D97-AF65-F5344CB8AC3E}">
        <p14:creationId xmlns:p14="http://schemas.microsoft.com/office/powerpoint/2010/main" val="136355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Глобализация это процесс</a:t>
            </a:r>
            <a:r>
              <a:rPr lang="ru-RU" baseline="0" dirty="0" smtClean="0"/>
              <a:t> поддержки разных языковых культур. Локализация вбирает в себя перевод</a:t>
            </a:r>
            <a:r>
              <a:rPr lang="en-US" baseline="0" dirty="0" smtClean="0"/>
              <a:t>/</a:t>
            </a:r>
            <a:r>
              <a:rPr lang="ru-RU" baseline="0" dirty="0" smtClean="0"/>
              <a:t>описание интерфейса на определенный язык</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2</a:t>
            </a:fld>
            <a:endParaRPr lang="en-US"/>
          </a:p>
        </p:txBody>
      </p:sp>
    </p:spTree>
    <p:extLst>
      <p:ext uri="{BB962C8B-B14F-4D97-AF65-F5344CB8AC3E}">
        <p14:creationId xmlns:p14="http://schemas.microsoft.com/office/powerpoint/2010/main" val="3753301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17457460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8"/>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9"/>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9" r:id="rId5"/>
    <p:sldLayoutId id="2147483712"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t>I18n</a:t>
            </a:r>
            <a:endParaRPr lang="uk-UA" sz="9600" dirty="0"/>
          </a:p>
        </p:txBody>
      </p:sp>
      <p:sp>
        <p:nvSpPr>
          <p:cNvPr id="3" name="Subtitle 2"/>
          <p:cNvSpPr>
            <a:spLocks noGrp="1"/>
          </p:cNvSpPr>
          <p:nvPr>
            <p:ph type="subTitle" idx="1"/>
          </p:nvPr>
        </p:nvSpPr>
        <p:spPr/>
        <p:txBody>
          <a:bodyPr/>
          <a:lstStyle/>
          <a:p>
            <a:r>
              <a:rPr lang="en-US" dirty="0" smtClean="0"/>
              <a:t>Internationalization Implementation</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That’s all folks!</a:t>
            </a:r>
            <a:endParaRPr lang="uk-UA"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754540"/>
            <a:ext cx="8675404" cy="4704133"/>
          </a:xfrm>
        </p:spPr>
        <p:txBody>
          <a:bodyPr/>
          <a:lstStyle/>
          <a:p>
            <a:endParaRPr lang="en-US" dirty="0" smtClean="0"/>
          </a:p>
          <a:p>
            <a:r>
              <a:rPr lang="en-US" dirty="0" smtClean="0"/>
              <a:t>First we need to distinguish couple of terms: localization and globalization. Because term internationalization combines both of mentioned above term</a:t>
            </a:r>
            <a:r>
              <a:rPr lang="en-US" dirty="0"/>
              <a:t>s</a:t>
            </a:r>
            <a:r>
              <a:rPr lang="en-US" dirty="0" smtClean="0"/>
              <a:t> in itself.</a:t>
            </a:r>
          </a:p>
          <a:p>
            <a:endParaRPr lang="uk-UA" dirty="0"/>
          </a:p>
        </p:txBody>
      </p:sp>
      <p:sp>
        <p:nvSpPr>
          <p:cNvPr id="2" name="Subtitle 1"/>
          <p:cNvSpPr>
            <a:spLocks noGrp="1"/>
          </p:cNvSpPr>
          <p:nvPr>
            <p:ph type="subTitle" idx="1"/>
          </p:nvPr>
        </p:nvSpPr>
        <p:spPr>
          <a:xfrm>
            <a:off x="272144" y="908050"/>
            <a:ext cx="8675404" cy="454573"/>
          </a:xfrm>
        </p:spPr>
        <p:txBody>
          <a:bodyPr/>
          <a:lstStyle/>
          <a:p>
            <a:pPr algn="ctr"/>
            <a:r>
              <a:rPr lang="en-US" dirty="0" smtClean="0"/>
              <a:t>What is internationalization</a:t>
            </a:r>
            <a:endParaRPr lang="uk-UA" dirty="0"/>
          </a:p>
        </p:txBody>
      </p:sp>
      <p:sp>
        <p:nvSpPr>
          <p:cNvPr id="5" name="Скругленный прямоугольник 4"/>
          <p:cNvSpPr/>
          <p:nvPr/>
        </p:nvSpPr>
        <p:spPr>
          <a:xfrm>
            <a:off x="6270120" y="4161111"/>
            <a:ext cx="2291788" cy="1018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Internationalization</a:t>
            </a:r>
            <a:endParaRPr lang="en-US" dirty="0"/>
          </a:p>
        </p:txBody>
      </p:sp>
      <p:sp>
        <p:nvSpPr>
          <p:cNvPr id="6" name="Скругленный прямоугольник 5"/>
          <p:cNvSpPr/>
          <p:nvPr/>
        </p:nvSpPr>
        <p:spPr>
          <a:xfrm>
            <a:off x="391977" y="4161113"/>
            <a:ext cx="2291788" cy="1018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Globalization</a:t>
            </a:r>
            <a:endParaRPr lang="en-US" dirty="0"/>
          </a:p>
        </p:txBody>
      </p:sp>
      <p:sp>
        <p:nvSpPr>
          <p:cNvPr id="7" name="Скругленный прямоугольник 6"/>
          <p:cNvSpPr/>
          <p:nvPr/>
        </p:nvSpPr>
        <p:spPr>
          <a:xfrm>
            <a:off x="3312199" y="4161112"/>
            <a:ext cx="2291788" cy="1018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Localization</a:t>
            </a:r>
            <a:endParaRPr lang="en-US" dirty="0"/>
          </a:p>
        </p:txBody>
      </p:sp>
      <p:sp>
        <p:nvSpPr>
          <p:cNvPr id="8" name="Плюс 7"/>
          <p:cNvSpPr/>
          <p:nvPr/>
        </p:nvSpPr>
        <p:spPr>
          <a:xfrm>
            <a:off x="2795425" y="4508355"/>
            <a:ext cx="405114" cy="3935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Равно 9"/>
          <p:cNvSpPr/>
          <p:nvPr/>
        </p:nvSpPr>
        <p:spPr>
          <a:xfrm>
            <a:off x="5689877" y="4514155"/>
            <a:ext cx="494353" cy="39353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4" y="1499709"/>
            <a:ext cx="8674214" cy="5005261"/>
          </a:xfrm>
        </p:spPr>
        <p:txBody>
          <a:bodyPr>
            <a:normAutofit lnSpcReduction="10000"/>
          </a:bodyPr>
          <a:lstStyle/>
          <a:p>
            <a:pPr algn="ctr"/>
            <a:r>
              <a:rPr lang="en-US" dirty="0" smtClean="0"/>
              <a:t>There are </a:t>
            </a:r>
            <a:r>
              <a:rPr lang="en-US" dirty="0" smtClean="0"/>
              <a:t>couple of </a:t>
            </a:r>
            <a:r>
              <a:rPr lang="en-US" dirty="0" smtClean="0"/>
              <a:t>ways for us to </a:t>
            </a:r>
            <a:r>
              <a:rPr lang="en-US" dirty="0" smtClean="0"/>
              <a:t>make our site multilingual:</a:t>
            </a:r>
          </a:p>
          <a:p>
            <a:pPr algn="ctr"/>
            <a:endParaRPr lang="ru-RU" dirty="0" smtClean="0"/>
          </a:p>
          <a:p>
            <a:pPr algn="ctr"/>
            <a:endParaRPr lang="en-US" dirty="0" smtClean="0"/>
          </a:p>
          <a:p>
            <a:pPr algn="ctr"/>
            <a:endParaRPr lang="en-US" dirty="0" smtClean="0"/>
          </a:p>
          <a:p>
            <a:r>
              <a:rPr lang="en-US" dirty="0" smtClean="0"/>
              <a:t>	Standard		  and 		</a:t>
            </a:r>
            <a:r>
              <a:rPr lang="en-US" dirty="0" smtClean="0"/>
              <a:t>Node Package Manager</a:t>
            </a:r>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lgn="r">
              <a:buFontTx/>
              <a:buChar char="-"/>
            </a:pPr>
            <a:endParaRPr lang="en-US" sz="1200" dirty="0" smtClean="0"/>
          </a:p>
          <a:p>
            <a:pPr marL="342900" indent="-342900" algn="r">
              <a:buFontTx/>
              <a:buChar char="-"/>
            </a:pPr>
            <a:endParaRPr lang="en-US" sz="1200" dirty="0" smtClean="0">
              <a:solidFill>
                <a:schemeClr val="bg1">
                  <a:lumMod val="65000"/>
                </a:schemeClr>
              </a:solidFill>
            </a:endParaRPr>
          </a:p>
          <a:p>
            <a:pPr algn="r"/>
            <a:r>
              <a:rPr lang="en-US" sz="1400" dirty="0" smtClean="0">
                <a:solidFill>
                  <a:schemeClr val="bg1">
                    <a:lumMod val="65000"/>
                  </a:schemeClr>
                </a:solidFill>
              </a:rPr>
              <a:t>*To be fair there is only one</a:t>
            </a:r>
            <a:endParaRPr lang="en-US" sz="1400" dirty="0" smtClean="0">
              <a:solidFill>
                <a:schemeClr val="bg1">
                  <a:lumMod val="65000"/>
                </a:schemeClr>
              </a:solidFill>
            </a:endParaRPr>
          </a:p>
        </p:txBody>
      </p:sp>
      <p:sp>
        <p:nvSpPr>
          <p:cNvPr id="8" name="Заголовок 7"/>
          <p:cNvSpPr>
            <a:spLocks noGrp="1"/>
          </p:cNvSpPr>
          <p:nvPr>
            <p:ph type="title"/>
          </p:nvPr>
        </p:nvSpPr>
        <p:spPr/>
        <p:txBody>
          <a:bodyPr/>
          <a:lstStyle/>
          <a:p>
            <a:pPr algn="ctr"/>
            <a:r>
              <a:rPr lang="en-US" dirty="0" smtClean="0"/>
              <a:t>Ways to implement internationalization</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4" y="3518612"/>
            <a:ext cx="3234985" cy="1970550"/>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022" y="3506815"/>
            <a:ext cx="3440336" cy="1516598"/>
          </a:xfrm>
          <a:prstGeom prst="rect">
            <a:avLst/>
          </a:prstGeom>
        </p:spPr>
      </p:pic>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a:xfrm>
            <a:off x="272143" y="1458409"/>
            <a:ext cx="8655957" cy="4826729"/>
          </a:xfrm>
        </p:spPr>
        <p:txBody>
          <a:bodyPr/>
          <a:lstStyle/>
          <a:p>
            <a:pPr marL="0" indent="0">
              <a:buClr>
                <a:srgbClr val="171B65"/>
              </a:buClr>
              <a:buNone/>
            </a:pPr>
            <a:r>
              <a:rPr lang="en-US" dirty="0" smtClean="0"/>
              <a:t>The wrong way as you also may call it.</a:t>
            </a:r>
          </a:p>
          <a:p>
            <a:pPr marL="0" indent="0">
              <a:buClr>
                <a:srgbClr val="171B65"/>
              </a:buClr>
              <a:buNone/>
            </a:pPr>
            <a:endParaRPr lang="en-US" dirty="0" smtClean="0"/>
          </a:p>
          <a:p>
            <a:pPr marL="0" indent="0">
              <a:buClr>
                <a:srgbClr val="171B65"/>
              </a:buClr>
              <a:buNone/>
            </a:pPr>
            <a:r>
              <a:rPr lang="en-US" dirty="0" smtClean="0"/>
              <a:t>The problem is that this way is not </a:t>
            </a:r>
          </a:p>
          <a:p>
            <a:pPr marL="0" indent="0">
              <a:buClr>
                <a:srgbClr val="171B65"/>
              </a:buClr>
              <a:buNone/>
            </a:pPr>
            <a:r>
              <a:rPr lang="en-US" dirty="0" smtClean="0"/>
              <a:t>applicable for single-page-applications.</a:t>
            </a:r>
          </a:p>
          <a:p>
            <a:pPr marL="0" indent="0">
              <a:buClr>
                <a:srgbClr val="171B65"/>
              </a:buClr>
              <a:buNone/>
            </a:pPr>
            <a:endParaRPr lang="en-US" dirty="0"/>
          </a:p>
          <a:p>
            <a:pPr marL="0" indent="0">
              <a:buClr>
                <a:srgbClr val="171B65"/>
              </a:buClr>
              <a:buNone/>
            </a:pPr>
            <a:r>
              <a:rPr lang="en-US" dirty="0" smtClean="0"/>
              <a:t>Though it seems logical to use asp.net core utilities to solve our multilingual problem, it won’t work cause of our react part of application, you know the one which responsible for </a:t>
            </a:r>
            <a:r>
              <a:rPr lang="en-US" dirty="0" err="1" smtClean="0"/>
              <a:t>SPA’ness</a:t>
            </a:r>
            <a:r>
              <a:rPr lang="en-US" dirty="0" smtClean="0"/>
              <a:t>. And there is not only that..</a:t>
            </a:r>
          </a:p>
          <a:p>
            <a:pPr marL="0" indent="0">
              <a:buClr>
                <a:srgbClr val="171B65"/>
              </a:buClr>
              <a:buNone/>
            </a:pPr>
            <a:endParaRPr lang="uk-UA" dirty="0"/>
          </a:p>
        </p:txBody>
      </p:sp>
      <p:sp>
        <p:nvSpPr>
          <p:cNvPr id="6" name="Подзаголовок 5"/>
          <p:cNvSpPr>
            <a:spLocks noGrp="1"/>
          </p:cNvSpPr>
          <p:nvPr>
            <p:ph type="subTitle" idx="1"/>
          </p:nvPr>
        </p:nvSpPr>
        <p:spPr/>
        <p:txBody>
          <a:bodyPr/>
          <a:lstStyle/>
          <a:p>
            <a:r>
              <a:rPr lang="en-US" dirty="0" smtClean="0"/>
              <a:t>Standard way</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662" y="1135336"/>
            <a:ext cx="3602438" cy="2194379"/>
          </a:xfrm>
          <a:prstGeom prst="rect">
            <a:avLst/>
          </a:prstGeom>
        </p:spPr>
      </p:pic>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72144" y="324091"/>
            <a:ext cx="8674214" cy="1018572"/>
          </a:xfrm>
        </p:spPr>
        <p:txBody>
          <a:bodyPr/>
          <a:lstStyle/>
          <a:p>
            <a:r>
              <a:rPr lang="en-US" dirty="0" smtClean="0"/>
              <a:t>Some genius techniques to achieve i18n via ASP.NET Core MVC</a:t>
            </a:r>
            <a:endParaRPr lang="uk-UA" dirty="0"/>
          </a:p>
        </p:txBody>
      </p:sp>
      <p:pic>
        <p:nvPicPr>
          <p:cNvPr id="3" name="Рисунок 2"/>
          <p:cNvPicPr>
            <a:picLocks noChangeAspect="1"/>
          </p:cNvPicPr>
          <p:nvPr/>
        </p:nvPicPr>
        <p:blipFill rotWithShape="1">
          <a:blip r:embed="rId2">
            <a:extLst>
              <a:ext uri="{28A0092B-C50C-407E-A947-70E740481C1C}">
                <a14:useLocalDpi xmlns:a14="http://schemas.microsoft.com/office/drawing/2010/main" val="0"/>
              </a:ext>
            </a:extLst>
          </a:blip>
          <a:srcRect l="2365"/>
          <a:stretch/>
        </p:blipFill>
        <p:spPr>
          <a:xfrm>
            <a:off x="5160827" y="1774641"/>
            <a:ext cx="3785531" cy="2391109"/>
          </a:xfrm>
          <a:prstGeom prst="rect">
            <a:avLst/>
          </a:prstGeom>
          <a:ln>
            <a:noFill/>
          </a:ln>
          <a:effectLst>
            <a:outerShdw blurRad="190500" algn="tl" rotWithShape="0">
              <a:srgbClr val="000000">
                <a:alpha val="70000"/>
              </a:srgbClr>
            </a:outerShdw>
          </a:effectLst>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812" y="4962452"/>
            <a:ext cx="6011114" cy="1047896"/>
          </a:xfrm>
          <a:prstGeom prst="rect">
            <a:avLst/>
          </a:prstGeom>
          <a:ln>
            <a:noFill/>
          </a:ln>
          <a:effectLst>
            <a:outerShdw blurRad="190500" algn="tl" rotWithShape="0">
              <a:srgbClr val="000000">
                <a:alpha val="70000"/>
              </a:srgbClr>
            </a:outerShdw>
          </a:effectLst>
        </p:spPr>
      </p:pic>
      <p:sp>
        <p:nvSpPr>
          <p:cNvPr id="5" name="TextBox 4"/>
          <p:cNvSpPr txBox="1"/>
          <p:nvPr/>
        </p:nvSpPr>
        <p:spPr>
          <a:xfrm>
            <a:off x="711849" y="1405309"/>
            <a:ext cx="2038828" cy="369332"/>
          </a:xfrm>
          <a:prstGeom prst="rect">
            <a:avLst/>
          </a:prstGeom>
          <a:noFill/>
        </p:spPr>
        <p:txBody>
          <a:bodyPr wrap="none" rtlCol="0">
            <a:spAutoFit/>
          </a:bodyPr>
          <a:lstStyle/>
          <a:p>
            <a:r>
              <a:rPr lang="en-US" dirty="0" smtClean="0">
                <a:solidFill>
                  <a:schemeClr val="accent4">
                    <a:lumMod val="10000"/>
                  </a:schemeClr>
                </a:solidFill>
              </a:rPr>
              <a:t>Resources naming</a:t>
            </a:r>
            <a:endParaRPr lang="en-US" dirty="0">
              <a:solidFill>
                <a:schemeClr val="accent4">
                  <a:lumMod val="10000"/>
                </a:schemeClr>
              </a:solidFill>
            </a:endParaRPr>
          </a:p>
        </p:txBody>
      </p:sp>
      <p:sp>
        <p:nvSpPr>
          <p:cNvPr id="8" name="TextBox 7"/>
          <p:cNvSpPr txBox="1"/>
          <p:nvPr/>
        </p:nvSpPr>
        <p:spPr>
          <a:xfrm>
            <a:off x="5838932" y="1410081"/>
            <a:ext cx="2429319" cy="369332"/>
          </a:xfrm>
          <a:prstGeom prst="rect">
            <a:avLst/>
          </a:prstGeom>
          <a:noFill/>
        </p:spPr>
        <p:txBody>
          <a:bodyPr wrap="none" rtlCol="0">
            <a:spAutoFit/>
          </a:bodyPr>
          <a:lstStyle/>
          <a:p>
            <a:r>
              <a:rPr lang="en-US" dirty="0" smtClean="0">
                <a:solidFill>
                  <a:schemeClr val="accent4">
                    <a:lumMod val="10000"/>
                  </a:schemeClr>
                </a:solidFill>
              </a:rPr>
              <a:t>Our little SPA problem</a:t>
            </a:r>
            <a:endParaRPr lang="en-US" dirty="0">
              <a:solidFill>
                <a:schemeClr val="accent4">
                  <a:lumMod val="10000"/>
                </a:schemeClr>
              </a:solidFill>
            </a:endParaRPr>
          </a:p>
        </p:txBody>
      </p:sp>
      <p:pic>
        <p:nvPicPr>
          <p:cNvPr id="9" name="Рисунок 8"/>
          <p:cNvPicPr>
            <a:picLocks noChangeAspect="1"/>
          </p:cNvPicPr>
          <p:nvPr/>
        </p:nvPicPr>
        <p:blipFill rotWithShape="1">
          <a:blip r:embed="rId4">
            <a:extLst>
              <a:ext uri="{28A0092B-C50C-407E-A947-70E740481C1C}">
                <a14:useLocalDpi xmlns:a14="http://schemas.microsoft.com/office/drawing/2010/main" val="0"/>
              </a:ext>
            </a:extLst>
          </a:blip>
          <a:srcRect l="5260" t="4632" r="5947" b="4581"/>
          <a:stretch/>
        </p:blipFill>
        <p:spPr>
          <a:xfrm>
            <a:off x="486137" y="1774641"/>
            <a:ext cx="2495380" cy="2523282"/>
          </a:xfrm>
          <a:prstGeom prst="rect">
            <a:avLst/>
          </a:prstGeom>
          <a:ln>
            <a:noFill/>
          </a:ln>
          <a:effectLst>
            <a:outerShdw blurRad="190500" algn="tl" rotWithShape="0">
              <a:srgbClr val="000000">
                <a:alpha val="70000"/>
              </a:srgbClr>
            </a:outerShdw>
          </a:effectLst>
        </p:spPr>
      </p:pic>
      <p:sp>
        <p:nvSpPr>
          <p:cNvPr id="10" name="TextBox 9"/>
          <p:cNvSpPr txBox="1"/>
          <p:nvPr/>
        </p:nvSpPr>
        <p:spPr>
          <a:xfrm>
            <a:off x="3458177" y="4597728"/>
            <a:ext cx="2570384" cy="369332"/>
          </a:xfrm>
          <a:prstGeom prst="rect">
            <a:avLst/>
          </a:prstGeom>
          <a:noFill/>
        </p:spPr>
        <p:txBody>
          <a:bodyPr wrap="none" rtlCol="0">
            <a:spAutoFit/>
          </a:bodyPr>
          <a:lstStyle/>
          <a:p>
            <a:r>
              <a:rPr lang="en-US" dirty="0" smtClean="0">
                <a:solidFill>
                  <a:schemeClr val="accent4">
                    <a:lumMod val="10000"/>
                  </a:schemeClr>
                </a:solidFill>
              </a:rPr>
              <a:t>Some minor complaints</a:t>
            </a:r>
            <a:endParaRPr lang="en-US" dirty="0">
              <a:solidFill>
                <a:schemeClr val="accent4">
                  <a:lumMod val="10000"/>
                </a:schemeClr>
              </a:solidFill>
            </a:endParaRPr>
          </a:p>
        </p:txBody>
      </p:sp>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solidFill>
                  <a:schemeClr val="tx2"/>
                </a:solidFill>
              </a:rPr>
              <a:t>Node Package Manager way</a:t>
            </a:r>
            <a:endParaRPr lang="uk-UA" dirty="0">
              <a:solidFill>
                <a:schemeClr val="tx2"/>
              </a:solidFill>
            </a:endParaRPr>
          </a:p>
        </p:txBody>
      </p:sp>
      <p:sp>
        <p:nvSpPr>
          <p:cNvPr id="2" name="TextBox 1"/>
          <p:cNvSpPr txBox="1"/>
          <p:nvPr/>
        </p:nvSpPr>
        <p:spPr>
          <a:xfrm>
            <a:off x="292789" y="1362622"/>
            <a:ext cx="8608143" cy="3554819"/>
          </a:xfrm>
          <a:prstGeom prst="rect">
            <a:avLst/>
          </a:prstGeom>
          <a:noFill/>
        </p:spPr>
        <p:txBody>
          <a:bodyPr wrap="square" rtlCol="0">
            <a:spAutoFit/>
          </a:bodyPr>
          <a:lstStyle/>
          <a:p>
            <a:r>
              <a:rPr lang="en-US" dirty="0" smtClean="0"/>
              <a:t>Or as some would call the right one.</a:t>
            </a:r>
          </a:p>
          <a:p>
            <a:endParaRPr lang="en-US" dirty="0"/>
          </a:p>
          <a:p>
            <a:endParaRPr lang="en-US" dirty="0" smtClean="0"/>
          </a:p>
          <a:p>
            <a:endParaRPr lang="en-US" dirty="0" smtClean="0"/>
          </a:p>
          <a:p>
            <a:endParaRPr lang="en-US" dirty="0"/>
          </a:p>
          <a:p>
            <a:pPr>
              <a:lnSpc>
                <a:spcPct val="150000"/>
              </a:lnSpc>
            </a:pPr>
            <a:endParaRPr lang="en-US" dirty="0"/>
          </a:p>
          <a:p>
            <a:pPr>
              <a:lnSpc>
                <a:spcPct val="150000"/>
              </a:lnSpc>
            </a:pPr>
            <a:r>
              <a:rPr lang="en-US" dirty="0" smtClean="0"/>
              <a:t>Unlike Standard way, this one does not have one distinct realization. NPM is not even a technique, it’s a </a:t>
            </a:r>
            <a:r>
              <a:rPr lang="en-US" dirty="0" err="1" smtClean="0"/>
              <a:t>javascript</a:t>
            </a:r>
            <a:r>
              <a:rPr lang="en-US" dirty="0" smtClean="0"/>
              <a:t> code-sharing platform for developers. The idea is that you can download code package(library if you insist) written by somebody else and start doing some serious business instead of</a:t>
            </a:r>
            <a:r>
              <a:rPr lang="ru-RU" dirty="0" smtClean="0"/>
              <a:t> </a:t>
            </a:r>
            <a:r>
              <a:rPr lang="en-US" dirty="0" smtClean="0"/>
              <a:t>reinventing the wheel.</a:t>
            </a: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482" y="837675"/>
            <a:ext cx="3219450" cy="1419225"/>
          </a:xfrm>
          <a:prstGeom prst="rect">
            <a:avLst/>
          </a:prstGeom>
        </p:spPr>
      </p:pic>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72144" y="324091"/>
            <a:ext cx="8674214" cy="1018572"/>
          </a:xfrm>
        </p:spPr>
        <p:txBody>
          <a:bodyPr/>
          <a:lstStyle/>
          <a:p>
            <a:r>
              <a:rPr lang="en-US" dirty="0" smtClean="0"/>
              <a:t>Some techniques to achieve i18n via NPM</a:t>
            </a:r>
            <a:endParaRPr lang="uk-UA" dirty="0"/>
          </a:p>
        </p:txBody>
      </p:sp>
      <p:sp>
        <p:nvSpPr>
          <p:cNvPr id="2" name="TextBox 1"/>
          <p:cNvSpPr txBox="1"/>
          <p:nvPr/>
        </p:nvSpPr>
        <p:spPr>
          <a:xfrm>
            <a:off x="272144" y="1342663"/>
            <a:ext cx="8067554" cy="3477875"/>
          </a:xfrm>
          <a:prstGeom prst="rect">
            <a:avLst/>
          </a:prstGeom>
          <a:noFill/>
        </p:spPr>
        <p:txBody>
          <a:bodyPr wrap="square" rtlCol="0">
            <a:spAutoFit/>
          </a:bodyPr>
          <a:lstStyle/>
          <a:p>
            <a:r>
              <a:rPr lang="en-US" sz="2000" dirty="0" smtClean="0">
                <a:solidFill>
                  <a:srgbClr val="000000"/>
                </a:solidFill>
              </a:rPr>
              <a:t>Well, first of all you need to install a node package manager on your computer, good thing that you already did it cause it comes with node.js which you installed for making our site work on your computer.</a:t>
            </a:r>
          </a:p>
          <a:p>
            <a:endParaRPr lang="en-US" sz="2000" dirty="0">
              <a:solidFill>
                <a:srgbClr val="000000"/>
              </a:solidFill>
            </a:endParaRPr>
          </a:p>
          <a:p>
            <a:r>
              <a:rPr lang="en-US" sz="2000" dirty="0" smtClean="0">
                <a:solidFill>
                  <a:srgbClr val="000000"/>
                </a:solidFill>
              </a:rPr>
              <a:t>Second of all you need to find some sweet </a:t>
            </a:r>
            <a:r>
              <a:rPr lang="en-US" sz="2000" dirty="0" err="1" smtClean="0">
                <a:solidFill>
                  <a:srgbClr val="000000"/>
                </a:solidFill>
              </a:rPr>
              <a:t>npm’s</a:t>
            </a:r>
            <a:r>
              <a:rPr lang="en-US" sz="2000" dirty="0" smtClean="0">
                <a:solidFill>
                  <a:srgbClr val="000000"/>
                </a:solidFill>
              </a:rPr>
              <a:t> for internationalization on react, again, good thing that there is whole lot of </a:t>
            </a:r>
            <a:r>
              <a:rPr lang="en-US" sz="2000" dirty="0" err="1" smtClean="0">
                <a:solidFill>
                  <a:srgbClr val="000000"/>
                </a:solidFill>
              </a:rPr>
              <a:t>npm’s</a:t>
            </a:r>
            <a:r>
              <a:rPr lang="en-US" sz="2000" dirty="0" smtClean="0">
                <a:solidFill>
                  <a:srgbClr val="000000"/>
                </a:solidFill>
              </a:rPr>
              <a:t> to choose from.</a:t>
            </a:r>
          </a:p>
          <a:p>
            <a:endParaRPr lang="en-US" sz="2000" dirty="0">
              <a:solidFill>
                <a:srgbClr val="000000"/>
              </a:solidFill>
            </a:endParaRPr>
          </a:p>
          <a:p>
            <a:r>
              <a:rPr lang="en-US" sz="2000" dirty="0" smtClean="0">
                <a:solidFill>
                  <a:srgbClr val="000000"/>
                </a:solidFill>
              </a:rPr>
              <a:t>Third of all you need to add that </a:t>
            </a:r>
            <a:r>
              <a:rPr lang="en-US" sz="2000" dirty="0" err="1" smtClean="0">
                <a:solidFill>
                  <a:srgbClr val="000000"/>
                </a:solidFill>
              </a:rPr>
              <a:t>npm</a:t>
            </a:r>
            <a:r>
              <a:rPr lang="en-US" sz="2000" dirty="0" smtClean="0">
                <a:solidFill>
                  <a:srgbClr val="000000"/>
                </a:solidFill>
              </a:rPr>
              <a:t> to your VS Solution. And here we got some problems… but we’ll talk about it later.</a:t>
            </a:r>
            <a:endParaRPr lang="en-US" sz="2000" dirty="0">
              <a:solidFill>
                <a:srgbClr val="000000"/>
              </a:solidFill>
            </a:endParaRPr>
          </a:p>
        </p:txBody>
      </p:sp>
    </p:spTree>
    <p:extLst>
      <p:ext uri="{BB962C8B-B14F-4D97-AF65-F5344CB8AC3E}">
        <p14:creationId xmlns:p14="http://schemas.microsoft.com/office/powerpoint/2010/main" val="4168034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72144" y="787077"/>
            <a:ext cx="8674214" cy="1018572"/>
          </a:xfrm>
        </p:spPr>
        <p:txBody>
          <a:bodyPr/>
          <a:lstStyle/>
          <a:p>
            <a:r>
              <a:rPr lang="en-US" dirty="0" smtClean="0"/>
              <a:t>The second bit</a:t>
            </a:r>
            <a:endParaRPr lang="uk-UA" dirty="0"/>
          </a:p>
        </p:txBody>
      </p:sp>
      <p:sp>
        <p:nvSpPr>
          <p:cNvPr id="2" name="TextBox 1"/>
          <p:cNvSpPr txBox="1"/>
          <p:nvPr/>
        </p:nvSpPr>
        <p:spPr>
          <a:xfrm>
            <a:off x="272144" y="2199189"/>
            <a:ext cx="8067554" cy="2862322"/>
          </a:xfrm>
          <a:prstGeom prst="rect">
            <a:avLst/>
          </a:prstGeom>
          <a:noFill/>
        </p:spPr>
        <p:txBody>
          <a:bodyPr wrap="square" rtlCol="0">
            <a:spAutoFit/>
          </a:bodyPr>
          <a:lstStyle/>
          <a:p>
            <a:r>
              <a:rPr lang="en-US" sz="2000" dirty="0" smtClean="0"/>
              <a:t>As I said earlier there is a lot of </a:t>
            </a:r>
            <a:r>
              <a:rPr lang="en-US" sz="2000" dirty="0" err="1" smtClean="0"/>
              <a:t>npm’s</a:t>
            </a:r>
            <a:r>
              <a:rPr lang="en-US" sz="2000" dirty="0" smtClean="0"/>
              <a:t> to choose from. And even more discussions on which is the best.</a:t>
            </a:r>
          </a:p>
          <a:p>
            <a:endParaRPr lang="en-US" sz="2000" dirty="0"/>
          </a:p>
          <a:p>
            <a:r>
              <a:rPr lang="en-US" sz="2000" dirty="0" smtClean="0"/>
              <a:t>Like a lot: react-multilingual, react-</a:t>
            </a:r>
            <a:r>
              <a:rPr lang="en-US" sz="2000" dirty="0" err="1" smtClean="0"/>
              <a:t>redux</a:t>
            </a:r>
            <a:r>
              <a:rPr lang="en-US" sz="2000" dirty="0" smtClean="0"/>
              <a:t>-multilingual, react-</a:t>
            </a:r>
            <a:r>
              <a:rPr lang="en-US" sz="2000" dirty="0" err="1" smtClean="0"/>
              <a:t>intl</a:t>
            </a:r>
            <a:r>
              <a:rPr lang="en-US" sz="2000" dirty="0" smtClean="0"/>
              <a:t>, </a:t>
            </a:r>
            <a:r>
              <a:rPr lang="en-US" sz="2000" dirty="0" err="1" smtClean="0"/>
              <a:t>Airbnb.polyglot</a:t>
            </a:r>
            <a:r>
              <a:rPr lang="en-US" sz="2000" dirty="0" smtClean="0"/>
              <a:t>, i18n-react, react-</a:t>
            </a:r>
            <a:r>
              <a:rPr lang="en-US" sz="2000" dirty="0" err="1" smtClean="0"/>
              <a:t>intl</a:t>
            </a:r>
            <a:r>
              <a:rPr lang="en-US" sz="2000" dirty="0" smtClean="0"/>
              <a:t>-</a:t>
            </a:r>
            <a:r>
              <a:rPr lang="en-US" sz="2000" dirty="0" err="1" smtClean="0"/>
              <a:t>redux</a:t>
            </a:r>
            <a:r>
              <a:rPr lang="en-US" sz="2000" dirty="0" smtClean="0"/>
              <a:t>, react-react-i18n, </a:t>
            </a:r>
            <a:r>
              <a:rPr lang="en-US" sz="2000" dirty="0" err="1" smtClean="0"/>
              <a:t>redux</a:t>
            </a:r>
            <a:r>
              <a:rPr lang="en-US" sz="2000" dirty="0" smtClean="0"/>
              <a:t>-pagan etc. </a:t>
            </a:r>
          </a:p>
          <a:p>
            <a:endParaRPr lang="en-US" sz="2000" dirty="0"/>
          </a:p>
          <a:p>
            <a:r>
              <a:rPr lang="en-US" sz="2000" dirty="0" smtClean="0"/>
              <a:t>I guess that for our purposes we can choose any, some of them have some extra features, some don’t. </a:t>
            </a:r>
            <a:endParaRPr lang="en-US" sz="2000" dirty="0"/>
          </a:p>
        </p:txBody>
      </p:sp>
    </p:spTree>
    <p:extLst>
      <p:ext uri="{BB962C8B-B14F-4D97-AF65-F5344CB8AC3E}">
        <p14:creationId xmlns:p14="http://schemas.microsoft.com/office/powerpoint/2010/main" val="369962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575474" y="324091"/>
            <a:ext cx="8674214" cy="1018572"/>
          </a:xfrm>
        </p:spPr>
        <p:txBody>
          <a:bodyPr/>
          <a:lstStyle/>
          <a:p>
            <a:r>
              <a:rPr lang="en-US" dirty="0" smtClean="0"/>
              <a:t>The last bit</a:t>
            </a:r>
            <a:endParaRPr lang="uk-UA" dirty="0"/>
          </a:p>
        </p:txBody>
      </p:sp>
      <p:sp>
        <p:nvSpPr>
          <p:cNvPr id="2" name="TextBox 1"/>
          <p:cNvSpPr txBox="1"/>
          <p:nvPr/>
        </p:nvSpPr>
        <p:spPr>
          <a:xfrm>
            <a:off x="575474" y="1342663"/>
            <a:ext cx="8067554" cy="400110"/>
          </a:xfrm>
          <a:prstGeom prst="rect">
            <a:avLst/>
          </a:prstGeom>
          <a:noFill/>
        </p:spPr>
        <p:txBody>
          <a:bodyPr wrap="square" rtlCol="0">
            <a:spAutoFit/>
          </a:bodyPr>
          <a:lstStyle/>
          <a:p>
            <a:r>
              <a:rPr lang="en-US" sz="2000" dirty="0" err="1" smtClean="0">
                <a:solidFill>
                  <a:srgbClr val="000000"/>
                </a:solidFill>
              </a:rPr>
              <a:t>Uhm</a:t>
            </a:r>
            <a:r>
              <a:rPr lang="en-US" sz="2000" dirty="0" smtClean="0">
                <a:solidFill>
                  <a:srgbClr val="000000"/>
                </a:solidFill>
              </a:rPr>
              <a:t>.. yeah, there is one problem..</a:t>
            </a:r>
            <a:endParaRPr lang="en-US" sz="2000" dirty="0">
              <a:solidFill>
                <a:srgbClr val="000000"/>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64" y="2275208"/>
            <a:ext cx="8090928" cy="2805021"/>
          </a:xfrm>
          <a:prstGeom prst="rect">
            <a:avLst/>
          </a:prstGeom>
        </p:spPr>
      </p:pic>
    </p:spTree>
    <p:extLst>
      <p:ext uri="{BB962C8B-B14F-4D97-AF65-F5344CB8AC3E}">
        <p14:creationId xmlns:p14="http://schemas.microsoft.com/office/powerpoint/2010/main" val="3539555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1597</TotalTime>
  <Words>418</Words>
  <Application>Microsoft Office PowerPoint</Application>
  <PresentationFormat>Экран (4:3)</PresentationFormat>
  <Paragraphs>58</Paragraphs>
  <Slides>10</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10</vt:i4>
      </vt:variant>
    </vt:vector>
  </HeadingPairs>
  <TitlesOfParts>
    <vt:vector size="16" baseType="lpstr">
      <vt:lpstr>Arial</vt:lpstr>
      <vt:lpstr>Calibri</vt:lpstr>
      <vt:lpstr>Tahoma</vt:lpstr>
      <vt:lpstr>Title Slides Brand Panel</vt:lpstr>
      <vt:lpstr>Blank Slides with Logo</vt:lpstr>
      <vt:lpstr>Chapter Slides</vt:lpstr>
      <vt:lpstr>I18n</vt:lpstr>
      <vt:lpstr>Презентация PowerPoint</vt:lpstr>
      <vt:lpstr>Ways to implement internationalization</vt:lpstr>
      <vt:lpstr>Презентация PowerPoint</vt:lpstr>
      <vt:lpstr>Some genius techniques to achieve i18n via ASP.NET Core MVC</vt:lpstr>
      <vt:lpstr>Презентация PowerPoint</vt:lpstr>
      <vt:lpstr>Some techniques to achieve i18n via NPM</vt:lpstr>
      <vt:lpstr>The second bit</vt:lpstr>
      <vt:lpstr>The last bit</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JohnOwl</cp:lastModifiedBy>
  <cp:revision>138</cp:revision>
  <dcterms:created xsi:type="dcterms:W3CDTF">2015-09-10T13:48:25Z</dcterms:created>
  <dcterms:modified xsi:type="dcterms:W3CDTF">2017-10-16T23:34:20Z</dcterms:modified>
</cp:coreProperties>
</file>