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handoutMasterIdLst>
    <p:handoutMasterId r:id="rId18"/>
  </p:handoutMasterIdLst>
  <p:sldIdLst>
    <p:sldId id="287" r:id="rId4"/>
    <p:sldId id="268" r:id="rId5"/>
    <p:sldId id="281" r:id="rId6"/>
    <p:sldId id="269" r:id="rId7"/>
    <p:sldId id="270" r:id="rId8"/>
    <p:sldId id="279" r:id="rId9"/>
    <p:sldId id="280" r:id="rId10"/>
    <p:sldId id="273" r:id="rId11"/>
    <p:sldId id="289" r:id="rId12"/>
    <p:sldId id="288" r:id="rId13"/>
    <p:sldId id="291" r:id="rId14"/>
    <p:sldId id="290" r:id="rId15"/>
    <p:sldId id="293" r:id="rId16"/>
    <p:sldId id="294" r:id="rId17"/>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AA2"/>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81" d="100"/>
          <a:sy n="81" d="100"/>
        </p:scale>
        <p:origin x="1642" y="72"/>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09.10.2017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38698922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422" y="1500368"/>
            <a:ext cx="5723313" cy="1731039"/>
          </a:xfrm>
        </p:spPr>
        <p:txBody>
          <a:bodyPr/>
          <a:lstStyle/>
          <a:p>
            <a:pPr algn="ctr"/>
            <a:r>
              <a:rPr lang="en-US" dirty="0"/>
              <a:t>SPA. React</a:t>
            </a:r>
            <a:endParaRPr lang="uk-UA" dirty="0"/>
          </a:p>
        </p:txBody>
      </p:sp>
      <p:sp>
        <p:nvSpPr>
          <p:cNvPr id="3" name="Subtitle 2"/>
          <p:cNvSpPr>
            <a:spLocks noGrp="1"/>
          </p:cNvSpPr>
          <p:nvPr>
            <p:ph type="subTitle" idx="1"/>
          </p:nvPr>
        </p:nvSpPr>
        <p:spPr>
          <a:xfrm>
            <a:off x="891542" y="4500243"/>
            <a:ext cx="6727075" cy="454573"/>
          </a:xfrm>
        </p:spPr>
        <p:txBody>
          <a:bodyPr/>
          <a:lstStyle/>
          <a:p>
            <a:pPr algn="ctr"/>
            <a:r>
              <a:rPr lang="en-US" dirty="0" err="1" smtClean="0"/>
              <a:t>Nataliia</a:t>
            </a:r>
            <a:r>
              <a:rPr lang="en-US" dirty="0" smtClean="0"/>
              <a:t> </a:t>
            </a:r>
            <a:r>
              <a:rPr lang="en-US" dirty="0" err="1" smtClean="0"/>
              <a:t>Svystun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3"/>
          <p:cNvSpPr>
            <a:spLocks noGrp="1"/>
          </p:cNvSpPr>
          <p:nvPr>
            <p:ph type="subTitle" idx="1"/>
          </p:nvPr>
        </p:nvSpPr>
        <p:spPr/>
        <p:txBody>
          <a:bodyPr/>
          <a:lstStyle/>
          <a:p>
            <a:r>
              <a:rPr lang="en-US" dirty="0"/>
              <a:t>Virtual DOM</a:t>
            </a:r>
            <a:endParaRPr lang="uk-UA" dirty="0"/>
          </a:p>
        </p:txBody>
      </p:sp>
      <p:pic>
        <p:nvPicPr>
          <p:cNvPr id="6" name="Рисунок 5"/>
          <p:cNvPicPr>
            <a:picLocks noChangeAspect="1"/>
          </p:cNvPicPr>
          <p:nvPr/>
        </p:nvPicPr>
        <p:blipFill>
          <a:blip r:embed="rId2"/>
          <a:stretch>
            <a:fillRect/>
          </a:stretch>
        </p:blipFill>
        <p:spPr>
          <a:xfrm>
            <a:off x="218971" y="2106094"/>
            <a:ext cx="8679932" cy="3871295"/>
          </a:xfrm>
          <a:prstGeom prst="rect">
            <a:avLst/>
          </a:prstGeom>
        </p:spPr>
      </p:pic>
    </p:spTree>
    <p:extLst>
      <p:ext uri="{BB962C8B-B14F-4D97-AF65-F5344CB8AC3E}">
        <p14:creationId xmlns:p14="http://schemas.microsoft.com/office/powerpoint/2010/main" val="3608508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2"/>
          </p:nvPr>
        </p:nvSpPr>
        <p:spPr>
          <a:xfrm>
            <a:off x="272143" y="1036949"/>
            <a:ext cx="8645614" cy="1941922"/>
          </a:xfrm>
        </p:spPr>
        <p:txBody>
          <a:bodyPr>
            <a:normAutofit/>
          </a:bodyPr>
          <a:lstStyle/>
          <a:p>
            <a:r>
              <a:rPr lang="en-US" sz="1800" dirty="0"/>
              <a:t>React components are typically written in JSX, a JavaScript extension syntax allowing quoting of HTML and using HTML tag syntax to render subcomponents</a:t>
            </a:r>
            <a:r>
              <a:rPr lang="en-US" sz="1800" dirty="0" smtClean="0"/>
              <a:t>. HTML </a:t>
            </a:r>
            <a:r>
              <a:rPr lang="en-US" sz="1800" dirty="0"/>
              <a:t>syntax is processed into JavaScript calls of the React framework. </a:t>
            </a:r>
            <a:endParaRPr lang="en-US" sz="1800" dirty="0" smtClean="0"/>
          </a:p>
          <a:p>
            <a:r>
              <a:rPr lang="en-US" sz="1800" dirty="0" smtClean="0"/>
              <a:t>Developers </a:t>
            </a:r>
            <a:r>
              <a:rPr lang="en-US" sz="1800" dirty="0"/>
              <a:t>may also write in pure JavaScript. JSX is similar to another extension syntax created by Facebook for PHP, XHP. JSX looks like regular HTML.</a:t>
            </a:r>
            <a:endParaRPr lang="uk-UA" sz="1800" dirty="0"/>
          </a:p>
        </p:txBody>
      </p:sp>
      <p:sp>
        <p:nvSpPr>
          <p:cNvPr id="4" name="Подзаголовок 3"/>
          <p:cNvSpPr>
            <a:spLocks noGrp="1"/>
          </p:cNvSpPr>
          <p:nvPr>
            <p:ph type="subTitle" idx="1"/>
          </p:nvPr>
        </p:nvSpPr>
        <p:spPr/>
        <p:txBody>
          <a:bodyPr/>
          <a:lstStyle/>
          <a:p>
            <a:r>
              <a:rPr lang="en-US" dirty="0" smtClean="0"/>
              <a:t>JSX</a:t>
            </a:r>
            <a:endParaRPr lang="uk-UA" dirty="0"/>
          </a:p>
        </p:txBody>
      </p:sp>
      <p:pic>
        <p:nvPicPr>
          <p:cNvPr id="3" name="Рисунок 2"/>
          <p:cNvPicPr>
            <a:picLocks noChangeAspect="1"/>
          </p:cNvPicPr>
          <p:nvPr/>
        </p:nvPicPr>
        <p:blipFill rotWithShape="1">
          <a:blip r:embed="rId2"/>
          <a:srcRect t="25911"/>
          <a:stretch/>
        </p:blipFill>
        <p:spPr>
          <a:xfrm>
            <a:off x="272143" y="2894029"/>
            <a:ext cx="8851500" cy="2576714"/>
          </a:xfrm>
          <a:prstGeom prst="rect">
            <a:avLst/>
          </a:prstGeom>
          <a:solidFill>
            <a:srgbClr val="FBCAA2"/>
          </a:solidFill>
        </p:spPr>
      </p:pic>
    </p:spTree>
    <p:extLst>
      <p:ext uri="{BB962C8B-B14F-4D97-AF65-F5344CB8AC3E}">
        <p14:creationId xmlns:p14="http://schemas.microsoft.com/office/powerpoint/2010/main" val="1379238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2"/>
          </p:nvPr>
        </p:nvSpPr>
        <p:spPr>
          <a:xfrm>
            <a:off x="272143" y="1233491"/>
            <a:ext cx="8673894" cy="538748"/>
          </a:xfrm>
        </p:spPr>
        <p:txBody>
          <a:bodyPr/>
          <a:lstStyle/>
          <a:p>
            <a:r>
              <a:rPr lang="en-US" dirty="0"/>
              <a:t>Components are the heart and soul of React.</a:t>
            </a:r>
            <a:endParaRPr lang="uk-UA" dirty="0"/>
          </a:p>
        </p:txBody>
      </p:sp>
      <p:sp>
        <p:nvSpPr>
          <p:cNvPr id="4" name="Подзаголовок 3"/>
          <p:cNvSpPr>
            <a:spLocks noGrp="1"/>
          </p:cNvSpPr>
          <p:nvPr>
            <p:ph type="subTitle" idx="1"/>
          </p:nvPr>
        </p:nvSpPr>
        <p:spPr/>
        <p:txBody>
          <a:bodyPr/>
          <a:lstStyle/>
          <a:p>
            <a:r>
              <a:rPr lang="en-US" dirty="0"/>
              <a:t>Components</a:t>
            </a:r>
          </a:p>
        </p:txBody>
      </p:sp>
      <p:pic>
        <p:nvPicPr>
          <p:cNvPr id="3" name="Рисунок 2"/>
          <p:cNvPicPr>
            <a:picLocks noChangeAspect="1"/>
          </p:cNvPicPr>
          <p:nvPr/>
        </p:nvPicPr>
        <p:blipFill>
          <a:blip r:embed="rId2"/>
          <a:stretch>
            <a:fillRect/>
          </a:stretch>
        </p:blipFill>
        <p:spPr>
          <a:xfrm>
            <a:off x="272143" y="1946186"/>
            <a:ext cx="5395428" cy="4000847"/>
          </a:xfrm>
          <a:prstGeom prst="rect">
            <a:avLst/>
          </a:prstGeom>
        </p:spPr>
      </p:pic>
      <p:sp>
        <p:nvSpPr>
          <p:cNvPr id="5" name="Текст 1"/>
          <p:cNvSpPr txBox="1">
            <a:spLocks/>
          </p:cNvSpPr>
          <p:nvPr/>
        </p:nvSpPr>
        <p:spPr>
          <a:xfrm>
            <a:off x="5885306" y="2059308"/>
            <a:ext cx="3173853" cy="3346365"/>
          </a:xfrm>
          <a:prstGeom prst="rect">
            <a:avLst/>
          </a:prstGeom>
          <a:solidFill>
            <a:srgbClr val="FBCAA2"/>
          </a:solidFill>
        </p:spPr>
        <p:txBody>
          <a:bodyPr vert="horz" lIns="91440" tIns="45720" rIns="91440" bIns="45720" rtlCol="0">
            <a:normAutofit/>
          </a:bodyPr>
          <a:lstStyle>
            <a:lvl1pPr marL="0" indent="0" algn="l" defTabSz="914309" rtl="0" eaLnBrk="1" latinLnBrk="0" hangingPunct="1">
              <a:lnSpc>
                <a:spcPct val="90000"/>
              </a:lnSpc>
              <a:spcBef>
                <a:spcPts val="1000"/>
              </a:spcBef>
              <a:buClr>
                <a:schemeClr val="bg2"/>
              </a:buClr>
              <a:buFont typeface="Arial" panose="020B0604020202020204" pitchFamily="34" charset="0"/>
              <a:buNone/>
              <a:defRPr sz="2200" kern="1200" baseline="0">
                <a:solidFill>
                  <a:srgbClr val="000000"/>
                </a:solidFill>
                <a:latin typeface="+mn-lt"/>
                <a:ea typeface="+mn-ea"/>
                <a:cs typeface="+mn-cs"/>
              </a:defRPr>
            </a:lvl1pPr>
            <a:lvl2pPr marL="457155" indent="0" algn="l" defTabSz="914309" rtl="0" eaLnBrk="1" latinLnBrk="0" hangingPunct="1">
              <a:lnSpc>
                <a:spcPct val="90000"/>
              </a:lnSpc>
              <a:spcBef>
                <a:spcPts val="500"/>
              </a:spcBef>
              <a:buClr>
                <a:schemeClr val="bg2"/>
              </a:buClr>
              <a:buFont typeface="Arial" panose="020B0604020202020204" pitchFamily="34" charset="0"/>
              <a:buNone/>
              <a:defRPr sz="1400" kern="1200">
                <a:solidFill>
                  <a:srgbClr val="000000"/>
                </a:solidFill>
                <a:latin typeface="+mn-lt"/>
                <a:ea typeface="+mn-ea"/>
                <a:cs typeface="+mn-cs"/>
              </a:defRPr>
            </a:lvl2pPr>
            <a:lvl3pPr marL="914309" indent="0" algn="l" defTabSz="914309" rtl="0" eaLnBrk="1" latinLnBrk="0" hangingPunct="1">
              <a:lnSpc>
                <a:spcPct val="90000"/>
              </a:lnSpc>
              <a:spcBef>
                <a:spcPts val="500"/>
              </a:spcBef>
              <a:buClr>
                <a:schemeClr val="bg2"/>
              </a:buClr>
              <a:buFont typeface="Arial" panose="020B0604020202020204" pitchFamily="34" charset="0"/>
              <a:buNone/>
              <a:defRPr sz="1200" kern="1200">
                <a:solidFill>
                  <a:srgbClr val="000000"/>
                </a:solidFill>
                <a:latin typeface="+mn-lt"/>
                <a:ea typeface="+mn-ea"/>
                <a:cs typeface="+mn-cs"/>
              </a:defRPr>
            </a:lvl3pPr>
            <a:lvl4pPr marL="1371464" indent="0" algn="l" defTabSz="914309" rtl="0" eaLnBrk="1" latinLnBrk="0" hangingPunct="1">
              <a:lnSpc>
                <a:spcPct val="90000"/>
              </a:lnSpc>
              <a:spcBef>
                <a:spcPts val="500"/>
              </a:spcBef>
              <a:buClr>
                <a:schemeClr val="bg2"/>
              </a:buClr>
              <a:buFont typeface="Arial" panose="020B0604020202020204" pitchFamily="34" charset="0"/>
              <a:buNone/>
              <a:defRPr sz="1000" kern="1200">
                <a:solidFill>
                  <a:srgbClr val="000000"/>
                </a:solidFill>
                <a:latin typeface="+mn-lt"/>
                <a:ea typeface="+mn-ea"/>
                <a:cs typeface="+mn-cs"/>
              </a:defRPr>
            </a:lvl4pPr>
            <a:lvl5pPr marL="1828618" indent="0" algn="l" defTabSz="914309" rtl="0" eaLnBrk="1" latinLnBrk="0" hangingPunct="1">
              <a:lnSpc>
                <a:spcPct val="90000"/>
              </a:lnSpc>
              <a:spcBef>
                <a:spcPts val="500"/>
              </a:spcBef>
              <a:buClr>
                <a:schemeClr val="bg2"/>
              </a:buClr>
              <a:buFont typeface="Arial" panose="020B0604020202020204" pitchFamily="34" charset="0"/>
              <a:buNone/>
              <a:defRPr sz="1000" kern="1200">
                <a:solidFill>
                  <a:srgbClr val="000000"/>
                </a:solidFill>
                <a:latin typeface="+mn-lt"/>
                <a:ea typeface="+mn-ea"/>
                <a:cs typeface="+mn-cs"/>
              </a:defRPr>
            </a:lvl5pPr>
            <a:lvl6pPr marL="2285774"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2926"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080"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235"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err="1"/>
              <a:t>var</a:t>
            </a:r>
            <a:r>
              <a:rPr lang="en-US" sz="1400" dirty="0"/>
              <a:t> </a:t>
            </a:r>
            <a:r>
              <a:rPr lang="en-US" sz="1400" dirty="0" err="1"/>
              <a:t>HelloWorld</a:t>
            </a:r>
            <a:r>
              <a:rPr lang="en-US" sz="1400" dirty="0"/>
              <a:t> = </a:t>
            </a:r>
            <a:r>
              <a:rPr lang="en-US" sz="1400" dirty="0" err="1"/>
              <a:t>React.createClass</a:t>
            </a:r>
            <a:r>
              <a:rPr lang="en-US" sz="1400" dirty="0"/>
              <a:t>({ </a:t>
            </a:r>
          </a:p>
          <a:p>
            <a:r>
              <a:rPr lang="en-US" sz="1400" b="1" dirty="0">
                <a:solidFill>
                  <a:schemeClr val="tx1"/>
                </a:solidFill>
              </a:rPr>
              <a:t>render</a:t>
            </a:r>
            <a:r>
              <a:rPr lang="en-US" sz="1400" dirty="0"/>
              <a:t>: function() { </a:t>
            </a:r>
          </a:p>
          <a:p>
            <a:r>
              <a:rPr lang="en-US" sz="1400" dirty="0" smtClean="0"/>
              <a:t>return </a:t>
            </a:r>
            <a:r>
              <a:rPr lang="en-US" sz="1400" dirty="0"/>
              <a:t>( </a:t>
            </a:r>
          </a:p>
          <a:p>
            <a:r>
              <a:rPr lang="en-US" sz="1400" dirty="0"/>
              <a:t>&lt;h1&gt; Hello world! &lt;/h1&gt; </a:t>
            </a:r>
          </a:p>
          <a:p>
            <a:r>
              <a:rPr lang="uk-UA" sz="1400" dirty="0"/>
              <a:t>); </a:t>
            </a:r>
          </a:p>
          <a:p>
            <a:r>
              <a:rPr lang="uk-UA" sz="1400" dirty="0"/>
              <a:t>} </a:t>
            </a:r>
          </a:p>
          <a:p>
            <a:r>
              <a:rPr lang="uk-UA" sz="1400" dirty="0"/>
              <a:t>}); </a:t>
            </a:r>
            <a:endParaRPr lang="uk-UA" sz="1400" dirty="0"/>
          </a:p>
        </p:txBody>
      </p:sp>
    </p:spTree>
    <p:extLst>
      <p:ext uri="{BB962C8B-B14F-4D97-AF65-F5344CB8AC3E}">
        <p14:creationId xmlns:p14="http://schemas.microsoft.com/office/powerpoint/2010/main" val="299652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2"/>
          </p:nvPr>
        </p:nvSpPr>
        <p:spPr>
          <a:xfrm>
            <a:off x="272144" y="1159496"/>
            <a:ext cx="8626760" cy="4920792"/>
          </a:xfrm>
        </p:spPr>
        <p:txBody>
          <a:bodyPr numCol="2" spcCol="360000">
            <a:noAutofit/>
          </a:bodyPr>
          <a:lstStyle/>
          <a:p>
            <a:r>
              <a:rPr lang="en-US" sz="1200" dirty="0"/>
              <a:t>&lt;!DOCTYPE html&gt;</a:t>
            </a:r>
          </a:p>
          <a:p>
            <a:r>
              <a:rPr lang="en-US" sz="1200" dirty="0"/>
              <a:t>&lt;html </a:t>
            </a:r>
            <a:r>
              <a:rPr lang="en-US" sz="1200" dirty="0" err="1"/>
              <a:t>lang</a:t>
            </a:r>
            <a:r>
              <a:rPr lang="en-US" sz="1200" dirty="0"/>
              <a:t>="en"&gt;</a:t>
            </a:r>
          </a:p>
          <a:p>
            <a:r>
              <a:rPr lang="en-US" sz="1200" dirty="0"/>
              <a:t>&lt;head&gt;</a:t>
            </a:r>
          </a:p>
          <a:p>
            <a:r>
              <a:rPr lang="en-US" sz="1200" dirty="0"/>
              <a:t>    &lt;meta charset="UTF-8"&gt;</a:t>
            </a:r>
          </a:p>
          <a:p>
            <a:r>
              <a:rPr lang="en-US" sz="1200" dirty="0"/>
              <a:t>    &lt;title&gt;Hello World!&lt;/title&gt;</a:t>
            </a:r>
          </a:p>
          <a:p>
            <a:r>
              <a:rPr lang="en-US" sz="1200" dirty="0"/>
              <a:t>    &lt;script </a:t>
            </a:r>
            <a:r>
              <a:rPr lang="en-US" sz="1200" dirty="0" err="1"/>
              <a:t>src</a:t>
            </a:r>
            <a:r>
              <a:rPr lang="en-US" sz="1200" dirty="0"/>
              <a:t>="https://</a:t>
            </a:r>
            <a:r>
              <a:rPr lang="en-US" sz="1200" dirty="0" smtClean="0"/>
              <a:t>cdnjs.cloudflare.com/</a:t>
            </a:r>
            <a:r>
              <a:rPr lang="en-US" sz="1200" dirty="0" err="1" smtClean="0"/>
              <a:t>ajax</a:t>
            </a:r>
            <a:r>
              <a:rPr lang="en-US" sz="1200" dirty="0" smtClean="0"/>
              <a:t>/libs/react/0.16.0/react.js</a:t>
            </a:r>
            <a:r>
              <a:rPr lang="en-US" sz="1200" dirty="0"/>
              <a:t>"&gt;&lt;/script&gt;</a:t>
            </a:r>
          </a:p>
          <a:p>
            <a:r>
              <a:rPr lang="en-US" sz="1200" dirty="0"/>
              <a:t>    &lt;script </a:t>
            </a:r>
            <a:r>
              <a:rPr lang="en-US" sz="1200" dirty="0" err="1"/>
              <a:t>src</a:t>
            </a:r>
            <a:r>
              <a:rPr lang="en-US" sz="1200" dirty="0"/>
              <a:t>="https://</a:t>
            </a:r>
            <a:r>
              <a:rPr lang="en-US" sz="1200" dirty="0" smtClean="0"/>
              <a:t>cdnjs.cloudflare.com/</a:t>
            </a:r>
            <a:r>
              <a:rPr lang="en-US" sz="1200" dirty="0" err="1" smtClean="0"/>
              <a:t>ajax</a:t>
            </a:r>
            <a:r>
              <a:rPr lang="en-US" sz="1200" dirty="0" smtClean="0"/>
              <a:t>/libs/react/0.16.0/react-dom.js</a:t>
            </a:r>
            <a:r>
              <a:rPr lang="en-US" sz="1200" dirty="0"/>
              <a:t>"&gt;&lt;/script&gt;</a:t>
            </a:r>
          </a:p>
          <a:p>
            <a:r>
              <a:rPr lang="en-US" sz="1200" dirty="0"/>
              <a:t>    &lt;script </a:t>
            </a:r>
            <a:r>
              <a:rPr lang="en-US" sz="1200" dirty="0" err="1"/>
              <a:t>src</a:t>
            </a:r>
            <a:r>
              <a:rPr lang="en-US" sz="1200" dirty="0"/>
              <a:t>="https://</a:t>
            </a:r>
            <a:r>
              <a:rPr lang="en-US" sz="1200" dirty="0" smtClean="0"/>
              <a:t>cdnjs.cloudflare.com/</a:t>
            </a:r>
            <a:r>
              <a:rPr lang="en-US" sz="1200" dirty="0" err="1" smtClean="0"/>
              <a:t>ajax</a:t>
            </a:r>
            <a:r>
              <a:rPr lang="en-US" sz="1200" dirty="0" smtClean="0"/>
              <a:t>/libs/babel-core/6.1.19/browser.js</a:t>
            </a:r>
            <a:r>
              <a:rPr lang="en-US" sz="1200" dirty="0"/>
              <a:t>"&gt;&lt;/script&gt;</a:t>
            </a:r>
          </a:p>
          <a:p>
            <a:r>
              <a:rPr lang="en-US" sz="1200" dirty="0"/>
              <a:t>&lt;/head&gt;</a:t>
            </a:r>
          </a:p>
          <a:p>
            <a:r>
              <a:rPr lang="en-US" sz="1200" dirty="0"/>
              <a:t>&lt;body&gt;</a:t>
            </a:r>
          </a:p>
          <a:p>
            <a:r>
              <a:rPr lang="en-US" sz="1200" dirty="0"/>
              <a:t>    &lt;div id='content'&gt;&lt;/div&gt;</a:t>
            </a:r>
          </a:p>
          <a:p>
            <a:endParaRPr lang="en-US" sz="1200" dirty="0"/>
          </a:p>
          <a:p>
            <a:r>
              <a:rPr lang="en-US" sz="1200" dirty="0"/>
              <a:t>    &lt;script type="text/babel"&gt;</a:t>
            </a:r>
          </a:p>
          <a:p>
            <a:r>
              <a:rPr lang="en-US" sz="1200" dirty="0"/>
              <a:t>        </a:t>
            </a:r>
            <a:r>
              <a:rPr lang="en-US" sz="1200" dirty="0" err="1"/>
              <a:t>var</a:t>
            </a:r>
            <a:r>
              <a:rPr lang="en-US" sz="1200" dirty="0"/>
              <a:t> </a:t>
            </a:r>
            <a:r>
              <a:rPr lang="en-US" sz="1200" dirty="0" err="1"/>
              <a:t>HelloWorld</a:t>
            </a:r>
            <a:r>
              <a:rPr lang="en-US" sz="1200" dirty="0"/>
              <a:t> = </a:t>
            </a:r>
            <a:r>
              <a:rPr lang="en-US" sz="1200" dirty="0" err="1"/>
              <a:t>React.createClass</a:t>
            </a:r>
            <a:r>
              <a:rPr lang="en-US" sz="1200" dirty="0"/>
              <a:t>({</a:t>
            </a:r>
          </a:p>
          <a:p>
            <a:r>
              <a:rPr lang="en-US" sz="1200" dirty="0"/>
              <a:t>            render: function() {</a:t>
            </a:r>
          </a:p>
          <a:p>
            <a:r>
              <a:rPr lang="en-US" sz="1200" dirty="0"/>
              <a:t>                return (</a:t>
            </a:r>
          </a:p>
          <a:p>
            <a:r>
              <a:rPr lang="en-US" sz="1200" dirty="0"/>
              <a:t>                    &lt;h1&gt; Hello world! &lt;/h1&gt;</a:t>
            </a:r>
          </a:p>
          <a:p>
            <a:r>
              <a:rPr lang="en-US" sz="1200" dirty="0"/>
              <a:t>                );</a:t>
            </a:r>
          </a:p>
          <a:p>
            <a:r>
              <a:rPr lang="en-US" sz="1200" dirty="0"/>
              <a:t>            }</a:t>
            </a:r>
          </a:p>
          <a:p>
            <a:r>
              <a:rPr lang="en-US" sz="1200" dirty="0"/>
              <a:t>        });</a:t>
            </a:r>
          </a:p>
          <a:p>
            <a:r>
              <a:rPr lang="en-US" sz="1200" dirty="0"/>
              <a:t>        </a:t>
            </a:r>
            <a:r>
              <a:rPr lang="en-US" sz="1200" dirty="0" err="1"/>
              <a:t>ReactDOM.render</a:t>
            </a:r>
            <a:r>
              <a:rPr lang="en-US" sz="1200" dirty="0"/>
              <a:t>(</a:t>
            </a:r>
          </a:p>
          <a:p>
            <a:r>
              <a:rPr lang="en-US" sz="1200" dirty="0"/>
              <a:t>            &lt;</a:t>
            </a:r>
            <a:r>
              <a:rPr lang="en-US" sz="1200" dirty="0" err="1"/>
              <a:t>HelloWorld</a:t>
            </a:r>
            <a:r>
              <a:rPr lang="en-US" sz="1200" dirty="0"/>
              <a:t> /&gt;,</a:t>
            </a:r>
          </a:p>
          <a:p>
            <a:r>
              <a:rPr lang="en-US" sz="1200" dirty="0"/>
              <a:t>            </a:t>
            </a:r>
            <a:r>
              <a:rPr lang="en-US" sz="1200" dirty="0" err="1"/>
              <a:t>document.getElementById</a:t>
            </a:r>
            <a:r>
              <a:rPr lang="en-US" sz="1200" dirty="0"/>
              <a:t>('content')</a:t>
            </a:r>
          </a:p>
          <a:p>
            <a:r>
              <a:rPr lang="en-US" sz="1200" dirty="0"/>
              <a:t>        );</a:t>
            </a:r>
          </a:p>
          <a:p>
            <a:r>
              <a:rPr lang="en-US" sz="1200" dirty="0"/>
              <a:t>    &lt;/script&gt;</a:t>
            </a:r>
          </a:p>
          <a:p>
            <a:r>
              <a:rPr lang="en-US" sz="1200" dirty="0"/>
              <a:t>&lt;/body&gt;</a:t>
            </a:r>
          </a:p>
          <a:p>
            <a:r>
              <a:rPr lang="en-US" sz="1200" dirty="0"/>
              <a:t>&lt;/html&gt;</a:t>
            </a:r>
            <a:endParaRPr lang="uk-UA" sz="1200" dirty="0"/>
          </a:p>
        </p:txBody>
      </p:sp>
      <p:sp>
        <p:nvSpPr>
          <p:cNvPr id="5" name="Подзаголовок 3"/>
          <p:cNvSpPr>
            <a:spLocks noGrp="1"/>
          </p:cNvSpPr>
          <p:nvPr>
            <p:ph type="subTitle" idx="1"/>
          </p:nvPr>
        </p:nvSpPr>
        <p:spPr>
          <a:xfrm>
            <a:off x="272144" y="393700"/>
            <a:ext cx="7371878" cy="454573"/>
          </a:xfrm>
        </p:spPr>
        <p:txBody>
          <a:bodyPr/>
          <a:lstStyle/>
          <a:p>
            <a:r>
              <a:rPr lang="en-US" dirty="0"/>
              <a:t>E</a:t>
            </a:r>
            <a:r>
              <a:rPr lang="en-US" dirty="0" smtClean="0"/>
              <a:t>xample</a:t>
            </a:r>
            <a:endParaRPr lang="uk-UA" dirty="0"/>
          </a:p>
        </p:txBody>
      </p:sp>
    </p:spTree>
    <p:extLst>
      <p:ext uri="{BB962C8B-B14F-4D97-AF65-F5344CB8AC3E}">
        <p14:creationId xmlns:p14="http://schemas.microsoft.com/office/powerpoint/2010/main" val="961838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3"/>
          <p:cNvSpPr>
            <a:spLocks noGrp="1"/>
          </p:cNvSpPr>
          <p:nvPr>
            <p:ph type="subTitle" idx="1"/>
          </p:nvPr>
        </p:nvSpPr>
        <p:spPr/>
        <p:txBody>
          <a:bodyPr/>
          <a:lstStyle/>
          <a:p>
            <a:r>
              <a:rPr lang="en-US" dirty="0"/>
              <a:t>Questions</a:t>
            </a:r>
          </a:p>
          <a:p>
            <a:endParaRPr lang="uk-UA" dirty="0"/>
          </a:p>
        </p:txBody>
      </p:sp>
      <p:pic>
        <p:nvPicPr>
          <p:cNvPr id="5" name="Объект 1"/>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118917" y="1143000"/>
            <a:ext cx="4906166" cy="4572000"/>
          </a:xfrm>
          <a:prstGeom prst="rect">
            <a:avLst/>
          </a:prstGeom>
        </p:spPr>
      </p:pic>
    </p:spTree>
    <p:extLst>
      <p:ext uri="{BB962C8B-B14F-4D97-AF65-F5344CB8AC3E}">
        <p14:creationId xmlns:p14="http://schemas.microsoft.com/office/powerpoint/2010/main" val="2309021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rotWithShape="1">
          <a:blip r:embed="rId2"/>
          <a:srcRect r="77350"/>
          <a:stretch/>
        </p:blipFill>
        <p:spPr>
          <a:xfrm>
            <a:off x="272144" y="2584809"/>
            <a:ext cx="1886594" cy="3177815"/>
          </a:xfrm>
          <a:prstGeom prst="rect">
            <a:avLst/>
          </a:prstGeom>
        </p:spPr>
      </p:pic>
      <p:sp>
        <p:nvSpPr>
          <p:cNvPr id="7" name="Подзаголовок 6"/>
          <p:cNvSpPr>
            <a:spLocks noGrp="1"/>
          </p:cNvSpPr>
          <p:nvPr>
            <p:ph type="subTitle" idx="1"/>
          </p:nvPr>
        </p:nvSpPr>
        <p:spPr/>
        <p:txBody>
          <a:bodyPr/>
          <a:lstStyle/>
          <a:p>
            <a:r>
              <a:rPr lang="en-US" dirty="0" smtClean="0"/>
              <a:t>A</a:t>
            </a:r>
            <a:r>
              <a:rPr lang="en-US" dirty="0"/>
              <a:t> </a:t>
            </a:r>
            <a:r>
              <a:rPr lang="en-US" dirty="0" smtClean="0"/>
              <a:t>Regular </a:t>
            </a:r>
            <a:r>
              <a:rPr lang="en-US" dirty="0"/>
              <a:t>W</a:t>
            </a:r>
            <a:r>
              <a:rPr lang="en-US" dirty="0" smtClean="0"/>
              <a:t>ebsite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a:srcRect t="44735"/>
          <a:stretch/>
        </p:blipFill>
        <p:spPr>
          <a:xfrm>
            <a:off x="272144" y="4006392"/>
            <a:ext cx="8329382" cy="1756232"/>
          </a:xfrm>
          <a:prstGeom prst="rect">
            <a:avLst/>
          </a:prstGeom>
        </p:spPr>
      </p:pic>
      <p:sp>
        <p:nvSpPr>
          <p:cNvPr id="8" name="Подзаголовок 6"/>
          <p:cNvSpPr>
            <a:spLocks noGrp="1"/>
          </p:cNvSpPr>
          <p:nvPr>
            <p:ph type="subTitle" idx="1"/>
          </p:nvPr>
        </p:nvSpPr>
        <p:spPr/>
        <p:txBody>
          <a:bodyPr/>
          <a:lstStyle/>
          <a:p>
            <a:r>
              <a:rPr lang="en-US" dirty="0" smtClean="0"/>
              <a:t>A</a:t>
            </a:r>
            <a:r>
              <a:rPr lang="en-US" dirty="0"/>
              <a:t> </a:t>
            </a:r>
            <a:r>
              <a:rPr lang="en-US" dirty="0" smtClean="0"/>
              <a:t>Regular </a:t>
            </a:r>
            <a:r>
              <a:rPr lang="en-US" dirty="0"/>
              <a:t>W</a:t>
            </a:r>
            <a:r>
              <a:rPr lang="en-US" dirty="0" smtClean="0"/>
              <a:t>ebsite</a:t>
            </a:r>
            <a:endParaRPr lang="uk-UA" dirty="0"/>
          </a:p>
        </p:txBody>
      </p:sp>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72144" y="2584809"/>
            <a:ext cx="8329382" cy="3177815"/>
          </a:xfrm>
          <a:prstGeom prst="rect">
            <a:avLst/>
          </a:prstGeom>
        </p:spPr>
      </p:pic>
      <p:sp>
        <p:nvSpPr>
          <p:cNvPr id="7" name="Подзаголовок 6"/>
          <p:cNvSpPr>
            <a:spLocks noGrp="1"/>
          </p:cNvSpPr>
          <p:nvPr>
            <p:ph type="subTitle" idx="1"/>
          </p:nvPr>
        </p:nvSpPr>
        <p:spPr>
          <a:xfrm>
            <a:off x="272144" y="908050"/>
            <a:ext cx="7375154" cy="454573"/>
          </a:xfrm>
        </p:spPr>
        <p:txBody>
          <a:bodyPr/>
          <a:lstStyle/>
          <a:p>
            <a:r>
              <a:rPr lang="en-US" dirty="0" smtClean="0"/>
              <a:t>A</a:t>
            </a:r>
            <a:r>
              <a:rPr lang="en-US" dirty="0"/>
              <a:t> </a:t>
            </a:r>
            <a:r>
              <a:rPr lang="en-US" dirty="0" smtClean="0"/>
              <a:t>Regular </a:t>
            </a:r>
            <a:r>
              <a:rPr lang="en-US" dirty="0"/>
              <a:t>W</a:t>
            </a:r>
            <a:r>
              <a:rPr lang="en-US" dirty="0" smtClean="0"/>
              <a:t>ebsite</a:t>
            </a:r>
            <a:endParaRPr lang="uk-UA" dirty="0"/>
          </a:p>
        </p:txBody>
      </p:sp>
    </p:spTree>
    <p:extLst>
      <p:ext uri="{BB962C8B-B14F-4D97-AF65-F5344CB8AC3E}">
        <p14:creationId xmlns:p14="http://schemas.microsoft.com/office/powerpoint/2010/main" val="3436899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2368" r="3676"/>
          <a:stretch/>
        </p:blipFill>
        <p:spPr>
          <a:xfrm>
            <a:off x="169682" y="4189321"/>
            <a:ext cx="8814063" cy="2438611"/>
          </a:xfrm>
          <a:prstGeom prst="rect">
            <a:avLst/>
          </a:prstGeom>
        </p:spPr>
      </p:pic>
      <p:sp>
        <p:nvSpPr>
          <p:cNvPr id="3" name="Прямоугольник 2"/>
          <p:cNvSpPr/>
          <p:nvPr/>
        </p:nvSpPr>
        <p:spPr>
          <a:xfrm>
            <a:off x="271561" y="1603998"/>
            <a:ext cx="8479410" cy="2308324"/>
          </a:xfrm>
          <a:prstGeom prst="rect">
            <a:avLst/>
          </a:prstGeom>
        </p:spPr>
        <p:txBody>
          <a:bodyPr wrap="square">
            <a:spAutoFit/>
          </a:bodyPr>
          <a:lstStyle/>
          <a:p>
            <a:r>
              <a:rPr lang="en-US" dirty="0"/>
              <a:t>The most notable difference between a regular website and an SPA is the reduced amount of page refreshes. </a:t>
            </a:r>
            <a:endParaRPr lang="en-US" dirty="0" smtClean="0"/>
          </a:p>
          <a:p>
            <a:endParaRPr lang="en-US" dirty="0"/>
          </a:p>
          <a:p>
            <a:r>
              <a:rPr lang="en-US" dirty="0" smtClean="0"/>
              <a:t>SPAs </a:t>
            </a:r>
            <a:r>
              <a:rPr lang="en-US" dirty="0"/>
              <a:t>have a heavier usage of AJAX — a way to communicate with back-end servers without doing a full page refresh — to get data loaded into our application. </a:t>
            </a:r>
            <a:endParaRPr lang="en-US" dirty="0" smtClean="0"/>
          </a:p>
          <a:p>
            <a:endParaRPr lang="en-US" dirty="0"/>
          </a:p>
          <a:p>
            <a:r>
              <a:rPr lang="en-US" dirty="0" smtClean="0"/>
              <a:t>As </a:t>
            </a:r>
            <a:r>
              <a:rPr lang="en-US" dirty="0"/>
              <a:t>a result, the process of rendering pages happens mostly on the client-side.</a:t>
            </a:r>
            <a:endParaRPr lang="uk-UA" dirty="0"/>
          </a:p>
        </p:txBody>
      </p:sp>
      <p:sp>
        <p:nvSpPr>
          <p:cNvPr id="4" name="Подзаголовок 3"/>
          <p:cNvSpPr>
            <a:spLocks noGrp="1"/>
          </p:cNvSpPr>
          <p:nvPr>
            <p:ph type="subTitle" idx="1"/>
          </p:nvPr>
        </p:nvSpPr>
        <p:spPr/>
        <p:txBody>
          <a:bodyPr/>
          <a:lstStyle/>
          <a:p>
            <a:r>
              <a:rPr lang="en-US" dirty="0"/>
              <a:t>Single-page Application (or SPA</a:t>
            </a:r>
            <a:r>
              <a:rPr lang="en-US" dirty="0" smtClean="0"/>
              <a:t>)</a:t>
            </a:r>
            <a:endParaRPr lang="en-US" dirty="0"/>
          </a:p>
        </p:txBody>
      </p:sp>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43778"/>
            <a:ext cx="8674214" cy="1513302"/>
          </a:xfrm>
        </p:spPr>
        <p:txBody>
          <a:bodyPr/>
          <a:lstStyle/>
          <a:p>
            <a:r>
              <a:rPr lang="en-US" dirty="0"/>
              <a:t>Popular JavaScript Frameworks for Building SPAs</a:t>
            </a:r>
            <a:br>
              <a:rPr lang="en-US" dirty="0"/>
            </a:br>
            <a:endParaRPr lang="uk-UA" dirty="0"/>
          </a:p>
        </p:txBody>
      </p:sp>
      <p:pic>
        <p:nvPicPr>
          <p:cNvPr id="2" name="Рисунок 1"/>
          <p:cNvPicPr>
            <a:picLocks noChangeAspect="1"/>
          </p:cNvPicPr>
          <p:nvPr/>
        </p:nvPicPr>
        <p:blipFill>
          <a:blip r:embed="rId2"/>
          <a:stretch>
            <a:fillRect/>
          </a:stretch>
        </p:blipFill>
        <p:spPr>
          <a:xfrm>
            <a:off x="1123096" y="2281287"/>
            <a:ext cx="7918536" cy="3462586"/>
          </a:xfrm>
          <a:prstGeom prst="rect">
            <a:avLst/>
          </a:prstGeom>
        </p:spPr>
      </p:pic>
      <p:sp>
        <p:nvSpPr>
          <p:cNvPr id="5" name="Прямоугольник 4"/>
          <p:cNvSpPr/>
          <p:nvPr/>
        </p:nvSpPr>
        <p:spPr>
          <a:xfrm>
            <a:off x="272144" y="1395791"/>
            <a:ext cx="8479410" cy="646331"/>
          </a:xfrm>
          <a:prstGeom prst="rect">
            <a:avLst/>
          </a:prstGeom>
        </p:spPr>
        <p:txBody>
          <a:bodyPr wrap="square">
            <a:spAutoFit/>
          </a:bodyPr>
          <a:lstStyle/>
          <a:p>
            <a:r>
              <a:rPr lang="en-US" dirty="0">
                <a:solidFill>
                  <a:schemeClr val="tx1">
                    <a:lumMod val="50000"/>
                  </a:schemeClr>
                </a:solidFill>
              </a:rPr>
              <a:t>There are a lot of open source JavaScript frameworks that help with building SPAs, such as:</a:t>
            </a:r>
            <a:endParaRPr lang="uk-UA" dirty="0">
              <a:solidFill>
                <a:schemeClr val="tx1">
                  <a:lumMod val="50000"/>
                </a:schemeClr>
              </a:solidFill>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35402"/>
            <a:ext cx="1366887" cy="1317945"/>
          </a:xfrm>
          <a:prstGeom prst="rect">
            <a:avLst/>
          </a:prstGeom>
        </p:spPr>
      </p:pic>
    </p:spTree>
    <p:extLst>
      <p:ext uri="{BB962C8B-B14F-4D97-AF65-F5344CB8AC3E}">
        <p14:creationId xmlns:p14="http://schemas.microsoft.com/office/powerpoint/2010/main" val="1481341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a:xfrm>
            <a:off x="272144" y="1327759"/>
            <a:ext cx="8758734" cy="2084746"/>
          </a:xfrm>
        </p:spPr>
        <p:txBody>
          <a:bodyPr>
            <a:normAutofit fontScale="77500" lnSpcReduction="20000"/>
          </a:bodyPr>
          <a:lstStyle/>
          <a:p>
            <a:pPr algn="just"/>
            <a:r>
              <a:rPr lang="en-US" dirty="0"/>
              <a:t>React is not considered a framework, per se — rather, it touts itself as a view library</a:t>
            </a:r>
            <a:r>
              <a:rPr lang="en-US" dirty="0" smtClean="0"/>
              <a:t>.</a:t>
            </a:r>
          </a:p>
          <a:p>
            <a:pPr algn="just"/>
            <a:r>
              <a:rPr lang="en-US" dirty="0" smtClean="0"/>
              <a:t>React </a:t>
            </a:r>
            <a:r>
              <a:rPr lang="en-US" dirty="0"/>
              <a:t>allows developers to create large web-applications that use data and can change over time without reloading the page. </a:t>
            </a:r>
            <a:endParaRPr lang="en-US" dirty="0" smtClean="0"/>
          </a:p>
          <a:p>
            <a:pPr algn="just"/>
            <a:r>
              <a:rPr lang="en-US" dirty="0" smtClean="0"/>
              <a:t>It </a:t>
            </a:r>
            <a:r>
              <a:rPr lang="en-US" dirty="0"/>
              <a:t>aims primarily to provide speed, simplicity, and scalability. </a:t>
            </a:r>
            <a:endParaRPr lang="en-US" dirty="0" smtClean="0"/>
          </a:p>
          <a:p>
            <a:pPr algn="just"/>
            <a:r>
              <a:rPr lang="en-US" dirty="0" smtClean="0"/>
              <a:t>React </a:t>
            </a:r>
            <a:r>
              <a:rPr lang="en-US" dirty="0"/>
              <a:t>processes only user interfaces in applications. </a:t>
            </a:r>
            <a:endParaRPr lang="en-US" dirty="0" smtClean="0"/>
          </a:p>
          <a:p>
            <a:pPr algn="just"/>
            <a:r>
              <a:rPr lang="en-US" dirty="0" smtClean="0"/>
              <a:t>This </a:t>
            </a:r>
            <a:r>
              <a:rPr lang="en-US" dirty="0"/>
              <a:t>corresponds to View in the Model-View-Controller (MVC) pattern, and can be used in combination with other JavaScript libraries or frameworks in MVC, such as </a:t>
            </a:r>
            <a:r>
              <a:rPr lang="en-US" dirty="0" err="1"/>
              <a:t>AngularJS</a:t>
            </a:r>
            <a:r>
              <a:rPr lang="en-US" dirty="0" smtClean="0"/>
              <a:t>.</a:t>
            </a:r>
            <a:endParaRPr lang="en-US" dirty="0" smtClean="0"/>
          </a:p>
        </p:txBody>
      </p:sp>
      <p:sp>
        <p:nvSpPr>
          <p:cNvPr id="8" name="Подзаголовок 7"/>
          <p:cNvSpPr>
            <a:spLocks noGrp="1"/>
          </p:cNvSpPr>
          <p:nvPr>
            <p:ph type="subTitle" idx="1"/>
          </p:nvPr>
        </p:nvSpPr>
        <p:spPr/>
        <p:txBody>
          <a:bodyPr/>
          <a:lstStyle/>
          <a:p>
            <a:r>
              <a:rPr lang="en-US" dirty="0" smtClean="0"/>
              <a:t>React – what is it?</a:t>
            </a:r>
            <a:endParaRPr lang="uk-UA" dirty="0"/>
          </a:p>
        </p:txBody>
      </p:sp>
      <p:pic>
        <p:nvPicPr>
          <p:cNvPr id="3" name="Рисунок 2"/>
          <p:cNvPicPr>
            <a:picLocks noChangeAspect="1"/>
          </p:cNvPicPr>
          <p:nvPr/>
        </p:nvPicPr>
        <p:blipFill>
          <a:blip r:embed="rId2"/>
          <a:stretch>
            <a:fillRect/>
          </a:stretch>
        </p:blipFill>
        <p:spPr>
          <a:xfrm>
            <a:off x="5779194" y="194"/>
            <a:ext cx="2384418" cy="1280427"/>
          </a:xfrm>
          <a:prstGeom prst="rect">
            <a:avLst/>
          </a:prstGeom>
        </p:spPr>
      </p:pic>
      <p:pic>
        <p:nvPicPr>
          <p:cNvPr id="5" name="Рисунок 4"/>
          <p:cNvPicPr>
            <a:picLocks noChangeAspect="1"/>
          </p:cNvPicPr>
          <p:nvPr/>
        </p:nvPicPr>
        <p:blipFill>
          <a:blip r:embed="rId3"/>
          <a:stretch>
            <a:fillRect/>
          </a:stretch>
        </p:blipFill>
        <p:spPr>
          <a:xfrm>
            <a:off x="2978263" y="3327662"/>
            <a:ext cx="6137455" cy="2765993"/>
          </a:xfrm>
          <a:prstGeom prst="rect">
            <a:avLst/>
          </a:prstGeom>
        </p:spPr>
      </p:pic>
      <p:sp>
        <p:nvSpPr>
          <p:cNvPr id="6" name="Текст 8"/>
          <p:cNvSpPr txBox="1">
            <a:spLocks/>
          </p:cNvSpPr>
          <p:nvPr/>
        </p:nvSpPr>
        <p:spPr>
          <a:xfrm>
            <a:off x="272144" y="3365367"/>
            <a:ext cx="2621885" cy="2084746"/>
          </a:xfrm>
          <a:prstGeom prst="rect">
            <a:avLst/>
          </a:prstGeom>
        </p:spPr>
        <p:txBody>
          <a:bodyPr vert="horz" lIns="91440" tIns="45720" rIns="91440" bIns="45720" rtlCol="0">
            <a:noAutofit/>
          </a:bodyPr>
          <a:lstStyle>
            <a:lvl1pPr marL="0" indent="0" algn="l" defTabSz="914309" rtl="0" eaLnBrk="1" latinLnBrk="0" hangingPunct="1">
              <a:lnSpc>
                <a:spcPct val="90000"/>
              </a:lnSpc>
              <a:spcBef>
                <a:spcPts val="1000"/>
              </a:spcBef>
              <a:buClr>
                <a:schemeClr val="bg2"/>
              </a:buClr>
              <a:buFont typeface="Arial" panose="020B0604020202020204" pitchFamily="34" charset="0"/>
              <a:buNone/>
              <a:defRPr sz="2200" kern="1200" baseline="0">
                <a:solidFill>
                  <a:srgbClr val="000000"/>
                </a:solidFill>
                <a:latin typeface="+mn-lt"/>
                <a:ea typeface="+mn-ea"/>
                <a:cs typeface="+mn-cs"/>
              </a:defRPr>
            </a:lvl1pPr>
            <a:lvl2pPr marL="457155" indent="0" algn="l" defTabSz="914309" rtl="0" eaLnBrk="1" latinLnBrk="0" hangingPunct="1">
              <a:lnSpc>
                <a:spcPct val="90000"/>
              </a:lnSpc>
              <a:spcBef>
                <a:spcPts val="500"/>
              </a:spcBef>
              <a:buClr>
                <a:schemeClr val="bg2"/>
              </a:buClr>
              <a:buFont typeface="Arial" panose="020B0604020202020204" pitchFamily="34" charset="0"/>
              <a:buNone/>
              <a:defRPr sz="1400" kern="1200">
                <a:solidFill>
                  <a:srgbClr val="000000"/>
                </a:solidFill>
                <a:latin typeface="+mn-lt"/>
                <a:ea typeface="+mn-ea"/>
                <a:cs typeface="+mn-cs"/>
              </a:defRPr>
            </a:lvl2pPr>
            <a:lvl3pPr marL="914309" indent="0" algn="l" defTabSz="914309" rtl="0" eaLnBrk="1" latinLnBrk="0" hangingPunct="1">
              <a:lnSpc>
                <a:spcPct val="90000"/>
              </a:lnSpc>
              <a:spcBef>
                <a:spcPts val="500"/>
              </a:spcBef>
              <a:buClr>
                <a:schemeClr val="bg2"/>
              </a:buClr>
              <a:buFont typeface="Arial" panose="020B0604020202020204" pitchFamily="34" charset="0"/>
              <a:buNone/>
              <a:defRPr sz="1200" kern="1200">
                <a:solidFill>
                  <a:srgbClr val="000000"/>
                </a:solidFill>
                <a:latin typeface="+mn-lt"/>
                <a:ea typeface="+mn-ea"/>
                <a:cs typeface="+mn-cs"/>
              </a:defRPr>
            </a:lvl3pPr>
            <a:lvl4pPr marL="1371464" indent="0" algn="l" defTabSz="914309" rtl="0" eaLnBrk="1" latinLnBrk="0" hangingPunct="1">
              <a:lnSpc>
                <a:spcPct val="90000"/>
              </a:lnSpc>
              <a:spcBef>
                <a:spcPts val="500"/>
              </a:spcBef>
              <a:buClr>
                <a:schemeClr val="bg2"/>
              </a:buClr>
              <a:buFont typeface="Arial" panose="020B0604020202020204" pitchFamily="34" charset="0"/>
              <a:buNone/>
              <a:defRPr sz="1000" kern="1200">
                <a:solidFill>
                  <a:srgbClr val="000000"/>
                </a:solidFill>
                <a:latin typeface="+mn-lt"/>
                <a:ea typeface="+mn-ea"/>
                <a:cs typeface="+mn-cs"/>
              </a:defRPr>
            </a:lvl4pPr>
            <a:lvl5pPr marL="1828618" indent="0" algn="l" defTabSz="914309" rtl="0" eaLnBrk="1" latinLnBrk="0" hangingPunct="1">
              <a:lnSpc>
                <a:spcPct val="90000"/>
              </a:lnSpc>
              <a:spcBef>
                <a:spcPts val="500"/>
              </a:spcBef>
              <a:buClr>
                <a:schemeClr val="bg2"/>
              </a:buClr>
              <a:buFont typeface="Arial" panose="020B0604020202020204" pitchFamily="34" charset="0"/>
              <a:buNone/>
              <a:defRPr sz="1000" kern="1200">
                <a:solidFill>
                  <a:srgbClr val="000000"/>
                </a:solidFill>
                <a:latin typeface="+mn-lt"/>
                <a:ea typeface="+mn-ea"/>
                <a:cs typeface="+mn-cs"/>
              </a:defRPr>
            </a:lvl5pPr>
            <a:lvl6pPr marL="2285774"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2926"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080"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235" indent="0" algn="l" defTabSz="914309"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600" dirty="0" smtClean="0"/>
              <a:t>This corresponds to View in the Model-View-Controller (MVC) pattern, and can be used in combination with other JavaScript libraries or frameworks in MVC, such as </a:t>
            </a:r>
            <a:r>
              <a:rPr lang="en-US" sz="1600" dirty="0" err="1" smtClean="0"/>
              <a:t>AngularJS</a:t>
            </a:r>
            <a:r>
              <a:rPr lang="en-US" sz="1600" dirty="0" smtClean="0"/>
              <a:t>.</a:t>
            </a:r>
          </a:p>
          <a:p>
            <a:endParaRPr lang="en-US" sz="1600" dirty="0"/>
          </a:p>
        </p:txBody>
      </p:sp>
    </p:spTree>
    <p:extLst>
      <p:ext uri="{BB962C8B-B14F-4D97-AF65-F5344CB8AC3E}">
        <p14:creationId xmlns:p14="http://schemas.microsoft.com/office/powerpoint/2010/main" val="36562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одзаголовок 15"/>
          <p:cNvSpPr>
            <a:spLocks noGrp="1"/>
          </p:cNvSpPr>
          <p:nvPr>
            <p:ph type="subTitle" idx="1"/>
          </p:nvPr>
        </p:nvSpPr>
        <p:spPr/>
        <p:txBody>
          <a:bodyPr/>
          <a:lstStyle/>
          <a:p>
            <a:r>
              <a:rPr lang="en-US" dirty="0"/>
              <a:t>Document Object Model (or DOM</a:t>
            </a:r>
            <a:r>
              <a:rPr lang="en-US" dirty="0" smtClean="0"/>
              <a:t>) -</a:t>
            </a:r>
            <a:endParaRPr lang="uk-UA" dirty="0"/>
          </a:p>
          <a:p>
            <a:endParaRPr lang="uk-UA" dirty="0"/>
          </a:p>
        </p:txBody>
      </p:sp>
      <p:sp>
        <p:nvSpPr>
          <p:cNvPr id="3" name="TextBox 2"/>
          <p:cNvSpPr txBox="1"/>
          <p:nvPr/>
        </p:nvSpPr>
        <p:spPr>
          <a:xfrm>
            <a:off x="838985" y="5376078"/>
            <a:ext cx="1941921" cy="369332"/>
          </a:xfrm>
          <a:prstGeom prst="rect">
            <a:avLst/>
          </a:prstGeom>
          <a:noFill/>
        </p:spPr>
        <p:txBody>
          <a:bodyPr wrap="square" rtlCol="0">
            <a:spAutoFit/>
          </a:bodyPr>
          <a:lstStyle/>
          <a:p>
            <a:pPr algn="ctr"/>
            <a:r>
              <a:rPr lang="en-US" dirty="0" smtClean="0"/>
              <a:t>Page</a:t>
            </a:r>
            <a:endParaRPr lang="uk-UA" dirty="0"/>
          </a:p>
        </p:txBody>
      </p:sp>
      <p:sp>
        <p:nvSpPr>
          <p:cNvPr id="7" name="TextBox 6"/>
          <p:cNvSpPr txBox="1"/>
          <p:nvPr/>
        </p:nvSpPr>
        <p:spPr>
          <a:xfrm>
            <a:off x="6383516" y="5376078"/>
            <a:ext cx="1941921" cy="646331"/>
          </a:xfrm>
          <a:prstGeom prst="rect">
            <a:avLst/>
          </a:prstGeom>
          <a:noFill/>
        </p:spPr>
        <p:txBody>
          <a:bodyPr wrap="square" rtlCol="0">
            <a:spAutoFit/>
          </a:bodyPr>
          <a:lstStyle/>
          <a:p>
            <a:pPr algn="ctr"/>
            <a:r>
              <a:rPr lang="en-US" dirty="0" smtClean="0"/>
              <a:t>Document </a:t>
            </a:r>
            <a:r>
              <a:rPr lang="en-US" dirty="0"/>
              <a:t>Object </a:t>
            </a:r>
            <a:r>
              <a:rPr lang="en-US" dirty="0" smtClean="0"/>
              <a:t>Model (or DOM)</a:t>
            </a:r>
            <a:endParaRPr lang="uk-UA" dirty="0"/>
          </a:p>
        </p:txBody>
      </p:sp>
      <p:pic>
        <p:nvPicPr>
          <p:cNvPr id="4" name="Рисунок 3"/>
          <p:cNvPicPr>
            <a:picLocks noChangeAspect="1"/>
          </p:cNvPicPr>
          <p:nvPr/>
        </p:nvPicPr>
        <p:blipFill>
          <a:blip r:embed="rId2"/>
          <a:stretch>
            <a:fillRect/>
          </a:stretch>
        </p:blipFill>
        <p:spPr>
          <a:xfrm>
            <a:off x="402708" y="1478111"/>
            <a:ext cx="8489416" cy="3901778"/>
          </a:xfrm>
          <a:prstGeom prst="rect">
            <a:avLst/>
          </a:prstGeom>
        </p:spPr>
      </p:pic>
    </p:spTree>
    <p:extLst>
      <p:ext uri="{BB962C8B-B14F-4D97-AF65-F5344CB8AC3E}">
        <p14:creationId xmlns:p14="http://schemas.microsoft.com/office/powerpoint/2010/main" val="1515974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half" idx="2"/>
          </p:nvPr>
        </p:nvSpPr>
        <p:spPr>
          <a:xfrm>
            <a:off x="272143" y="923827"/>
            <a:ext cx="8655041" cy="1374812"/>
          </a:xfrm>
        </p:spPr>
        <p:txBody>
          <a:bodyPr>
            <a:noAutofit/>
          </a:bodyPr>
          <a:lstStyle/>
          <a:p>
            <a:r>
              <a:rPr lang="en-US" sz="1800" dirty="0"/>
              <a:t>N</a:t>
            </a:r>
            <a:r>
              <a:rPr lang="en-US" sz="1800" dirty="0" smtClean="0"/>
              <a:t>otable </a:t>
            </a:r>
            <a:r>
              <a:rPr lang="en-US" sz="1800" dirty="0"/>
              <a:t>feature is the use of a "virtual DOM". </a:t>
            </a:r>
            <a:r>
              <a:rPr lang="en-US" sz="1800" dirty="0"/>
              <a:t>React creates an in-memory data structure cache, computes the resulting differences, and then updates the browser's displayed DOM efficiently. This allows the programmer to write code as if the entire page is rendered on each change, while the React libraries only render sub components that actually change.</a:t>
            </a:r>
            <a:endParaRPr lang="uk-UA" sz="1800" dirty="0"/>
          </a:p>
        </p:txBody>
      </p:sp>
      <p:sp>
        <p:nvSpPr>
          <p:cNvPr id="4" name="Подзаголовок 3"/>
          <p:cNvSpPr>
            <a:spLocks noGrp="1"/>
          </p:cNvSpPr>
          <p:nvPr>
            <p:ph type="subTitle" idx="1"/>
          </p:nvPr>
        </p:nvSpPr>
        <p:spPr/>
        <p:txBody>
          <a:bodyPr/>
          <a:lstStyle/>
          <a:p>
            <a:r>
              <a:rPr lang="en-US" dirty="0"/>
              <a:t>Virtual DOM</a:t>
            </a:r>
            <a:endParaRPr lang="uk-UA" dirty="0"/>
          </a:p>
        </p:txBody>
      </p:sp>
      <p:pic>
        <p:nvPicPr>
          <p:cNvPr id="3" name="Рисунок 2"/>
          <p:cNvPicPr>
            <a:picLocks noChangeAspect="1"/>
          </p:cNvPicPr>
          <p:nvPr/>
        </p:nvPicPr>
        <p:blipFill>
          <a:blip r:embed="rId2"/>
          <a:stretch>
            <a:fillRect/>
          </a:stretch>
        </p:blipFill>
        <p:spPr>
          <a:xfrm>
            <a:off x="52552" y="2298639"/>
            <a:ext cx="9091448" cy="3825572"/>
          </a:xfrm>
          <a:prstGeom prst="rect">
            <a:avLst/>
          </a:prstGeom>
        </p:spPr>
      </p:pic>
    </p:spTree>
    <p:extLst>
      <p:ext uri="{BB962C8B-B14F-4D97-AF65-F5344CB8AC3E}">
        <p14:creationId xmlns:p14="http://schemas.microsoft.com/office/powerpoint/2010/main" val="2507588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1861</TotalTime>
  <Words>553</Words>
  <Application>Microsoft Office PowerPoint</Application>
  <PresentationFormat>Экран (4:3)</PresentationFormat>
  <Paragraphs>67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14</vt:i4>
      </vt:variant>
    </vt:vector>
  </HeadingPairs>
  <TitlesOfParts>
    <vt:vector size="20" baseType="lpstr">
      <vt:lpstr>Arial</vt:lpstr>
      <vt:lpstr>Calibri</vt:lpstr>
      <vt:lpstr>Tahoma</vt:lpstr>
      <vt:lpstr>Title Slides Brand Panel</vt:lpstr>
      <vt:lpstr>Blank Slides with Logo</vt:lpstr>
      <vt:lpstr>Chapter Slides</vt:lpstr>
      <vt:lpstr>SPA. React</vt:lpstr>
      <vt:lpstr>Презентация PowerPoint</vt:lpstr>
      <vt:lpstr>Презентация PowerPoint</vt:lpstr>
      <vt:lpstr>Презентация PowerPoint</vt:lpstr>
      <vt:lpstr>Презентация PowerPoint</vt:lpstr>
      <vt:lpstr>Popular JavaScript Frameworks for Building SPAs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Asus</cp:lastModifiedBy>
  <cp:revision>133</cp:revision>
  <dcterms:created xsi:type="dcterms:W3CDTF">2015-09-10T13:48:25Z</dcterms:created>
  <dcterms:modified xsi:type="dcterms:W3CDTF">2017-10-09T03:41:16Z</dcterms:modified>
</cp:coreProperties>
</file>