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  <p:sldMasterId id="2147483676" r:id="rId2"/>
    <p:sldMasterId id="2147483686" r:id="rId3"/>
  </p:sldMasterIdLst>
  <p:handoutMasterIdLst>
    <p:handoutMasterId r:id="rId22"/>
  </p:handoutMasterIdLst>
  <p:sldIdLst>
    <p:sldId id="287" r:id="rId4"/>
    <p:sldId id="307" r:id="rId5"/>
    <p:sldId id="268" r:id="rId6"/>
    <p:sldId id="308" r:id="rId7"/>
    <p:sldId id="299" r:id="rId8"/>
    <p:sldId id="309" r:id="rId9"/>
    <p:sldId id="305" r:id="rId10"/>
    <p:sldId id="306" r:id="rId11"/>
    <p:sldId id="317" r:id="rId12"/>
    <p:sldId id="310" r:id="rId13"/>
    <p:sldId id="318" r:id="rId14"/>
    <p:sldId id="311" r:id="rId15"/>
    <p:sldId id="320" r:id="rId16"/>
    <p:sldId id="319" r:id="rId17"/>
    <p:sldId id="321" r:id="rId18"/>
    <p:sldId id="316" r:id="rId19"/>
    <p:sldId id="314" r:id="rId20"/>
    <p:sldId id="313" r:id="rId21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orient="horz" pos="21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B6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50" autoAdjust="0"/>
    <p:restoredTop sz="96433" autoAdjust="0"/>
  </p:normalViewPr>
  <p:slideViewPr>
    <p:cSldViewPr snapToGrid="0" showGuides="1">
      <p:cViewPr varScale="1">
        <p:scale>
          <a:sx n="81" d="100"/>
          <a:sy n="81" d="100"/>
        </p:scale>
        <p:origin x="1075" y="72"/>
      </p:cViewPr>
      <p:guideLst>
        <p:guide pos="2880"/>
        <p:guide orient="horz" pos="2160"/>
        <p:guide orient="horz" pos="21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7676A-16FE-41B0-990D-65C7DB39A42C}" type="datetimeFigureOut">
              <a:rPr lang="uk-UA" smtClean="0"/>
              <a:t>15.11.2017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23AE1-4A07-4FCA-AD40-38BC1EAF64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80986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91542" y="2701639"/>
            <a:ext cx="5723313" cy="1731039"/>
          </a:xfrm>
        </p:spPr>
        <p:txBody>
          <a:bodyPr anchor="b">
            <a:noAutofit/>
          </a:bodyPr>
          <a:lstStyle>
            <a:lvl1pPr marL="0" indent="0"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add title 6</a:t>
            </a:r>
            <a:r>
              <a:rPr lang="uk-UA" dirty="0" smtClean="0"/>
              <a:t>0</a:t>
            </a:r>
            <a:r>
              <a:rPr lang="en-US" dirty="0" smtClean="0"/>
              <a:t> </a:t>
            </a:r>
            <a:r>
              <a:rPr lang="en-US" dirty="0" err="1" smtClean="0"/>
              <a:t>pt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891546" y="1963231"/>
            <a:ext cx="6727075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tx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smtClean="0"/>
              <a:t>Click to add subtitle 30pt</a:t>
            </a:r>
            <a:endParaRPr lang="uk-UA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2997" y="185737"/>
            <a:ext cx="8705103" cy="523258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-567267" y="42587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8179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272144" y="1592494"/>
            <a:ext cx="8675404" cy="5005161"/>
          </a:xfrm>
        </p:spPr>
        <p:txBody>
          <a:bodyPr/>
          <a:lstStyle>
            <a:lvl1pPr marL="0" indent="0">
              <a:buClr>
                <a:schemeClr val="accent4"/>
              </a:buClr>
              <a:buFontTx/>
              <a:buNone/>
              <a:defRPr sz="2200"/>
            </a:lvl1pPr>
            <a:lvl2pPr marL="685734" indent="-228578">
              <a:buClr>
                <a:schemeClr val="bg2"/>
              </a:buClr>
              <a:buFont typeface="Tahoma" panose="020B0604030504040204" pitchFamily="34" charset="0"/>
              <a:buChar char="▪"/>
              <a:defRPr sz="2200"/>
            </a:lvl2pPr>
            <a:lvl3pPr marL="1142886" indent="-228578">
              <a:buClr>
                <a:schemeClr val="bg2"/>
              </a:buClr>
              <a:buFont typeface="Tahoma" panose="020B0604030504040204" pitchFamily="34" charset="0"/>
              <a:buChar char="-"/>
              <a:defRPr sz="2200"/>
            </a:lvl3pPr>
            <a:lvl4pPr marL="1600040" indent="-228578"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72144" y="908050"/>
            <a:ext cx="7375154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smtClean="0"/>
              <a:t>Click to add title 3</a:t>
            </a:r>
            <a:r>
              <a:rPr lang="uk-UA" dirty="0" smtClean="0"/>
              <a:t>0</a:t>
            </a:r>
            <a:r>
              <a:rPr lang="en-US" dirty="0" err="1" smtClean="0"/>
              <a:t>pt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50867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272143" y="1233493"/>
            <a:ext cx="8621032" cy="4535482"/>
          </a:xfrm>
        </p:spPr>
        <p:txBody>
          <a:bodyPr/>
          <a:lstStyle>
            <a:lvl1pPr marL="0" indent="0">
              <a:buClr>
                <a:schemeClr val="accent4"/>
              </a:buClr>
              <a:buFontTx/>
              <a:buNone/>
              <a:defRPr sz="2200"/>
            </a:lvl1pPr>
            <a:lvl2pPr marL="685734" indent="-228578">
              <a:buClr>
                <a:schemeClr val="bg2"/>
              </a:buClr>
              <a:buFont typeface="Tahoma" panose="020B0604030504040204" pitchFamily="34" charset="0"/>
              <a:buChar char="▪"/>
              <a:defRPr sz="2200"/>
            </a:lvl2pPr>
            <a:lvl3pPr marL="1142886" indent="-228578">
              <a:buClr>
                <a:schemeClr val="bg2"/>
              </a:buClr>
              <a:buFont typeface="Tahoma" panose="020B0604030504040204" pitchFamily="34" charset="0"/>
              <a:buChar char="-"/>
              <a:defRPr sz="2200"/>
            </a:lvl3pPr>
            <a:lvl4pPr marL="1600040" indent="-228578"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72144" y="343778"/>
            <a:ext cx="8674214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22664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72144" y="343778"/>
            <a:ext cx="8674214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272143" y="1233488"/>
            <a:ext cx="8674213" cy="4391025"/>
          </a:xfrm>
        </p:spPr>
        <p:txBody>
          <a:bodyPr/>
          <a:lstStyle>
            <a:lvl1pPr marL="228578" indent="-228578">
              <a:buClr>
                <a:schemeClr val="bg2"/>
              </a:buClr>
              <a:buFont typeface="Arial"/>
              <a:buChar char="•"/>
              <a:defRPr sz="2200"/>
            </a:lvl1pPr>
            <a:lvl2pPr marL="685734" indent="-228578">
              <a:buClr>
                <a:schemeClr val="bg2"/>
              </a:buClr>
              <a:buFont typeface="Arial"/>
              <a:buChar char="•"/>
              <a:defRPr sz="2200" baseline="0"/>
            </a:lvl2pPr>
            <a:lvl3pPr marL="1142886" indent="-228578">
              <a:buClr>
                <a:schemeClr val="bg2"/>
              </a:buClr>
              <a:buFont typeface="Arial"/>
              <a:buChar char="•"/>
              <a:defRPr sz="2200"/>
            </a:lvl3pPr>
            <a:lvl4pPr marL="1600040" indent="-228578">
              <a:buClr>
                <a:schemeClr val="bg2"/>
              </a:buClr>
              <a:buSzPct val="80000"/>
              <a:buFont typeface="Arial"/>
              <a:buChar char="•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  <a:p>
            <a:pPr lvl="1"/>
            <a:r>
              <a:rPr lang="en-US" dirty="0" smtClean="0"/>
              <a:t>Second level</a:t>
            </a:r>
            <a:endParaRPr lang="ru-RU" dirty="0" smtClean="0"/>
          </a:p>
          <a:p>
            <a:pPr lvl="2"/>
            <a:r>
              <a:rPr lang="en-US" dirty="0" smtClean="0"/>
              <a:t>Third level</a:t>
            </a:r>
            <a:endParaRPr lang="ru-RU" dirty="0" smtClean="0"/>
          </a:p>
          <a:p>
            <a:pPr lvl="3"/>
            <a:r>
              <a:rPr lang="en-US" dirty="0" smtClean="0"/>
              <a:t>Fourth 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241052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аблица 2"/>
          <p:cNvSpPr>
            <a:spLocks noGrp="1"/>
          </p:cNvSpPr>
          <p:nvPr>
            <p:ph type="tbl" sz="quarter" idx="10"/>
          </p:nvPr>
        </p:nvSpPr>
        <p:spPr>
          <a:xfrm>
            <a:off x="272143" y="1233491"/>
            <a:ext cx="8675405" cy="4391025"/>
          </a:xfrm>
        </p:spPr>
        <p:txBody>
          <a:bodyPr/>
          <a:lstStyle/>
          <a:p>
            <a:endParaRPr lang="uk-UA"/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72144" y="343778"/>
            <a:ext cx="8674214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99086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272144" y="1233488"/>
            <a:ext cx="3685630" cy="453548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4" indent="0">
              <a:buNone/>
              <a:defRPr sz="1000"/>
            </a:lvl4pPr>
            <a:lvl5pPr marL="1828618" indent="0">
              <a:buNone/>
              <a:defRPr sz="1000"/>
            </a:lvl5pPr>
            <a:lvl6pPr marL="2285774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72144" y="391038"/>
            <a:ext cx="3978124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smtClean="0"/>
              <a:t>Click to add title 3</a:t>
            </a:r>
            <a:r>
              <a:rPr lang="uk-UA" dirty="0" smtClean="0"/>
              <a:t>0</a:t>
            </a:r>
            <a:r>
              <a:rPr lang="en-US" dirty="0" err="1" smtClean="0"/>
              <a:t>pt</a:t>
            </a:r>
            <a:endParaRPr lang="uk-UA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0"/>
          </p:nvPr>
        </p:nvSpPr>
        <p:spPr>
          <a:xfrm>
            <a:off x="4588934" y="0"/>
            <a:ext cx="4555066" cy="6858000"/>
          </a:xfr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04527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diagr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272143" y="1233491"/>
            <a:ext cx="4191511" cy="4535484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4" indent="0">
              <a:buNone/>
              <a:defRPr sz="1000"/>
            </a:lvl4pPr>
            <a:lvl5pPr marL="1828618" indent="0">
              <a:buNone/>
              <a:defRPr sz="1000"/>
            </a:lvl5pPr>
            <a:lvl6pPr marL="2285774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0"/>
          </p:nvPr>
        </p:nvSpPr>
        <p:spPr>
          <a:xfrm>
            <a:off x="4680349" y="1233491"/>
            <a:ext cx="4212826" cy="4535484"/>
          </a:xfrm>
        </p:spPr>
        <p:txBody>
          <a:bodyPr/>
          <a:lstStyle/>
          <a:p>
            <a:endParaRPr lang="uk-UA"/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72144" y="393700"/>
            <a:ext cx="7371878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smtClean="0"/>
              <a:t>Click to add title 3</a:t>
            </a:r>
            <a:r>
              <a:rPr lang="uk-UA" dirty="0" smtClean="0"/>
              <a:t>0</a:t>
            </a:r>
            <a:r>
              <a:rPr lang="en-US" dirty="0" err="1" smtClean="0"/>
              <a:t>pt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49257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334589" y="5848096"/>
            <a:ext cx="7886700" cy="52597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subtitle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36001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1214" y="908051"/>
            <a:ext cx="8497101" cy="460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9400" y="1657350"/>
            <a:ext cx="8498916" cy="4940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add text</a:t>
            </a:r>
            <a:endParaRPr lang="ru-RU" dirty="0" smtClean="0"/>
          </a:p>
          <a:p>
            <a:pPr lvl="1"/>
            <a:r>
              <a:rPr lang="en-US" dirty="0" smtClean="0"/>
              <a:t>Second level</a:t>
            </a:r>
            <a:endParaRPr lang="ru-RU" dirty="0" smtClean="0"/>
          </a:p>
          <a:p>
            <a:pPr lvl="2"/>
            <a:r>
              <a:rPr lang="en-US" dirty="0" smtClean="0"/>
              <a:t>Third level</a:t>
            </a:r>
            <a:endParaRPr lang="ru-RU" dirty="0" smtClean="0"/>
          </a:p>
          <a:p>
            <a:pPr lvl="3"/>
            <a:r>
              <a:rPr lang="en-US" dirty="0" smtClean="0"/>
              <a:t>Fourth level</a:t>
            </a:r>
            <a:endParaRPr lang="ru-RU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22997" y="185737"/>
            <a:ext cx="8705103" cy="5232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15236" y="183243"/>
            <a:ext cx="8720122" cy="52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970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04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bg2"/>
        </a:buClr>
        <a:buFont typeface="Arial" panose="020B0604020202020204" pitchFamily="34" charset="0"/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36" userDrawn="1">
          <p15:clr>
            <a:srgbClr val="F26B43"/>
          </p15:clr>
        </p15:guide>
        <p15:guide id="2" pos="5624" userDrawn="1">
          <p15:clr>
            <a:srgbClr val="F26B43"/>
          </p15:clr>
        </p15:guide>
        <p15:guide id="3" orient="horz" pos="4178" userDrawn="1">
          <p15:clr>
            <a:srgbClr val="F26B43"/>
          </p15:clr>
        </p15:guide>
        <p15:guide id="4" orient="horz" pos="119" userDrawn="1">
          <p15:clr>
            <a:srgbClr val="F26B43"/>
          </p15:clr>
        </p15:guide>
        <p15:guide id="5" pos="635" userDrawn="1">
          <p15:clr>
            <a:srgbClr val="F26B43"/>
          </p15:clr>
        </p15:guide>
        <p15:guide id="6" orient="horz" pos="572" userDrawn="1">
          <p15:clr>
            <a:srgbClr val="F26B43"/>
          </p15:clr>
        </p15:guide>
        <p15:guide id="7" orient="horz" pos="436" userDrawn="1">
          <p15:clr>
            <a:srgbClr val="F26B43"/>
          </p15:clr>
        </p15:guide>
        <p15:guide id="8" pos="2812" userDrawn="1">
          <p15:clr>
            <a:srgbClr val="F26B43"/>
          </p15:clr>
        </p15:guide>
        <p15:guide id="9" pos="294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2144" y="147648"/>
            <a:ext cx="8538308" cy="917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72144" y="1335006"/>
            <a:ext cx="8538308" cy="3361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add text</a:t>
            </a:r>
            <a:endParaRPr lang="ru-RU" dirty="0" smtClean="0"/>
          </a:p>
          <a:p>
            <a:pPr lvl="1"/>
            <a:r>
              <a:rPr lang="en-US" dirty="0" smtClean="0"/>
              <a:t>Second level</a:t>
            </a:r>
            <a:endParaRPr lang="ru-RU" dirty="0" smtClean="0"/>
          </a:p>
          <a:p>
            <a:pPr lvl="2"/>
            <a:r>
              <a:rPr lang="en-US" dirty="0" smtClean="0"/>
              <a:t>Third level</a:t>
            </a:r>
            <a:endParaRPr lang="ru-RU" dirty="0" smtClean="0"/>
          </a:p>
          <a:p>
            <a:pPr lvl="3"/>
            <a:r>
              <a:rPr lang="en-US" dirty="0" smtClean="0"/>
              <a:t>Fourth level</a:t>
            </a:r>
            <a:endParaRPr lang="ru-RU" dirty="0" smtClean="0"/>
          </a:p>
          <a:p>
            <a:pPr lvl="4"/>
            <a:r>
              <a:rPr lang="en-US" dirty="0" smtClean="0"/>
              <a:t>Fifth level</a:t>
            </a:r>
            <a:endParaRPr lang="uk-UA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3133" y="6134735"/>
            <a:ext cx="2212309" cy="32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416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1" r:id="rId2"/>
    <p:sldLayoutId id="2147483683" r:id="rId3"/>
    <p:sldLayoutId id="2147483684" r:id="rId4"/>
    <p:sldLayoutId id="2147483685" r:id="rId5"/>
  </p:sldLayoutIdLst>
  <p:timing>
    <p:tnLst>
      <p:par>
        <p:cTn id="1" dur="indefinite" restart="never" nodeType="tmRoot"/>
      </p:par>
    </p:tnLst>
  </p:timing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578" indent="-228578" algn="l" defTabSz="914309" rtl="0" eaLnBrk="1" latinLnBrk="0" hangingPunct="1">
        <a:lnSpc>
          <a:spcPct val="90000"/>
        </a:lnSpc>
        <a:spcBef>
          <a:spcPts val="1000"/>
        </a:spcBef>
        <a:buClr>
          <a:schemeClr val="bg2"/>
        </a:buClr>
        <a:buFont typeface="Arial" panose="020B0604020202020204" pitchFamily="34" charset="0"/>
        <a:buChar char="•"/>
        <a:defRPr sz="2800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685734" indent="-228578" algn="l" defTabSz="914309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2886" indent="-228578" algn="l" defTabSz="914309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040" indent="-228578" algn="l" defTabSz="914309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195" indent="-228578" algn="l" defTabSz="914309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349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58" userDrawn="1">
          <p15:clr>
            <a:srgbClr val="F26B43"/>
          </p15:clr>
        </p15:guide>
        <p15:guide id="2" pos="5602" userDrawn="1">
          <p15:clr>
            <a:srgbClr val="F26B43"/>
          </p15:clr>
        </p15:guide>
        <p15:guide id="3" orient="horz" pos="4156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pos="635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595" userDrawn="1">
          <p15:clr>
            <a:srgbClr val="F26B43"/>
          </p15:clr>
        </p15:guide>
        <p15:guide id="0" orient="horz" pos="3793" userDrawn="1">
          <p15:clr>
            <a:srgbClr val="F26B43"/>
          </p15:clr>
        </p15:guide>
        <p15:guide id="8" orient="horz" pos="3634" userDrawn="1">
          <p15:clr>
            <a:srgbClr val="F26B43"/>
          </p15:clr>
        </p15:guide>
        <p15:guide id="9" pos="2812" userDrawn="1">
          <p15:clr>
            <a:srgbClr val="F26B43"/>
          </p15:clr>
        </p15:guide>
        <p15:guide id="10" pos="2948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198837" y="5624518"/>
            <a:ext cx="8748713" cy="9904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80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3377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iming>
    <p:tnLst>
      <p:par>
        <p:cTn id="1" dur="indefinite" restart="never" nodeType="tmRoot"/>
      </p:par>
    </p:tnLst>
  </p:timing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578" indent="-228578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5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25" userDrawn="1">
          <p15:clr>
            <a:srgbClr val="F26B43"/>
          </p15:clr>
        </p15:guide>
        <p15:guide id="2" pos="5636" userDrawn="1">
          <p15:clr>
            <a:srgbClr val="F26B43"/>
          </p15:clr>
        </p15:guide>
        <p15:guide id="3" orient="horz" pos="4156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pos="635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595" userDrawn="1">
          <p15:clr>
            <a:srgbClr val="F26B43"/>
          </p15:clr>
        </p15:guide>
        <p15:guide id="8" orient="horz" pos="3748" userDrawn="1">
          <p15:clr>
            <a:srgbClr val="F26B43"/>
          </p15:clr>
        </p15:guide>
        <p15:guide id="9" orient="horz" pos="35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.ua/url?sa=i&amp;rct=j&amp;q=&amp;esrc=s&amp;source=images&amp;cd=&amp;cad=rja&amp;uact=8&amp;ved=0ahUKEwiYh-vpx4vXAhUhApoKHY_1CH4QjRwIBw&amp;url=http://www.freepngimg.com/png/11641-database-free-download-png&amp;psig=AOvVaw3H0dIIiAT9yQna1lJxZ729&amp;ust=1509013585264850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jpeg"/><Relationship Id="rId3" Type="http://schemas.openxmlformats.org/officeDocument/2006/relationships/image" Target="../media/image40.jpeg"/><Relationship Id="rId7" Type="http://schemas.openxmlformats.org/officeDocument/2006/relationships/hyperlink" Target="https://www.google.com.ua/url?sa=i&amp;rct=j&amp;q=&amp;esrc=s&amp;source=images&amp;cd=&amp;cad=rja&amp;uact=8&amp;ved=0ahUKEwj21dHikYvXAhWBQZoKHcTICN4QjRwIBw&amp;url=https://vkfaces.com/vk/users/145/77/86&amp;psig=AOvVaw0uOvlIz2QvWxANrncESSWd&amp;ust=1508999077293790" TargetMode="External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eg"/><Relationship Id="rId11" Type="http://schemas.openxmlformats.org/officeDocument/2006/relationships/image" Target="../media/image47.jpeg"/><Relationship Id="rId5" Type="http://schemas.openxmlformats.org/officeDocument/2006/relationships/image" Target="../media/image42.jpeg"/><Relationship Id="rId10" Type="http://schemas.openxmlformats.org/officeDocument/2006/relationships/image" Target="../media/image46.png"/><Relationship Id="rId4" Type="http://schemas.openxmlformats.org/officeDocument/2006/relationships/image" Target="../media/image41.jpeg"/><Relationship Id="rId9" Type="http://schemas.openxmlformats.org/officeDocument/2006/relationships/image" Target="../media/image4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www.google.com.ua/url?sa=i&amp;rct=j&amp;q=&amp;esrc=s&amp;source=images&amp;cd=&amp;cad=rja&amp;uact=8&amp;ved=0ahUKEwjK-6aIqYrXAhVMSZoKHdeTCr4QjRwIBw&amp;url=http://www.security.bg/ljubopitno/testove/test-koya-e-naj-podhodyashtata-profesiya-za-vas&amp;psig=AOvVaw35sCGh3SDv5_BEcdXDRTp6&amp;ust=1508970807805567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www.google.com.ua/url?sa=i&amp;rct=j&amp;q=&amp;esrc=s&amp;source=images&amp;cd=&amp;cad=rja&amp;uact=8&amp;ved=0ahUKEwj5yPruqYrXAhUiLZoKHc-_DZYQjRwIBw&amp;url=http://ru.onedirection.wikia.com/wiki/%D0%A4%D0%B0%D0%B9%D0%BB:%D0%9D%D0%B5%D1%82_%D1%84%D0%BE%D1%82%D0%BE.png&amp;psig=AOvVaw2X5_cwxCk8aYbJB1IEzHd8&amp;ust=1508971163967846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vstup.inf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bit-poisk.org.ua/rate-review/" TargetMode="Externa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.ua/url?sa=i&amp;rct=j&amp;q=&amp;esrc=s&amp;source=images&amp;cd=&amp;cad=rja&amp;uact=8&amp;ved=0ahUKEwjA3Zrnq4rXAhVrCpoKHV4QAwQQjRwIBw&amp;url=https://pub.docuware.com/en/ms-sql-for-docuware&amp;psig=AOvVaw2zwJwbwIacJXNxxv2dB-32&amp;ust=1508971706716186" TargetMode="External"/><Relationship Id="rId13" Type="http://schemas.openxmlformats.org/officeDocument/2006/relationships/image" Target="../media/image15.png"/><Relationship Id="rId18" Type="http://schemas.openxmlformats.org/officeDocument/2006/relationships/hyperlink" Target="https://www.google.com.ua/url?sa=i&amp;rct=j&amp;q=&amp;esrc=s&amp;source=images&amp;cd=&amp;cad=rja&amp;uact=8&amp;ved=0ahUKEwie5KSRsYrXAhWmd5oKHRuQAPEQjRwIBw&amp;url=https://www.ctl.io/managed-services/iis/&amp;psig=AOvVaw1w2hN5L1NeZmsYsl_wfYvj&amp;ust=1508973114781588" TargetMode="External"/><Relationship Id="rId26" Type="http://schemas.openxmlformats.org/officeDocument/2006/relationships/hyperlink" Target="https://www.google.com.ua/url?sa=i&amp;rct=j&amp;q=&amp;esrc=s&amp;source=images&amp;cd=&amp;cad=rja&amp;uact=8&amp;ved=0ahUKEwj83J66h4vXAhXENJoKHcwXAugQjRwIBw&amp;url=https://www.pluralsight.com/browse/business-professional/scrum&amp;psig=AOvVaw28i4NKfzHXsInvD5em5bHV&amp;ust=1508996280058952" TargetMode="External"/><Relationship Id="rId3" Type="http://schemas.openxmlformats.org/officeDocument/2006/relationships/image" Target="../media/image10.jpeg"/><Relationship Id="rId21" Type="http://schemas.openxmlformats.org/officeDocument/2006/relationships/image" Target="../media/image19.png"/><Relationship Id="rId7" Type="http://schemas.openxmlformats.org/officeDocument/2006/relationships/image" Target="../media/image12.png"/><Relationship Id="rId12" Type="http://schemas.openxmlformats.org/officeDocument/2006/relationships/hyperlink" Target="https://www.google.com.ua/url?sa=i&amp;rct=j&amp;q=&amp;esrc=s&amp;source=images&amp;cd=&amp;cad=rja&amp;uact=8&amp;ved=0ahUKEwiPt5ibrIrXAhVmJpoKHfpTAawQjRwIBw&amp;url=https://ardalis.com/encapsulated-collections-in-entity-framework-core&amp;psig=AOvVaw2PKspA2LXvPgdvm4ZWKHUl&amp;ust=1508971799357914" TargetMode="External"/><Relationship Id="rId17" Type="http://schemas.openxmlformats.org/officeDocument/2006/relationships/image" Target="../media/image17.png"/><Relationship Id="rId25" Type="http://schemas.openxmlformats.org/officeDocument/2006/relationships/image" Target="../media/image21.jpeg"/><Relationship Id="rId33" Type="http://schemas.openxmlformats.org/officeDocument/2006/relationships/image" Target="../media/image26.png"/><Relationship Id="rId2" Type="http://schemas.openxmlformats.org/officeDocument/2006/relationships/hyperlink" Target="https://www.google.com.ua/url?sa=i&amp;rct=j&amp;q=&amp;esrc=s&amp;source=images&amp;cd=&amp;cad=rja&amp;uact=8&amp;ved=0ahUKEwjygsDXrIrXAhWBAJoKHch1BpkQjRwIBw&amp;url=https://kanbanize.com/blog/kanbanize-github-integration/&amp;psig=AOvVaw12_iuw0-WXFO3zpjzDcvse&amp;ust=1508971938159198" TargetMode="External"/><Relationship Id="rId16" Type="http://schemas.openxmlformats.org/officeDocument/2006/relationships/hyperlink" Target="https://www.google.com.ua/url?sa=i&amp;rct=j&amp;q=&amp;esrc=s&amp;source=images&amp;cd=&amp;cad=rja&amp;uact=8&amp;ved=0ahUKEwip883FrIrXAhXoA5oKHTa_BaIQjRwIBw&amp;url=https://www.linkedin.com/pulse/why-i-switched-from-subversion-git-never-looked-back-erik-rakhorst&amp;psig=AOvVaw03SVruyRKEY5uEpuf7L2nk&amp;ust=1508971901515375" TargetMode="External"/><Relationship Id="rId20" Type="http://schemas.openxmlformats.org/officeDocument/2006/relationships/hyperlink" Target="https://www.google.com.ua/url?sa=i&amp;rct=j&amp;q=&amp;esrc=s&amp;source=images&amp;cd=&amp;cad=rja&amp;uact=8&amp;ved=0ahUKEwjJkNW0sYrXAhXkJZoKHfIUABoQjRwIBw&amp;url=https://phaser.io/community/slack&amp;psig=AOvVaw2NgVYkwJPUp7yxmuVF0UL8&amp;ust=1508973206425212" TargetMode="External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.ua/url?sa=i&amp;rct=j&amp;q=&amp;esrc=s&amp;source=images&amp;cd=&amp;cad=rja&amp;uact=8&amp;ved=0ahUKEwigoojKq4rXAhVkDJoKHUDwBhEQjRwIBw&amp;url=http://ru.bmstu.wiki/Bootstrap_(front-end_framework)&amp;psig=AOvVaw2U4ipTCWmGOzffeYSXmxE9&amp;ust=1508971617397528" TargetMode="External"/><Relationship Id="rId11" Type="http://schemas.openxmlformats.org/officeDocument/2006/relationships/image" Target="../media/image14.png"/><Relationship Id="rId24" Type="http://schemas.openxmlformats.org/officeDocument/2006/relationships/hyperlink" Target="https://www.google.com.ua/url?sa=i&amp;rct=j&amp;q=&amp;esrc=s&amp;source=images&amp;cd=&amp;cad=rja&amp;uact=8&amp;ved=0ahUKEwjmlZmPh4vXAhUGMZoKHa-TDogQjRwIBw&amp;url=http://www.techgazet.com/install-git-client-smartgit/&amp;psig=AOvVaw1dRPeOV8uv1czGhpfjB6jE&amp;ust=1508996202021477" TargetMode="External"/><Relationship Id="rId32" Type="http://schemas.openxmlformats.org/officeDocument/2006/relationships/image" Target="../media/image25.png"/><Relationship Id="rId5" Type="http://schemas.openxmlformats.org/officeDocument/2006/relationships/image" Target="../media/image11.png"/><Relationship Id="rId15" Type="http://schemas.openxmlformats.org/officeDocument/2006/relationships/image" Target="../media/image16.png"/><Relationship Id="rId23" Type="http://schemas.openxmlformats.org/officeDocument/2006/relationships/image" Target="../media/image20.png"/><Relationship Id="rId28" Type="http://schemas.openxmlformats.org/officeDocument/2006/relationships/hyperlink" Target="https://www.google.com.ua/url?sa=i&amp;rct=j&amp;q=&amp;esrc=s&amp;source=images&amp;cd=&amp;cad=rja&amp;uact=8&amp;ved=0ahUKEwiW4eqVsovXAhXDYpoKHYS_AWEQjRwIBw&amp;url=https://en.wikipedia.org/wiki/HTML&amp;psig=AOvVaw2DY59ZKtTHEanVS1bMv6lb&amp;ust=1509007775020817" TargetMode="External"/><Relationship Id="rId10" Type="http://schemas.openxmlformats.org/officeDocument/2006/relationships/hyperlink" Target="https://www.google.com.ua/url?sa=i&amp;rct=j&amp;q=&amp;esrc=s&amp;source=images&amp;cd=&amp;cad=rja&amp;uact=8&amp;ved=0ahUKEwjnyquBrIrXAhXDa5oKHf4OCfwQjRwIBw&amp;url=https://blogs.msdn.microsoft.com/david/2017/07/20/setting_up_raspian_and_dotnet_core_2_0_on_a_raspberry_pi/&amp;psig=AOvVaw1cEhvb3l5KykmzKEOV0pKe&amp;ust=1508971749009625" TargetMode="External"/><Relationship Id="rId19" Type="http://schemas.openxmlformats.org/officeDocument/2006/relationships/image" Target="../media/image18.png"/><Relationship Id="rId31" Type="http://schemas.openxmlformats.org/officeDocument/2006/relationships/image" Target="../media/image24.png"/><Relationship Id="rId4" Type="http://schemas.openxmlformats.org/officeDocument/2006/relationships/hyperlink" Target="https://www.google.com.ua/url?sa=i&amp;rct=j&amp;q=&amp;esrc=s&amp;source=images&amp;cd=&amp;cad=rja&amp;uact=8&amp;ved=0ahUKEwijk-Sgq4rXAhXpdpoKHQ8WCSAQjRwIBw&amp;url=https://www.quora.com/What-is-required-to-start-learning-React&amp;psig=AOvVaw2BnxnrOfdDrKZq4DW322W0&amp;ust=1508971559801588" TargetMode="External"/><Relationship Id="rId9" Type="http://schemas.openxmlformats.org/officeDocument/2006/relationships/image" Target="../media/image13.png"/><Relationship Id="rId14" Type="http://schemas.openxmlformats.org/officeDocument/2006/relationships/hyperlink" Target="https://www.google.com.ua/url?sa=i&amp;rct=j&amp;q=&amp;esrc=s&amp;source=images&amp;cd=&amp;cad=rja&amp;uact=8&amp;ved=0ahUKEwiLzaO0rIrXAhVLD5oKHbMFAmcQjRwIBw&amp;url=https://github.com/postmanlabs/postman-app-support&amp;psig=AOvVaw3e0ceWCkroGSGkWPo59WXB&amp;ust=1508971865062551" TargetMode="External"/><Relationship Id="rId22" Type="http://schemas.openxmlformats.org/officeDocument/2006/relationships/hyperlink" Target="https://www.google.com.ua/url?sa=i&amp;rct=j&amp;q=&amp;esrc=s&amp;source=images&amp;cd=&amp;cad=rja&amp;uact=8&amp;ved=0ahUKEwj5hI_khovXAhWKB5oKHVZdCWUQjRwIBw&amp;url=https://mva.microsoft.com/product-training/visual-studio-courses&amp;psig=AOvVaw269nDvIEgxcGnfPo_Ert9G&amp;ust=1508996125232064" TargetMode="External"/><Relationship Id="rId27" Type="http://schemas.openxmlformats.org/officeDocument/2006/relationships/image" Target="../media/image22.png"/><Relationship Id="rId30" Type="http://schemas.openxmlformats.org/officeDocument/2006/relationships/hyperlink" Target="https://www.google.com.ua/url?sa=i&amp;rct=j&amp;q=&amp;esrc=s&amp;source=images&amp;cd=&amp;cad=rja&amp;uact=8&amp;ved=0ahUKEwiP4PC4sovXAhVBQpoKHf_YBIMQjRwIBw&amp;url=http://divinitycomputing.com/technologies/css-3/&amp;psig=AOvVaw15QecRiVzo01W_xx8nUCWm&amp;ust=1509007848920786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626" y="2491116"/>
            <a:ext cx="7452358" cy="1603216"/>
          </a:xfrm>
        </p:spPr>
        <p:txBody>
          <a:bodyPr/>
          <a:lstStyle/>
          <a:p>
            <a:pPr algn="ctr"/>
            <a:r>
              <a:rPr lang="en-AU" dirty="0"/>
              <a:t>Educational Program Advisor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4270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User flow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168" y="763571"/>
            <a:ext cx="3707130" cy="609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81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User story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954" y="923825"/>
            <a:ext cx="6956487" cy="575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09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Mockup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25" y="1545020"/>
            <a:ext cx="3881466" cy="482184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433" y="1545018"/>
            <a:ext cx="4400258" cy="482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23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Mockup</a:t>
            </a:r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4188"/>
            <a:ext cx="9144000" cy="535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16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Mockup</a:t>
            </a:r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4188"/>
            <a:ext cx="9144000" cy="535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87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Mockup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4188"/>
            <a:ext cx="9144000" cy="535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15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Base</a:t>
            </a:r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3552"/>
            <a:ext cx="9144000" cy="385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11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тексту 1"/>
          <p:cNvSpPr>
            <a:spLocks noGrp="1"/>
          </p:cNvSpPr>
          <p:nvPr>
            <p:ph type="body" sz="quarter" idx="10"/>
          </p:nvPr>
        </p:nvSpPr>
        <p:spPr>
          <a:xfrm>
            <a:off x="272144" y="1592494"/>
            <a:ext cx="8675404" cy="1981979"/>
          </a:xfrm>
        </p:spPr>
        <p:txBody>
          <a:bodyPr/>
          <a:lstStyle/>
          <a:p>
            <a:r>
              <a:rPr lang="en-US" dirty="0" smtClean="0"/>
              <a:t>To fill data base tables that contain information about universities and their specialties, we </a:t>
            </a:r>
            <a:r>
              <a:rPr lang="en-US" dirty="0" smtClean="0"/>
              <a:t>created </a:t>
            </a:r>
            <a:r>
              <a:rPr lang="en-US" dirty="0" smtClean="0"/>
              <a:t>additional desktop application that </a:t>
            </a:r>
            <a:r>
              <a:rPr lang="en-US" dirty="0" smtClean="0"/>
              <a:t>parses </a:t>
            </a:r>
            <a:r>
              <a:rPr lang="en-US" dirty="0" smtClean="0"/>
              <a:t>information from site “vstup.info”.</a:t>
            </a:r>
          </a:p>
          <a:p>
            <a:r>
              <a:rPr lang="en-US" dirty="0" smtClean="0"/>
              <a:t>This application will be </a:t>
            </a:r>
            <a:r>
              <a:rPr lang="en-US" dirty="0" err="1" smtClean="0"/>
              <a:t>runned</a:t>
            </a:r>
            <a:r>
              <a:rPr lang="en-US" dirty="0" smtClean="0"/>
              <a:t> once </a:t>
            </a:r>
            <a:r>
              <a:rPr lang="en-US" dirty="0" smtClean="0"/>
              <a:t>per year,  </a:t>
            </a:r>
            <a:r>
              <a:rPr lang="en-US" dirty="0" smtClean="0"/>
              <a:t>if there has been </a:t>
            </a:r>
            <a:r>
              <a:rPr lang="en-US" dirty="0" smtClean="0"/>
              <a:t>added new universities or new specialties.</a:t>
            </a:r>
            <a:endParaRPr lang="en-US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integration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7" b="4873"/>
          <a:stretch/>
        </p:blipFill>
        <p:spPr bwMode="auto">
          <a:xfrm>
            <a:off x="451261" y="3526971"/>
            <a:ext cx="5165767" cy="2933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Результат пошуку зображень за запитом &quot;data base&quot;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974" y="4171518"/>
            <a:ext cx="1391639" cy="1391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76457" y="556315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MSSQL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Стрілка вправо 4"/>
          <p:cNvSpPr/>
          <p:nvPr/>
        </p:nvSpPr>
        <p:spPr>
          <a:xfrm>
            <a:off x="5842660" y="4773881"/>
            <a:ext cx="1341911" cy="219693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TEAM</a:t>
            </a:r>
            <a:r>
              <a:rPr lang="en-US" dirty="0" smtClean="0"/>
              <a:t> </a:t>
            </a:r>
            <a:r>
              <a:rPr lang="en-US" dirty="0" err="1" smtClean="0"/>
              <a:t>TEAM</a:t>
            </a:r>
            <a:endParaRPr lang="en-US" dirty="0"/>
          </a:p>
        </p:txBody>
      </p:sp>
      <p:pic>
        <p:nvPicPr>
          <p:cNvPr id="3074" name="Picture 2" descr="https://avatars2.githubusercontent.com/u/20093648?s=400&amp;v=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773" y="2063185"/>
            <a:ext cx="1382363" cy="138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avatars3.githubusercontent.com/u/5329272?s=400&amp;v=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224" y="4622892"/>
            <a:ext cx="1557760" cy="155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Nastia\Desktop\Нова папка\photos\2017_паска\IMG_1825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31" b="26034"/>
          <a:stretch/>
        </p:blipFill>
        <p:spPr bwMode="auto">
          <a:xfrm>
            <a:off x="2999848" y="2063185"/>
            <a:ext cx="1509926" cy="138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Світлина від Наталії Свистун.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67" t="19027" r="18783" b="29287"/>
          <a:stretch/>
        </p:blipFill>
        <p:spPr bwMode="auto">
          <a:xfrm>
            <a:off x="5892136" y="2063185"/>
            <a:ext cx="1588363" cy="138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 descr="Світлина від Iryna Kmet.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499" y="2063185"/>
            <a:ext cx="1417379" cy="138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Результат пошуку зображень за запитом &quot;андрій стецькович&quot;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131" y="4614792"/>
            <a:ext cx="1565859" cy="1565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9" name="Picture 17" descr="C:\Users\Nastia\Desktop\Записати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41" y="1502535"/>
            <a:ext cx="2500301" cy="2564779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266" y="3665826"/>
            <a:ext cx="2023414" cy="3014044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 descr="Світлина від Оксани Качмар.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56" t="16256" r="17786" b="31823"/>
          <a:stretch/>
        </p:blipFill>
        <p:spPr bwMode="auto">
          <a:xfrm>
            <a:off x="7243947" y="4606224"/>
            <a:ext cx="1653931" cy="156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3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Пов’язане зображення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82" y="889605"/>
            <a:ext cx="6134688" cy="5692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Результат пошуку зображень за запитом &quot;знак питання png&quot;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182" y="1482780"/>
            <a:ext cx="2305050" cy="417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10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i="1" u="sng" dirty="0" smtClean="0"/>
              <a:t>Problem:</a:t>
            </a:r>
            <a:r>
              <a:rPr lang="en-US" dirty="0" smtClean="0"/>
              <a:t> Every year school graduates</a:t>
            </a:r>
            <a:r>
              <a:rPr lang="uk-UA" dirty="0" smtClean="0"/>
              <a:t> </a:t>
            </a:r>
            <a:r>
              <a:rPr lang="en-US" dirty="0" smtClean="0"/>
              <a:t>face</a:t>
            </a:r>
            <a:r>
              <a:rPr lang="uk-UA" dirty="0" smtClean="0"/>
              <a:t> </a:t>
            </a:r>
            <a:r>
              <a:rPr lang="en-US" dirty="0" smtClean="0"/>
              <a:t>the </a:t>
            </a:r>
            <a:r>
              <a:rPr lang="en-US" dirty="0" smtClean="0"/>
              <a:t>problem </a:t>
            </a:r>
            <a:r>
              <a:rPr lang="en-US" dirty="0"/>
              <a:t>of </a:t>
            </a:r>
            <a:r>
              <a:rPr lang="en-US" dirty="0" smtClean="0"/>
              <a:t>choosing a higher educational institution</a:t>
            </a:r>
            <a:r>
              <a:rPr lang="uk-UA" dirty="0" smtClean="0"/>
              <a:t>. </a:t>
            </a:r>
            <a:endParaRPr lang="en-US" dirty="0" smtClean="0"/>
          </a:p>
          <a:p>
            <a:r>
              <a:rPr lang="en-US" dirty="0" smtClean="0"/>
              <a:t>What specialty to choose? </a:t>
            </a:r>
          </a:p>
          <a:p>
            <a:r>
              <a:rPr lang="en-US" dirty="0" smtClean="0"/>
              <a:t>What university to enter?</a:t>
            </a:r>
            <a:endParaRPr lang="uk-UA" dirty="0" smtClean="0"/>
          </a:p>
          <a:p>
            <a:endParaRPr lang="en-US" dirty="0" smtClean="0"/>
          </a:p>
          <a:p>
            <a:r>
              <a:rPr lang="en-US" i="1" u="sng" dirty="0" smtClean="0"/>
              <a:t>Users:</a:t>
            </a:r>
            <a:r>
              <a:rPr lang="en-US" dirty="0" smtClean="0"/>
              <a:t> School graduates and </a:t>
            </a:r>
            <a:r>
              <a:rPr lang="en-US" dirty="0" smtClean="0"/>
              <a:t>their parents, who are deciding which  university to choose.</a:t>
            </a:r>
            <a:endParaRPr lang="en-US" dirty="0" smtClean="0"/>
          </a:p>
          <a:p>
            <a:endParaRPr lang="en-US" i="1" u="sng" dirty="0" smtClean="0"/>
          </a:p>
          <a:p>
            <a:r>
              <a:rPr lang="en-US" i="1" u="sng" dirty="0" smtClean="0"/>
              <a:t>Solution:</a:t>
            </a:r>
            <a:r>
              <a:rPr lang="en-US" dirty="0" smtClean="0"/>
              <a:t>  Web </a:t>
            </a:r>
            <a:r>
              <a:rPr lang="en-US" dirty="0" smtClean="0"/>
              <a:t>application that contains </a:t>
            </a:r>
            <a:r>
              <a:rPr lang="en-US" dirty="0" smtClean="0"/>
              <a:t>list of all universities with details, prof </a:t>
            </a:r>
            <a:r>
              <a:rPr lang="en-US" dirty="0" err="1" smtClean="0"/>
              <a:t>orientational</a:t>
            </a:r>
            <a:r>
              <a:rPr lang="en-US" dirty="0" smtClean="0"/>
              <a:t> </a:t>
            </a:r>
            <a:r>
              <a:rPr lang="en-US" dirty="0" smtClean="0"/>
              <a:t>tests</a:t>
            </a:r>
            <a:r>
              <a:rPr lang="en-US" dirty="0"/>
              <a:t>, specialties selection algorithms.</a:t>
            </a:r>
            <a:endParaRPr lang="uk-UA" i="1" u="sng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8120417" y="182081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10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User roles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8276"/>
          <a:stretch/>
        </p:blipFill>
        <p:spPr>
          <a:xfrm>
            <a:off x="1150880" y="1475137"/>
            <a:ext cx="7433659" cy="3900904"/>
          </a:xfrm>
          <a:prstGeom prst="rect">
            <a:avLst/>
          </a:prstGeom>
        </p:spPr>
      </p:pic>
      <p:sp>
        <p:nvSpPr>
          <p:cNvPr id="5" name="Місце для тексту 4"/>
          <p:cNvSpPr>
            <a:spLocks noGrp="1"/>
          </p:cNvSpPr>
          <p:nvPr>
            <p:ph type="body" sz="quarter" idx="10"/>
          </p:nvPr>
        </p:nvSpPr>
        <p:spPr>
          <a:xfrm>
            <a:off x="1911759" y="5502167"/>
            <a:ext cx="1493593" cy="50449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Admin</a:t>
            </a:r>
            <a:endParaRPr lang="en-US" sz="2800" dirty="0"/>
          </a:p>
        </p:txBody>
      </p:sp>
      <p:sp>
        <p:nvSpPr>
          <p:cNvPr id="6" name="Місце для тексту 4"/>
          <p:cNvSpPr txBox="1">
            <a:spLocks/>
          </p:cNvSpPr>
          <p:nvPr/>
        </p:nvSpPr>
        <p:spPr>
          <a:xfrm>
            <a:off x="3531476" y="5502170"/>
            <a:ext cx="2743199" cy="504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Tx/>
              <a:buNone/>
              <a:defRPr sz="2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734" indent="-22857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▪"/>
              <a:defRPr sz="2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2886" indent="-22857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-"/>
              <a:defRPr sz="2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040" indent="-22857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20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Registered User</a:t>
            </a:r>
          </a:p>
        </p:txBody>
      </p:sp>
      <p:sp>
        <p:nvSpPr>
          <p:cNvPr id="7" name="Місце для тексту 4"/>
          <p:cNvSpPr txBox="1">
            <a:spLocks/>
          </p:cNvSpPr>
          <p:nvPr/>
        </p:nvSpPr>
        <p:spPr>
          <a:xfrm>
            <a:off x="6714485" y="5496910"/>
            <a:ext cx="1215065" cy="504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Tx/>
              <a:buNone/>
              <a:defRPr sz="2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734" indent="-22857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▪"/>
              <a:defRPr sz="2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2886" indent="-22857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-"/>
              <a:defRPr sz="2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040" indent="-22857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20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Visitor</a:t>
            </a:r>
          </a:p>
        </p:txBody>
      </p:sp>
    </p:spTree>
    <p:extLst>
      <p:ext uri="{BB962C8B-B14F-4D97-AF65-F5344CB8AC3E}">
        <p14:creationId xmlns:p14="http://schemas.microsoft.com/office/powerpoint/2010/main" val="80671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тексту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View list of universities, specialties with </a:t>
            </a:r>
            <a:r>
              <a:rPr lang="en-US" dirty="0" smtClean="0"/>
              <a:t>detailed </a:t>
            </a:r>
            <a:r>
              <a:rPr lang="en-US" dirty="0" smtClean="0"/>
              <a:t>information 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View </a:t>
            </a:r>
            <a:r>
              <a:rPr lang="en-US" dirty="0" smtClean="0"/>
              <a:t>TOP universities </a:t>
            </a:r>
            <a:endParaRPr lang="uk-UA" dirty="0"/>
          </a:p>
          <a:p>
            <a:pPr marL="457200" indent="-457200">
              <a:buAutoNum type="arabicPeriod"/>
            </a:pPr>
            <a:r>
              <a:rPr lang="en-US" dirty="0" smtClean="0"/>
              <a:t>Registration (SSO)</a:t>
            </a:r>
          </a:p>
          <a:p>
            <a:pPr marL="457200" indent="-457200">
              <a:buAutoNum type="arabicPeriod"/>
            </a:pPr>
            <a:r>
              <a:rPr lang="en-US" dirty="0" smtClean="0"/>
              <a:t>Research</a:t>
            </a: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Visitor functionality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63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тексту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 algn="just">
              <a:buAutoNum type="arabicPeriod"/>
            </a:pPr>
            <a:r>
              <a:rPr lang="en-US" dirty="0"/>
              <a:t>Create </a:t>
            </a:r>
            <a:r>
              <a:rPr lang="en-US" dirty="0" smtClean="0"/>
              <a:t>an account where personal data can be showed</a:t>
            </a:r>
            <a:endParaRPr lang="en-US" dirty="0"/>
          </a:p>
          <a:p>
            <a:pPr marL="457200" indent="-457200" algn="just">
              <a:buAutoNum type="arabicPeriod"/>
            </a:pPr>
            <a:r>
              <a:rPr lang="en-US" dirty="0"/>
              <a:t>Add to wish list interested </a:t>
            </a:r>
            <a:r>
              <a:rPr lang="en-US" dirty="0" smtClean="0"/>
              <a:t>specialties</a:t>
            </a:r>
            <a:endParaRPr lang="en-US" dirty="0"/>
          </a:p>
          <a:p>
            <a:pPr marL="457200" indent="-457200" algn="just">
              <a:buAutoNum type="arabicPeriod"/>
            </a:pPr>
            <a:r>
              <a:rPr lang="en-US" dirty="0"/>
              <a:t>Pass </a:t>
            </a:r>
            <a:r>
              <a:rPr lang="en-US" dirty="0" smtClean="0"/>
              <a:t>prof </a:t>
            </a:r>
            <a:r>
              <a:rPr lang="en-US" dirty="0" err="1" smtClean="0"/>
              <a:t>orientational</a:t>
            </a:r>
            <a:r>
              <a:rPr lang="en-US" dirty="0" smtClean="0"/>
              <a:t> </a:t>
            </a:r>
            <a:r>
              <a:rPr lang="en-US" dirty="0"/>
              <a:t>tests</a:t>
            </a:r>
          </a:p>
          <a:p>
            <a:pPr marL="457200" indent="-457200" algn="just">
              <a:buAutoNum type="arabicPeriod"/>
            </a:pPr>
            <a:r>
              <a:rPr lang="en-US" dirty="0"/>
              <a:t>Auto generation of specialty list where </a:t>
            </a:r>
            <a:r>
              <a:rPr lang="en-US" dirty="0" smtClean="0"/>
              <a:t>he can</a:t>
            </a:r>
            <a:r>
              <a:rPr lang="en-US" dirty="0" smtClean="0"/>
              <a:t> </a:t>
            </a:r>
            <a:r>
              <a:rPr lang="en-US" dirty="0"/>
              <a:t>apply documents</a:t>
            </a:r>
          </a:p>
          <a:p>
            <a:pPr marL="457200" indent="-457200" algn="just">
              <a:buAutoNum type="arabicPeriod"/>
            </a:pPr>
            <a:r>
              <a:rPr lang="en-US" dirty="0" smtClean="0"/>
              <a:t>Specialty list can be generated based on ZNO subjects, Directions, and by Districts</a:t>
            </a:r>
            <a:endParaRPr lang="en-US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/>
              <a:t>Registered user functionality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3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тексту 1"/>
          <p:cNvSpPr>
            <a:spLocks noGrp="1"/>
          </p:cNvSpPr>
          <p:nvPr>
            <p:ph type="body" sz="quarter" idx="10"/>
          </p:nvPr>
        </p:nvSpPr>
        <p:spPr>
          <a:xfrm>
            <a:off x="5943607" y="2166098"/>
            <a:ext cx="3105825" cy="411563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http://www.vstup.info</a:t>
            </a:r>
            <a:r>
              <a:rPr lang="en-US" dirty="0" smtClean="0">
                <a:hlinkClick r:id="rId2"/>
              </a:rPr>
              <a:t>/</a:t>
            </a:r>
            <a:r>
              <a:rPr lang="en-US" dirty="0"/>
              <a:t> </a:t>
            </a: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Analogues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31" b="23449"/>
          <a:stretch/>
        </p:blipFill>
        <p:spPr bwMode="auto">
          <a:xfrm>
            <a:off x="385009" y="1481957"/>
            <a:ext cx="5502167" cy="2270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2" t="9773" r="5277" b="25626"/>
          <a:stretch/>
        </p:blipFill>
        <p:spPr bwMode="auto">
          <a:xfrm>
            <a:off x="385009" y="3876596"/>
            <a:ext cx="5871100" cy="2587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Місце для тексту 1"/>
          <p:cNvSpPr txBox="1">
            <a:spLocks/>
          </p:cNvSpPr>
          <p:nvPr/>
        </p:nvSpPr>
        <p:spPr>
          <a:xfrm>
            <a:off x="5704907" y="5088939"/>
            <a:ext cx="3439102" cy="728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Tx/>
              <a:buNone/>
              <a:defRPr sz="2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734" indent="-22857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▪"/>
              <a:defRPr sz="2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2886" indent="-22857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-"/>
              <a:defRPr sz="2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040" indent="-22857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20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5"/>
              </a:rPr>
              <a:t>https://abit-poisk.org.ua/rate-review/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31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Picture 16" descr="Результат пошуку зображень за запитом &quot;git hub&quot;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520" y="5269909"/>
            <a:ext cx="2111591" cy="123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Technologies we use</a:t>
            </a:r>
            <a:endParaRPr lang="en-US" dirty="0"/>
          </a:p>
        </p:txBody>
      </p:sp>
      <p:pic>
        <p:nvPicPr>
          <p:cNvPr id="2050" name="Picture 2" descr="Результат пошуку зображень за запитом &quot;react&quot;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86" y="1604309"/>
            <a:ext cx="1834711" cy="857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Результат пошуку зображень за запитом &quot;bootstrap&quot;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954" y="2888240"/>
            <a:ext cx="1139310" cy="1139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Результат пошуку зображень за запитом &quot;mssql&quot;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817" y="2867010"/>
            <a:ext cx="2038553" cy="98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Результат пошуку зображень за запитом &quot;.net core&quot;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238" y="1631632"/>
            <a:ext cx="1361745" cy="102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Результат пошуку зображень за запитом &quot;entity framework&quot;">
            <a:hlinkClick r:id="rId12"/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652" y="1353269"/>
            <a:ext cx="1819104" cy="110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Результат пошуку зображень за запитом &quot;postman&quot;">
            <a:hlinkClick r:id="rId14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970" y="2531436"/>
            <a:ext cx="1606000" cy="6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Результат пошуку зображень за запитом &quot;git&quot;">
            <a:hlinkClick r:id="rId16"/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02" y="4775625"/>
            <a:ext cx="1393277" cy="58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Пов’язане зображення">
            <a:hlinkClick r:id="rId18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841" y="1981327"/>
            <a:ext cx="1813676" cy="60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Результат пошуку зображень за запитом &quot;slack&quot;">
            <a:hlinkClick r:id="rId20"/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877" y="4775625"/>
            <a:ext cx="1796775" cy="71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Результат пошуку зображень за запитом &quot;visual studio&quot;">
            <a:hlinkClick r:id="rId22"/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203" y="2702408"/>
            <a:ext cx="1446677" cy="75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Пов’язане зображення">
            <a:hlinkClick r:id="rId24"/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950" y="5715053"/>
            <a:ext cx="2057403" cy="93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Пов’язане зображення">
            <a:hlinkClick r:id="rId26"/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652" y="3849296"/>
            <a:ext cx="2199189" cy="219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479521" y="5607336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SCRUM</a:t>
            </a:r>
            <a:endParaRPr lang="en-US" b="1" dirty="0"/>
          </a:p>
        </p:txBody>
      </p:sp>
      <p:pic>
        <p:nvPicPr>
          <p:cNvPr id="5" name="Picture 4" descr="Результат пошуку зображень за запитом &quot;html&quot;">
            <a:hlinkClick r:id="rId28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97" y="2505395"/>
            <a:ext cx="987644" cy="98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Результат пошуку зображень за запитом &quot;css 3&quot;">
            <a:hlinkClick r:id="rId30"/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065" y="2479601"/>
            <a:ext cx="1039232" cy="103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970" y="3738877"/>
            <a:ext cx="2551739" cy="79103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996" y="5682907"/>
            <a:ext cx="1561360" cy="58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18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Solution architecture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48" t="34910" r="12143" b="43740"/>
          <a:stretch/>
        </p:blipFill>
        <p:spPr bwMode="auto">
          <a:xfrm>
            <a:off x="273132" y="1484411"/>
            <a:ext cx="7172697" cy="1977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17" y="4074348"/>
            <a:ext cx="7184213" cy="219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39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Slides Brand Panel">
  <a:themeElements>
    <a:clrScheme name="SoftServe Color Scheme">
      <a:dk1>
        <a:srgbClr val="131515"/>
      </a:dk1>
      <a:lt1>
        <a:srgbClr val="FFFFFF"/>
      </a:lt1>
      <a:dk2>
        <a:srgbClr val="171B65"/>
      </a:dk2>
      <a:lt2>
        <a:srgbClr val="00B4D5"/>
      </a:lt2>
      <a:accent1>
        <a:srgbClr val="171B65"/>
      </a:accent1>
      <a:accent2>
        <a:srgbClr val="00B4D5"/>
      </a:accent2>
      <a:accent3>
        <a:srgbClr val="BED62F"/>
      </a:accent3>
      <a:accent4>
        <a:srgbClr val="CBCECE"/>
      </a:accent4>
      <a:accent5>
        <a:srgbClr val="515D65"/>
      </a:accent5>
      <a:accent6>
        <a:srgbClr val="FFFFFF"/>
      </a:accent6>
      <a:hlink>
        <a:srgbClr val="00B4D5"/>
      </a:hlink>
      <a:folHlink>
        <a:srgbClr val="356A95"/>
      </a:folHlink>
    </a:clrScheme>
    <a:fontScheme name="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 Slides with Logo">
  <a:themeElements>
    <a:clrScheme name="softserve_color">
      <a:dk1>
        <a:srgbClr val="171B65"/>
      </a:dk1>
      <a:lt1>
        <a:srgbClr val="FFFFFF"/>
      </a:lt1>
      <a:dk2>
        <a:srgbClr val="171B65"/>
      </a:dk2>
      <a:lt2>
        <a:srgbClr val="00B4D5"/>
      </a:lt2>
      <a:accent1>
        <a:srgbClr val="171B65"/>
      </a:accent1>
      <a:accent2>
        <a:srgbClr val="00B4D5"/>
      </a:accent2>
      <a:accent3>
        <a:srgbClr val="FFFFFF"/>
      </a:accent3>
      <a:accent4>
        <a:srgbClr val="CBCECE"/>
      </a:accent4>
      <a:accent5>
        <a:srgbClr val="515D65"/>
      </a:accent5>
      <a:accent6>
        <a:srgbClr val="BED62F"/>
      </a:accent6>
      <a:hlink>
        <a:srgbClr val="00B4D5"/>
      </a:hlink>
      <a:folHlink>
        <a:srgbClr val="356A95"/>
      </a:folHlink>
    </a:clrScheme>
    <a:fontScheme name="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hapter Slides">
  <a:themeElements>
    <a:clrScheme name="softserve_color">
      <a:dk1>
        <a:srgbClr val="171B65"/>
      </a:dk1>
      <a:lt1>
        <a:srgbClr val="FFFFFF"/>
      </a:lt1>
      <a:dk2>
        <a:srgbClr val="171B65"/>
      </a:dk2>
      <a:lt2>
        <a:srgbClr val="00B4D5"/>
      </a:lt2>
      <a:accent1>
        <a:srgbClr val="171B65"/>
      </a:accent1>
      <a:accent2>
        <a:srgbClr val="00B4D5"/>
      </a:accent2>
      <a:accent3>
        <a:srgbClr val="FFFFFF"/>
      </a:accent3>
      <a:accent4>
        <a:srgbClr val="CBCECE"/>
      </a:accent4>
      <a:accent5>
        <a:srgbClr val="515D65"/>
      </a:accent5>
      <a:accent6>
        <a:srgbClr val="BED62F"/>
      </a:accent6>
      <a:hlink>
        <a:srgbClr val="00B4D5"/>
      </a:hlink>
      <a:folHlink>
        <a:srgbClr val="356A95"/>
      </a:folHlink>
    </a:clrScheme>
    <a:fontScheme name="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2876</TotalTime>
  <Words>218</Words>
  <Application>Microsoft Office PowerPoint</Application>
  <PresentationFormat>Экран (4:3)</PresentationFormat>
  <Paragraphs>42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Calibri</vt:lpstr>
      <vt:lpstr>Tahoma</vt:lpstr>
      <vt:lpstr>Title Slides Brand Panel</vt:lpstr>
      <vt:lpstr>Blank Slides with Logo</vt:lpstr>
      <vt:lpstr>Chapter Slides</vt:lpstr>
      <vt:lpstr>Educational Program Advisor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Nastia</dc:creator>
  <cp:lastModifiedBy>Asus</cp:lastModifiedBy>
  <cp:revision>217</cp:revision>
  <dcterms:created xsi:type="dcterms:W3CDTF">2015-09-10T13:48:25Z</dcterms:created>
  <dcterms:modified xsi:type="dcterms:W3CDTF">2017-11-15T11:51:39Z</dcterms:modified>
</cp:coreProperties>
</file>