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676" r:id="rId2"/>
    <p:sldMasterId id="2147483686" r:id="rId3"/>
  </p:sldMasterIdLst>
  <p:notesMasterIdLst>
    <p:notesMasterId r:id="rId22"/>
  </p:notesMasterIdLst>
  <p:handoutMasterIdLst>
    <p:handoutMasterId r:id="rId23"/>
  </p:handoutMasterIdLst>
  <p:sldIdLst>
    <p:sldId id="287" r:id="rId4"/>
    <p:sldId id="268" r:id="rId5"/>
    <p:sldId id="291" r:id="rId6"/>
    <p:sldId id="267" r:id="rId7"/>
    <p:sldId id="281" r:id="rId8"/>
    <p:sldId id="288" r:id="rId9"/>
    <p:sldId id="289" r:id="rId10"/>
    <p:sldId id="279" r:id="rId11"/>
    <p:sldId id="290" r:id="rId12"/>
    <p:sldId id="293" r:id="rId13"/>
    <p:sldId id="269" r:id="rId14"/>
    <p:sldId id="295" r:id="rId15"/>
    <p:sldId id="294" r:id="rId16"/>
    <p:sldId id="292" r:id="rId17"/>
    <p:sldId id="297" r:id="rId18"/>
    <p:sldId id="298" r:id="rId19"/>
    <p:sldId id="296" r:id="rId20"/>
    <p:sldId id="262" r:id="rId21"/>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2160" userDrawn="1">
          <p15:clr>
            <a:srgbClr val="A4A3A4"/>
          </p15:clr>
        </p15:guide>
        <p15:guide id="4" orient="horz" pos="213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71B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0A15C55-8517-42AA-B614-E9B94910E393}">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20" autoAdjust="0"/>
    <p:restoredTop sz="51937" autoAdjust="0"/>
  </p:normalViewPr>
  <p:slideViewPr>
    <p:cSldViewPr snapToGrid="0" showGuides="1">
      <p:cViewPr varScale="1">
        <p:scale>
          <a:sx n="43" d="100"/>
          <a:sy n="43" d="100"/>
        </p:scale>
        <p:origin x="2746" y="38"/>
      </p:cViewPr>
      <p:guideLst>
        <p:guide pos="2880"/>
        <p:guide orient="horz" pos="2160"/>
        <p:guide orient="horz" pos="213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F7676A-16FE-41B0-990D-65C7DB39A42C}" type="datetimeFigureOut">
              <a:rPr lang="uk-UA" smtClean="0"/>
              <a:t>26.10.2017</a:t>
            </a:fld>
            <a:endParaRPr lang="uk-U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423AE1-4A07-4FCA-AD40-38BC1EAF6419}" type="slidenum">
              <a:rPr lang="uk-UA" smtClean="0"/>
              <a:t>‹#›</a:t>
            </a:fld>
            <a:endParaRPr lang="uk-UA"/>
          </a:p>
        </p:txBody>
      </p:sp>
    </p:spTree>
    <p:extLst>
      <p:ext uri="{BB962C8B-B14F-4D97-AF65-F5344CB8AC3E}">
        <p14:creationId xmlns:p14="http://schemas.microsoft.com/office/powerpoint/2010/main" val="880986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DE2F17-2A84-4183-90EA-0288848BD652}" type="datetimeFigureOut">
              <a:rPr lang="uk-UA" smtClean="0"/>
              <a:t>26.10.2017</a:t>
            </a:fld>
            <a:endParaRPr lang="uk-UA"/>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680972-F2DF-4A43-88BD-D70CED0FD094}" type="slidenum">
              <a:rPr lang="uk-UA" smtClean="0"/>
              <a:t>‹#›</a:t>
            </a:fld>
            <a:endParaRPr lang="uk-UA"/>
          </a:p>
        </p:txBody>
      </p:sp>
    </p:spTree>
    <p:extLst>
      <p:ext uri="{BB962C8B-B14F-4D97-AF65-F5344CB8AC3E}">
        <p14:creationId xmlns:p14="http://schemas.microsoft.com/office/powerpoint/2010/main" val="3868850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23 design patterns (including 5 creational patterns) were described in book by Gang of four (Erich Gamma, Richard Helm, Ralph Johnson and John </a:t>
            </a:r>
            <a:r>
              <a:rPr lang="en-US" baseline="0" dirty="0" err="1" smtClean="0"/>
              <a:t>Vlissides</a:t>
            </a:r>
            <a:r>
              <a:rPr lang="en-US" baseline="0" dirty="0" smtClean="0"/>
              <a:t>) in 1994.</a:t>
            </a:r>
          </a:p>
          <a:p>
            <a:r>
              <a:rPr lang="en-US" dirty="0" smtClean="0"/>
              <a:t>But today,</a:t>
            </a:r>
            <a:r>
              <a:rPr lang="en-US" baseline="0" dirty="0" smtClean="0"/>
              <a:t> t</a:t>
            </a:r>
            <a:r>
              <a:rPr lang="en-US" dirty="0" smtClean="0"/>
              <a:t>oday we’re going to talk about only Creational Patterns in C#.</a:t>
            </a:r>
            <a:endParaRPr lang="uk-UA" dirty="0"/>
          </a:p>
        </p:txBody>
      </p:sp>
      <p:sp>
        <p:nvSpPr>
          <p:cNvPr id="4" name="Номер слайда 3"/>
          <p:cNvSpPr>
            <a:spLocks noGrp="1"/>
          </p:cNvSpPr>
          <p:nvPr>
            <p:ph type="sldNum" sz="quarter" idx="10"/>
          </p:nvPr>
        </p:nvSpPr>
        <p:spPr/>
        <p:txBody>
          <a:bodyPr/>
          <a:lstStyle/>
          <a:p>
            <a:fld id="{CF680972-F2DF-4A43-88BD-D70CED0FD094}" type="slidenum">
              <a:rPr lang="uk-UA" smtClean="0"/>
              <a:t>1</a:t>
            </a:fld>
            <a:endParaRPr lang="uk-UA"/>
          </a:p>
        </p:txBody>
      </p:sp>
    </p:spTree>
    <p:extLst>
      <p:ext uri="{BB962C8B-B14F-4D97-AF65-F5344CB8AC3E}">
        <p14:creationId xmlns:p14="http://schemas.microsoft.com/office/powerpoint/2010/main" val="2799150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Foreman, should give the builder instructions for building parts of the house in a certain</a:t>
            </a:r>
            <a:r>
              <a:rPr lang="en-US" baseline="0" dirty="0" smtClean="0"/>
              <a:t> </a:t>
            </a:r>
            <a:r>
              <a:rPr lang="en-US" dirty="0" smtClean="0"/>
              <a:t>sequence. For example:</a:t>
            </a:r>
          </a:p>
          <a:p>
            <a:r>
              <a:rPr lang="en-US" dirty="0" smtClean="0"/>
              <a:t>1. "Build a basement,</a:t>
            </a:r>
          </a:p>
          <a:p>
            <a:r>
              <a:rPr lang="en-US" dirty="0" smtClean="0"/>
              <a:t>2. "Build a </a:t>
            </a:r>
            <a:r>
              <a:rPr lang="en-US" dirty="0" err="1" smtClean="0"/>
              <a:t>storey</a:t>
            </a:r>
            <a:r>
              <a:rPr lang="en-US" dirty="0" smtClean="0"/>
              <a:t>",</a:t>
            </a:r>
          </a:p>
          <a:p>
            <a:r>
              <a:rPr lang="en-US" dirty="0" smtClean="0"/>
              <a:t>3. "Build a roof".</a:t>
            </a:r>
          </a:p>
          <a:p>
            <a:r>
              <a:rPr lang="en-US" dirty="0" smtClean="0"/>
              <a:t>The method of building a house determines the type of concrete builder. A bricklayer, who builds a house of brick will build a house in a different way, from a carpenter who will build a log house (wooden house) from logs. Thus, according to the project, the foreman must call the appropriate builder and give him the appropriate instructions in a certain order. First, build a basement, then a floor and, last but not least, a roof.</a:t>
            </a:r>
            <a:endParaRPr lang="uk-UA" dirty="0"/>
          </a:p>
        </p:txBody>
      </p:sp>
      <p:sp>
        <p:nvSpPr>
          <p:cNvPr id="4" name="Номер слайда 3"/>
          <p:cNvSpPr>
            <a:spLocks noGrp="1"/>
          </p:cNvSpPr>
          <p:nvPr>
            <p:ph type="sldNum" sz="quarter" idx="10"/>
          </p:nvPr>
        </p:nvSpPr>
        <p:spPr/>
        <p:txBody>
          <a:bodyPr/>
          <a:lstStyle/>
          <a:p>
            <a:fld id="{CF680972-F2DF-4A43-88BD-D70CED0FD094}" type="slidenum">
              <a:rPr lang="uk-UA" smtClean="0"/>
              <a:t>12</a:t>
            </a:fld>
            <a:endParaRPr lang="uk-UA"/>
          </a:p>
        </p:txBody>
      </p:sp>
    </p:spTree>
    <p:extLst>
      <p:ext uri="{BB962C8B-B14F-4D97-AF65-F5344CB8AC3E}">
        <p14:creationId xmlns:p14="http://schemas.microsoft.com/office/powerpoint/2010/main" val="141046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The participants:</a:t>
            </a:r>
          </a:p>
          <a:p>
            <a:pPr marL="171450" indent="-171450">
              <a:buFont typeface="Arial" panose="020B0604020202020204" pitchFamily="34" charset="0"/>
              <a:buChar char="•"/>
            </a:pPr>
            <a:r>
              <a:rPr lang="en-US" dirty="0" smtClean="0"/>
              <a:t>Product - It is a class of a complex-constructed product object and contains a set of methods for assembling the final product result from parts. The product class can be linked by relationships of aggregation relations, with classes that describe the constituent parts of the created product.</a:t>
            </a:r>
          </a:p>
          <a:p>
            <a:pPr marL="171450" indent="-171450">
              <a:buFont typeface="Arial" panose="020B0604020202020204" pitchFamily="34" charset="0"/>
              <a:buChar char="•"/>
            </a:pPr>
            <a:r>
              <a:rPr lang="en-US" dirty="0" smtClean="0"/>
              <a:t>Builder - Abstract builder:</a:t>
            </a:r>
          </a:p>
          <a:p>
            <a:r>
              <a:rPr lang="en-US" dirty="0" smtClean="0"/>
              <a:t>Provides a set of abstract methods (interface) for creating a product object from parts and getting the finished result.</a:t>
            </a:r>
          </a:p>
          <a:p>
            <a:pPr marL="171450" indent="-171450">
              <a:buFont typeface="Arial" panose="020B0604020202020204" pitchFamily="34" charset="0"/>
              <a:buChar char="•"/>
            </a:pPr>
            <a:r>
              <a:rPr lang="en-US" dirty="0" err="1" smtClean="0"/>
              <a:t>ConcreteBuilder</a:t>
            </a:r>
            <a:r>
              <a:rPr lang="en-US" dirty="0" smtClean="0"/>
              <a:t> - Concrete builder:</a:t>
            </a:r>
          </a:p>
          <a:p>
            <a:r>
              <a:rPr lang="en-US" dirty="0" smtClean="0"/>
              <a:t>Constructs a product object by collecting it from parts, implementing the interface specified by the abstract builder (Builder). Provides access to the finished product (returns the product to the client or in a special case to the director).</a:t>
            </a:r>
          </a:p>
          <a:p>
            <a:pPr marL="171450" indent="-171450">
              <a:buFont typeface="Arial" panose="020B0604020202020204" pitchFamily="34" charset="0"/>
              <a:buChar char="•"/>
            </a:pPr>
            <a:r>
              <a:rPr lang="en-US" dirty="0" smtClean="0"/>
              <a:t>Director - Director (Manager):</a:t>
            </a:r>
            <a:r>
              <a:rPr lang="en-US" baseline="0" dirty="0" smtClean="0"/>
              <a:t> </a:t>
            </a:r>
          </a:p>
          <a:p>
            <a:pPr marL="0" indent="0">
              <a:buFont typeface="Arial" panose="020B0604020202020204" pitchFamily="34" charset="0"/>
              <a:buNone/>
            </a:pPr>
            <a:r>
              <a:rPr lang="en-US" dirty="0" smtClean="0"/>
              <a:t>Using the Builder interface, the director instructs the builder to build the product.</a:t>
            </a:r>
            <a:endParaRPr lang="uk-UA" dirty="0"/>
          </a:p>
        </p:txBody>
      </p:sp>
      <p:sp>
        <p:nvSpPr>
          <p:cNvPr id="4" name="Номер слайда 3"/>
          <p:cNvSpPr>
            <a:spLocks noGrp="1"/>
          </p:cNvSpPr>
          <p:nvPr>
            <p:ph type="sldNum" sz="quarter" idx="10"/>
          </p:nvPr>
        </p:nvSpPr>
        <p:spPr/>
        <p:txBody>
          <a:bodyPr/>
          <a:lstStyle/>
          <a:p>
            <a:fld id="{CF680972-F2DF-4A43-88BD-D70CED0FD094}" type="slidenum">
              <a:rPr lang="uk-UA" smtClean="0"/>
              <a:t>14</a:t>
            </a:fld>
            <a:endParaRPr lang="uk-UA"/>
          </a:p>
        </p:txBody>
      </p:sp>
    </p:spTree>
    <p:extLst>
      <p:ext uri="{BB962C8B-B14F-4D97-AF65-F5344CB8AC3E}">
        <p14:creationId xmlns:p14="http://schemas.microsoft.com/office/powerpoint/2010/main" val="2494367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1" dirty="0" smtClean="0"/>
              <a:t>The Builder pattern is recommended when:</a:t>
            </a:r>
          </a:p>
          <a:p>
            <a:pPr marL="171450" indent="-171450">
              <a:buFont typeface="Arial" panose="020B0604020202020204" pitchFamily="34" charset="0"/>
              <a:buChar char="•"/>
            </a:pPr>
            <a:r>
              <a:rPr lang="en-US" dirty="0" smtClean="0"/>
              <a:t>The algorithm for step-by-step creation of a complex product object should not depend on the parts of the product object and how these parts fit together;</a:t>
            </a:r>
          </a:p>
          <a:p>
            <a:pPr marL="171450" indent="-171450">
              <a:buFont typeface="Arial" panose="020B0604020202020204" pitchFamily="34" charset="0"/>
              <a:buChar char="•"/>
            </a:pPr>
            <a:r>
              <a:rPr lang="en-US" dirty="0" smtClean="0"/>
              <a:t>The process of creating a product should provide the possibility of obtaining various variations of the created product.</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The Builder pattern has the following advantages:</a:t>
            </a:r>
          </a:p>
          <a:p>
            <a:pPr marL="171450" indent="-171450">
              <a:buFont typeface="Arial" panose="020B0604020202020204" pitchFamily="34" charset="0"/>
              <a:buChar char="•"/>
            </a:pPr>
            <a:r>
              <a:rPr lang="en-US" i="1" dirty="0" smtClean="0"/>
              <a:t>Allows you to change the composition of the product. </a:t>
            </a:r>
          </a:p>
          <a:p>
            <a:pPr marL="0" indent="0">
              <a:buFont typeface="Arial" panose="020B0604020202020204" pitchFamily="34" charset="0"/>
              <a:buNone/>
            </a:pPr>
            <a:r>
              <a:rPr lang="en-US" dirty="0" smtClean="0"/>
              <a:t>The abstract class Builder provides the director with a set of abstract methods (abstract interface) for managing the construction of the product. Behind the abstract interface, Builder hides the internal structure of the created product and the process of building it. Since the product is built according to the abstract interface, it is enough to create a new type of builder to change the structure of the product;</a:t>
            </a:r>
          </a:p>
          <a:p>
            <a:pPr marL="171450" indent="-171450">
              <a:buFont typeface="Arial" panose="020B0604020202020204" pitchFamily="34" charset="0"/>
              <a:buChar char="•"/>
            </a:pPr>
            <a:r>
              <a:rPr lang="en-US" b="0" i="1" dirty="0" smtClean="0"/>
              <a:t>Hides the code that implements the design and presentation.</a:t>
            </a:r>
          </a:p>
          <a:p>
            <a:pPr marL="0" indent="0">
              <a:buFont typeface="Arial" panose="020B0604020202020204" pitchFamily="34" charset="0"/>
              <a:buNone/>
            </a:pPr>
            <a:r>
              <a:rPr lang="en-US" dirty="0" smtClean="0"/>
              <a:t>The Builder pattern improves modularity by hiding the way that complex objects are constructed and presented. Clients do not know anything about the classes included in the internal structure of the product, the use of these classes is not available in the builder's interface.</a:t>
            </a:r>
            <a:r>
              <a:rPr lang="en-US" baseline="0" dirty="0" smtClean="0"/>
              <a:t> </a:t>
            </a:r>
            <a:r>
              <a:rPr lang="en-US" dirty="0" err="1" smtClean="0"/>
              <a:t>ConcreteBuilder's</a:t>
            </a:r>
            <a:r>
              <a:rPr lang="en-US" dirty="0" smtClean="0"/>
              <a:t> concrete builders contain the code needed to create and assemble a particular type of product. The code is written only once and different directors can reuse it to build different product variants from the same parts by combining these parts.</a:t>
            </a:r>
          </a:p>
          <a:p>
            <a:pPr marL="171450" indent="-171450">
              <a:buFont typeface="Arial" panose="020B0604020202020204" pitchFamily="34" charset="0"/>
              <a:buChar char="•"/>
            </a:pPr>
            <a:r>
              <a:rPr lang="en-US" i="1" dirty="0" smtClean="0"/>
              <a:t>Provides full control over the process of building the product.</a:t>
            </a:r>
          </a:p>
          <a:p>
            <a:pPr marL="0" indent="0">
              <a:buFont typeface="Arial" panose="020B0604020202020204" pitchFamily="34" charset="0"/>
              <a:buNone/>
            </a:pPr>
            <a:r>
              <a:rPr lang="en-US" dirty="0" smtClean="0"/>
              <a:t>Unlike other generative patterns, which immediately construct the entire object-product completely, the builder builds the product step by step under the direction of the director.</a:t>
            </a:r>
            <a:r>
              <a:rPr lang="en-US" baseline="0" dirty="0" smtClean="0"/>
              <a:t> </a:t>
            </a:r>
            <a:r>
              <a:rPr lang="en-US" dirty="0" smtClean="0"/>
              <a:t>And only when the construction of the product is completed, the director or client takes it from the builder. Therefore, the builder's interface reflects the process of step-by-step product design more than other generative patterns. This allows you to ensure complete control over the design process, and therefore, over the internal structure (combination of parts) of the finished product.</a:t>
            </a:r>
          </a:p>
        </p:txBody>
      </p:sp>
      <p:sp>
        <p:nvSpPr>
          <p:cNvPr id="4" name="Номер слайда 3"/>
          <p:cNvSpPr>
            <a:spLocks noGrp="1"/>
          </p:cNvSpPr>
          <p:nvPr>
            <p:ph type="sldNum" sz="quarter" idx="10"/>
          </p:nvPr>
        </p:nvSpPr>
        <p:spPr/>
        <p:txBody>
          <a:bodyPr/>
          <a:lstStyle/>
          <a:p>
            <a:fld id="{CF680972-F2DF-4A43-88BD-D70CED0FD094}" type="slidenum">
              <a:rPr lang="uk-UA" smtClean="0"/>
              <a:t>15</a:t>
            </a:fld>
            <a:endParaRPr lang="uk-UA"/>
          </a:p>
        </p:txBody>
      </p:sp>
    </p:spTree>
    <p:extLst>
      <p:ext uri="{BB962C8B-B14F-4D97-AF65-F5344CB8AC3E}">
        <p14:creationId xmlns:p14="http://schemas.microsoft.com/office/powerpoint/2010/main" val="3129332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Factory Method pattern also known as Virtual Constructor.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Factory Method pattern provides an abstract interface (a set of methods) for creating a product object, but leaves the possibility for class developers implementing this interface to decide on their own which instance of a specific product class to create. The Factory Method pattern allows the underlying abstract classes to transfer responsibility for creating product objects to their derived classes.</a:t>
            </a:r>
            <a:endParaRPr lang="ru-RU" dirty="0" smtClean="0"/>
          </a:p>
        </p:txBody>
      </p:sp>
      <p:sp>
        <p:nvSpPr>
          <p:cNvPr id="4" name="Номер слайда 3"/>
          <p:cNvSpPr>
            <a:spLocks noGrp="1"/>
          </p:cNvSpPr>
          <p:nvPr>
            <p:ph type="sldNum" sz="quarter" idx="10"/>
          </p:nvPr>
        </p:nvSpPr>
        <p:spPr/>
        <p:txBody>
          <a:bodyPr/>
          <a:lstStyle/>
          <a:p>
            <a:fld id="{CF680972-F2DF-4A43-88BD-D70CED0FD094}" type="slidenum">
              <a:rPr lang="uk-UA" smtClean="0"/>
              <a:t>16</a:t>
            </a:fld>
            <a:endParaRPr lang="uk-UA"/>
          </a:p>
        </p:txBody>
      </p:sp>
    </p:spTree>
    <p:extLst>
      <p:ext uri="{BB962C8B-B14F-4D97-AF65-F5344CB8AC3E}">
        <p14:creationId xmlns:p14="http://schemas.microsoft.com/office/powerpoint/2010/main" val="3283691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smtClean="0"/>
          </a:p>
        </p:txBody>
      </p:sp>
      <p:sp>
        <p:nvSpPr>
          <p:cNvPr id="4" name="Номер слайда 3"/>
          <p:cNvSpPr>
            <a:spLocks noGrp="1"/>
          </p:cNvSpPr>
          <p:nvPr>
            <p:ph type="sldNum" sz="quarter" idx="10"/>
          </p:nvPr>
        </p:nvSpPr>
        <p:spPr/>
        <p:txBody>
          <a:bodyPr/>
          <a:lstStyle/>
          <a:p>
            <a:fld id="{CF680972-F2DF-4A43-88BD-D70CED0FD094}" type="slidenum">
              <a:rPr lang="uk-UA" smtClean="0"/>
              <a:t>17</a:t>
            </a:fld>
            <a:endParaRPr lang="uk-UA"/>
          </a:p>
        </p:txBody>
      </p:sp>
    </p:spTree>
    <p:extLst>
      <p:ext uri="{BB962C8B-B14F-4D97-AF65-F5344CB8AC3E}">
        <p14:creationId xmlns:p14="http://schemas.microsoft.com/office/powerpoint/2010/main" val="2398897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smtClean="0"/>
              <a:t>We’ll find out about kind of creational patterns such as Abstract Factory, Builder, Factory Method, Prototype, Singleton.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Creational patterns allow you to hide work with specific classes and details how these classes are created and docked. The only known object information is the interfaces of these objects given through abstract classes. This simplifies understanding of the processes of creating objects: when, how, who and what creates.</a:t>
            </a:r>
            <a:endParaRPr lang="uk-UA" dirty="0" smtClean="0"/>
          </a:p>
          <a:p>
            <a:endParaRPr lang="en-US" baseline="0" dirty="0" smtClean="0"/>
          </a:p>
          <a:p>
            <a:endParaRPr lang="en-US" baseline="0" dirty="0" smtClean="0"/>
          </a:p>
          <a:p>
            <a:endParaRPr lang="uk-UA" dirty="0"/>
          </a:p>
        </p:txBody>
      </p:sp>
      <p:sp>
        <p:nvSpPr>
          <p:cNvPr id="4" name="Номер слайда 3"/>
          <p:cNvSpPr>
            <a:spLocks noGrp="1"/>
          </p:cNvSpPr>
          <p:nvPr>
            <p:ph type="sldNum" sz="quarter" idx="10"/>
          </p:nvPr>
        </p:nvSpPr>
        <p:spPr/>
        <p:txBody>
          <a:bodyPr/>
          <a:lstStyle/>
          <a:p>
            <a:fld id="{CF680972-F2DF-4A43-88BD-D70CED0FD094}" type="slidenum">
              <a:rPr lang="uk-UA" smtClean="0"/>
              <a:t>2</a:t>
            </a:fld>
            <a:endParaRPr lang="uk-UA"/>
          </a:p>
        </p:txBody>
      </p:sp>
    </p:spTree>
    <p:extLst>
      <p:ext uri="{BB962C8B-B14F-4D97-AF65-F5344CB8AC3E}">
        <p14:creationId xmlns:p14="http://schemas.microsoft.com/office/powerpoint/2010/main" val="476945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let’s start.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Abstract Factory pattern also known as Kit</a:t>
            </a:r>
            <a:r>
              <a:rPr lang="en-US" baseline="0" dirty="0" smtClean="0"/>
              <a:t> (set of tools).</a:t>
            </a: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uk-UA" dirty="0" smtClean="0"/>
          </a:p>
          <a:p>
            <a:r>
              <a:rPr lang="en-US" dirty="0" smtClean="0"/>
              <a:t>The Abstract Factory pattern provides the client with an interface (set of methods) to create families of interconnected or interdependent product objects, while hiding from the client information about specific classes of created object-products.</a:t>
            </a:r>
          </a:p>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p:txBody>
      </p:sp>
      <p:sp>
        <p:nvSpPr>
          <p:cNvPr id="4" name="Номер слайда 3"/>
          <p:cNvSpPr>
            <a:spLocks noGrp="1"/>
          </p:cNvSpPr>
          <p:nvPr>
            <p:ph type="sldNum" sz="quarter" idx="10"/>
          </p:nvPr>
        </p:nvSpPr>
        <p:spPr/>
        <p:txBody>
          <a:bodyPr/>
          <a:lstStyle/>
          <a:p>
            <a:fld id="{CF680972-F2DF-4A43-88BD-D70CED0FD094}" type="slidenum">
              <a:rPr lang="uk-UA" smtClean="0"/>
              <a:t>3</a:t>
            </a:fld>
            <a:endParaRPr lang="uk-UA"/>
          </a:p>
        </p:txBody>
      </p:sp>
    </p:spTree>
    <p:extLst>
      <p:ext uri="{BB962C8B-B14F-4D97-AF65-F5344CB8AC3E}">
        <p14:creationId xmlns:p14="http://schemas.microsoft.com/office/powerpoint/2010/main" val="354096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What is a factory in objective reality? A factory is an object having machines (methods) that produce products. For example, the Coca-Cola factory produces sweet soda water poured into tin cans. Suppose that there are two machines in the factory premises. One machine mixes and carbonates the sweet water, and the other machine forms tin cans. After the sweet water and tin can is produced, it is required to pour water into the jar, in other words, it is required to organize the interaction between two products: water and a jar. We describe this process using the UML class diagrams.</a:t>
            </a:r>
          </a:p>
          <a:p>
            <a:endParaRPr lang="en-US" dirty="0" smtClean="0"/>
          </a:p>
          <a:p>
            <a:r>
              <a:rPr lang="en-US" dirty="0" smtClean="0"/>
              <a:t>The diagram shows that the Coca-Cola factory generates two products: water and a jar. These products must necessarily interact with each other, otherwise water will be problematic to deliver to the consumer, no less than an empty bank the consumer is not needed. Associated products (water and a bank), produced by the Coca-Cola factory, form the family of products of the Coca-Cola factory.</a:t>
            </a:r>
          </a:p>
          <a:p>
            <a:endParaRPr lang="en-US" dirty="0" smtClean="0"/>
          </a:p>
          <a:p>
            <a:r>
              <a:rPr lang="en-US" dirty="0" smtClean="0"/>
              <a:t>Pepsi's factory also produces its own family of interacting and interdependent products (water and bank).</a:t>
            </a:r>
            <a:endParaRPr lang="ru-RU" dirty="0" smtClean="0"/>
          </a:p>
          <a:p>
            <a:endParaRPr lang="ru-RU" dirty="0" smtClean="0"/>
          </a:p>
          <a:p>
            <a:r>
              <a:rPr lang="en-US" dirty="0" smtClean="0"/>
              <a:t>It is important to note that it is not logical to try to establish interaction between products from different families (for example, pour Coca-Cola water into a Pepsi bank or Pepsi water into a Coca-Cola bank). Most likely both manufacturers will be against such interaction. This approach is an example of an </a:t>
            </a:r>
            <a:r>
              <a:rPr lang="en-US" dirty="0" err="1" smtClean="0"/>
              <a:t>antipattern</a:t>
            </a:r>
            <a:r>
              <a:rPr lang="en-US" dirty="0" smtClean="0"/>
              <a:t>.</a:t>
            </a:r>
            <a:endParaRPr lang="uk-UA" dirty="0"/>
          </a:p>
        </p:txBody>
      </p:sp>
      <p:sp>
        <p:nvSpPr>
          <p:cNvPr id="4" name="Номер слайда 3"/>
          <p:cNvSpPr>
            <a:spLocks noGrp="1"/>
          </p:cNvSpPr>
          <p:nvPr>
            <p:ph type="sldNum" sz="quarter" idx="10"/>
          </p:nvPr>
        </p:nvSpPr>
        <p:spPr/>
        <p:txBody>
          <a:bodyPr/>
          <a:lstStyle/>
          <a:p>
            <a:fld id="{CF680972-F2DF-4A43-88BD-D70CED0FD094}" type="slidenum">
              <a:rPr lang="uk-UA" smtClean="0"/>
              <a:t>4</a:t>
            </a:fld>
            <a:endParaRPr lang="uk-UA"/>
          </a:p>
        </p:txBody>
      </p:sp>
    </p:spTree>
    <p:extLst>
      <p:ext uri="{BB962C8B-B14F-4D97-AF65-F5344CB8AC3E}">
        <p14:creationId xmlns:p14="http://schemas.microsoft.com/office/powerpoint/2010/main" val="3098519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Represent the reviewed factories and the product families they spawn in the context of one program.</a:t>
            </a:r>
          </a:p>
          <a:p>
            <a:r>
              <a:rPr lang="en-US" dirty="0" smtClean="0"/>
              <a:t>First, you need to create abstract classes for specifying product types (</a:t>
            </a:r>
            <a:r>
              <a:rPr lang="en-US" dirty="0" err="1" smtClean="0"/>
              <a:t>AbstractWater</a:t>
            </a:r>
            <a:r>
              <a:rPr lang="en-US" dirty="0" smtClean="0"/>
              <a:t> and </a:t>
            </a:r>
            <a:r>
              <a:rPr lang="en-US" dirty="0" err="1" smtClean="0"/>
              <a:t>AbstractBottle</a:t>
            </a:r>
            <a:r>
              <a:rPr lang="en-US" dirty="0" smtClean="0"/>
              <a:t>) and factory type (</a:t>
            </a:r>
            <a:r>
              <a:rPr lang="en-US" dirty="0" err="1" smtClean="0"/>
              <a:t>AbstractFactory</a:t>
            </a:r>
            <a:r>
              <a:rPr lang="en-US" dirty="0" smtClean="0"/>
              <a:t>). Describe the interaction interfaces with each type of product and factory.</a:t>
            </a:r>
          </a:p>
          <a:p>
            <a:r>
              <a:rPr lang="en-US" dirty="0" smtClean="0"/>
              <a:t>Next, you need to create a specific Client class in which you abstractly (without implementation) describe the processes for generating instances of product types and options for using these types of products, through their existing abstract interfaces. Also, the Client class implements the idea of ​​encapsulation</a:t>
            </a:r>
            <a:r>
              <a:rPr lang="en-US" baseline="0" dirty="0" smtClean="0"/>
              <a:t> </a:t>
            </a:r>
            <a:r>
              <a:rPr lang="en-US" dirty="0" smtClean="0"/>
              <a:t>variations (hiding parts of the software system).</a:t>
            </a:r>
            <a:endParaRPr lang="uk-UA" dirty="0"/>
          </a:p>
        </p:txBody>
      </p:sp>
      <p:sp>
        <p:nvSpPr>
          <p:cNvPr id="4" name="Номер слайда 3"/>
          <p:cNvSpPr>
            <a:spLocks noGrp="1"/>
          </p:cNvSpPr>
          <p:nvPr>
            <p:ph type="sldNum" sz="quarter" idx="10"/>
          </p:nvPr>
        </p:nvSpPr>
        <p:spPr/>
        <p:txBody>
          <a:bodyPr/>
          <a:lstStyle/>
          <a:p>
            <a:fld id="{CF680972-F2DF-4A43-88BD-D70CED0FD094}" type="slidenum">
              <a:rPr lang="uk-UA" smtClean="0"/>
              <a:t>5</a:t>
            </a:fld>
            <a:endParaRPr lang="uk-UA"/>
          </a:p>
        </p:txBody>
      </p:sp>
    </p:spTree>
    <p:extLst>
      <p:ext uri="{BB962C8B-B14F-4D97-AF65-F5344CB8AC3E}">
        <p14:creationId xmlns:p14="http://schemas.microsoft.com/office/powerpoint/2010/main" val="1048755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Using this approach to product generation, now it is not difficult to add new types of products to the system (for example, the cover for closing the jars with water).</a:t>
            </a:r>
            <a:endParaRPr lang="uk-UA" dirty="0"/>
          </a:p>
        </p:txBody>
      </p:sp>
      <p:sp>
        <p:nvSpPr>
          <p:cNvPr id="4" name="Номер слайда 3"/>
          <p:cNvSpPr>
            <a:spLocks noGrp="1"/>
          </p:cNvSpPr>
          <p:nvPr>
            <p:ph type="sldNum" sz="quarter" idx="10"/>
          </p:nvPr>
        </p:nvSpPr>
        <p:spPr/>
        <p:txBody>
          <a:bodyPr/>
          <a:lstStyle/>
          <a:p>
            <a:fld id="{CF680972-F2DF-4A43-88BD-D70CED0FD094}" type="slidenum">
              <a:rPr lang="uk-UA" smtClean="0"/>
              <a:t>7</a:t>
            </a:fld>
            <a:endParaRPr lang="uk-UA"/>
          </a:p>
        </p:txBody>
      </p:sp>
    </p:spTree>
    <p:extLst>
      <p:ext uri="{BB962C8B-B14F-4D97-AF65-F5344CB8AC3E}">
        <p14:creationId xmlns:p14="http://schemas.microsoft.com/office/powerpoint/2010/main" val="814129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1" dirty="0" smtClean="0"/>
              <a:t>The Abstract Factory pattern is recommended when:</a:t>
            </a:r>
          </a:p>
          <a:p>
            <a:pPr marL="171450" indent="-171450">
              <a:buFont typeface="Arial" panose="020B0604020202020204" pitchFamily="34" charset="0"/>
              <a:buChar char="•"/>
            </a:pPr>
            <a:r>
              <a:rPr lang="en-US" dirty="0" smtClean="0"/>
              <a:t>It is required to create product objects of different types and establish interaction between them, thus forming families of these product objects. The product objects included in the family must be used together.</a:t>
            </a:r>
          </a:p>
          <a:p>
            <a:pPr marL="171450" indent="-171450">
              <a:buFont typeface="Arial" panose="020B0604020202020204" pitchFamily="34" charset="0"/>
              <a:buChar char="•"/>
            </a:pPr>
            <a:r>
              <a:rPr lang="en-US" dirty="0" smtClean="0"/>
              <a:t>It is required to build a subsystem (module or component) in such a way that its internal device (state and / or behavior) is configured when it is created. At the same time, neither the process nor the result of building a subsystem was dependent on the way of creating objects in it, their composition (composing and connecting objects) and representation (adjusting the internal state of objects).</a:t>
            </a:r>
          </a:p>
          <a:p>
            <a:pPr marL="171450" indent="-171450">
              <a:buFont typeface="Arial" panose="020B0604020202020204" pitchFamily="34" charset="0"/>
              <a:buChar char="•"/>
            </a:pPr>
            <a:r>
              <a:rPr lang="en-US" dirty="0" smtClean="0"/>
              <a:t>The subsystem or system must be configured (configured) through the use of one of the families of product objects generated by a single factory object.</a:t>
            </a:r>
          </a:p>
          <a:p>
            <a:pPr marL="171450" indent="-171450">
              <a:buFont typeface="Arial" panose="020B0604020202020204" pitchFamily="34" charset="0"/>
              <a:buChar char="•"/>
            </a:pPr>
            <a:endParaRPr lang="en-US" dirty="0" smtClean="0"/>
          </a:p>
          <a:p>
            <a:pPr marL="0" indent="0">
              <a:buFont typeface="Arial" panose="020B0604020202020204" pitchFamily="34" charset="0"/>
              <a:buNone/>
            </a:pPr>
            <a:r>
              <a:rPr lang="en-US" b="1" dirty="0" smtClean="0"/>
              <a:t>The Abstract Factory pattern has the following advantages:</a:t>
            </a:r>
          </a:p>
          <a:p>
            <a:pPr marL="171450" indent="-171450">
              <a:buFont typeface="Arial" panose="020B0604020202020204" pitchFamily="34" charset="0"/>
              <a:buChar char="•"/>
            </a:pPr>
            <a:r>
              <a:rPr lang="en-US" dirty="0" smtClean="0"/>
              <a:t>Hiding work with specific classes of products.</a:t>
            </a:r>
          </a:p>
          <a:p>
            <a:pPr marL="0" indent="0">
              <a:buFont typeface="Arial" panose="020B0604020202020204" pitchFamily="34" charset="0"/>
              <a:buNone/>
            </a:pPr>
            <a:r>
              <a:rPr lang="en-US" dirty="0" smtClean="0"/>
              <a:t>The factory hides from the client details of the implementation of specific classes and the process of creating instances of these classes. Specific product classes are known only to specific factories and they are not used in client code. The client manages instances of specific classes only through their abstract interfaces.</a:t>
            </a:r>
          </a:p>
          <a:p>
            <a:pPr marL="171450" indent="-171450">
              <a:buFont typeface="Arial" panose="020B0604020202020204" pitchFamily="34" charset="0"/>
              <a:buChar char="•"/>
            </a:pPr>
            <a:r>
              <a:rPr lang="en-US" dirty="0" smtClean="0"/>
              <a:t>Allows you to easily replace the family of products used.</a:t>
            </a:r>
          </a:p>
          <a:p>
            <a:pPr marL="0" indent="0">
              <a:buFont typeface="Arial" panose="020B0604020202020204" pitchFamily="34" charset="0"/>
              <a:buNone/>
            </a:pPr>
            <a:r>
              <a:rPr lang="en-US" dirty="0" smtClean="0"/>
              <a:t>An instance of the class of a particular factory is created in the application in one place and only once, which makes it easier to replace the factories in the future. In order to change the family of products used, you just need to create a new instance of the factory class, then the entire family will be replaced at once.</a:t>
            </a:r>
          </a:p>
          <a:p>
            <a:pPr marL="171450" indent="-171450">
              <a:buFont typeface="Arial" panose="020B0604020202020204" pitchFamily="34" charset="0"/>
              <a:buChar char="•"/>
            </a:pPr>
            <a:r>
              <a:rPr lang="en-US" dirty="0" smtClean="0"/>
              <a:t>Ensure the sharing of products.</a:t>
            </a:r>
          </a:p>
          <a:p>
            <a:pPr marL="0" indent="0">
              <a:buFont typeface="Arial" panose="020B0604020202020204" pitchFamily="34" charset="0"/>
              <a:buNone/>
            </a:pPr>
            <a:r>
              <a:rPr lang="en-US" dirty="0" smtClean="0"/>
              <a:t>It makes it easy to control the interaction between product objects that are designed for sharing and are part of the same family.</a:t>
            </a:r>
          </a:p>
          <a:p>
            <a:pPr marL="171450" indent="-171450">
              <a:buFont typeface="Arial" panose="020B0604020202020204" pitchFamily="34" charset="0"/>
              <a:buChar char="•"/>
            </a:pPr>
            <a:endParaRPr lang="en-US" dirty="0" smtClean="0"/>
          </a:p>
          <a:p>
            <a:pPr marL="0" indent="0">
              <a:buFont typeface="Arial" panose="020B0604020202020204" pitchFamily="34" charset="0"/>
              <a:buNone/>
            </a:pPr>
            <a:r>
              <a:rPr lang="en-US" b="1" dirty="0" smtClean="0"/>
              <a:t>Abstract Factory pattern has the following disadvantages:</a:t>
            </a:r>
          </a:p>
          <a:p>
            <a:pPr marL="171450" indent="-171450">
              <a:buFont typeface="Arial" panose="020B0604020202020204" pitchFamily="34" charset="0"/>
              <a:buChar char="•"/>
            </a:pPr>
            <a:r>
              <a:rPr lang="en-US" dirty="0" smtClean="0"/>
              <a:t>There is a slight inconvenience in adding a new kind of product.</a:t>
            </a:r>
          </a:p>
          <a:p>
            <a:pPr marL="0" indent="0">
              <a:buFont typeface="Arial" panose="020B0604020202020204" pitchFamily="34" charset="0"/>
              <a:buNone/>
            </a:pPr>
            <a:r>
              <a:rPr lang="en-US" dirty="0" smtClean="0"/>
              <a:t>To create a new type of products, you will need to create new product classes (abstract and concrete), add a new abstract factory method to the abstract factory class, and implement this abstract method in derived factory-specific factories, and modify the Client class code.</a:t>
            </a:r>
            <a:endParaRPr lang="uk-UA" dirty="0"/>
          </a:p>
        </p:txBody>
      </p:sp>
      <p:sp>
        <p:nvSpPr>
          <p:cNvPr id="4" name="Номер слайда 3"/>
          <p:cNvSpPr>
            <a:spLocks noGrp="1"/>
          </p:cNvSpPr>
          <p:nvPr>
            <p:ph type="sldNum" sz="quarter" idx="10"/>
          </p:nvPr>
        </p:nvSpPr>
        <p:spPr/>
        <p:txBody>
          <a:bodyPr/>
          <a:lstStyle/>
          <a:p>
            <a:fld id="{CF680972-F2DF-4A43-88BD-D70CED0FD094}" type="slidenum">
              <a:rPr lang="uk-UA" smtClean="0"/>
              <a:t>9</a:t>
            </a:fld>
            <a:endParaRPr lang="uk-UA"/>
          </a:p>
        </p:txBody>
      </p:sp>
    </p:spTree>
    <p:extLst>
      <p:ext uri="{BB962C8B-B14F-4D97-AF65-F5344CB8AC3E}">
        <p14:creationId xmlns:p14="http://schemas.microsoft.com/office/powerpoint/2010/main" val="743678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Builder pattern helps to organize the step-by-step construction of a complex product object so that the client does not need to understand the sequence of steps and the internal structure of the product object being built, and as a result of the same design process, product objects with different representations (internal device</a:t>
            </a:r>
            <a:r>
              <a:rPr lang="en-US" dirty="0" smtClean="0"/>
              <a:t>).</a:t>
            </a:r>
            <a:endParaRPr lang="ru-RU" dirty="0" smtClean="0"/>
          </a:p>
        </p:txBody>
      </p:sp>
      <p:sp>
        <p:nvSpPr>
          <p:cNvPr id="4" name="Номер слайда 3"/>
          <p:cNvSpPr>
            <a:spLocks noGrp="1"/>
          </p:cNvSpPr>
          <p:nvPr>
            <p:ph type="sldNum" sz="quarter" idx="10"/>
          </p:nvPr>
        </p:nvSpPr>
        <p:spPr/>
        <p:txBody>
          <a:bodyPr/>
          <a:lstStyle/>
          <a:p>
            <a:fld id="{CF680972-F2DF-4A43-88BD-D70CED0FD094}" type="slidenum">
              <a:rPr lang="uk-UA" smtClean="0"/>
              <a:t>10</a:t>
            </a:fld>
            <a:endParaRPr lang="uk-UA"/>
          </a:p>
        </p:txBody>
      </p:sp>
    </p:spTree>
    <p:extLst>
      <p:ext uri="{BB962C8B-B14F-4D97-AF65-F5344CB8AC3E}">
        <p14:creationId xmlns:p14="http://schemas.microsoft.com/office/powerpoint/2010/main" val="4289370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Who is a builder in objective reality? A builder is a person who builds buildings and structures (bridges, dams, tunnels, etc.). The result of the construction is the erected building (structure). In order for the building to be built according to the rules and in accordance with the design standards, the builders should be managed. The position of the head on the construction site is called the construction superintendent (short for "works"). The foreman instructs the builder how and in what order to carry out construction work. The Builder pattern is built on a similar metaphor.</a:t>
            </a:r>
            <a:endParaRPr lang="uk-UA" dirty="0"/>
          </a:p>
        </p:txBody>
      </p:sp>
      <p:sp>
        <p:nvSpPr>
          <p:cNvPr id="4" name="Номер слайда 3"/>
          <p:cNvSpPr>
            <a:spLocks noGrp="1"/>
          </p:cNvSpPr>
          <p:nvPr>
            <p:ph type="sldNum" sz="quarter" idx="10"/>
          </p:nvPr>
        </p:nvSpPr>
        <p:spPr/>
        <p:txBody>
          <a:bodyPr/>
          <a:lstStyle/>
          <a:p>
            <a:fld id="{CF680972-F2DF-4A43-88BD-D70CED0FD094}" type="slidenum">
              <a:rPr lang="uk-UA" smtClean="0"/>
              <a:t>11</a:t>
            </a:fld>
            <a:endParaRPr lang="uk-UA"/>
          </a:p>
        </p:txBody>
      </p:sp>
    </p:spTree>
    <p:extLst>
      <p:ext uri="{BB962C8B-B14F-4D97-AF65-F5344CB8AC3E}">
        <p14:creationId xmlns:p14="http://schemas.microsoft.com/office/powerpoint/2010/main" val="3287036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0"/>
            <a:ext cx="9144000" cy="6858000"/>
          </a:xfrm>
          <a:prstGeom prst="rect">
            <a:avLst/>
          </a:prstGeom>
        </p:spPr>
      </p:pic>
      <p:sp>
        <p:nvSpPr>
          <p:cNvPr id="2" name="Заголовок 1"/>
          <p:cNvSpPr>
            <a:spLocks noGrp="1"/>
          </p:cNvSpPr>
          <p:nvPr>
            <p:ph type="ctrTitle" hasCustomPrompt="1"/>
          </p:nvPr>
        </p:nvSpPr>
        <p:spPr>
          <a:xfrm>
            <a:off x="891542" y="2701639"/>
            <a:ext cx="5723313" cy="1731039"/>
          </a:xfrm>
        </p:spPr>
        <p:txBody>
          <a:bodyPr anchor="b">
            <a:noAutofit/>
          </a:bodyPr>
          <a:lstStyle>
            <a:lvl1pPr marL="0" indent="0" algn="l">
              <a:defRPr sz="6000">
                <a:solidFill>
                  <a:schemeClr val="tx1"/>
                </a:solidFill>
              </a:defRPr>
            </a:lvl1pPr>
          </a:lstStyle>
          <a:p>
            <a:r>
              <a:rPr lang="en-US" dirty="0" smtClean="0"/>
              <a:t>Click to add title 6</a:t>
            </a:r>
            <a:r>
              <a:rPr lang="uk-UA" dirty="0" smtClean="0"/>
              <a:t>0</a:t>
            </a:r>
            <a:r>
              <a:rPr lang="en-US" dirty="0" smtClean="0"/>
              <a:t> </a:t>
            </a:r>
            <a:r>
              <a:rPr lang="en-US" dirty="0" err="1" smtClean="0"/>
              <a:t>pt</a:t>
            </a:r>
            <a:endParaRPr lang="uk-UA" dirty="0"/>
          </a:p>
        </p:txBody>
      </p:sp>
      <p:sp>
        <p:nvSpPr>
          <p:cNvPr id="3" name="Подзаголовок 2"/>
          <p:cNvSpPr>
            <a:spLocks noGrp="1"/>
          </p:cNvSpPr>
          <p:nvPr>
            <p:ph type="subTitle" idx="1" hasCustomPrompt="1"/>
          </p:nvPr>
        </p:nvSpPr>
        <p:spPr>
          <a:xfrm>
            <a:off x="891546" y="1963231"/>
            <a:ext cx="6727075" cy="454573"/>
          </a:xfrm>
        </p:spPr>
        <p:txBody>
          <a:bodyPr>
            <a:noAutofit/>
          </a:bodyPr>
          <a:lstStyle>
            <a:lvl1pPr marL="0" indent="0" algn="l">
              <a:buNone/>
              <a:defRPr sz="3000">
                <a:solidFill>
                  <a:schemeClr val="tx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subtitle 30pt</a:t>
            </a:r>
            <a:endParaRPr lang="uk-UA" dirty="0"/>
          </a:p>
        </p:txBody>
      </p:sp>
      <p:pic>
        <p:nvPicPr>
          <p:cNvPr id="15" name="Picture 14"/>
          <p:cNvPicPr>
            <a:picLocks noChangeAspect="1"/>
          </p:cNvPicPr>
          <p:nvPr userDrawn="1"/>
        </p:nvPicPr>
        <p:blipFill>
          <a:blip r:embed="rId3"/>
          <a:stretch>
            <a:fillRect/>
          </a:stretch>
        </p:blipFill>
        <p:spPr>
          <a:xfrm>
            <a:off x="222997" y="185737"/>
            <a:ext cx="8705103" cy="523258"/>
          </a:xfrm>
          <a:prstGeom prst="rect">
            <a:avLst/>
          </a:prstGeom>
        </p:spPr>
      </p:pic>
      <p:sp>
        <p:nvSpPr>
          <p:cNvPr id="25" name="TextBox 24"/>
          <p:cNvSpPr txBox="1"/>
          <p:nvPr userDrawn="1"/>
        </p:nvSpPr>
        <p:spPr>
          <a:xfrm>
            <a:off x="-567267" y="425873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328179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diagram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3" y="1233491"/>
            <a:ext cx="4191511" cy="4535484"/>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7" name="Диаграмма 6"/>
          <p:cNvSpPr>
            <a:spLocks noGrp="1"/>
          </p:cNvSpPr>
          <p:nvPr>
            <p:ph type="chart" sz="quarter" idx="10"/>
          </p:nvPr>
        </p:nvSpPr>
        <p:spPr>
          <a:xfrm>
            <a:off x="4680349" y="1233491"/>
            <a:ext cx="4212826" cy="4535484"/>
          </a:xfrm>
        </p:spPr>
        <p:txBody>
          <a:bodyPr/>
          <a:lstStyle/>
          <a:p>
            <a:endParaRPr lang="uk-UA"/>
          </a:p>
        </p:txBody>
      </p:sp>
      <p:sp>
        <p:nvSpPr>
          <p:cNvPr id="6" name="Подзаголовок 2"/>
          <p:cNvSpPr>
            <a:spLocks noGrp="1"/>
          </p:cNvSpPr>
          <p:nvPr>
            <p:ph type="subTitle" idx="1" hasCustomPrompt="1"/>
          </p:nvPr>
        </p:nvSpPr>
        <p:spPr>
          <a:xfrm>
            <a:off x="272144" y="393700"/>
            <a:ext cx="7371878"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25492574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Сhapter Slide">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0"/>
            <a:ext cx="9144000" cy="6858000"/>
          </a:xfrm>
          <a:prstGeom prst="rect">
            <a:avLst/>
          </a:prstGeom>
        </p:spPr>
        <p:txBody>
          <a:bodyPr/>
          <a:lstStyle>
            <a:lvl1pPr>
              <a:defRPr>
                <a:solidFill>
                  <a:srgbClr val="000000"/>
                </a:solidFill>
              </a:defRPr>
            </a:lvl1pPr>
          </a:lstStyle>
          <a:p>
            <a:endParaRPr lang="uk-UA" dirty="0"/>
          </a:p>
        </p:txBody>
      </p:sp>
      <p:sp>
        <p:nvSpPr>
          <p:cNvPr id="2" name="Заголовок 1"/>
          <p:cNvSpPr>
            <a:spLocks noGrp="1"/>
          </p:cNvSpPr>
          <p:nvPr>
            <p:ph type="title" hasCustomPrompt="1"/>
          </p:nvPr>
        </p:nvSpPr>
        <p:spPr>
          <a:xfrm>
            <a:off x="334589" y="5848096"/>
            <a:ext cx="7886700" cy="525970"/>
          </a:xfrm>
          <a:prstGeom prst="rect">
            <a:avLst/>
          </a:prstGeom>
        </p:spPr>
        <p:txBody>
          <a:bodyPr>
            <a:noAutofit/>
          </a:bodyPr>
          <a:lstStyle>
            <a:lvl1pPr>
              <a:defRPr sz="3000">
                <a:solidFill>
                  <a:schemeClr val="bg1"/>
                </a:solidFill>
              </a:defRPr>
            </a:lvl1pPr>
          </a:lstStyle>
          <a:p>
            <a:r>
              <a:rPr lang="en-US" dirty="0" smtClean="0"/>
              <a:t>Click to add subtitle</a:t>
            </a:r>
            <a:endParaRPr lang="uk-UA" dirty="0"/>
          </a:p>
        </p:txBody>
      </p:sp>
    </p:spTree>
    <p:extLst>
      <p:ext uri="{BB962C8B-B14F-4D97-AF65-F5344CB8AC3E}">
        <p14:creationId xmlns:p14="http://schemas.microsoft.com/office/powerpoint/2010/main" val="11360010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Lis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3" y="1590676"/>
            <a:ext cx="8655957" cy="5006980"/>
          </a:xfrm>
        </p:spPr>
        <p:txBody>
          <a:bodyPr/>
          <a:lstStyle>
            <a:lvl1pPr marL="228578" indent="-228578">
              <a:buClr>
                <a:schemeClr val="bg2"/>
              </a:buClr>
              <a:buFont typeface="Arial"/>
              <a:buChar char="•"/>
              <a:defRPr sz="2200"/>
            </a:lvl1pPr>
            <a:lvl2pPr marL="685734" indent="-228578">
              <a:buClr>
                <a:schemeClr val="bg2"/>
              </a:buClr>
              <a:buFont typeface="Arial"/>
              <a:buChar char="•"/>
              <a:defRPr sz="2200"/>
            </a:lvl2pPr>
            <a:lvl3pPr marL="1142886" indent="-228578">
              <a:buClr>
                <a:schemeClr val="bg2"/>
              </a:buClr>
              <a:buFont typeface="Arial"/>
              <a:buChar char="•"/>
              <a:defRPr sz="2200"/>
            </a:lvl3pPr>
            <a:lvl4pPr marL="1600040" indent="-228578">
              <a:buClr>
                <a:schemeClr val="bg2"/>
              </a:buClr>
              <a:buSzPct val="80000"/>
              <a:buFont typeface="Arial"/>
              <a:buChar char="•"/>
              <a:defRPr sz="2200"/>
            </a:lvl4pPr>
            <a:lvl5pPr>
              <a:defRPr sz="2200"/>
            </a:lvl5p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p:txBody>
      </p:sp>
      <p:sp>
        <p:nvSpPr>
          <p:cNvPr id="4"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41825544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4" y="1592494"/>
            <a:ext cx="8675404" cy="5005161"/>
          </a:xfrm>
        </p:spPr>
        <p:txBody>
          <a:bodyPr/>
          <a:lstStyle>
            <a:lvl1pPr marL="0" indent="0">
              <a:buClr>
                <a:schemeClr val="accent4"/>
              </a:buClr>
              <a:buFontTx/>
              <a:buNone/>
              <a:defRPr sz="2200"/>
            </a:lvl1pPr>
            <a:lvl2pPr marL="685734" indent="-228578">
              <a:buClr>
                <a:schemeClr val="bg2"/>
              </a:buClr>
              <a:buFont typeface="Tahoma" panose="020B0604030504040204" pitchFamily="34" charset="0"/>
              <a:buChar char="▪"/>
              <a:defRPr sz="2200"/>
            </a:lvl2pPr>
            <a:lvl3pPr marL="1142886" indent="-228578">
              <a:buClr>
                <a:schemeClr val="bg2"/>
              </a:buClr>
              <a:buFont typeface="Tahoma" panose="020B0604030504040204" pitchFamily="34" charset="0"/>
              <a:buChar char="-"/>
              <a:defRPr sz="2200"/>
            </a:lvl3pPr>
            <a:lvl4pPr marL="1600040" indent="-228578">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13508672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ext and image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3" y="1647825"/>
            <a:ext cx="4191513" cy="4949829"/>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9" name="Рисунок 8"/>
          <p:cNvSpPr>
            <a:spLocks noGrp="1"/>
          </p:cNvSpPr>
          <p:nvPr>
            <p:ph type="pic" sz="quarter" idx="10"/>
          </p:nvPr>
        </p:nvSpPr>
        <p:spPr>
          <a:xfrm>
            <a:off x="4680348" y="1647826"/>
            <a:ext cx="4247752" cy="4949824"/>
          </a:xfrm>
        </p:spPr>
        <p:txBody>
          <a:bodyPr/>
          <a:lstStyle/>
          <a:p>
            <a:endParaRPr lang="uk-UA"/>
          </a:p>
        </p:txBody>
      </p:sp>
      <p:sp>
        <p:nvSpPr>
          <p:cNvPr id="6"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386989222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last slide contacts 01">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0"/>
            <a:ext cx="9144000" cy="6858000"/>
          </a:xfrm>
          <a:prstGeom prst="rect">
            <a:avLst/>
          </a:prstGeom>
        </p:spPr>
      </p:pic>
      <p:sp>
        <p:nvSpPr>
          <p:cNvPr id="2" name="Заголовок 1"/>
          <p:cNvSpPr>
            <a:spLocks noGrp="1"/>
          </p:cNvSpPr>
          <p:nvPr>
            <p:ph type="title"/>
          </p:nvPr>
        </p:nvSpPr>
        <p:spPr>
          <a:xfrm>
            <a:off x="951545" y="2132238"/>
            <a:ext cx="7412652" cy="1325563"/>
          </a:xfrm>
        </p:spPr>
        <p:txBody>
          <a:bodyPr>
            <a:normAutofit/>
          </a:bodyPr>
          <a:lstStyle>
            <a:lvl1pPr>
              <a:defRPr sz="3500">
                <a:solidFill>
                  <a:schemeClr val="tx1"/>
                </a:solidFill>
              </a:defRPr>
            </a:lvl1pPr>
          </a:lstStyle>
          <a:p>
            <a:endParaRPr lang="uk-UA" dirty="0"/>
          </a:p>
        </p:txBody>
      </p:sp>
      <p:pic>
        <p:nvPicPr>
          <p:cNvPr id="6" name="Picture 5"/>
          <p:cNvPicPr>
            <a:picLocks noChangeAspect="1"/>
          </p:cNvPicPr>
          <p:nvPr userDrawn="1"/>
        </p:nvPicPr>
        <p:blipFill>
          <a:blip r:embed="rId3"/>
          <a:stretch>
            <a:fillRect/>
          </a:stretch>
        </p:blipFill>
        <p:spPr>
          <a:xfrm>
            <a:off x="222997" y="185737"/>
            <a:ext cx="8705103" cy="523258"/>
          </a:xfrm>
          <a:prstGeom prst="rect">
            <a:avLst/>
          </a:prstGeom>
        </p:spPr>
      </p:pic>
      <p:sp>
        <p:nvSpPr>
          <p:cNvPr id="8" name="TextBox 7"/>
          <p:cNvSpPr txBox="1"/>
          <p:nvPr userDrawn="1"/>
        </p:nvSpPr>
        <p:spPr>
          <a:xfrm>
            <a:off x="951551" y="5001138"/>
            <a:ext cx="7381835" cy="1477328"/>
          </a:xfrm>
          <a:prstGeom prst="rect">
            <a:avLst/>
          </a:prstGeom>
          <a:noFill/>
        </p:spPr>
        <p:txBody>
          <a:bodyPr wrap="square" numCol="4" spcCol="144000" rtlCol="0">
            <a:spAutoFit/>
          </a:bodyPr>
          <a:lstStyle/>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USA HQ</a:t>
            </a:r>
            <a:br>
              <a:rPr kumimoji="0" lang="en-US" sz="1000" b="1"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Toll Free: 866-687-3588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+1-512-516-8880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Ukraine HQ</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+380-32-240-9090</a:t>
            </a: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Bulgaria</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+359-2-902-3760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Germany</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+49-69-2602-5857</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Netherlands</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+31-20-262-33-23 </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Poland</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+48-71-382-2800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UK</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+44-207-544-8414 </a:t>
            </a: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EMAIL</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info@softserveinc.com</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WEBSITE:</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www.softserveinc.com</a:t>
            </a:r>
            <a:endParaRPr kumimoji="0" lang="uk-UA" sz="1000" b="0" i="0"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184446202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3" y="1233493"/>
            <a:ext cx="8621032" cy="4535482"/>
          </a:xfrm>
        </p:spPr>
        <p:txBody>
          <a:bodyPr/>
          <a:lstStyle>
            <a:lvl1pPr marL="0" indent="0">
              <a:buClr>
                <a:schemeClr val="accent4"/>
              </a:buClr>
              <a:buFontTx/>
              <a:buNone/>
              <a:defRPr sz="2200"/>
            </a:lvl1pPr>
            <a:lvl2pPr marL="685734" indent="-228578">
              <a:buClr>
                <a:schemeClr val="bg2"/>
              </a:buClr>
              <a:buFont typeface="Tahoma" panose="020B0604030504040204" pitchFamily="34" charset="0"/>
              <a:buChar char="▪"/>
              <a:defRPr sz="2200"/>
            </a:lvl2pPr>
            <a:lvl3pPr marL="1142886" indent="-228578">
              <a:buClr>
                <a:schemeClr val="bg2"/>
              </a:buClr>
              <a:buFont typeface="Tahoma" panose="020B0604030504040204" pitchFamily="34" charset="0"/>
              <a:buChar char="-"/>
              <a:defRPr sz="2200"/>
            </a:lvl3pPr>
            <a:lvl4pPr marL="1600040" indent="-228578">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extLst>
      <p:ext uri="{BB962C8B-B14F-4D97-AF65-F5344CB8AC3E}">
        <p14:creationId xmlns:p14="http://schemas.microsoft.com/office/powerpoint/2010/main" val="33226648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
        <p:nvSpPr>
          <p:cNvPr id="9" name="Текст 8"/>
          <p:cNvSpPr>
            <a:spLocks noGrp="1"/>
          </p:cNvSpPr>
          <p:nvPr>
            <p:ph type="body" sz="quarter" idx="10" hasCustomPrompt="1"/>
          </p:nvPr>
        </p:nvSpPr>
        <p:spPr>
          <a:xfrm>
            <a:off x="272143" y="1233488"/>
            <a:ext cx="8674213" cy="4391025"/>
          </a:xfrm>
        </p:spPr>
        <p:txBody>
          <a:bodyPr/>
          <a:lstStyle>
            <a:lvl1pPr marL="228578" indent="-228578">
              <a:buClr>
                <a:schemeClr val="bg2"/>
              </a:buClr>
              <a:buFont typeface="Arial"/>
              <a:buChar char="•"/>
              <a:defRPr sz="2200"/>
            </a:lvl1pPr>
            <a:lvl2pPr marL="685734" indent="-228578">
              <a:buClr>
                <a:schemeClr val="bg2"/>
              </a:buClr>
              <a:buFont typeface="Arial"/>
              <a:buChar char="•"/>
              <a:defRPr sz="2200" baseline="0"/>
            </a:lvl2pPr>
            <a:lvl3pPr marL="1142886" indent="-228578">
              <a:buClr>
                <a:schemeClr val="bg2"/>
              </a:buClr>
              <a:buFont typeface="Arial"/>
              <a:buChar char="•"/>
              <a:defRPr sz="2200"/>
            </a:lvl3pPr>
            <a:lvl4pPr marL="1600040" indent="-228578">
              <a:buClr>
                <a:schemeClr val="bg2"/>
              </a:buClr>
              <a:buSzPct val="80000"/>
              <a:buFont typeface="Arial"/>
              <a:buChar char="•"/>
              <a:defRPr sz="2200"/>
            </a:lvl4pPr>
            <a:lvl5pPr>
              <a:defRPr sz="2200"/>
            </a:lvl5p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p:txBody>
      </p:sp>
    </p:spTree>
    <p:extLst>
      <p:ext uri="{BB962C8B-B14F-4D97-AF65-F5344CB8AC3E}">
        <p14:creationId xmlns:p14="http://schemas.microsoft.com/office/powerpoint/2010/main" val="32410520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233491"/>
            <a:ext cx="8675405" cy="4391025"/>
          </a:xfrm>
        </p:spPr>
        <p:txBody>
          <a:bodyPr/>
          <a:lstStyle/>
          <a:p>
            <a:endParaRPr lang="uk-UA"/>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extLst>
      <p:ext uri="{BB962C8B-B14F-4D97-AF65-F5344CB8AC3E}">
        <p14:creationId xmlns:p14="http://schemas.microsoft.com/office/powerpoint/2010/main" val="299908663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image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4" y="1233488"/>
            <a:ext cx="3685630" cy="4535487"/>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391038"/>
            <a:ext cx="397812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
        <p:nvSpPr>
          <p:cNvPr id="7" name="Рисунок 6"/>
          <p:cNvSpPr>
            <a:spLocks noGrp="1"/>
          </p:cNvSpPr>
          <p:nvPr>
            <p:ph type="pic" sz="quarter" idx="10"/>
          </p:nvPr>
        </p:nvSpPr>
        <p:spPr>
          <a:xfrm>
            <a:off x="4588934" y="0"/>
            <a:ext cx="4555066" cy="6858000"/>
          </a:xfrm>
        </p:spPr>
        <p:txBody>
          <a:bodyPr/>
          <a:lstStyle/>
          <a:p>
            <a:endParaRPr lang="uk-UA"/>
          </a:p>
        </p:txBody>
      </p:sp>
    </p:spTree>
    <p:extLst>
      <p:ext uri="{BB962C8B-B14F-4D97-AF65-F5344CB8AC3E}">
        <p14:creationId xmlns:p14="http://schemas.microsoft.com/office/powerpoint/2010/main" val="15045270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4.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1214" y="908051"/>
            <a:ext cx="8497101" cy="460562"/>
          </a:xfrm>
          <a:prstGeom prst="rect">
            <a:avLst/>
          </a:prstGeom>
        </p:spPr>
        <p:txBody>
          <a:bodyPr vert="horz" lIns="91440" tIns="45720" rIns="91440" bIns="45720" rtlCol="0" anchor="ctr">
            <a:normAutofit/>
          </a:bodyPr>
          <a:lstStyle/>
          <a:p>
            <a:r>
              <a:rPr lang="en-US" dirty="0" smtClean="0"/>
              <a:t>Click to add title</a:t>
            </a:r>
            <a:endParaRPr lang="en-US" dirty="0"/>
          </a:p>
        </p:txBody>
      </p:sp>
      <p:sp>
        <p:nvSpPr>
          <p:cNvPr id="3" name="Text Placeholder 2"/>
          <p:cNvSpPr>
            <a:spLocks noGrp="1"/>
          </p:cNvSpPr>
          <p:nvPr>
            <p:ph type="body" idx="1"/>
          </p:nvPr>
        </p:nvSpPr>
        <p:spPr>
          <a:xfrm>
            <a:off x="279400" y="1657350"/>
            <a:ext cx="8498916" cy="494030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en-US" dirty="0"/>
          </a:p>
        </p:txBody>
      </p:sp>
      <p:pic>
        <p:nvPicPr>
          <p:cNvPr id="9" name="Picture 8"/>
          <p:cNvPicPr>
            <a:picLocks noChangeAspect="1"/>
          </p:cNvPicPr>
          <p:nvPr userDrawn="1"/>
        </p:nvPicPr>
        <p:blipFill>
          <a:blip r:embed="rId7"/>
          <a:stretch>
            <a:fillRect/>
          </a:stretch>
        </p:blipFill>
        <p:spPr>
          <a:xfrm>
            <a:off x="222997" y="185737"/>
            <a:ext cx="8705103" cy="523258"/>
          </a:xfrm>
          <a:prstGeom prst="rect">
            <a:avLst/>
          </a:prstGeom>
        </p:spPr>
      </p:pic>
      <p:pic>
        <p:nvPicPr>
          <p:cNvPr id="5" name="Picture 4"/>
          <p:cNvPicPr>
            <a:picLocks noChangeAspect="1"/>
          </p:cNvPicPr>
          <p:nvPr userDrawn="1"/>
        </p:nvPicPr>
        <p:blipFill>
          <a:blip r:embed="rId8"/>
          <a:stretch>
            <a:fillRect/>
          </a:stretch>
        </p:blipFill>
        <p:spPr>
          <a:xfrm>
            <a:off x="215236" y="183243"/>
            <a:ext cx="8720122" cy="523789"/>
          </a:xfrm>
          <a:prstGeom prst="rect">
            <a:avLst/>
          </a:prstGeom>
        </p:spPr>
      </p:pic>
    </p:spTree>
    <p:extLst>
      <p:ext uri="{BB962C8B-B14F-4D97-AF65-F5344CB8AC3E}">
        <p14:creationId xmlns:p14="http://schemas.microsoft.com/office/powerpoint/2010/main" val="3344970443"/>
      </p:ext>
    </p:extLst>
  </p:cSld>
  <p:clrMap bg1="lt1" tx1="dk1" bg2="lt2" tx2="dk2" accent1="accent1" accent2="accent2" accent3="accent3" accent4="accent4" accent5="accent5" accent6="accent6" hlink="hlink" folHlink="folHlink"/>
  <p:sldLayoutIdLst>
    <p:sldLayoutId id="2147483711" r:id="rId1"/>
    <p:sldLayoutId id="2147483705" r:id="rId2"/>
    <p:sldLayoutId id="2147483704" r:id="rId3"/>
    <p:sldLayoutId id="2147483707" r:id="rId4"/>
    <p:sldLayoutId id="2147483709"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baseline="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36" userDrawn="1">
          <p15:clr>
            <a:srgbClr val="F26B43"/>
          </p15:clr>
        </p15:guide>
        <p15:guide id="2" pos="5624" userDrawn="1">
          <p15:clr>
            <a:srgbClr val="F26B43"/>
          </p15:clr>
        </p15:guide>
        <p15:guide id="3" orient="horz" pos="4178" userDrawn="1">
          <p15:clr>
            <a:srgbClr val="F26B43"/>
          </p15:clr>
        </p15:guide>
        <p15:guide id="4" orient="horz" pos="119" userDrawn="1">
          <p15:clr>
            <a:srgbClr val="F26B43"/>
          </p15:clr>
        </p15:guide>
        <p15:guide id="5" pos="635" userDrawn="1">
          <p15:clr>
            <a:srgbClr val="F26B43"/>
          </p15:clr>
        </p15:guide>
        <p15:guide id="6" orient="horz" pos="572" userDrawn="1">
          <p15:clr>
            <a:srgbClr val="F26B43"/>
          </p15:clr>
        </p15:guide>
        <p15:guide id="7" orient="horz" pos="436" userDrawn="1">
          <p15:clr>
            <a:srgbClr val="F26B43"/>
          </p15:clr>
        </p15:guide>
        <p15:guide id="8" pos="2812" userDrawn="1">
          <p15:clr>
            <a:srgbClr val="F26B43"/>
          </p15:clr>
        </p15:guide>
        <p15:guide id="9" pos="294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2144" y="147648"/>
            <a:ext cx="8538308" cy="917741"/>
          </a:xfrm>
          <a:prstGeom prst="rect">
            <a:avLst/>
          </a:prstGeom>
        </p:spPr>
        <p:txBody>
          <a:bodyPr vert="horz" lIns="91440" tIns="45720" rIns="91440" bIns="45720" rtlCol="0" anchor="ctr">
            <a:normAutofit/>
          </a:bodyPr>
          <a:lstStyle/>
          <a:p>
            <a:r>
              <a:rPr lang="en-US" dirty="0" smtClean="0"/>
              <a:t>Click to add title</a:t>
            </a:r>
            <a:endParaRPr lang="uk-UA" dirty="0"/>
          </a:p>
        </p:txBody>
      </p:sp>
      <p:sp>
        <p:nvSpPr>
          <p:cNvPr id="3" name="Текст 2"/>
          <p:cNvSpPr>
            <a:spLocks noGrp="1"/>
          </p:cNvSpPr>
          <p:nvPr>
            <p:ph type="body" idx="1"/>
          </p:nvPr>
        </p:nvSpPr>
        <p:spPr>
          <a:xfrm>
            <a:off x="272144" y="1335006"/>
            <a:ext cx="8538308" cy="336141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uk-UA" dirty="0"/>
          </a:p>
        </p:txBody>
      </p:sp>
      <p:pic>
        <p:nvPicPr>
          <p:cNvPr id="8" name="Picture 7"/>
          <p:cNvPicPr>
            <a:picLocks noChangeAspect="1"/>
          </p:cNvPicPr>
          <p:nvPr userDrawn="1"/>
        </p:nvPicPr>
        <p:blipFill>
          <a:blip r:embed="rId7"/>
          <a:stretch>
            <a:fillRect/>
          </a:stretch>
        </p:blipFill>
        <p:spPr>
          <a:xfrm>
            <a:off x="363133" y="6134735"/>
            <a:ext cx="2212309" cy="322099"/>
          </a:xfrm>
          <a:prstGeom prst="rect">
            <a:avLst/>
          </a:prstGeom>
        </p:spPr>
      </p:pic>
    </p:spTree>
    <p:extLst>
      <p:ext uri="{BB962C8B-B14F-4D97-AF65-F5344CB8AC3E}">
        <p14:creationId xmlns:p14="http://schemas.microsoft.com/office/powerpoint/2010/main" val="3713416850"/>
      </p:ext>
    </p:extLst>
  </p:cSld>
  <p:clrMap bg1="lt1" tx1="dk1" bg2="lt2" tx2="dk2" accent1="accent1" accent2="accent2" accent3="accent3" accent4="accent4" accent5="accent5" accent6="accent6" hlink="hlink" folHlink="folHlink"/>
  <p:sldLayoutIdLst>
    <p:sldLayoutId id="2147483682" r:id="rId1"/>
    <p:sldLayoutId id="2147483681" r:id="rId2"/>
    <p:sldLayoutId id="2147483683" r:id="rId3"/>
    <p:sldLayoutId id="2147483684" r:id="rId4"/>
    <p:sldLayoutId id="2147483685" r:id="rId5"/>
  </p:sldLayoutIdLst>
  <p:timing>
    <p:tnLst>
      <p:par>
        <p:cTn id="1" dur="indefinite" restart="never" nodeType="tmRoot"/>
      </p:par>
    </p:tnLst>
  </p:timing>
  <p:txStyles>
    <p:titleStyle>
      <a:lvl1pPr algn="l" defTabSz="914309"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578" indent="-228578" algn="l" defTabSz="914309" rtl="0" eaLnBrk="1" latinLnBrk="0" hangingPunct="1">
        <a:lnSpc>
          <a:spcPct val="90000"/>
        </a:lnSpc>
        <a:spcBef>
          <a:spcPts val="1000"/>
        </a:spcBef>
        <a:buClr>
          <a:schemeClr val="bg2"/>
        </a:buClr>
        <a:buFont typeface="Arial" panose="020B0604020202020204" pitchFamily="34" charset="0"/>
        <a:buChar char="•"/>
        <a:defRPr sz="2800" kern="1200" baseline="0">
          <a:solidFill>
            <a:srgbClr val="000000"/>
          </a:solidFill>
          <a:latin typeface="+mn-lt"/>
          <a:ea typeface="+mn-ea"/>
          <a:cs typeface="+mn-cs"/>
        </a:defRPr>
      </a:lvl1pPr>
      <a:lvl2pPr marL="685734" indent="-228578" algn="l" defTabSz="914309" rtl="0" eaLnBrk="1" latinLnBrk="0" hangingPunct="1">
        <a:lnSpc>
          <a:spcPct val="90000"/>
        </a:lnSpc>
        <a:spcBef>
          <a:spcPts val="500"/>
        </a:spcBef>
        <a:buClr>
          <a:schemeClr val="bg2"/>
        </a:buClr>
        <a:buFont typeface="Arial" panose="020B0604020202020204" pitchFamily="34" charset="0"/>
        <a:buChar char="•"/>
        <a:defRPr sz="2400" kern="1200">
          <a:solidFill>
            <a:srgbClr val="000000"/>
          </a:solidFill>
          <a:latin typeface="+mn-lt"/>
          <a:ea typeface="+mn-ea"/>
          <a:cs typeface="+mn-cs"/>
        </a:defRPr>
      </a:lvl2pPr>
      <a:lvl3pPr marL="1142886" indent="-228578" algn="l" defTabSz="914309" rtl="0" eaLnBrk="1" latinLnBrk="0" hangingPunct="1">
        <a:lnSpc>
          <a:spcPct val="90000"/>
        </a:lnSpc>
        <a:spcBef>
          <a:spcPts val="500"/>
        </a:spcBef>
        <a:buClr>
          <a:schemeClr val="bg2"/>
        </a:buClr>
        <a:buFont typeface="Arial" panose="020B0604020202020204" pitchFamily="34" charset="0"/>
        <a:buChar char="•"/>
        <a:defRPr sz="2000" kern="1200">
          <a:solidFill>
            <a:srgbClr val="000000"/>
          </a:solidFill>
          <a:latin typeface="+mn-lt"/>
          <a:ea typeface="+mn-ea"/>
          <a:cs typeface="+mn-cs"/>
        </a:defRPr>
      </a:lvl3pPr>
      <a:lvl4pPr marL="1600040" indent="-228578" algn="l" defTabSz="914309"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4pPr>
      <a:lvl5pPr marL="2057195" indent="-228578" algn="l" defTabSz="914309"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58" userDrawn="1">
          <p15:clr>
            <a:srgbClr val="F26B43"/>
          </p15:clr>
        </p15:guide>
        <p15:guide id="2" pos="5602" userDrawn="1">
          <p15:clr>
            <a:srgbClr val="F26B43"/>
          </p15:clr>
        </p15:guide>
        <p15:guide id="3" orient="horz" pos="4156" userDrawn="1">
          <p15:clr>
            <a:srgbClr val="F26B43"/>
          </p15:clr>
        </p15:guide>
        <p15:guide id="4" orient="horz" pos="164" userDrawn="1">
          <p15:clr>
            <a:srgbClr val="F26B43"/>
          </p15:clr>
        </p15:guide>
        <p15:guide id="5" pos="635" userDrawn="1">
          <p15:clr>
            <a:srgbClr val="F26B43"/>
          </p15:clr>
        </p15:guide>
        <p15:guide id="6" orient="horz" pos="777" userDrawn="1">
          <p15:clr>
            <a:srgbClr val="F26B43"/>
          </p15:clr>
        </p15:guide>
        <p15:guide id="7" orient="horz" pos="595" userDrawn="1">
          <p15:clr>
            <a:srgbClr val="F26B43"/>
          </p15:clr>
        </p15:guide>
        <p15:guide id="0" orient="horz" pos="3793" userDrawn="1">
          <p15:clr>
            <a:srgbClr val="F26B43"/>
          </p15:clr>
        </p15:guide>
        <p15:guide id="8" orient="horz" pos="3634" userDrawn="1">
          <p15:clr>
            <a:srgbClr val="F26B43"/>
          </p15:clr>
        </p15:guide>
        <p15:guide id="9" pos="2812" userDrawn="1">
          <p15:clr>
            <a:srgbClr val="F26B43"/>
          </p15:clr>
        </p15:guide>
        <p15:guide id="10" pos="294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Прямоугольник 3"/>
          <p:cNvSpPr/>
          <p:nvPr userDrawn="1"/>
        </p:nvSpPr>
        <p:spPr>
          <a:xfrm>
            <a:off x="198837" y="5624518"/>
            <a:ext cx="8748713" cy="990455"/>
          </a:xfrm>
          <a:prstGeom prst="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uk-UA" sz="1800"/>
          </a:p>
        </p:txBody>
      </p:sp>
      <p:sp>
        <p:nvSpPr>
          <p:cNvPr id="6" name="Заголовок 5"/>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dirty="0" smtClean="0"/>
              <a:t>Click to add title</a:t>
            </a:r>
            <a:endParaRPr lang="uk-UA" dirty="0"/>
          </a:p>
        </p:txBody>
      </p:sp>
    </p:spTree>
    <p:extLst>
      <p:ext uri="{BB962C8B-B14F-4D97-AF65-F5344CB8AC3E}">
        <p14:creationId xmlns:p14="http://schemas.microsoft.com/office/powerpoint/2010/main" val="2433772056"/>
      </p:ext>
    </p:extLst>
  </p:cSld>
  <p:clrMap bg1="lt1" tx1="dk1" bg2="lt2" tx2="dk2" accent1="accent1" accent2="accent2" accent3="accent3" accent4="accent4" accent5="accent5" accent6="accent6" hlink="hlink" folHlink="folHlink"/>
  <p:sldLayoutIdLst>
    <p:sldLayoutId id="2147483687" r:id="rId1"/>
  </p:sldLayoutIdLst>
  <p:timing>
    <p:tnLst>
      <p:par>
        <p:cTn id="1" dur="indefinite" restart="never" nodeType="tmRoot"/>
      </p:par>
    </p:tnLst>
  </p:timing>
  <p:txStyles>
    <p:titleStyle>
      <a:lvl1pPr algn="l" defTabSz="914309"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578" indent="-228578"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4" indent="-228578"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5"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5" userDrawn="1">
          <p15:clr>
            <a:srgbClr val="F26B43"/>
          </p15:clr>
        </p15:guide>
        <p15:guide id="2" pos="5636" userDrawn="1">
          <p15:clr>
            <a:srgbClr val="F26B43"/>
          </p15:clr>
        </p15:guide>
        <p15:guide id="3" orient="horz" pos="4156" userDrawn="1">
          <p15:clr>
            <a:srgbClr val="F26B43"/>
          </p15:clr>
        </p15:guide>
        <p15:guide id="4" orient="horz" pos="164" userDrawn="1">
          <p15:clr>
            <a:srgbClr val="F26B43"/>
          </p15:clr>
        </p15:guide>
        <p15:guide id="5" pos="635" userDrawn="1">
          <p15:clr>
            <a:srgbClr val="F26B43"/>
          </p15:clr>
        </p15:guide>
        <p15:guide id="6" orient="horz" pos="777" userDrawn="1">
          <p15:clr>
            <a:srgbClr val="F26B43"/>
          </p15:clr>
        </p15:guide>
        <p15:guide id="7" orient="horz" pos="595" userDrawn="1">
          <p15:clr>
            <a:srgbClr val="F26B43"/>
          </p15:clr>
        </p15:guide>
        <p15:guide id="8" orient="horz" pos="3748" userDrawn="1">
          <p15:clr>
            <a:srgbClr val="F26B43"/>
          </p15:clr>
        </p15:guide>
        <p15:guide id="9" orient="horz" pos="354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1541" y="1900361"/>
            <a:ext cx="6442512" cy="1731039"/>
          </a:xfrm>
        </p:spPr>
        <p:txBody>
          <a:bodyPr/>
          <a:lstStyle/>
          <a:p>
            <a:r>
              <a:rPr lang="en-US" dirty="0" smtClean="0"/>
              <a:t>Creational Patterns in C#</a:t>
            </a:r>
            <a:endParaRPr lang="uk-UA" dirty="0"/>
          </a:p>
        </p:txBody>
      </p:sp>
      <p:sp>
        <p:nvSpPr>
          <p:cNvPr id="3" name="Subtitle 2"/>
          <p:cNvSpPr>
            <a:spLocks noGrp="1"/>
          </p:cNvSpPr>
          <p:nvPr>
            <p:ph type="subTitle" idx="1"/>
          </p:nvPr>
        </p:nvSpPr>
        <p:spPr>
          <a:xfrm>
            <a:off x="891541" y="4103115"/>
            <a:ext cx="6727075" cy="454573"/>
          </a:xfrm>
        </p:spPr>
        <p:txBody>
          <a:bodyPr/>
          <a:lstStyle/>
          <a:p>
            <a:pPr algn="r"/>
            <a:r>
              <a:rPr lang="en-US" dirty="0" err="1" smtClean="0"/>
              <a:t>Nataliia</a:t>
            </a:r>
            <a:r>
              <a:rPr lang="en-US" dirty="0" smtClean="0"/>
              <a:t> </a:t>
            </a:r>
            <a:r>
              <a:rPr lang="en-US" dirty="0" err="1" smtClean="0"/>
              <a:t>Svystun</a:t>
            </a:r>
            <a:endParaRPr lang="uk-UA" dirty="0"/>
          </a:p>
        </p:txBody>
      </p:sp>
    </p:spTree>
    <p:extLst>
      <p:ext uri="{BB962C8B-B14F-4D97-AF65-F5344CB8AC3E}">
        <p14:creationId xmlns:p14="http://schemas.microsoft.com/office/powerpoint/2010/main" val="1742700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144" y="1965960"/>
            <a:ext cx="8675404" cy="4665985"/>
          </a:xfrm>
        </p:spPr>
        <p:txBody>
          <a:bodyPr/>
          <a:lstStyle/>
          <a:p>
            <a:pPr marL="342900" indent="-342900">
              <a:buFont typeface="Arial" panose="020B0604020202020204" pitchFamily="34" charset="0"/>
              <a:buChar char="•"/>
            </a:pPr>
            <a:r>
              <a:rPr lang="en-US" dirty="0" smtClean="0"/>
              <a:t>Abstract Factory</a:t>
            </a:r>
          </a:p>
          <a:p>
            <a:pPr marL="342900" indent="-342900">
              <a:buFont typeface="Arial" panose="020B0604020202020204" pitchFamily="34" charset="0"/>
              <a:buChar char="•"/>
            </a:pPr>
            <a:r>
              <a:rPr lang="en-US" b="1" dirty="0" smtClean="0"/>
              <a:t>Builder</a:t>
            </a:r>
          </a:p>
          <a:p>
            <a:pPr marL="342900" indent="-342900">
              <a:buFont typeface="Arial" panose="020B0604020202020204" pitchFamily="34" charset="0"/>
              <a:buChar char="•"/>
            </a:pPr>
            <a:r>
              <a:rPr lang="en-US" dirty="0"/>
              <a:t>Factory </a:t>
            </a:r>
            <a:r>
              <a:rPr lang="en-US" dirty="0" smtClean="0"/>
              <a:t>Method</a:t>
            </a:r>
          </a:p>
          <a:p>
            <a:pPr marL="342900" indent="-342900">
              <a:buFont typeface="Arial" panose="020B0604020202020204" pitchFamily="34" charset="0"/>
              <a:buChar char="•"/>
            </a:pPr>
            <a:r>
              <a:rPr lang="en-US" dirty="0" smtClean="0"/>
              <a:t>Prototype</a:t>
            </a:r>
          </a:p>
          <a:p>
            <a:pPr marL="342900" indent="-342900">
              <a:buFont typeface="Arial" panose="020B0604020202020204" pitchFamily="34" charset="0"/>
              <a:buChar char="•"/>
            </a:pPr>
            <a:r>
              <a:rPr lang="en-US" dirty="0"/>
              <a:t>Singleton</a:t>
            </a:r>
            <a:endParaRPr lang="uk-UA" dirty="0"/>
          </a:p>
        </p:txBody>
      </p:sp>
      <p:sp>
        <p:nvSpPr>
          <p:cNvPr id="2" name="Subtitle 1"/>
          <p:cNvSpPr>
            <a:spLocks noGrp="1"/>
          </p:cNvSpPr>
          <p:nvPr>
            <p:ph type="subTitle" idx="1"/>
          </p:nvPr>
        </p:nvSpPr>
        <p:spPr/>
        <p:txBody>
          <a:bodyPr/>
          <a:lstStyle/>
          <a:p>
            <a:r>
              <a:rPr lang="en-US" dirty="0" smtClean="0"/>
              <a:t>Agenda</a:t>
            </a:r>
            <a:endParaRPr lang="uk-UA" dirty="0"/>
          </a:p>
        </p:txBody>
      </p:sp>
      <p:pic>
        <p:nvPicPr>
          <p:cNvPr id="5" name="Рисунок 4"/>
          <p:cNvPicPr>
            <a:picLocks noChangeAspect="1"/>
          </p:cNvPicPr>
          <p:nvPr/>
        </p:nvPicPr>
        <p:blipFill rotWithShape="1">
          <a:blip r:embed="rId3">
            <a:extLst>
              <a:ext uri="{28A0092B-C50C-407E-A947-70E740481C1C}">
                <a14:useLocalDpi xmlns:a14="http://schemas.microsoft.com/office/drawing/2010/main" val="0"/>
              </a:ext>
            </a:extLst>
          </a:blip>
          <a:srcRect l="9103" r="8657"/>
          <a:stretch/>
        </p:blipFill>
        <p:spPr>
          <a:xfrm>
            <a:off x="4423143" y="1265718"/>
            <a:ext cx="3838355" cy="4667250"/>
          </a:xfrm>
          <a:prstGeom prst="rect">
            <a:avLst/>
          </a:prstGeom>
        </p:spPr>
      </p:pic>
    </p:spTree>
    <p:extLst>
      <p:ext uri="{BB962C8B-B14F-4D97-AF65-F5344CB8AC3E}">
        <p14:creationId xmlns:p14="http://schemas.microsoft.com/office/powerpoint/2010/main" val="19704773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half" idx="2"/>
          </p:nvPr>
        </p:nvSpPr>
        <p:spPr>
          <a:xfrm>
            <a:off x="272143" y="1647825"/>
            <a:ext cx="8536577" cy="902335"/>
          </a:xfrm>
        </p:spPr>
        <p:txBody>
          <a:bodyPr/>
          <a:lstStyle/>
          <a:p>
            <a:r>
              <a:rPr lang="en-US" dirty="0"/>
              <a:t>Who is a builder in objective reality? </a:t>
            </a:r>
            <a:endParaRPr lang="uk-UA" dirty="0"/>
          </a:p>
        </p:txBody>
      </p:sp>
      <p:sp>
        <p:nvSpPr>
          <p:cNvPr id="5" name="Заголовок 5"/>
          <p:cNvSpPr txBox="1">
            <a:spLocks/>
          </p:cNvSpPr>
          <p:nvPr/>
        </p:nvSpPr>
        <p:spPr>
          <a:xfrm>
            <a:off x="253886" y="796264"/>
            <a:ext cx="8674214" cy="525970"/>
          </a:xfrm>
          <a:prstGeom prst="rect">
            <a:avLst/>
          </a:prstGeom>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US" dirty="0"/>
              <a:t>Builder</a:t>
            </a:r>
            <a:endParaRPr lang="uk-UA" dirty="0"/>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 y="3307529"/>
            <a:ext cx="9144000" cy="3250301"/>
          </a:xfrm>
          <a:prstGeom prst="rect">
            <a:avLst/>
          </a:prstGeom>
        </p:spPr>
      </p:pic>
    </p:spTree>
    <p:extLst>
      <p:ext uri="{BB962C8B-B14F-4D97-AF65-F5344CB8AC3E}">
        <p14:creationId xmlns:p14="http://schemas.microsoft.com/office/powerpoint/2010/main" val="34368991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0843"/>
            <a:ext cx="9144000" cy="6286501"/>
          </a:xfrm>
          <a:prstGeom prst="rect">
            <a:avLst/>
          </a:prstGeom>
        </p:spPr>
      </p:pic>
    </p:spTree>
    <p:extLst>
      <p:ext uri="{BB962C8B-B14F-4D97-AF65-F5344CB8AC3E}">
        <p14:creationId xmlns:p14="http://schemas.microsoft.com/office/powerpoint/2010/main" val="2239750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5"/>
          <p:cNvSpPr txBox="1">
            <a:spLocks/>
          </p:cNvSpPr>
          <p:nvPr/>
        </p:nvSpPr>
        <p:spPr>
          <a:xfrm>
            <a:off x="253886" y="796264"/>
            <a:ext cx="8674214" cy="525970"/>
          </a:xfrm>
          <a:prstGeom prst="rect">
            <a:avLst/>
          </a:prstGeom>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US" dirty="0" smtClean="0"/>
              <a:t>Builder</a:t>
            </a:r>
            <a:r>
              <a:rPr lang="uk-UA" dirty="0" smtClean="0"/>
              <a:t> </a:t>
            </a:r>
            <a:r>
              <a:rPr lang="en-US" dirty="0" smtClean="0"/>
              <a:t>UML</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75" y="1935356"/>
            <a:ext cx="9039635" cy="3433235"/>
          </a:xfrm>
          <a:prstGeom prst="rect">
            <a:avLst/>
          </a:prstGeom>
        </p:spPr>
      </p:pic>
    </p:spTree>
    <p:extLst>
      <p:ext uri="{BB962C8B-B14F-4D97-AF65-F5344CB8AC3E}">
        <p14:creationId xmlns:p14="http://schemas.microsoft.com/office/powerpoint/2010/main" val="19223233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299" y="0"/>
            <a:ext cx="6012701" cy="6599492"/>
          </a:xfrm>
          <a:prstGeom prst="rect">
            <a:avLst/>
          </a:prstGeom>
        </p:spPr>
      </p:pic>
      <p:sp>
        <p:nvSpPr>
          <p:cNvPr id="5" name="Заголовок 5"/>
          <p:cNvSpPr txBox="1">
            <a:spLocks/>
          </p:cNvSpPr>
          <p:nvPr/>
        </p:nvSpPr>
        <p:spPr>
          <a:xfrm>
            <a:off x="172606" y="654024"/>
            <a:ext cx="2641714" cy="525970"/>
          </a:xfrm>
          <a:prstGeom prst="rect">
            <a:avLst/>
          </a:prstGeom>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US" dirty="0"/>
              <a:t>Builder</a:t>
            </a:r>
            <a:endParaRPr lang="uk-UA" dirty="0"/>
          </a:p>
        </p:txBody>
      </p:sp>
    </p:spTree>
    <p:extLst>
      <p:ext uri="{BB962C8B-B14F-4D97-AF65-F5344CB8AC3E}">
        <p14:creationId xmlns:p14="http://schemas.microsoft.com/office/powerpoint/2010/main" val="2619061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2"/>
          <p:cNvSpPr>
            <a:spLocks noGrp="1"/>
          </p:cNvSpPr>
          <p:nvPr>
            <p:ph type="body" sz="quarter" idx="10"/>
          </p:nvPr>
        </p:nvSpPr>
        <p:spPr>
          <a:xfrm>
            <a:off x="272143" y="1233488"/>
            <a:ext cx="8674213" cy="4391025"/>
          </a:xfrm>
        </p:spPr>
        <p:txBody>
          <a:bodyPr/>
          <a:lstStyle/>
          <a:p>
            <a:pPr marL="0" indent="0">
              <a:buNone/>
            </a:pPr>
            <a:r>
              <a:rPr lang="en-US" b="1" dirty="0"/>
              <a:t>The </a:t>
            </a:r>
            <a:r>
              <a:rPr lang="en-US" b="1" dirty="0" smtClean="0"/>
              <a:t>Builder</a:t>
            </a:r>
            <a:r>
              <a:rPr lang="en-US" b="1" dirty="0" smtClean="0"/>
              <a:t> </a:t>
            </a:r>
            <a:r>
              <a:rPr lang="en-US" b="1" dirty="0"/>
              <a:t>pattern has the following advantages:</a:t>
            </a:r>
          </a:p>
          <a:p>
            <a:pPr marL="171450" indent="-171450">
              <a:buFont typeface="Arial" panose="020B0604020202020204" pitchFamily="34" charset="0"/>
              <a:buChar char="•"/>
            </a:pPr>
            <a:r>
              <a:rPr lang="en-US" dirty="0" smtClean="0"/>
              <a:t> Allows </a:t>
            </a:r>
            <a:r>
              <a:rPr lang="en-US" dirty="0"/>
              <a:t>you to change the composition of the product.</a:t>
            </a:r>
          </a:p>
          <a:p>
            <a:r>
              <a:rPr lang="en-US" dirty="0"/>
              <a:t>Hides the code that implements the construction and presentation</a:t>
            </a:r>
            <a:r>
              <a:rPr lang="en-US" dirty="0" smtClean="0"/>
              <a:t>.</a:t>
            </a:r>
          </a:p>
          <a:p>
            <a:r>
              <a:rPr lang="en-US" dirty="0"/>
              <a:t>Provides full control over the process of building the product</a:t>
            </a:r>
            <a:r>
              <a:rPr lang="en-US" dirty="0" smtClean="0"/>
              <a:t>.</a:t>
            </a:r>
          </a:p>
          <a:p>
            <a:pPr marL="0" indent="0">
              <a:buNone/>
            </a:pPr>
            <a:endParaRPr lang="en-US" dirty="0"/>
          </a:p>
        </p:txBody>
      </p:sp>
      <p:sp>
        <p:nvSpPr>
          <p:cNvPr id="5" name="Заголовок 5"/>
          <p:cNvSpPr txBox="1">
            <a:spLocks noGrp="1"/>
          </p:cNvSpPr>
          <p:nvPr>
            <p:ph type="title"/>
          </p:nvPr>
        </p:nvSpPr>
        <p:spPr>
          <a:prstGeom prst="rect">
            <a:avLst/>
          </a:prstGeom>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US" dirty="0"/>
              <a:t>Builder</a:t>
            </a:r>
            <a:endParaRPr lang="uk-UA" dirty="0"/>
          </a:p>
        </p:txBody>
      </p:sp>
    </p:spTree>
    <p:extLst>
      <p:ext uri="{BB962C8B-B14F-4D97-AF65-F5344CB8AC3E}">
        <p14:creationId xmlns:p14="http://schemas.microsoft.com/office/powerpoint/2010/main" val="3334993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144" y="1965960"/>
            <a:ext cx="8675404" cy="4665985"/>
          </a:xfrm>
        </p:spPr>
        <p:txBody>
          <a:bodyPr/>
          <a:lstStyle/>
          <a:p>
            <a:pPr marL="342900" indent="-342900">
              <a:buFont typeface="Arial" panose="020B0604020202020204" pitchFamily="34" charset="0"/>
              <a:buChar char="•"/>
            </a:pPr>
            <a:r>
              <a:rPr lang="en-US" dirty="0" smtClean="0"/>
              <a:t>Abstract Factory</a:t>
            </a:r>
          </a:p>
          <a:p>
            <a:pPr marL="342900" indent="-342900">
              <a:buFont typeface="Arial" panose="020B0604020202020204" pitchFamily="34" charset="0"/>
              <a:buChar char="•"/>
            </a:pPr>
            <a:r>
              <a:rPr lang="en-US" dirty="0" smtClean="0"/>
              <a:t>Builder</a:t>
            </a:r>
          </a:p>
          <a:p>
            <a:pPr marL="342900" indent="-342900">
              <a:buFont typeface="Arial" panose="020B0604020202020204" pitchFamily="34" charset="0"/>
              <a:buChar char="•"/>
            </a:pPr>
            <a:r>
              <a:rPr lang="en-US" b="1" dirty="0"/>
              <a:t>Factory </a:t>
            </a:r>
            <a:r>
              <a:rPr lang="en-US" b="1" dirty="0" smtClean="0"/>
              <a:t>Method</a:t>
            </a:r>
          </a:p>
          <a:p>
            <a:r>
              <a:rPr lang="en-US" b="1" dirty="0" smtClean="0"/>
              <a:t>	(</a:t>
            </a:r>
            <a:r>
              <a:rPr lang="en-US" b="1" dirty="0"/>
              <a:t>Virtual Constructor)</a:t>
            </a:r>
            <a:endParaRPr lang="en-US" b="1" dirty="0" smtClean="0"/>
          </a:p>
          <a:p>
            <a:pPr marL="342900" indent="-342900">
              <a:buFont typeface="Arial" panose="020B0604020202020204" pitchFamily="34" charset="0"/>
              <a:buChar char="•"/>
            </a:pPr>
            <a:r>
              <a:rPr lang="en-US" dirty="0" smtClean="0"/>
              <a:t>Prototype</a:t>
            </a:r>
          </a:p>
          <a:p>
            <a:pPr marL="342900" indent="-342900">
              <a:buFont typeface="Arial" panose="020B0604020202020204" pitchFamily="34" charset="0"/>
              <a:buChar char="•"/>
            </a:pPr>
            <a:r>
              <a:rPr lang="en-US" dirty="0"/>
              <a:t>Singleton</a:t>
            </a:r>
            <a:endParaRPr lang="uk-UA" dirty="0"/>
          </a:p>
        </p:txBody>
      </p:sp>
      <p:sp>
        <p:nvSpPr>
          <p:cNvPr id="2" name="Subtitle 1"/>
          <p:cNvSpPr>
            <a:spLocks noGrp="1"/>
          </p:cNvSpPr>
          <p:nvPr>
            <p:ph type="subTitle" idx="1"/>
          </p:nvPr>
        </p:nvSpPr>
        <p:spPr/>
        <p:txBody>
          <a:bodyPr/>
          <a:lstStyle/>
          <a:p>
            <a:r>
              <a:rPr lang="en-US" dirty="0" smtClean="0"/>
              <a:t>Agenda</a:t>
            </a:r>
            <a:endParaRPr lang="uk-UA" dirty="0"/>
          </a:p>
        </p:txBody>
      </p:sp>
      <p:pic>
        <p:nvPicPr>
          <p:cNvPr id="5" name="Рисунок 4"/>
          <p:cNvPicPr>
            <a:picLocks noChangeAspect="1"/>
          </p:cNvPicPr>
          <p:nvPr/>
        </p:nvPicPr>
        <p:blipFill rotWithShape="1">
          <a:blip r:embed="rId3">
            <a:extLst>
              <a:ext uri="{28A0092B-C50C-407E-A947-70E740481C1C}">
                <a14:useLocalDpi xmlns:a14="http://schemas.microsoft.com/office/drawing/2010/main" val="0"/>
              </a:ext>
            </a:extLst>
          </a:blip>
          <a:srcRect l="9103" r="8657"/>
          <a:stretch/>
        </p:blipFill>
        <p:spPr>
          <a:xfrm>
            <a:off x="4423143" y="1265718"/>
            <a:ext cx="3838355" cy="4667250"/>
          </a:xfrm>
          <a:prstGeom prst="rect">
            <a:avLst/>
          </a:prstGeom>
        </p:spPr>
      </p:pic>
    </p:spTree>
    <p:extLst>
      <p:ext uri="{BB962C8B-B14F-4D97-AF65-F5344CB8AC3E}">
        <p14:creationId xmlns:p14="http://schemas.microsoft.com/office/powerpoint/2010/main" val="20814179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5"/>
          <p:cNvSpPr txBox="1">
            <a:spLocks/>
          </p:cNvSpPr>
          <p:nvPr/>
        </p:nvSpPr>
        <p:spPr>
          <a:xfrm>
            <a:off x="253886" y="796264"/>
            <a:ext cx="8674214" cy="525970"/>
          </a:xfrm>
          <a:prstGeom prst="rect">
            <a:avLst/>
          </a:prstGeom>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US" dirty="0" smtClean="0"/>
              <a:t>Factory Method </a:t>
            </a:r>
          </a:p>
          <a:p>
            <a:r>
              <a:rPr lang="en-US" dirty="0" smtClean="0"/>
              <a:t>(</a:t>
            </a:r>
            <a:r>
              <a:rPr lang="en-US" dirty="0"/>
              <a:t>Virtual </a:t>
            </a:r>
            <a:r>
              <a:rPr lang="en-US" dirty="0" smtClean="0"/>
              <a:t>Constructor)</a:t>
            </a:r>
            <a:endParaRPr lang="uk-UA" dirty="0"/>
          </a:p>
        </p:txBody>
      </p:sp>
    </p:spTree>
    <p:extLst>
      <p:ext uri="{BB962C8B-B14F-4D97-AF65-F5344CB8AC3E}">
        <p14:creationId xmlns:p14="http://schemas.microsoft.com/office/powerpoint/2010/main" val="33110265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Tree>
    <p:extLst>
      <p:ext uri="{BB962C8B-B14F-4D97-AF65-F5344CB8AC3E}">
        <p14:creationId xmlns:p14="http://schemas.microsoft.com/office/powerpoint/2010/main" val="837831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144" y="1965960"/>
            <a:ext cx="8675404" cy="4665985"/>
          </a:xfrm>
        </p:spPr>
        <p:txBody>
          <a:bodyPr/>
          <a:lstStyle/>
          <a:p>
            <a:pPr marL="342900" indent="-342900">
              <a:buFont typeface="Arial" panose="020B0604020202020204" pitchFamily="34" charset="0"/>
              <a:buChar char="•"/>
            </a:pPr>
            <a:r>
              <a:rPr lang="en-US" dirty="0" smtClean="0"/>
              <a:t>Abstract Factory</a:t>
            </a:r>
          </a:p>
          <a:p>
            <a:pPr marL="342900" indent="-342900">
              <a:buFont typeface="Arial" panose="020B0604020202020204" pitchFamily="34" charset="0"/>
              <a:buChar char="•"/>
            </a:pPr>
            <a:r>
              <a:rPr lang="en-US" dirty="0" smtClean="0"/>
              <a:t>Builder</a:t>
            </a:r>
          </a:p>
          <a:p>
            <a:pPr marL="342900" indent="-342900">
              <a:buFont typeface="Arial" panose="020B0604020202020204" pitchFamily="34" charset="0"/>
              <a:buChar char="•"/>
            </a:pPr>
            <a:r>
              <a:rPr lang="en-US" dirty="0"/>
              <a:t>Factory </a:t>
            </a:r>
            <a:r>
              <a:rPr lang="en-US" dirty="0" smtClean="0"/>
              <a:t>Method</a:t>
            </a:r>
          </a:p>
          <a:p>
            <a:pPr marL="342900" indent="-342900">
              <a:buFont typeface="Arial" panose="020B0604020202020204" pitchFamily="34" charset="0"/>
              <a:buChar char="•"/>
            </a:pPr>
            <a:r>
              <a:rPr lang="en-US" dirty="0" smtClean="0"/>
              <a:t>Prototype</a:t>
            </a:r>
          </a:p>
          <a:p>
            <a:pPr marL="342900" indent="-342900">
              <a:buFont typeface="Arial" panose="020B0604020202020204" pitchFamily="34" charset="0"/>
              <a:buChar char="•"/>
            </a:pPr>
            <a:r>
              <a:rPr lang="en-US" dirty="0"/>
              <a:t>Singleton</a:t>
            </a:r>
            <a:endParaRPr lang="uk-UA" dirty="0"/>
          </a:p>
        </p:txBody>
      </p:sp>
      <p:sp>
        <p:nvSpPr>
          <p:cNvPr id="2" name="Subtitle 1"/>
          <p:cNvSpPr>
            <a:spLocks noGrp="1"/>
          </p:cNvSpPr>
          <p:nvPr>
            <p:ph type="subTitle" idx="1"/>
          </p:nvPr>
        </p:nvSpPr>
        <p:spPr/>
        <p:txBody>
          <a:bodyPr/>
          <a:lstStyle/>
          <a:p>
            <a:r>
              <a:rPr lang="en-US" dirty="0" smtClean="0"/>
              <a:t>Agenda</a:t>
            </a:r>
            <a:endParaRPr lang="uk-UA" dirty="0"/>
          </a:p>
        </p:txBody>
      </p:sp>
      <p:pic>
        <p:nvPicPr>
          <p:cNvPr id="5" name="Рисунок 4"/>
          <p:cNvPicPr>
            <a:picLocks noChangeAspect="1"/>
          </p:cNvPicPr>
          <p:nvPr/>
        </p:nvPicPr>
        <p:blipFill rotWithShape="1">
          <a:blip r:embed="rId3">
            <a:extLst>
              <a:ext uri="{28A0092B-C50C-407E-A947-70E740481C1C}">
                <a14:useLocalDpi xmlns:a14="http://schemas.microsoft.com/office/drawing/2010/main" val="0"/>
              </a:ext>
            </a:extLst>
          </a:blip>
          <a:srcRect l="9103" r="8657"/>
          <a:stretch/>
        </p:blipFill>
        <p:spPr>
          <a:xfrm>
            <a:off x="4423143" y="1265718"/>
            <a:ext cx="3838355" cy="4667250"/>
          </a:xfrm>
          <a:prstGeom prst="rect">
            <a:avLst/>
          </a:prstGeom>
        </p:spPr>
      </p:pic>
    </p:spTree>
    <p:extLst>
      <p:ext uri="{BB962C8B-B14F-4D97-AF65-F5344CB8AC3E}">
        <p14:creationId xmlns:p14="http://schemas.microsoft.com/office/powerpoint/2010/main" val="1795104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144" y="1965960"/>
            <a:ext cx="8675404" cy="4665985"/>
          </a:xfrm>
        </p:spPr>
        <p:txBody>
          <a:bodyPr/>
          <a:lstStyle/>
          <a:p>
            <a:pPr marL="342900" indent="-342900">
              <a:buFont typeface="Arial" panose="020B0604020202020204" pitchFamily="34" charset="0"/>
              <a:buChar char="•"/>
            </a:pPr>
            <a:r>
              <a:rPr lang="en-US" b="1" dirty="0" smtClean="0"/>
              <a:t>Abstract Factory (Kit)</a:t>
            </a:r>
          </a:p>
          <a:p>
            <a:pPr marL="342900" indent="-342900">
              <a:buFont typeface="Arial" panose="020B0604020202020204" pitchFamily="34" charset="0"/>
              <a:buChar char="•"/>
            </a:pPr>
            <a:r>
              <a:rPr lang="en-US" dirty="0" smtClean="0"/>
              <a:t>Builder</a:t>
            </a:r>
          </a:p>
          <a:p>
            <a:pPr marL="342900" indent="-342900">
              <a:buFont typeface="Arial" panose="020B0604020202020204" pitchFamily="34" charset="0"/>
              <a:buChar char="•"/>
            </a:pPr>
            <a:r>
              <a:rPr lang="en-US" dirty="0"/>
              <a:t>Factory </a:t>
            </a:r>
            <a:r>
              <a:rPr lang="en-US" dirty="0" smtClean="0"/>
              <a:t>Method</a:t>
            </a:r>
          </a:p>
          <a:p>
            <a:pPr marL="342900" indent="-342900">
              <a:buFont typeface="Arial" panose="020B0604020202020204" pitchFamily="34" charset="0"/>
              <a:buChar char="•"/>
            </a:pPr>
            <a:r>
              <a:rPr lang="en-US" dirty="0" smtClean="0"/>
              <a:t>Prototype</a:t>
            </a:r>
          </a:p>
          <a:p>
            <a:pPr marL="342900" indent="-342900">
              <a:buFont typeface="Arial" panose="020B0604020202020204" pitchFamily="34" charset="0"/>
              <a:buChar char="•"/>
            </a:pPr>
            <a:r>
              <a:rPr lang="en-US" dirty="0"/>
              <a:t>Singleton</a:t>
            </a:r>
            <a:endParaRPr lang="uk-UA" dirty="0"/>
          </a:p>
        </p:txBody>
      </p:sp>
      <p:sp>
        <p:nvSpPr>
          <p:cNvPr id="2" name="Subtitle 1"/>
          <p:cNvSpPr>
            <a:spLocks noGrp="1"/>
          </p:cNvSpPr>
          <p:nvPr>
            <p:ph type="subTitle" idx="1"/>
          </p:nvPr>
        </p:nvSpPr>
        <p:spPr/>
        <p:txBody>
          <a:bodyPr/>
          <a:lstStyle/>
          <a:p>
            <a:r>
              <a:rPr lang="en-US" dirty="0" smtClean="0"/>
              <a:t>Agenda</a:t>
            </a:r>
            <a:endParaRPr lang="uk-UA" dirty="0"/>
          </a:p>
        </p:txBody>
      </p:sp>
      <p:pic>
        <p:nvPicPr>
          <p:cNvPr id="5" name="Рисунок 4"/>
          <p:cNvPicPr>
            <a:picLocks noChangeAspect="1"/>
          </p:cNvPicPr>
          <p:nvPr/>
        </p:nvPicPr>
        <p:blipFill rotWithShape="1">
          <a:blip r:embed="rId3">
            <a:extLst>
              <a:ext uri="{28A0092B-C50C-407E-A947-70E740481C1C}">
                <a14:useLocalDpi xmlns:a14="http://schemas.microsoft.com/office/drawing/2010/main" val="0"/>
              </a:ext>
            </a:extLst>
          </a:blip>
          <a:srcRect l="9103" r="8657"/>
          <a:stretch/>
        </p:blipFill>
        <p:spPr>
          <a:xfrm>
            <a:off x="4423143" y="1265718"/>
            <a:ext cx="3838355" cy="4667250"/>
          </a:xfrm>
          <a:prstGeom prst="rect">
            <a:avLst/>
          </a:prstGeom>
        </p:spPr>
      </p:pic>
    </p:spTree>
    <p:extLst>
      <p:ext uri="{BB962C8B-B14F-4D97-AF65-F5344CB8AC3E}">
        <p14:creationId xmlns:p14="http://schemas.microsoft.com/office/powerpoint/2010/main" val="26139570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p:txBody>
          <a:bodyPr/>
          <a:lstStyle/>
          <a:p>
            <a:r>
              <a:rPr lang="en-US" dirty="0"/>
              <a:t>Abstract </a:t>
            </a:r>
            <a:r>
              <a:rPr lang="en-US" dirty="0" smtClean="0"/>
              <a:t>Factory</a:t>
            </a:r>
            <a:r>
              <a:rPr lang="uk-UA" dirty="0" smtClean="0"/>
              <a:t> (</a:t>
            </a:r>
            <a:r>
              <a:rPr lang="en-US" dirty="0" smtClean="0"/>
              <a:t>Kit</a:t>
            </a:r>
            <a:r>
              <a:rPr lang="uk-UA" dirty="0" smtClean="0"/>
              <a:t>)</a:t>
            </a:r>
            <a:endParaRPr lang="uk-UA"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1254" y="1508733"/>
            <a:ext cx="6294665" cy="1729890"/>
          </a:xfrm>
          <a:prstGeom prst="rect">
            <a:avLst/>
          </a:prstGeom>
        </p:spPr>
      </p:pic>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7150" y="3909509"/>
            <a:ext cx="5951736" cy="1699407"/>
          </a:xfrm>
          <a:prstGeom prst="rect">
            <a:avLst/>
          </a:prstGeom>
        </p:spPr>
      </p:pic>
      <p:pic>
        <p:nvPicPr>
          <p:cNvPr id="6" name="Рисунок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823" y="1216263"/>
            <a:ext cx="800169" cy="4557155"/>
          </a:xfrm>
          <a:prstGeom prst="rect">
            <a:avLst/>
          </a:prstGeom>
        </p:spPr>
      </p:pic>
    </p:spTree>
    <p:extLst>
      <p:ext uri="{BB962C8B-B14F-4D97-AF65-F5344CB8AC3E}">
        <p14:creationId xmlns:p14="http://schemas.microsoft.com/office/powerpoint/2010/main" val="13249539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одзаголовок 5"/>
          <p:cNvSpPr>
            <a:spLocks noGrp="1"/>
          </p:cNvSpPr>
          <p:nvPr>
            <p:ph type="subTitle" idx="1"/>
          </p:nvPr>
        </p:nvSpPr>
        <p:spPr/>
        <p:txBody>
          <a:bodyPr/>
          <a:lstStyle/>
          <a:p>
            <a:r>
              <a:rPr lang="en-US" dirty="0"/>
              <a:t>Abstract Factory</a:t>
            </a:r>
            <a:endParaRPr lang="uk-UA"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41967"/>
            <a:ext cx="9144000" cy="4054549"/>
          </a:xfrm>
          <a:prstGeom prst="rect">
            <a:avLst/>
          </a:prstGeom>
        </p:spPr>
      </p:pic>
    </p:spTree>
    <p:extLst>
      <p:ext uri="{BB962C8B-B14F-4D97-AF65-F5344CB8AC3E}">
        <p14:creationId xmlns:p14="http://schemas.microsoft.com/office/powerpoint/2010/main" val="36659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990" y="0"/>
            <a:ext cx="7844802" cy="6858000"/>
          </a:xfrm>
          <a:prstGeom prst="rect">
            <a:avLst/>
          </a:prstGeom>
        </p:spPr>
      </p:pic>
    </p:spTree>
    <p:extLst>
      <p:ext uri="{BB962C8B-B14F-4D97-AF65-F5344CB8AC3E}">
        <p14:creationId xmlns:p14="http://schemas.microsoft.com/office/powerpoint/2010/main" val="9485156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9510" y="0"/>
            <a:ext cx="5905272" cy="6858000"/>
          </a:xfrm>
          <a:prstGeom prst="rect">
            <a:avLst/>
          </a:prstGeom>
        </p:spPr>
      </p:pic>
    </p:spTree>
    <p:extLst>
      <p:ext uri="{BB962C8B-B14F-4D97-AF65-F5344CB8AC3E}">
        <p14:creationId xmlns:p14="http://schemas.microsoft.com/office/powerpoint/2010/main" val="26864347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en-US" dirty="0"/>
              <a:t>Abstract </a:t>
            </a:r>
            <a:r>
              <a:rPr lang="en-US" dirty="0" smtClean="0"/>
              <a:t>Factory UML</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0274"/>
            <a:ext cx="9144000" cy="5801605"/>
          </a:xfrm>
          <a:prstGeom prst="rect">
            <a:avLst/>
          </a:prstGeom>
        </p:spPr>
      </p:pic>
    </p:spTree>
    <p:extLst>
      <p:ext uri="{BB962C8B-B14F-4D97-AF65-F5344CB8AC3E}">
        <p14:creationId xmlns:p14="http://schemas.microsoft.com/office/powerpoint/2010/main" val="14813414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Abstract Factory</a:t>
            </a:r>
            <a:endParaRPr lang="uk-UA" dirty="0"/>
          </a:p>
        </p:txBody>
      </p:sp>
      <p:sp>
        <p:nvSpPr>
          <p:cNvPr id="3" name="Текст 2"/>
          <p:cNvSpPr>
            <a:spLocks noGrp="1"/>
          </p:cNvSpPr>
          <p:nvPr>
            <p:ph type="body" sz="quarter" idx="10"/>
          </p:nvPr>
        </p:nvSpPr>
        <p:spPr/>
        <p:txBody>
          <a:bodyPr/>
          <a:lstStyle/>
          <a:p>
            <a:pPr marL="0" indent="0">
              <a:buNone/>
            </a:pPr>
            <a:r>
              <a:rPr lang="en-US" b="1" dirty="0"/>
              <a:t>The Abstract Factory pattern has the following advantages:</a:t>
            </a:r>
          </a:p>
          <a:p>
            <a:r>
              <a:rPr lang="en-US" dirty="0" smtClean="0"/>
              <a:t>Hiding </a:t>
            </a:r>
            <a:r>
              <a:rPr lang="en-US" dirty="0"/>
              <a:t>work with specific classes of products</a:t>
            </a:r>
            <a:r>
              <a:rPr lang="en-US" dirty="0" smtClean="0"/>
              <a:t>.</a:t>
            </a:r>
          </a:p>
          <a:p>
            <a:r>
              <a:rPr lang="en-US" dirty="0"/>
              <a:t>Allows you to easily replace the family of products used</a:t>
            </a:r>
            <a:r>
              <a:rPr lang="en-US" dirty="0" smtClean="0"/>
              <a:t>.</a:t>
            </a:r>
          </a:p>
          <a:p>
            <a:r>
              <a:rPr lang="en-US" dirty="0"/>
              <a:t>Ensuring sharing of products</a:t>
            </a:r>
            <a:r>
              <a:rPr lang="en-US" dirty="0" smtClean="0"/>
              <a:t>.</a:t>
            </a:r>
          </a:p>
          <a:p>
            <a:endParaRPr lang="en-US" dirty="0"/>
          </a:p>
          <a:p>
            <a:pPr marL="0" indent="0">
              <a:buNone/>
            </a:pPr>
            <a:r>
              <a:rPr lang="en-US" b="1" dirty="0"/>
              <a:t>Abstract Factory pattern has the following disadvantages</a:t>
            </a:r>
            <a:r>
              <a:rPr lang="en-US" b="1" dirty="0" smtClean="0"/>
              <a:t>:</a:t>
            </a:r>
          </a:p>
          <a:p>
            <a:r>
              <a:rPr lang="en-US" dirty="0"/>
              <a:t>There is a slight inconvenience in adding a new kind of product.</a:t>
            </a:r>
            <a:endParaRPr lang="uk-UA" dirty="0"/>
          </a:p>
        </p:txBody>
      </p:sp>
    </p:spTree>
    <p:extLst>
      <p:ext uri="{BB962C8B-B14F-4D97-AF65-F5344CB8AC3E}">
        <p14:creationId xmlns:p14="http://schemas.microsoft.com/office/powerpoint/2010/main" val="311412058"/>
      </p:ext>
    </p:extLst>
  </p:cSld>
  <p:clrMapOvr>
    <a:masterClrMapping/>
  </p:clrMapOvr>
</p:sld>
</file>

<file path=ppt/theme/theme1.xml><?xml version="1.0" encoding="utf-8"?>
<a:theme xmlns:a="http://schemas.openxmlformats.org/drawingml/2006/main" name="Title Slides Brand Panel">
  <a:themeElements>
    <a:clrScheme name="SoftServe Color Scheme">
      <a:dk1>
        <a:srgbClr val="131515"/>
      </a:dk1>
      <a:lt1>
        <a:srgbClr val="FFFFFF"/>
      </a:lt1>
      <a:dk2>
        <a:srgbClr val="171B65"/>
      </a:dk2>
      <a:lt2>
        <a:srgbClr val="00B4D5"/>
      </a:lt2>
      <a:accent1>
        <a:srgbClr val="171B65"/>
      </a:accent1>
      <a:accent2>
        <a:srgbClr val="00B4D5"/>
      </a:accent2>
      <a:accent3>
        <a:srgbClr val="BED62F"/>
      </a:accent3>
      <a:accent4>
        <a:srgbClr val="CBCECE"/>
      </a:accent4>
      <a:accent5>
        <a:srgbClr val="515D65"/>
      </a:accent5>
      <a:accent6>
        <a:srgbClr val="FFFFF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Slides with Logo">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apter Slides">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2339</TotalTime>
  <Words>2049</Words>
  <Application>Microsoft Office PowerPoint</Application>
  <PresentationFormat>Экран (4:3)</PresentationFormat>
  <Paragraphs>128</Paragraphs>
  <Slides>18</Slides>
  <Notes>14</Notes>
  <HiddenSlides>0</HiddenSlides>
  <MMClips>0</MMClips>
  <ScaleCrop>false</ScaleCrop>
  <HeadingPairs>
    <vt:vector size="6" baseType="variant">
      <vt:variant>
        <vt:lpstr>Использованные шрифты</vt:lpstr>
      </vt:variant>
      <vt:variant>
        <vt:i4>3</vt:i4>
      </vt:variant>
      <vt:variant>
        <vt:lpstr>Тема</vt:lpstr>
      </vt:variant>
      <vt:variant>
        <vt:i4>3</vt:i4>
      </vt:variant>
      <vt:variant>
        <vt:lpstr>Заголовки слайдов</vt:lpstr>
      </vt:variant>
      <vt:variant>
        <vt:i4>18</vt:i4>
      </vt:variant>
    </vt:vector>
  </HeadingPairs>
  <TitlesOfParts>
    <vt:vector size="24" baseType="lpstr">
      <vt:lpstr>Arial</vt:lpstr>
      <vt:lpstr>Calibri</vt:lpstr>
      <vt:lpstr>Tahoma</vt:lpstr>
      <vt:lpstr>Title Slides Brand Panel</vt:lpstr>
      <vt:lpstr>Blank Slides with Logo</vt:lpstr>
      <vt:lpstr>Chapter Slides</vt:lpstr>
      <vt:lpstr>Creational Patterns in C#</vt:lpstr>
      <vt:lpstr>Презентация PowerPoint</vt:lpstr>
      <vt:lpstr>Презентация PowerPoint</vt:lpstr>
      <vt:lpstr>Abstract Factory (Kit)</vt:lpstr>
      <vt:lpstr>Презентация PowerPoint</vt:lpstr>
      <vt:lpstr>Презентация PowerPoint</vt:lpstr>
      <vt:lpstr>Презентация PowerPoint</vt:lpstr>
      <vt:lpstr>Abstract Factory UML</vt:lpstr>
      <vt:lpstr>Abstract Factory</vt:lpstr>
      <vt:lpstr>Презентация PowerPoint</vt:lpstr>
      <vt:lpstr>Презентация PowerPoint</vt:lpstr>
      <vt:lpstr>Презентация PowerPoint</vt:lpstr>
      <vt:lpstr>Презентация PowerPoint</vt:lpstr>
      <vt:lpstr>Презентация PowerPoint</vt:lpstr>
      <vt:lpstr>Builder</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Andrew</dc:creator>
  <cp:lastModifiedBy>Asus</cp:lastModifiedBy>
  <cp:revision>142</cp:revision>
  <dcterms:created xsi:type="dcterms:W3CDTF">2015-09-10T13:48:25Z</dcterms:created>
  <dcterms:modified xsi:type="dcterms:W3CDTF">2017-10-26T12:45:54Z</dcterms:modified>
</cp:coreProperties>
</file>