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3"/>
    <p:sldMasterId id="2147483662" r:id="rId4"/>
  </p:sldMasterIdLst>
  <p:notesMasterIdLst>
    <p:notesMasterId r:id="rId6"/>
  </p:notesMasterIdLst>
  <p:handoutMasterIdLst>
    <p:handoutMasterId r:id="rId19"/>
  </p:handoutMasterIdLst>
  <p:sldIdLst>
    <p:sldId id="287" r:id="rId5"/>
    <p:sldId id="268" r:id="rId7"/>
    <p:sldId id="300" r:id="rId8"/>
    <p:sldId id="267" r:id="rId9"/>
    <p:sldId id="281" r:id="rId10"/>
    <p:sldId id="282" r:id="rId11"/>
    <p:sldId id="270" r:id="rId12"/>
    <p:sldId id="279" r:id="rId13"/>
    <p:sldId id="269" r:id="rId14"/>
    <p:sldId id="280" r:id="rId15"/>
    <p:sldId id="272" r:id="rId16"/>
    <p:sldId id="273" r:id="rId17"/>
    <p:sldId id="262" r:id="rId1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A15C55-8517-42AA-B614-E9B94910E393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6433" autoAdjust="0"/>
  </p:normalViewPr>
  <p:slideViewPr>
    <p:cSldViewPr snapToGrid="0" showGuides="1">
      <p:cViewPr varScale="1">
        <p:scale>
          <a:sx n="110" d="100"/>
          <a:sy n="110" d="100"/>
        </p:scale>
        <p:origin x="1914" y="102"/>
      </p:cViewPr>
      <p:guideLst>
        <p:guide pos="2866"/>
        <p:guide orient="horz" pos="2160"/>
        <p:guide orient="horz" pos="2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classes and objects participating in this pattern are:</a:t>
            </a:r>
            <a:endParaRPr lang="en-US"/>
          </a:p>
          <a:p>
            <a:endParaRPr lang="en-US"/>
          </a:p>
          <a:p>
            <a:r>
              <a:rPr lang="en-US"/>
              <a:t>Command  </a:t>
            </a:r>
            <a:endParaRPr lang="en-US"/>
          </a:p>
          <a:p>
            <a:pPr marL="171450" indent="-171450">
              <a:buFont typeface="Arial" charset="0"/>
              <a:buChar char="•"/>
            </a:pPr>
            <a:r>
              <a:rPr lang="en-US"/>
              <a:t>declares an interface for executing an operation</a:t>
            </a:r>
            <a:endParaRPr lang="en-US"/>
          </a:p>
          <a:p>
            <a:endParaRPr lang="en-US"/>
          </a:p>
          <a:p>
            <a:r>
              <a:rPr lang="en-US"/>
              <a:t>ConcreteCommand  </a:t>
            </a:r>
            <a:endParaRPr lang="en-US"/>
          </a:p>
          <a:p>
            <a:pPr marL="171450" indent="-171450">
              <a:buFont typeface="Arial" charset="0"/>
              <a:buChar char="•"/>
            </a:pPr>
            <a:r>
              <a:rPr lang="en-US"/>
              <a:t>defines a binding between a Receiver object and an action</a:t>
            </a:r>
            <a:endParaRPr lang="en-US"/>
          </a:p>
          <a:p>
            <a:pPr marL="171450" indent="-171450">
              <a:buFont typeface="Arial" charset="0"/>
              <a:buChar char="•"/>
            </a:pPr>
            <a:r>
              <a:rPr lang="en-US"/>
              <a:t>implements Execute by invoking the corresponding operation(s) on Receiver</a:t>
            </a:r>
            <a:endParaRPr lang="en-US"/>
          </a:p>
          <a:p>
            <a:endParaRPr lang="en-US"/>
          </a:p>
          <a:p>
            <a:r>
              <a:rPr lang="en-US"/>
              <a:t>Client  </a:t>
            </a:r>
            <a:endParaRPr lang="en-US"/>
          </a:p>
          <a:p>
            <a:pPr marL="171450" indent="-171450">
              <a:buFont typeface="Arial" charset="0"/>
              <a:buChar char="•"/>
            </a:pPr>
            <a:r>
              <a:rPr lang="en-US"/>
              <a:t>creates a ConcreteCommand object and sets its receiver</a:t>
            </a:r>
            <a:endParaRPr lang="en-US"/>
          </a:p>
          <a:p>
            <a:endParaRPr lang="en-US"/>
          </a:p>
          <a:p>
            <a:r>
              <a:rPr lang="en-US"/>
              <a:t>Invoker  </a:t>
            </a:r>
            <a:endParaRPr lang="en-US"/>
          </a:p>
          <a:p>
            <a:pPr marL="171450" indent="-171450">
              <a:buFont typeface="Arial" charset="0"/>
              <a:buChar char="•"/>
            </a:pPr>
            <a:r>
              <a:rPr lang="en-US"/>
              <a:t>asks the command to carry out the request</a:t>
            </a:r>
            <a:endParaRPr lang="en-US"/>
          </a:p>
          <a:p>
            <a:endParaRPr lang="en-US"/>
          </a:p>
          <a:p>
            <a:r>
              <a:rPr lang="en-US"/>
              <a:t>Receiver  </a:t>
            </a:r>
            <a:endParaRPr lang="en-US"/>
          </a:p>
          <a:p>
            <a:pPr marL="171450" indent="-171450">
              <a:buFont typeface="Arial" charset="0"/>
              <a:buChar char="•"/>
            </a:pPr>
            <a:r>
              <a:rPr lang="en-US"/>
              <a:t>knows how to perform the operations associated with carrying out the request.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Command pattern allows requests to be encapsulated as objects, thereby allowing clients to be parameterized with different requests. The "check" at a diner is an example of a Command pattern. The waiter or waitress takes an order or command from a customer and encapsulates that order by writing it on the check. The order is then queued for a short order cook. Note that the pad of "checks" used by each waiter is not dependent on the menu, and therefore they can support commands to cook many different items. </a:t>
            </a:r>
            <a:endParaRPr lang="en-US"/>
          </a:p>
          <a:p>
            <a:r>
              <a:rPr lang="en-US"/>
              <a:t>https://refactoring.guru/ru/design-patterns/command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590676"/>
            <a:ext cx="8655957" cy="5006980"/>
          </a:xfrm>
        </p:spPr>
        <p:txBody>
          <a:bodyPr/>
          <a:lstStyle>
            <a:lvl1pPr marL="228600" indent="-228600">
              <a:buClr>
                <a:schemeClr val="bg2"/>
              </a:buClr>
              <a:buFont typeface="Arial"/>
              <a:buChar char="•"/>
              <a:defRPr sz="2200"/>
            </a:lvl1pPr>
            <a:lvl2pPr marL="685800" indent="-228600">
              <a:buClr>
                <a:schemeClr val="bg2"/>
              </a:buClr>
              <a:buFont typeface="Arial"/>
              <a:buChar char="•"/>
              <a:defRPr sz="2200"/>
            </a:lvl2pPr>
            <a:lvl3pPr marL="1143000" indent="-228600">
              <a:buClr>
                <a:schemeClr val="bg2"/>
              </a:buClr>
              <a:buFont typeface="Arial"/>
              <a:buChar char="•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800" indent="-228600">
              <a:buClr>
                <a:schemeClr val="bg2"/>
              </a:buClr>
              <a:buFont typeface="Tahoma" pitchFamily="34" charset="0"/>
              <a:buChar char="▪"/>
              <a:defRPr sz="2200"/>
            </a:lvl2pPr>
            <a:lvl3pPr marL="1143000" indent="-228600">
              <a:buClr>
                <a:schemeClr val="bg2"/>
              </a:buClr>
              <a:buFont typeface="Tahoma" pitchFamily="34" charset="0"/>
              <a:buChar char="-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Tahoma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584328"/>
            <a:ext cx="8655957" cy="498475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7825"/>
            <a:ext cx="4191513" cy="494982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680348" y="1647826"/>
            <a:ext cx="4247752" cy="494982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8733"/>
            <a:ext cx="4191511" cy="4924321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648733"/>
            <a:ext cx="4266014" cy="493077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800" indent="-228600">
              <a:buClr>
                <a:schemeClr val="bg2"/>
              </a:buClr>
              <a:buFont typeface="Tahoma" pitchFamily="34" charset="0"/>
              <a:buChar char="▪"/>
              <a:defRPr sz="2200"/>
            </a:lvl2pPr>
            <a:lvl3pPr marL="1143000" indent="-228600">
              <a:buClr>
                <a:schemeClr val="bg2"/>
              </a:buClr>
              <a:buFont typeface="Tahoma" pitchFamily="34" charset="0"/>
              <a:buChar char="-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Tahoma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600" indent="-228600">
              <a:buClr>
                <a:schemeClr val="bg2"/>
              </a:buClr>
              <a:buFont typeface="Arial"/>
              <a:buChar char="•"/>
              <a:defRPr sz="2200"/>
            </a:lvl1pPr>
            <a:lvl2pPr marL="685800" indent="-228600">
              <a:buClr>
                <a:schemeClr val="bg2"/>
              </a:buClr>
              <a:buFont typeface="Arial"/>
              <a:buChar char="•"/>
              <a:defRPr sz="2200" baseline="0"/>
            </a:lvl2pPr>
            <a:lvl3pPr marL="1143000" indent="-228600">
              <a:buClr>
                <a:schemeClr val="bg2"/>
              </a:buClr>
              <a:buFont typeface="Arial"/>
              <a:buChar char="•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8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uk-UA"/>
              <a:t>Command &amp; Visitor Patterns</a:t>
            </a:r>
            <a:endParaRPr lang="en-US" alt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4426" y="5688141"/>
            <a:ext cx="6727075" cy="454573"/>
          </a:xfrm>
        </p:spPr>
        <p:txBody>
          <a:bodyPr/>
          <a:lstStyle/>
          <a:p>
            <a:r>
              <a:rPr lang="en-US" altLang="uk-UA"/>
              <a:t>by Taras Yatsyshyn Lv-273.Net</a:t>
            </a:r>
            <a:endParaRPr lang="en-US" altLang="uk-U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8" name="Диаграмма 17"/>
          <p:cNvSpPr>
            <a:spLocks noGrp="1"/>
          </p:cNvSpPr>
          <p:nvPr>
            <p:ph type="chart" sz="quarter" idx="10"/>
          </p:nvPr>
        </p:nvSpPr>
        <p:spPr/>
      </p:sp>
      <p:sp>
        <p:nvSpPr>
          <p:cNvPr id="16" name="Подзаголовок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Command </a:t>
            </a:r>
            <a:br>
              <a:rPr lang="en-US" dirty="0"/>
            </a:br>
            <a:r>
              <a:rPr lang="en-US" dirty="0"/>
              <a:t>pattern</a:t>
            </a: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802005" y="3869055"/>
            <a:ext cx="7482205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/>
              <a:t>Command Pattern - allows you to submit a request as an object, allowing the client configuring the request (setting parameters for processing it), queuing queries, log requests, and support the cancellation of transactions.</a:t>
            </a:r>
            <a:endParaRPr lang="en-US"/>
          </a:p>
        </p:txBody>
      </p:sp>
      <p:pic>
        <p:nvPicPr>
          <p:cNvPr id="8" name="Table Placeholder 7"/>
          <p:cNvPicPr>
            <a:picLocks noChangeAspect="1"/>
          </p:cNvPicPr>
          <p:nvPr>
            <p:ph type="tbl" sz="quarter" idx="10"/>
          </p:nvPr>
        </p:nvPicPr>
        <p:blipFill>
          <a:blip r:embed="rId1"/>
          <a:stretch>
            <a:fillRect/>
          </a:stretch>
        </p:blipFill>
        <p:spPr>
          <a:xfrm>
            <a:off x="3537585" y="1067435"/>
            <a:ext cx="4597400" cy="1926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en-US" dirty="0"/>
          </a:p>
        </p:txBody>
      </p:sp>
      <p:pic>
        <p:nvPicPr>
          <p:cNvPr id="3" name="Table Placeholder 2"/>
          <p:cNvPicPr>
            <a:picLocks noChangeAspect="1"/>
          </p:cNvPicPr>
          <p:nvPr>
            <p:ph type="tbl" sz="quarter" idx="10"/>
          </p:nvPr>
        </p:nvPicPr>
        <p:blipFill>
          <a:blip r:embed="rId1"/>
          <a:stretch>
            <a:fillRect/>
          </a:stretch>
        </p:blipFill>
        <p:spPr>
          <a:xfrm>
            <a:off x="1457325" y="1583690"/>
            <a:ext cx="6188075" cy="4291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30170" y="334645"/>
            <a:ext cx="6791960" cy="525780"/>
          </a:xfrm>
        </p:spPr>
        <p:txBody>
          <a:bodyPr/>
          <a:p>
            <a:r>
              <a:rPr lang="en-US" altLang="en-US"/>
              <a:t>In Life</a:t>
            </a:r>
            <a:endParaRPr lang="en-US" altLang="en-US"/>
          </a:p>
        </p:txBody>
      </p:sp>
      <p:pic>
        <p:nvPicPr>
          <p:cNvPr id="12" name="Table Placeholder 11"/>
          <p:cNvPicPr>
            <a:picLocks noChangeAspect="1"/>
          </p:cNvPicPr>
          <p:nvPr>
            <p:ph type="tbl" sz="quarter" idx="10"/>
          </p:nvPr>
        </p:nvPicPr>
        <p:blipFill>
          <a:blip r:embed="rId1"/>
          <a:stretch>
            <a:fillRect/>
          </a:stretch>
        </p:blipFill>
        <p:spPr>
          <a:xfrm>
            <a:off x="1971675" y="1760220"/>
            <a:ext cx="7097395" cy="4330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1159510"/>
            <a:ext cx="2153285" cy="2223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171B65"/>
              </a:buClr>
            </a:pPr>
            <a:endParaRPr lang="uk-UA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272415" y="908050"/>
            <a:ext cx="8657590" cy="454660"/>
          </a:xfrm>
        </p:spPr>
        <p:txBody>
          <a:bodyPr/>
          <a:lstStyle/>
          <a:p>
            <a:pPr algn="ctr"/>
            <a:r>
              <a:rPr lang="en-US" altLang="uk-UA"/>
              <a:t>Example</a:t>
            </a:r>
            <a:endParaRPr lang="en-US" alt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13"/>
          <p:cNvSpPr>
            <a:spLocks noGrp="1"/>
          </p:cNvSpPr>
          <p:nvPr>
            <p:ph type="subTitle" idx="4294967295"/>
          </p:nvPr>
        </p:nvSpPr>
        <p:spPr>
          <a:xfrm>
            <a:off x="281214" y="908050"/>
            <a:ext cx="7366083" cy="454573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uk-UA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uk-UA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xamples in 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3125" y="2301240"/>
            <a:ext cx="7513955" cy="2377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ICommand in WPF, on the basis of which the binding of operations to events of the user interface is constructed;</a:t>
            </a:r>
            <a:endParaRPr 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50000"/>
              </a:lnSpc>
              <a:buFont typeface="Arial" charset="0"/>
              <a:buNone/>
            </a:pPr>
            <a:endParaRPr 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IDbCommand in ADO.NET encapsulates an operation executed on the DBMS side;</a:t>
            </a:r>
            <a:endParaRPr 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аблица 6"/>
          <p:cNvSpPr>
            <a:spLocks noGrp="1"/>
          </p:cNvSpPr>
          <p:nvPr>
            <p:ph type="tbl" sz="quarter" idx="10"/>
          </p:nvPr>
        </p:nvSpPr>
        <p:spPr/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Подзаголовок 1"/>
          <p:cNvSpPr>
            <a:spLocks noGrp="1"/>
          </p:cNvSpPr>
          <p:nvPr>
            <p:ph type="subTitle" idx="4294967295"/>
          </p:nvPr>
        </p:nvSpPr>
        <p:spPr>
          <a:xfrm>
            <a:off x="272144" y="908050"/>
            <a:ext cx="7375154" cy="454573"/>
          </a:xfrm>
        </p:spPr>
        <p:txBody>
          <a:bodyPr>
            <a:normAutofit lnSpcReduction="10000"/>
          </a:bodyPr>
          <a:lstStyle/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513</Words>
  <Application>WPS Presentation</Application>
  <PresentationFormat>On-screen Show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Title Slides Brand Panel</vt:lpstr>
      <vt:lpstr>Blank Slides with Logo</vt:lpstr>
      <vt:lpstr>Chapter Slides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Taras Yatsyshyn</cp:lastModifiedBy>
  <cp:revision>111</cp:revision>
  <dcterms:created xsi:type="dcterms:W3CDTF">2015-09-10T13:48:00Z</dcterms:created>
  <dcterms:modified xsi:type="dcterms:W3CDTF">2017-10-28T13:45:06Z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1033-10.1.0.5644</vt:lpwstr>
  </property>
</Properties>
</file>