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handoutMasterIdLst>
    <p:handoutMasterId r:id="rId31"/>
  </p:handoutMasterIdLst>
  <p:sldIdLst>
    <p:sldId id="287" r:id="rId4"/>
    <p:sldId id="268" r:id="rId5"/>
    <p:sldId id="288" r:id="rId6"/>
    <p:sldId id="314" r:id="rId7"/>
    <p:sldId id="290" r:id="rId8"/>
    <p:sldId id="289" r:id="rId9"/>
    <p:sldId id="291" r:id="rId10"/>
    <p:sldId id="292" r:id="rId11"/>
    <p:sldId id="293" r:id="rId12"/>
    <p:sldId id="295" r:id="rId13"/>
    <p:sldId id="303" r:id="rId14"/>
    <p:sldId id="294" r:id="rId15"/>
    <p:sldId id="296" r:id="rId16"/>
    <p:sldId id="297" r:id="rId17"/>
    <p:sldId id="298" r:id="rId18"/>
    <p:sldId id="304" r:id="rId19"/>
    <p:sldId id="307" r:id="rId20"/>
    <p:sldId id="305" r:id="rId21"/>
    <p:sldId id="306" r:id="rId22"/>
    <p:sldId id="308" r:id="rId23"/>
    <p:sldId id="309" r:id="rId24"/>
    <p:sldId id="315" r:id="rId25"/>
    <p:sldId id="316" r:id="rId26"/>
    <p:sldId id="310" r:id="rId27"/>
    <p:sldId id="311" r:id="rId28"/>
    <p:sldId id="312" r:id="rId29"/>
    <p:sldId id="313" r:id="rId30"/>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2880" userDrawn="1">
          <p15:clr>
            <a:srgbClr val="A4A3A4"/>
          </p15:clr>
        </p15:guide>
        <p15:guide id="3" orient="horz" pos="2160" userDrawn="1">
          <p15:clr>
            <a:srgbClr val="A4A3A4"/>
          </p15:clr>
        </p15:guide>
        <p15:guide id="4" orient="horz" pos="213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89" autoAdjust="0"/>
    <p:restoredTop sz="96433" autoAdjust="0"/>
  </p:normalViewPr>
  <p:slideViewPr>
    <p:cSldViewPr snapToGrid="0" showGuides="1">
      <p:cViewPr>
        <p:scale>
          <a:sx n="60" d="100"/>
          <a:sy n="60" d="100"/>
        </p:scale>
        <p:origin x="-1128" y="-414"/>
      </p:cViewPr>
      <p:guideLst>
        <p:guide orient="horz" pos="2160"/>
        <p:guide orient="horz" pos="2131"/>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t>15.10.2017</a:t>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t>‹№›</a:t>
            </a:fld>
            <a:endParaRPr lang="uk-UA"/>
          </a:p>
        </p:txBody>
      </p:sp>
    </p:spTree>
    <p:extLst>
      <p:ext uri="{BB962C8B-B14F-4D97-AF65-F5344CB8AC3E}">
        <p14:creationId xmlns:p14="http://schemas.microsoft.com/office/powerpoint/2010/main" val="88098605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2817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13508672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33226648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32410520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29990866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extLst>
      <p:ext uri="{BB962C8B-B14F-4D97-AF65-F5344CB8AC3E}">
        <p14:creationId xmlns:p14="http://schemas.microsoft.com/office/powerpoint/2010/main" val="15045270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25492574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val="11360010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4"/>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5"/>
          <a:stretch>
            <a:fillRect/>
          </a:stretch>
        </p:blipFill>
        <p:spPr>
          <a:xfrm>
            <a:off x="215236" y="183243"/>
            <a:ext cx="8720122" cy="523789"/>
          </a:xfrm>
          <a:prstGeom prst="rect">
            <a:avLst/>
          </a:prstGeom>
        </p:spPr>
      </p:pic>
    </p:spTree>
    <p:extLst>
      <p:ext uri="{BB962C8B-B14F-4D97-AF65-F5344CB8AC3E}">
        <p14:creationId xmlns:p14="http://schemas.microsoft.com/office/powerpoint/2010/main" val="3344970443"/>
      </p:ext>
    </p:extLst>
  </p:cSld>
  <p:clrMap bg1="lt1" tx1="dk1" bg2="lt2" tx2="dk2" accent1="accent1" accent2="accent2" accent3="accent3" accent4="accent4" accent5="accent5" accent6="accent6" hlink="hlink" folHlink="folHlink"/>
  <p:sldLayoutIdLst>
    <p:sldLayoutId id="2147483711" r:id="rId1"/>
    <p:sldLayoutId id="2147483704"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36" userDrawn="1">
          <p15:clr>
            <a:srgbClr val="F26B43"/>
          </p15:clr>
        </p15:guide>
        <p15:guide id="2" pos="5624" userDrawn="1">
          <p15:clr>
            <a:srgbClr val="F26B43"/>
          </p15:clr>
        </p15:guide>
        <p15:guide id="3" orient="horz" pos="4178" userDrawn="1">
          <p15:clr>
            <a:srgbClr val="F26B43"/>
          </p15:clr>
        </p15:guide>
        <p15:guide id="4" orient="horz" pos="119" userDrawn="1">
          <p15:clr>
            <a:srgbClr val="F26B43"/>
          </p15:clr>
        </p15:guide>
        <p15:guide id="5" pos="635" userDrawn="1">
          <p15:clr>
            <a:srgbClr val="F26B43"/>
          </p15:clr>
        </p15:guide>
        <p15:guide id="6" orient="horz" pos="572" userDrawn="1">
          <p15:clr>
            <a:srgbClr val="F26B43"/>
          </p15:clr>
        </p15:guide>
        <p15:guide id="7" orient="horz" pos="436" userDrawn="1">
          <p15:clr>
            <a:srgbClr val="F26B43"/>
          </p15:clr>
        </p15:guide>
        <p15:guide id="8" pos="2812" userDrawn="1">
          <p15:clr>
            <a:srgbClr val="F26B43"/>
          </p15:clr>
        </p15:guide>
        <p15:guide id="9" pos="29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7"/>
          <a:stretch>
            <a:fillRect/>
          </a:stretch>
        </p:blipFill>
        <p:spPr>
          <a:xfrm>
            <a:off x="363133" y="6134735"/>
            <a:ext cx="2212309" cy="322099"/>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734" indent="-228578" algn="l" defTabSz="914309"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2886" indent="-228578" algn="l" defTabSz="914309"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040"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195"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google.com.ua/url?sa=i&amp;rct=j&amp;q=&amp;esrc=s&amp;source=images&amp;cd=&amp;cad=rja&amp;uact=8&amp;ved=0ahUKEwi9oLDozvLWAhXJNJoKHSBJBOEQjRwIBw&amp;url=https://stackoverflow.com/questions/15498818/assembly-meta-data-assembly-manifest-msil-code&amp;psig=AOvVaw1gxcprIRTwlUzPjlyFHyVw&amp;ust=150815646971010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oogle.com.ua/url?sa=i&amp;rct=j&amp;q=&amp;esrc=s&amp;source=images&amp;cd=&amp;cad=rja&amp;uact=8&amp;ved=0ahUKEwiw-tDI8vLWAhWrAJoKHW_-CccQjRwIBw&amp;url=http://resources.infosecinstitute.com/net-assembly-programming/&amp;psig=AOvVaw0_cjkYhvYE_QkljCwOk-XL&amp;ust=150816605772226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oogle.com.ua/url?sa=i&amp;rct=j&amp;q=&amp;esrc=s&amp;source=images&amp;cd=&amp;cad=rja&amp;uact=8&amp;ved=0ahUKEwiHrZHMpPPWAhVDDZoKHbHxAWAQjRwIBw&amp;url=http%3A%2F%2Fwww.telerik.com%2Fblogs%2Funderstanding-net-just-in-time-compilation&amp;psig=AOvVaw0RdQnQnjaWXAeWL-FGI9df&amp;ust=1508179402939617"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oogle.com.ua/url?sa=i&amp;rct=j&amp;q=&amp;esrc=s&amp;source=images&amp;cd=&amp;cad=rja&amp;uact=8&amp;ved=0ahUKEwjkitWipfPWAhXjYJoKHcy-C7oQjRwIBw&amp;url=https%3A%2F%2Fstackoverflow.com%2Fquestions%2F601974%2Fclr-vs-jit&amp;psig=AOvVaw0iKwl9ttf5kVelLgS_UevK&amp;ust=1508179678097797"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google.com.ua/url?sa=i&amp;rct=j&amp;q=&amp;esrc=s&amp;source=images&amp;cd=&amp;cad=rja&amp;uact=8&amp;ved=0ahUKEwjmvaqUqfLWAhWFAJoKHWtFCmYQjRwIBw&amp;url=http://www.veridic.in/blog/veridic-technologies-pvt-ltd-common-language-runtime-clr/&amp;psig=AOvVaw00JorhdRUKp6omEA8hsTql&amp;ust=150814628994111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oogle.com.ua/url?sa=i&amp;rct=j&amp;q=&amp;esrc=s&amp;source=images&amp;cd=&amp;cad=rja&amp;uact=8&amp;ved=0ahUKEwj90s-Wt_LWAhVISZoKHWGED_IQjRwIBw&amp;url=http://www.bogotobogo.com/CSharp/.netframework.php&amp;psig=AOvVaw3O54xofKL-8KGU67BmFYoI&amp;ust=150815012535268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8626" y="2491116"/>
            <a:ext cx="7452358" cy="1603216"/>
          </a:xfrm>
        </p:spPr>
        <p:txBody>
          <a:bodyPr/>
          <a:lstStyle/>
          <a:p>
            <a:pPr algn="ctr"/>
            <a:r>
              <a:rPr lang="en-AU" dirty="0" smtClean="0"/>
              <a:t>.NET execution model</a:t>
            </a:r>
            <a:endParaRPr lang="uk-UA" dirty="0"/>
          </a:p>
        </p:txBody>
      </p:sp>
    </p:spTree>
    <p:extLst>
      <p:ext uri="{BB962C8B-B14F-4D97-AF65-F5344CB8AC3E}">
        <p14:creationId xmlns:p14="http://schemas.microsoft.com/office/powerpoint/2010/main" val="1742700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25215" y="2071017"/>
            <a:ext cx="7772400" cy="2642867"/>
          </a:xfrm>
        </p:spPr>
        <p:txBody>
          <a:bodyPr/>
          <a:lstStyle/>
          <a:p>
            <a:pPr algn="ctr"/>
            <a:r>
              <a:rPr lang="en-US" dirty="0" smtClean="0"/>
              <a:t>Integration of managed modules into assembly</a:t>
            </a:r>
            <a:endParaRPr lang="en-US" dirty="0"/>
          </a:p>
        </p:txBody>
      </p:sp>
    </p:spTree>
    <p:extLst>
      <p:ext uri="{BB962C8B-B14F-4D97-AF65-F5344CB8AC3E}">
        <p14:creationId xmlns:p14="http://schemas.microsoft.com/office/powerpoint/2010/main" val="21372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a:xfrm>
            <a:off x="272144" y="2128539"/>
            <a:ext cx="8675404" cy="2774554"/>
          </a:xfrm>
        </p:spPr>
        <p:txBody>
          <a:bodyPr>
            <a:noAutofit/>
          </a:bodyPr>
          <a:lstStyle/>
          <a:p>
            <a:pPr algn="just"/>
            <a:r>
              <a:rPr lang="en-US" sz="2400" dirty="0"/>
              <a:t>DLLs in the .NET environment are replaced by assemblies. </a:t>
            </a:r>
            <a:r>
              <a:rPr lang="en-US" sz="2400" dirty="0" smtClean="0"/>
              <a:t>They have </a:t>
            </a:r>
            <a:r>
              <a:rPr lang="en-US" sz="2400" dirty="0"/>
              <a:t>built-in version control. Different versions of assemblies can coexist together. </a:t>
            </a:r>
            <a:endParaRPr lang="en-US" sz="2400" dirty="0" smtClean="0"/>
          </a:p>
          <a:p>
            <a:pPr algn="just"/>
            <a:r>
              <a:rPr lang="en-US" sz="2400" dirty="0" smtClean="0"/>
              <a:t>This </a:t>
            </a:r>
            <a:r>
              <a:rPr lang="en-US" sz="2400" dirty="0"/>
              <a:t>excludes the so-called "DLL hell", which consisted in the fact that the new versions of the DLL overwritten the old ones, and because of the incompatibility of the DLL versions, the previously installed software products ceased to work.</a:t>
            </a:r>
          </a:p>
        </p:txBody>
      </p:sp>
    </p:spTree>
    <p:extLst>
      <p:ext uri="{BB962C8B-B14F-4D97-AF65-F5344CB8AC3E}">
        <p14:creationId xmlns:p14="http://schemas.microsoft.com/office/powerpoint/2010/main" val="2748214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923422"/>
            <a:ext cx="8675404" cy="3342290"/>
          </a:xfrm>
        </p:spPr>
        <p:txBody>
          <a:bodyPr>
            <a:noAutofit/>
          </a:bodyPr>
          <a:lstStyle/>
          <a:p>
            <a:pPr algn="just"/>
            <a:r>
              <a:rPr lang="en-US" sz="2400" dirty="0" smtClean="0"/>
              <a:t>First, assembly is provides logical grouping of one or more managing modules and file resources. </a:t>
            </a:r>
          </a:p>
          <a:p>
            <a:pPr algn="just"/>
            <a:r>
              <a:rPr lang="en-US" sz="2400" dirty="0" smtClean="0"/>
              <a:t>Secondly</a:t>
            </a:r>
            <a:r>
              <a:rPr lang="ru-RU" sz="2400" dirty="0" smtClean="0"/>
              <a:t>,</a:t>
            </a:r>
            <a:r>
              <a:rPr lang="en-US" sz="2400" dirty="0" smtClean="0"/>
              <a:t> it is the smallest unit of multiple use, security and version control.</a:t>
            </a:r>
            <a:r>
              <a:rPr lang="ru-RU" sz="2400" dirty="0" smtClean="0"/>
              <a:t> </a:t>
            </a:r>
            <a:endParaRPr lang="en-US" sz="2400" dirty="0" smtClean="0"/>
          </a:p>
          <a:p>
            <a:pPr algn="just"/>
            <a:r>
              <a:rPr lang="en-US" sz="2400" dirty="0" smtClean="0"/>
              <a:t>Assembly can consists of one or more files, it depends on selected tools and compilers.</a:t>
            </a:r>
          </a:p>
          <a:p>
            <a:pPr algn="just"/>
            <a:r>
              <a:rPr lang="en-US" sz="2400" dirty="0" smtClean="0"/>
              <a:t>In the context of CLR, assembly is what we commonly call component.</a:t>
            </a:r>
            <a:endParaRPr lang="uk-UA" sz="2400"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Tree>
    <p:extLst>
      <p:ext uri="{BB962C8B-B14F-4D97-AF65-F5344CB8AC3E}">
        <p14:creationId xmlns:p14="http://schemas.microsoft.com/office/powerpoint/2010/main" val="2673565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pic>
        <p:nvPicPr>
          <p:cNvPr id="5122" name="Picture 2" descr="Результат пошуку зображень за запитом &quot;assembly manifest&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7" y="1454545"/>
            <a:ext cx="9091651" cy="4303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408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529265"/>
            <a:ext cx="8675404" cy="4288221"/>
          </a:xfrm>
        </p:spPr>
        <p:txBody>
          <a:bodyPr>
            <a:noAutofit/>
          </a:bodyPr>
          <a:lstStyle/>
          <a:p>
            <a:pPr algn="just"/>
            <a:r>
              <a:rPr lang="en-US" sz="2400" dirty="0"/>
              <a:t>By default, the compilers themselves perform the work of converting the created managed module to an </a:t>
            </a:r>
            <a:r>
              <a:rPr lang="en-US" sz="2400" dirty="0" smtClean="0"/>
              <a:t>assembly. </a:t>
            </a:r>
          </a:p>
          <a:p>
            <a:pPr algn="just"/>
            <a:r>
              <a:rPr lang="en-US" sz="2400" dirty="0" smtClean="0"/>
              <a:t>C </a:t>
            </a:r>
            <a:r>
              <a:rPr lang="en-US" sz="2400" dirty="0"/>
              <a:t># compiler creates a managed module with a manifest that indicates that the assembly consists of only one file. </a:t>
            </a:r>
            <a:endParaRPr lang="en-US" sz="2400" dirty="0" smtClean="0"/>
          </a:p>
          <a:p>
            <a:pPr algn="just"/>
            <a:r>
              <a:rPr lang="en-US" sz="2400" dirty="0" smtClean="0"/>
              <a:t>So, </a:t>
            </a:r>
            <a:r>
              <a:rPr lang="en-US" sz="2400" dirty="0"/>
              <a:t>in projects where there is only one managed module and there are no resource files (or data files</a:t>
            </a:r>
            <a:r>
              <a:rPr lang="en-US" sz="2400" dirty="0" smtClean="0"/>
              <a:t>), </a:t>
            </a:r>
            <a:r>
              <a:rPr lang="en-US" sz="2400" u="sng" dirty="0"/>
              <a:t>assembly is a managed module</a:t>
            </a:r>
            <a:r>
              <a:rPr lang="en-US" sz="2400" dirty="0"/>
              <a:t>, so you do not need to perform additional actions to build the application. </a:t>
            </a:r>
            <a:endParaRPr lang="en-US" sz="2400" dirty="0" smtClean="0"/>
          </a:p>
          <a:p>
            <a:pPr algn="just"/>
            <a:r>
              <a:rPr lang="en-US" sz="2400" dirty="0" smtClean="0"/>
              <a:t>In </a:t>
            </a:r>
            <a:r>
              <a:rPr lang="en-US" sz="2400" dirty="0"/>
              <a:t>case you need to group several files into an assembly, you will need additional tools </a:t>
            </a:r>
            <a:r>
              <a:rPr lang="en-US" sz="2400" dirty="0" smtClean="0"/>
              <a:t>- for </a:t>
            </a:r>
            <a:r>
              <a:rPr lang="en-US" sz="2400" dirty="0"/>
              <a:t>example, assembly linker  </a:t>
            </a:r>
            <a:r>
              <a:rPr lang="en-US" sz="2400" dirty="0" smtClean="0"/>
              <a:t>AL.exe</a:t>
            </a:r>
            <a:r>
              <a:rPr lang="en-US" sz="2400" dirty="0"/>
              <a:t>.</a:t>
            </a:r>
            <a:endParaRPr lang="uk-UA" sz="2400"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Tree>
    <p:extLst>
      <p:ext uri="{BB962C8B-B14F-4D97-AF65-F5344CB8AC3E}">
        <p14:creationId xmlns:p14="http://schemas.microsoft.com/office/powerpoint/2010/main" val="2420616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592494"/>
            <a:ext cx="8675404" cy="4997492"/>
          </a:xfrm>
        </p:spPr>
        <p:txBody>
          <a:bodyPr>
            <a:noAutofit/>
          </a:bodyPr>
          <a:lstStyle/>
          <a:p>
            <a:pPr algn="just"/>
            <a:r>
              <a:rPr lang="en-US" sz="2400" dirty="0"/>
              <a:t>The assembly allows you to separate the logical and physical representations of a component that supports multiple use, security, and version </a:t>
            </a:r>
            <a:r>
              <a:rPr lang="en-US" sz="2400" dirty="0" smtClean="0"/>
              <a:t>control. </a:t>
            </a:r>
          </a:p>
          <a:p>
            <a:pPr algn="just"/>
            <a:r>
              <a:rPr lang="en-US" sz="2400" dirty="0" smtClean="0"/>
              <a:t>The </a:t>
            </a:r>
            <a:r>
              <a:rPr lang="en-US" sz="2400" dirty="0"/>
              <a:t>assembly modules also contain information about other assemblies they refer to </a:t>
            </a:r>
            <a:r>
              <a:rPr lang="en-US" sz="2400" dirty="0" smtClean="0"/>
              <a:t>(version and numbers</a:t>
            </a:r>
            <a:r>
              <a:rPr lang="en-US" sz="2400" dirty="0"/>
              <a:t>). These data make the assembly </a:t>
            </a:r>
            <a:r>
              <a:rPr lang="en-US" sz="2400" dirty="0" smtClean="0"/>
              <a:t>self-describing.</a:t>
            </a:r>
          </a:p>
          <a:p>
            <a:pPr algn="just"/>
            <a:r>
              <a:rPr lang="en-US" sz="2400" dirty="0" smtClean="0"/>
              <a:t>CLR </a:t>
            </a:r>
            <a:r>
              <a:rPr lang="en-US" sz="2400" dirty="0"/>
              <a:t>can determine all the direct dependencies </a:t>
            </a:r>
            <a:r>
              <a:rPr lang="en-US" sz="2400" dirty="0" smtClean="0"/>
              <a:t>that </a:t>
            </a:r>
            <a:r>
              <a:rPr lang="en-US" sz="2400" dirty="0"/>
              <a:t>are required to run it</a:t>
            </a:r>
            <a:r>
              <a:rPr lang="en-US" sz="2400" dirty="0" smtClean="0"/>
              <a:t>. So there </a:t>
            </a:r>
            <a:r>
              <a:rPr lang="en-US" sz="2400" dirty="0"/>
              <a:t>is no need to place any additional information in the system registry or in the AD DS (Active Directory Domain Services) domain. As a result, deploying assemblies is much easier than unmanaged components.</a:t>
            </a:r>
            <a:endParaRPr lang="uk-UA" sz="2400" dirty="0"/>
          </a:p>
        </p:txBody>
      </p:sp>
      <p:sp>
        <p:nvSpPr>
          <p:cNvPr id="2" name="Subtitle 1"/>
          <p:cNvSpPr>
            <a:spLocks noGrp="1"/>
          </p:cNvSpPr>
          <p:nvPr>
            <p:ph type="subTitle" idx="1"/>
          </p:nvPr>
        </p:nvSpPr>
        <p:spPr/>
        <p:txBody>
          <a:bodyPr/>
          <a:lstStyle/>
          <a:p>
            <a:r>
              <a:rPr lang="en-US" dirty="0" smtClean="0"/>
              <a:t>Why assembly?</a:t>
            </a:r>
            <a:endParaRPr lang="uk-UA"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Tree>
    <p:extLst>
      <p:ext uri="{BB962C8B-B14F-4D97-AF65-F5344CB8AC3E}">
        <p14:creationId xmlns:p14="http://schemas.microsoft.com/office/powerpoint/2010/main" val="2661778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Результат пошуку зображень за запитом &quot;assembly vs dll&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23996"/>
            <a:ext cx="9144000" cy="50619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9552" y="5837811"/>
            <a:ext cx="8607972" cy="830997"/>
          </a:xfrm>
          <a:prstGeom prst="rect">
            <a:avLst/>
          </a:prstGeom>
          <a:noFill/>
        </p:spPr>
        <p:txBody>
          <a:bodyPr wrap="square" rtlCol="0">
            <a:spAutoFit/>
          </a:bodyPr>
          <a:lstStyle/>
          <a:p>
            <a:pPr algn="just"/>
            <a:r>
              <a:rPr lang="en-US" sz="2400" dirty="0"/>
              <a:t>Assemblies allow you to split the process of file deployment, while all files will be treated as a single set.</a:t>
            </a:r>
          </a:p>
        </p:txBody>
      </p:sp>
    </p:spTree>
    <p:extLst>
      <p:ext uri="{BB962C8B-B14F-4D97-AF65-F5344CB8AC3E}">
        <p14:creationId xmlns:p14="http://schemas.microsoft.com/office/powerpoint/2010/main" val="33670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58644" y="1992191"/>
            <a:ext cx="5723313" cy="1731039"/>
          </a:xfrm>
        </p:spPr>
        <p:txBody>
          <a:bodyPr/>
          <a:lstStyle/>
          <a:p>
            <a:pPr algn="ctr"/>
            <a:r>
              <a:rPr lang="en-US" dirty="0"/>
              <a:t>CLR </a:t>
            </a:r>
            <a:r>
              <a:rPr lang="en-AU" dirty="0"/>
              <a:t>loading</a:t>
            </a:r>
            <a:endParaRPr lang="en-US" dirty="0"/>
          </a:p>
        </p:txBody>
      </p:sp>
    </p:spTree>
    <p:extLst>
      <p:ext uri="{BB962C8B-B14F-4D97-AF65-F5344CB8AC3E}">
        <p14:creationId xmlns:p14="http://schemas.microsoft.com/office/powerpoint/2010/main" val="3044556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pPr algn="just"/>
            <a:r>
              <a:rPr lang="en-US" dirty="0" smtClean="0">
                <a:solidFill>
                  <a:schemeClr val="accent6">
                    <a:lumMod val="65000"/>
                  </a:schemeClr>
                </a:solidFill>
              </a:rPr>
              <a:t>1. </a:t>
            </a:r>
            <a:r>
              <a:rPr lang="en-US" dirty="0" smtClean="0"/>
              <a:t>The </a:t>
            </a:r>
            <a:r>
              <a:rPr lang="en-US" dirty="0"/>
              <a:t>.NET Framework must be installed on the computer </a:t>
            </a:r>
            <a:r>
              <a:rPr lang="en-US" dirty="0" smtClean="0"/>
              <a:t>where the application is running.</a:t>
            </a:r>
          </a:p>
          <a:p>
            <a:pPr algn="just"/>
            <a:r>
              <a:rPr lang="en-US" dirty="0" smtClean="0">
                <a:solidFill>
                  <a:schemeClr val="accent6">
                    <a:lumMod val="65000"/>
                  </a:schemeClr>
                </a:solidFill>
              </a:rPr>
              <a:t>2. </a:t>
            </a:r>
            <a:r>
              <a:rPr lang="en-US" dirty="0" smtClean="0"/>
              <a:t>Depending </a:t>
            </a:r>
            <a:r>
              <a:rPr lang="en-US" dirty="0"/>
              <a:t>on the target platform, the header PE32 or PE32 + is generated, </a:t>
            </a:r>
            <a:r>
              <a:rPr lang="en-US" dirty="0" smtClean="0"/>
              <a:t>that also </a:t>
            </a:r>
            <a:r>
              <a:rPr lang="en-US" dirty="0"/>
              <a:t>includes the required processor architecture (or a sign of independence from the architecture</a:t>
            </a:r>
            <a:r>
              <a:rPr lang="en-US" dirty="0" smtClean="0"/>
              <a:t>).</a:t>
            </a:r>
          </a:p>
          <a:p>
            <a:pPr algn="just"/>
            <a:r>
              <a:rPr lang="en-US" dirty="0" smtClean="0">
                <a:solidFill>
                  <a:schemeClr val="accent6">
                    <a:lumMod val="65000"/>
                  </a:schemeClr>
                </a:solidFill>
              </a:rPr>
              <a:t>3. </a:t>
            </a:r>
            <a:r>
              <a:rPr lang="en-US" dirty="0" smtClean="0"/>
              <a:t>When </a:t>
            </a:r>
            <a:r>
              <a:rPr lang="en-US" dirty="0"/>
              <a:t>you run the executable file, Windows analyzes the EXE file header to determine which address space is needed for its operation, 32-bit or 64-bit</a:t>
            </a:r>
            <a:r>
              <a:rPr lang="en-US" dirty="0" smtClean="0"/>
              <a:t>. </a:t>
            </a:r>
            <a:r>
              <a:rPr lang="en-US" dirty="0"/>
              <a:t>A file with the PE32 header can be executed in the address space of </a:t>
            </a:r>
            <a:r>
              <a:rPr lang="en-US" dirty="0" smtClean="0"/>
              <a:t>both </a:t>
            </a:r>
            <a:r>
              <a:rPr lang="en-US" dirty="0"/>
              <a:t>types, and the PE32 + header file requires 64-bit space</a:t>
            </a:r>
            <a:r>
              <a:rPr lang="en-US" dirty="0" smtClean="0"/>
              <a:t>.</a:t>
            </a:r>
          </a:p>
          <a:p>
            <a:pPr algn="just"/>
            <a:endParaRPr lang="en-US" dirty="0"/>
          </a:p>
        </p:txBody>
      </p:sp>
    </p:spTree>
    <p:extLst>
      <p:ext uri="{BB962C8B-B14F-4D97-AF65-F5344CB8AC3E}">
        <p14:creationId xmlns:p14="http://schemas.microsoft.com/office/powerpoint/2010/main" val="770133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pPr algn="just"/>
            <a:r>
              <a:rPr lang="en-US" dirty="0" smtClean="0">
                <a:solidFill>
                  <a:schemeClr val="accent6">
                    <a:lumMod val="65000"/>
                  </a:schemeClr>
                </a:solidFill>
              </a:rPr>
              <a:t>4. </a:t>
            </a:r>
            <a:r>
              <a:rPr lang="en-US" dirty="0" smtClean="0"/>
              <a:t>After </a:t>
            </a:r>
            <a:r>
              <a:rPr lang="en-US" dirty="0"/>
              <a:t>analyzing the header of the EXE file, Windows loads the </a:t>
            </a:r>
            <a:r>
              <a:rPr lang="en-US" dirty="0" smtClean="0"/>
              <a:t>             corresponding </a:t>
            </a:r>
            <a:r>
              <a:rPr lang="en-US" dirty="0"/>
              <a:t>version of the </a:t>
            </a:r>
            <a:r>
              <a:rPr lang="en-US" dirty="0" smtClean="0"/>
              <a:t>MSCorEE.dll </a:t>
            </a:r>
            <a:r>
              <a:rPr lang="en-US" dirty="0"/>
              <a:t>library (x86, x64 or ARM) into the process address space. </a:t>
            </a:r>
            <a:endParaRPr lang="en-US" dirty="0" smtClean="0"/>
          </a:p>
          <a:p>
            <a:pPr algn="just"/>
            <a:r>
              <a:rPr lang="en-US" dirty="0" smtClean="0">
                <a:solidFill>
                  <a:schemeClr val="accent6">
                    <a:lumMod val="65000"/>
                  </a:schemeClr>
                </a:solidFill>
              </a:rPr>
              <a:t>5. </a:t>
            </a:r>
            <a:r>
              <a:rPr lang="en-US" dirty="0" smtClean="0"/>
              <a:t>Next</a:t>
            </a:r>
            <a:r>
              <a:rPr lang="en-US" dirty="0"/>
              <a:t>, the main thread calls the method defined in the </a:t>
            </a:r>
            <a:r>
              <a:rPr lang="en-US" dirty="0" smtClean="0"/>
              <a:t>    MSCorEE.dll library, </a:t>
            </a:r>
            <a:r>
              <a:rPr lang="en-US" dirty="0"/>
              <a:t>which initializes the CLR, loads the EXE assembly, and then calls its </a:t>
            </a:r>
            <a:r>
              <a:rPr lang="en-US" dirty="0" smtClean="0"/>
              <a:t>main </a:t>
            </a:r>
            <a:r>
              <a:rPr lang="en-US" dirty="0"/>
              <a:t>method, which contains the entry point. </a:t>
            </a:r>
            <a:endParaRPr lang="en-US" dirty="0" smtClean="0"/>
          </a:p>
          <a:p>
            <a:pPr algn="just"/>
            <a:r>
              <a:rPr lang="en-US" dirty="0" smtClean="0">
                <a:solidFill>
                  <a:schemeClr val="accent6">
                    <a:lumMod val="65000"/>
                  </a:schemeClr>
                </a:solidFill>
              </a:rPr>
              <a:t>6. </a:t>
            </a:r>
            <a:r>
              <a:rPr lang="en-US" dirty="0" smtClean="0"/>
              <a:t>This </a:t>
            </a:r>
            <a:r>
              <a:rPr lang="en-US" dirty="0"/>
              <a:t>completes the procedure for starting a managed application.</a:t>
            </a:r>
            <a:endParaRPr lang="en-US" dirty="0" smtClean="0"/>
          </a:p>
        </p:txBody>
      </p:sp>
    </p:spTree>
    <p:extLst>
      <p:ext uri="{BB962C8B-B14F-4D97-AF65-F5344CB8AC3E}">
        <p14:creationId xmlns:p14="http://schemas.microsoft.com/office/powerpoint/2010/main" val="270550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592494"/>
            <a:ext cx="8675404" cy="3531299"/>
          </a:xfrm>
        </p:spPr>
        <p:txBody>
          <a:bodyPr>
            <a:noAutofit/>
          </a:bodyPr>
          <a:lstStyle/>
          <a:p>
            <a:pPr algn="just"/>
            <a:r>
              <a:rPr lang="en-US" sz="2400" dirty="0" smtClean="0"/>
              <a:t>It’s runtime, that is suitable for different programming languages.</a:t>
            </a:r>
            <a:endParaRPr lang="en-US" sz="2400" dirty="0"/>
          </a:p>
          <a:p>
            <a:pPr algn="just"/>
            <a:r>
              <a:rPr lang="en-US" sz="2400" dirty="0" smtClean="0"/>
              <a:t>Main features of </a:t>
            </a:r>
            <a:r>
              <a:rPr lang="en-US" sz="2400" dirty="0"/>
              <a:t>CLR (memory management, assembly loading, security, exception handling, synchronization</a:t>
            </a:r>
            <a:r>
              <a:rPr lang="en-US" sz="2400" dirty="0" smtClean="0"/>
              <a:t>) are </a:t>
            </a:r>
            <a:r>
              <a:rPr lang="en-AU" sz="2400" dirty="0" smtClean="0"/>
              <a:t>available</a:t>
            </a:r>
            <a:r>
              <a:rPr lang="en-US" sz="2400" dirty="0"/>
              <a:t> </a:t>
            </a:r>
            <a:r>
              <a:rPr lang="en-US" sz="2400" dirty="0" smtClean="0"/>
              <a:t>in all programming languages that use this runtime. </a:t>
            </a:r>
          </a:p>
          <a:p>
            <a:pPr algn="just"/>
            <a:r>
              <a:rPr lang="en-US" sz="2400" dirty="0" smtClean="0"/>
              <a:t>Actually while executing program in CLR unimportant the language on which program is written.</a:t>
            </a:r>
            <a:r>
              <a:rPr lang="ru-RU" sz="2400" dirty="0" smtClean="0"/>
              <a:t> </a:t>
            </a:r>
            <a:r>
              <a:rPr lang="en-US" sz="2400" dirty="0" smtClean="0"/>
              <a:t>Software can be develop on any programming language, if only compiler supports CLR.</a:t>
            </a:r>
            <a:endParaRPr lang="uk-UA" sz="2400" dirty="0"/>
          </a:p>
        </p:txBody>
      </p:sp>
      <p:sp>
        <p:nvSpPr>
          <p:cNvPr id="2" name="Subtitle 1"/>
          <p:cNvSpPr>
            <a:spLocks noGrp="1"/>
          </p:cNvSpPr>
          <p:nvPr>
            <p:ph type="subTitle" idx="1"/>
          </p:nvPr>
        </p:nvSpPr>
        <p:spPr/>
        <p:txBody>
          <a:bodyPr/>
          <a:lstStyle/>
          <a:p>
            <a:r>
              <a:rPr lang="en-US" dirty="0" smtClean="0"/>
              <a:t>Common Language Runtime</a:t>
            </a:r>
            <a:endParaRPr lang="uk-UA"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spTree>
    <p:extLst>
      <p:ext uri="{BB962C8B-B14F-4D97-AF65-F5344CB8AC3E}">
        <p14:creationId xmlns:p14="http://schemas.microsoft.com/office/powerpoint/2010/main" val="1795104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47831" y="2086785"/>
            <a:ext cx="5723313" cy="1731039"/>
          </a:xfrm>
        </p:spPr>
        <p:txBody>
          <a:bodyPr/>
          <a:lstStyle/>
          <a:p>
            <a:r>
              <a:rPr lang="en-US" dirty="0" smtClean="0"/>
              <a:t>Code execution</a:t>
            </a:r>
            <a:endParaRPr lang="en-US" dirty="0"/>
          </a:p>
        </p:txBody>
      </p:sp>
    </p:spTree>
    <p:extLst>
      <p:ext uri="{BB962C8B-B14F-4D97-AF65-F5344CB8AC3E}">
        <p14:creationId xmlns:p14="http://schemas.microsoft.com/office/powerpoint/2010/main" val="984887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Результат пошуку зображень за запитом &quot;jit compiler&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70" y="787074"/>
            <a:ext cx="5523845" cy="5972828"/>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кутник 3"/>
          <p:cNvSpPr/>
          <p:nvPr/>
        </p:nvSpPr>
        <p:spPr>
          <a:xfrm>
            <a:off x="5849007" y="4058546"/>
            <a:ext cx="3294993" cy="1477328"/>
          </a:xfrm>
          <a:prstGeom prst="rect">
            <a:avLst/>
          </a:prstGeom>
        </p:spPr>
        <p:txBody>
          <a:bodyPr wrap="square">
            <a:spAutoFit/>
          </a:bodyPr>
          <a:lstStyle/>
          <a:p>
            <a:r>
              <a:rPr lang="en-US" dirty="0"/>
              <a:t>To execute a method, its IL code must be converted into machine instructions. This is done by the JIT-compiler (Just-In-Time) of the CLR.</a:t>
            </a:r>
          </a:p>
        </p:txBody>
      </p:sp>
    </p:spTree>
    <p:extLst>
      <p:ext uri="{BB962C8B-B14F-4D97-AF65-F5344CB8AC3E}">
        <p14:creationId xmlns:p14="http://schemas.microsoft.com/office/powerpoint/2010/main" val="3556603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Результат пошуку зображень за запитом &quot;jit first call of method&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230" y="834369"/>
            <a:ext cx="6091401" cy="578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025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a:xfrm>
            <a:off x="272144" y="914400"/>
            <a:ext cx="8675404" cy="5683255"/>
          </a:xfrm>
        </p:spPr>
        <p:txBody>
          <a:bodyPr>
            <a:noAutofit/>
          </a:bodyPr>
          <a:lstStyle/>
          <a:p>
            <a:pPr algn="just"/>
            <a:r>
              <a:rPr lang="en-US" sz="2300" dirty="0"/>
              <a:t>B</a:t>
            </a:r>
            <a:r>
              <a:rPr lang="en-US" sz="2300" dirty="0" smtClean="0"/>
              <a:t>efore </a:t>
            </a:r>
            <a:r>
              <a:rPr lang="en-US" sz="2300" dirty="0"/>
              <a:t>the execution of the method, the CLR finds </a:t>
            </a:r>
            <a:r>
              <a:rPr lang="en-US" sz="2300" dirty="0" smtClean="0"/>
              <a:t>all data</a:t>
            </a:r>
            <a:r>
              <a:rPr lang="uk-UA" sz="2300" dirty="0" smtClean="0"/>
              <a:t> </a:t>
            </a:r>
            <a:r>
              <a:rPr lang="en-US" sz="2300" dirty="0" smtClean="0"/>
              <a:t>types on which method is referenced. CLR </a:t>
            </a:r>
            <a:r>
              <a:rPr lang="en-US" sz="2300" dirty="0"/>
              <a:t>allocates internal data structures used to control access to referenced types.</a:t>
            </a:r>
            <a:endParaRPr lang="ru-RU" sz="2300" dirty="0" smtClean="0"/>
          </a:p>
          <a:p>
            <a:pPr algn="just"/>
            <a:r>
              <a:rPr lang="en-US" sz="2300" dirty="0" smtClean="0"/>
              <a:t>This structure </a:t>
            </a:r>
            <a:r>
              <a:rPr lang="en-US" sz="2300" dirty="0"/>
              <a:t>contains one record for each method defined </a:t>
            </a:r>
            <a:r>
              <a:rPr lang="en-US" sz="2300" dirty="0" smtClean="0"/>
              <a:t>in </a:t>
            </a:r>
            <a:r>
              <a:rPr lang="en-US" sz="2300" dirty="0"/>
              <a:t>type. R</a:t>
            </a:r>
            <a:r>
              <a:rPr lang="en-US" sz="2300" dirty="0" smtClean="0"/>
              <a:t>ecord contains address of </a:t>
            </a:r>
            <a:r>
              <a:rPr lang="en-US" sz="2300" dirty="0"/>
              <a:t>method </a:t>
            </a:r>
            <a:r>
              <a:rPr lang="en-US" sz="2300" dirty="0" smtClean="0"/>
              <a:t> implementation.</a:t>
            </a:r>
            <a:endParaRPr lang="uk-UA" sz="2300" dirty="0" smtClean="0"/>
          </a:p>
          <a:p>
            <a:pPr algn="just"/>
            <a:r>
              <a:rPr lang="en-US" sz="2300" dirty="0" smtClean="0"/>
              <a:t>When </a:t>
            </a:r>
            <a:r>
              <a:rPr lang="en-US" sz="2300" dirty="0"/>
              <a:t>structure is initialized, the CLR writes to </a:t>
            </a:r>
            <a:r>
              <a:rPr lang="en-US" sz="2300" dirty="0" smtClean="0"/>
              <a:t>record </a:t>
            </a:r>
            <a:r>
              <a:rPr lang="en-US" sz="2300" dirty="0"/>
              <a:t>the address of </a:t>
            </a:r>
            <a:r>
              <a:rPr lang="en-US" sz="2300" dirty="0" smtClean="0"/>
              <a:t>internal </a:t>
            </a:r>
            <a:r>
              <a:rPr lang="en-US" sz="2300" dirty="0"/>
              <a:t>undocumented function contained in the CLR itself</a:t>
            </a:r>
            <a:r>
              <a:rPr lang="en-US" sz="2300" dirty="0" smtClean="0"/>
              <a:t>.</a:t>
            </a:r>
          </a:p>
          <a:p>
            <a:pPr algn="just"/>
            <a:r>
              <a:rPr lang="en-US" sz="2300" dirty="0" smtClean="0"/>
              <a:t>It </a:t>
            </a:r>
            <a:r>
              <a:rPr lang="en-US" sz="2300" dirty="0"/>
              <a:t>is responsible for compiling the IL-code of the called method into processor instructions, </a:t>
            </a:r>
            <a:r>
              <a:rPr lang="en-US" sz="2300" dirty="0" smtClean="0"/>
              <a:t>and stores them </a:t>
            </a:r>
            <a:r>
              <a:rPr lang="en-US" sz="2300" dirty="0"/>
              <a:t>in the dynamic </a:t>
            </a:r>
            <a:r>
              <a:rPr lang="en-US" sz="2300" dirty="0" smtClean="0"/>
              <a:t>memory. </a:t>
            </a:r>
            <a:r>
              <a:rPr lang="en-US" sz="2300" dirty="0"/>
              <a:t>Because the IL code is compiled just before execution ("just in time"), this CLR component is often called a JIT compiler</a:t>
            </a:r>
            <a:r>
              <a:rPr lang="en-US" sz="2300" dirty="0" smtClean="0"/>
              <a:t>.</a:t>
            </a:r>
          </a:p>
          <a:p>
            <a:pPr algn="just"/>
            <a:r>
              <a:rPr lang="en-US" sz="2300" dirty="0"/>
              <a:t>After that, </a:t>
            </a:r>
            <a:r>
              <a:rPr lang="en-US" sz="2300" dirty="0" err="1"/>
              <a:t>JITCompiler</a:t>
            </a:r>
            <a:r>
              <a:rPr lang="en-US" sz="2300" dirty="0"/>
              <a:t> returns to the internal data structure of the type, and replaces the address of the called method with the address of the block of memory containing the ready machine instructions.</a:t>
            </a:r>
          </a:p>
        </p:txBody>
      </p:sp>
    </p:spTree>
    <p:extLst>
      <p:ext uri="{BB962C8B-B14F-4D97-AF65-F5344CB8AC3E}">
        <p14:creationId xmlns:p14="http://schemas.microsoft.com/office/powerpoint/2010/main" val="2346657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53239" y="2664373"/>
            <a:ext cx="5723313" cy="1058858"/>
          </a:xfrm>
        </p:spPr>
        <p:txBody>
          <a:bodyPr/>
          <a:lstStyle/>
          <a:p>
            <a:pPr algn="ctr"/>
            <a:r>
              <a:rPr lang="en-US" dirty="0" smtClean="0"/>
              <a:t>Objects</a:t>
            </a:r>
            <a:endParaRPr lang="en-US" dirty="0"/>
          </a:p>
        </p:txBody>
      </p:sp>
    </p:spTree>
    <p:extLst>
      <p:ext uri="{BB962C8B-B14F-4D97-AF65-F5344CB8AC3E}">
        <p14:creationId xmlns:p14="http://schemas.microsoft.com/office/powerpoint/2010/main" val="1348343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endParaRPr lang="en-US"/>
          </a:p>
        </p:txBody>
      </p:sp>
      <p:sp>
        <p:nvSpPr>
          <p:cNvPr id="3" name="Підзаголовок 2"/>
          <p:cNvSpPr>
            <a:spLocks noGrp="1"/>
          </p:cNvSpPr>
          <p:nvPr>
            <p:ph type="subTitle" idx="1"/>
          </p:nvPr>
        </p:nvSpPr>
        <p:spPr/>
        <p:txBody>
          <a:bodyPr/>
          <a:lstStyle/>
          <a:p>
            <a:r>
              <a:rPr lang="en-US" dirty="0"/>
              <a:t>H</a:t>
            </a:r>
            <a:r>
              <a:rPr lang="en-AU" dirty="0" smtClean="0"/>
              <a:t>ow </a:t>
            </a:r>
            <a:r>
              <a:rPr lang="en-AU" dirty="0"/>
              <a:t>constructors are </a:t>
            </a:r>
            <a:r>
              <a:rPr lang="en-AU" dirty="0" smtClean="0"/>
              <a:t>called?</a:t>
            </a:r>
            <a:endParaRPr lang="en-US" dirty="0"/>
          </a:p>
        </p:txBody>
      </p:sp>
    </p:spTree>
    <p:extLst>
      <p:ext uri="{BB962C8B-B14F-4D97-AF65-F5344CB8AC3E}">
        <p14:creationId xmlns:p14="http://schemas.microsoft.com/office/powerpoint/2010/main" val="38760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endParaRPr lang="en-US"/>
          </a:p>
        </p:txBody>
      </p:sp>
      <p:sp>
        <p:nvSpPr>
          <p:cNvPr id="3" name="Підзаголовок 2"/>
          <p:cNvSpPr>
            <a:spLocks noGrp="1"/>
          </p:cNvSpPr>
          <p:nvPr>
            <p:ph type="subTitle" idx="1"/>
          </p:nvPr>
        </p:nvSpPr>
        <p:spPr/>
        <p:txBody>
          <a:bodyPr/>
          <a:lstStyle/>
          <a:p>
            <a:r>
              <a:rPr lang="en-US" dirty="0"/>
              <a:t>H</a:t>
            </a:r>
            <a:r>
              <a:rPr lang="en-US" dirty="0" smtClean="0"/>
              <a:t>ow </a:t>
            </a:r>
            <a:r>
              <a:rPr lang="en-US" dirty="0"/>
              <a:t>data is displayed in </a:t>
            </a:r>
            <a:r>
              <a:rPr lang="en-US" dirty="0" smtClean="0"/>
              <a:t>memory?</a:t>
            </a:r>
            <a:endParaRPr lang="en-US" dirty="0"/>
          </a:p>
        </p:txBody>
      </p:sp>
    </p:spTree>
    <p:extLst>
      <p:ext uri="{BB962C8B-B14F-4D97-AF65-F5344CB8AC3E}">
        <p14:creationId xmlns:p14="http://schemas.microsoft.com/office/powerpoint/2010/main" val="144800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endParaRPr lang="en-US"/>
          </a:p>
        </p:txBody>
      </p:sp>
      <p:sp>
        <p:nvSpPr>
          <p:cNvPr id="3" name="Підзаголовок 2"/>
          <p:cNvSpPr>
            <a:spLocks noGrp="1"/>
          </p:cNvSpPr>
          <p:nvPr>
            <p:ph type="subTitle" idx="1"/>
          </p:nvPr>
        </p:nvSpPr>
        <p:spPr/>
        <p:txBody>
          <a:bodyPr/>
          <a:lstStyle/>
          <a:p>
            <a:r>
              <a:rPr lang="en-US" dirty="0" smtClean="0"/>
              <a:t>How memory is </a:t>
            </a:r>
            <a:r>
              <a:rPr lang="en-AU" dirty="0" smtClean="0"/>
              <a:t>freed</a:t>
            </a:r>
            <a:r>
              <a:rPr lang="uk-UA" dirty="0" smtClean="0"/>
              <a:t>?</a:t>
            </a:r>
            <a:endParaRPr lang="en-US" dirty="0"/>
          </a:p>
        </p:txBody>
      </p:sp>
    </p:spTree>
    <p:extLst>
      <p:ext uri="{BB962C8B-B14F-4D97-AF65-F5344CB8AC3E}">
        <p14:creationId xmlns:p14="http://schemas.microsoft.com/office/powerpoint/2010/main" val="411818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pic>
        <p:nvPicPr>
          <p:cNvPr id="1026" name="Picture 2" descr="Пов’язане зображення">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04" b="8492"/>
          <a:stretch/>
        </p:blipFill>
        <p:spPr bwMode="auto">
          <a:xfrm>
            <a:off x="214804" y="1103589"/>
            <a:ext cx="8701668" cy="5249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158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a:xfrm>
            <a:off x="272144" y="914400"/>
            <a:ext cx="8675404" cy="5683255"/>
          </a:xfrm>
        </p:spPr>
        <p:txBody>
          <a:bodyPr>
            <a:normAutofit/>
          </a:bodyPr>
          <a:lstStyle/>
          <a:p>
            <a:pPr marL="457200" indent="-457200">
              <a:buFont typeface="+mj-lt"/>
              <a:buAutoNum type="arabicPeriod"/>
            </a:pPr>
            <a:r>
              <a:rPr lang="en-US" dirty="0"/>
              <a:t>Preparing the program source </a:t>
            </a:r>
            <a:r>
              <a:rPr lang="en-US" dirty="0" smtClean="0"/>
              <a:t>code</a:t>
            </a:r>
            <a:endParaRPr lang="uk-UA" dirty="0" smtClean="0"/>
          </a:p>
          <a:p>
            <a:pPr marL="457200" indent="-457200">
              <a:buFont typeface="+mj-lt"/>
              <a:buAutoNum type="arabicPeriod"/>
            </a:pPr>
            <a:r>
              <a:rPr lang="en-US" dirty="0"/>
              <a:t>Compiling in the intermediate MSIL </a:t>
            </a:r>
            <a:r>
              <a:rPr lang="en-US" dirty="0" smtClean="0"/>
              <a:t>language</a:t>
            </a:r>
            <a:endParaRPr lang="uk-UA" dirty="0" smtClean="0"/>
          </a:p>
          <a:p>
            <a:pPr marL="457200" indent="-457200">
              <a:buFont typeface="+mj-lt"/>
              <a:buAutoNum type="arabicPeriod"/>
            </a:pPr>
            <a:r>
              <a:rPr lang="en-US" dirty="0"/>
              <a:t>Loading and analyzing the assembly with the CLR </a:t>
            </a:r>
            <a:r>
              <a:rPr lang="en-US" dirty="0" smtClean="0"/>
              <a:t>environment</a:t>
            </a:r>
            <a:endParaRPr lang="uk-UA" dirty="0" smtClean="0"/>
          </a:p>
          <a:p>
            <a:pPr marL="457200" indent="-457200">
              <a:buFont typeface="+mj-lt"/>
              <a:buAutoNum type="arabicPeriod"/>
            </a:pPr>
            <a:r>
              <a:rPr lang="en-US" dirty="0"/>
              <a:t>Compiling the assembly with the JIT compiler </a:t>
            </a:r>
            <a:endParaRPr lang="uk-UA" dirty="0" smtClean="0"/>
          </a:p>
          <a:p>
            <a:endParaRPr lang="uk-UA" dirty="0"/>
          </a:p>
          <a:p>
            <a:r>
              <a:rPr lang="en-US" dirty="0"/>
              <a:t>The </a:t>
            </a:r>
            <a:r>
              <a:rPr lang="en-US" dirty="0" err="1" smtClean="0"/>
              <a:t>NGen</a:t>
            </a:r>
            <a:r>
              <a:rPr lang="uk-UA" dirty="0"/>
              <a:t>.</a:t>
            </a:r>
            <a:r>
              <a:rPr lang="en-US" dirty="0" smtClean="0"/>
              <a:t>exe </a:t>
            </a:r>
            <a:r>
              <a:rPr lang="en-US" dirty="0"/>
              <a:t>program, included in the .NET Framework package, can be used to compile IL code into machine code when the application is installed on the user's machine. Because the code is compiled during the installation phase, the JIT compiler CLR does not have to compile it at run time, which can improve the performance of the application. </a:t>
            </a:r>
            <a:endParaRPr lang="en-US" dirty="0" smtClean="0"/>
          </a:p>
          <a:p>
            <a:r>
              <a:rPr lang="en-US" dirty="0" smtClean="0"/>
              <a:t>The </a:t>
            </a:r>
            <a:r>
              <a:rPr lang="en-US" dirty="0"/>
              <a:t>NGen.exe program is useful in two </a:t>
            </a:r>
            <a:r>
              <a:rPr lang="en-US" dirty="0" smtClean="0"/>
              <a:t>situations.</a:t>
            </a:r>
          </a:p>
          <a:p>
            <a:r>
              <a:rPr lang="en-US" dirty="0" smtClean="0"/>
              <a:t>- accelerate </a:t>
            </a:r>
            <a:r>
              <a:rPr lang="en-US" dirty="0"/>
              <a:t>the launch of the application. </a:t>
            </a:r>
            <a:endParaRPr lang="en-US" dirty="0" smtClean="0"/>
          </a:p>
          <a:p>
            <a:r>
              <a:rPr lang="en-US" dirty="0" smtClean="0"/>
              <a:t>- reduce </a:t>
            </a:r>
            <a:r>
              <a:rPr lang="en-US" dirty="0"/>
              <a:t>the working set of the application.</a:t>
            </a:r>
          </a:p>
        </p:txBody>
      </p:sp>
    </p:spTree>
    <p:extLst>
      <p:ext uri="{BB962C8B-B14F-4D97-AF65-F5344CB8AC3E}">
        <p14:creationId xmlns:p14="http://schemas.microsoft.com/office/powerpoint/2010/main" val="246440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592494"/>
            <a:ext cx="8675404" cy="4161920"/>
          </a:xfrm>
        </p:spPr>
        <p:txBody>
          <a:bodyPr>
            <a:noAutofit/>
          </a:bodyPr>
          <a:lstStyle/>
          <a:p>
            <a:pPr algn="just"/>
            <a:r>
              <a:rPr lang="en-US" sz="2400" dirty="0"/>
              <a:t>Managed </a:t>
            </a:r>
            <a:r>
              <a:rPr lang="en-US" sz="2400" dirty="0" smtClean="0"/>
              <a:t>Code:</a:t>
            </a:r>
          </a:p>
          <a:p>
            <a:pPr marL="457200" indent="-457200" algn="just">
              <a:buFont typeface="+mj-lt"/>
              <a:buAutoNum type="arabicPeriod"/>
            </a:pPr>
            <a:r>
              <a:rPr lang="en-US" sz="2400" dirty="0" smtClean="0"/>
              <a:t>It </a:t>
            </a:r>
            <a:r>
              <a:rPr lang="en-US" sz="2400" dirty="0"/>
              <a:t>compiles to Intermediate Language (</a:t>
            </a:r>
            <a:r>
              <a:rPr lang="en-US" sz="2400" dirty="0" smtClean="0"/>
              <a:t>IL).</a:t>
            </a:r>
          </a:p>
          <a:p>
            <a:pPr marL="457200" indent="-457200" algn="just">
              <a:buFont typeface="+mj-lt"/>
              <a:buAutoNum type="arabicPeriod"/>
            </a:pPr>
            <a:r>
              <a:rPr lang="en-US" sz="2400" dirty="0" smtClean="0"/>
              <a:t>It </a:t>
            </a:r>
            <a:r>
              <a:rPr lang="en-US" sz="2400" dirty="0"/>
              <a:t>runs and is managed by the </a:t>
            </a:r>
            <a:r>
              <a:rPr lang="en-US" sz="2400" dirty="0" smtClean="0"/>
              <a:t>CLR.</a:t>
            </a:r>
          </a:p>
          <a:p>
            <a:pPr marL="457200" indent="-457200" algn="just">
              <a:buFont typeface="+mj-lt"/>
              <a:buAutoNum type="arabicPeriod"/>
            </a:pPr>
            <a:r>
              <a:rPr lang="en-US" sz="2400" dirty="0" smtClean="0"/>
              <a:t>The </a:t>
            </a:r>
            <a:r>
              <a:rPr lang="en-US" sz="2400" dirty="0"/>
              <a:t>runtime provides services such as security, memory management, threading, </a:t>
            </a:r>
            <a:r>
              <a:rPr lang="en-US" sz="2400" dirty="0" smtClean="0"/>
              <a:t>etc.</a:t>
            </a:r>
          </a:p>
          <a:p>
            <a:pPr algn="just"/>
            <a:r>
              <a:rPr lang="en-US" sz="2400" dirty="0" smtClean="0"/>
              <a:t>Unmanaged Code:</a:t>
            </a:r>
          </a:p>
          <a:p>
            <a:pPr marL="457200" indent="-457200" algn="just">
              <a:buFont typeface="+mj-lt"/>
              <a:buAutoNum type="arabicPeriod"/>
            </a:pPr>
            <a:r>
              <a:rPr lang="en-US" sz="2400" dirty="0" smtClean="0"/>
              <a:t>It </a:t>
            </a:r>
            <a:r>
              <a:rPr lang="en-US" sz="2400" dirty="0"/>
              <a:t>compiles directly to machine </a:t>
            </a:r>
            <a:r>
              <a:rPr lang="en-US" sz="2400" dirty="0" smtClean="0"/>
              <a:t>code.</a:t>
            </a:r>
          </a:p>
          <a:p>
            <a:pPr marL="457200" indent="-457200" algn="just">
              <a:buFont typeface="+mj-lt"/>
              <a:buAutoNum type="arabicPeriod"/>
            </a:pPr>
            <a:r>
              <a:rPr lang="en-US" sz="2400" dirty="0" smtClean="0"/>
              <a:t>It </a:t>
            </a:r>
            <a:r>
              <a:rPr lang="en-US" sz="2400" dirty="0"/>
              <a:t>does not run and is not managed by the </a:t>
            </a:r>
            <a:r>
              <a:rPr lang="en-US" sz="2400" dirty="0" smtClean="0"/>
              <a:t>CLR.</a:t>
            </a:r>
          </a:p>
          <a:p>
            <a:pPr marL="457200" indent="-457200" algn="just">
              <a:buFont typeface="+mj-lt"/>
              <a:buAutoNum type="arabicPeriod"/>
            </a:pPr>
            <a:r>
              <a:rPr lang="en-US" sz="2400" dirty="0" smtClean="0"/>
              <a:t>It </a:t>
            </a:r>
            <a:r>
              <a:rPr lang="en-US" sz="2400" dirty="0"/>
              <a:t>doesn't get the services of the </a:t>
            </a:r>
            <a:r>
              <a:rPr lang="en-US" sz="2400" dirty="0" smtClean="0"/>
              <a:t>runtime.</a:t>
            </a:r>
            <a:endParaRPr lang="uk-UA" sz="2400" dirty="0"/>
          </a:p>
        </p:txBody>
      </p:sp>
      <p:sp>
        <p:nvSpPr>
          <p:cNvPr id="2" name="Subtitle 1"/>
          <p:cNvSpPr>
            <a:spLocks noGrp="1"/>
          </p:cNvSpPr>
          <p:nvPr>
            <p:ph type="subTitle" idx="1"/>
          </p:nvPr>
        </p:nvSpPr>
        <p:spPr/>
        <p:txBody>
          <a:bodyPr/>
          <a:lstStyle/>
          <a:p>
            <a:r>
              <a:rPr lang="en-US" dirty="0" smtClean="0"/>
              <a:t>Managed vs unmanaged code</a:t>
            </a:r>
            <a:endParaRPr lang="uk-UA"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spTree>
    <p:extLst>
      <p:ext uri="{BB962C8B-B14F-4D97-AF65-F5344CB8AC3E}">
        <p14:creationId xmlns:p14="http://schemas.microsoft.com/office/powerpoint/2010/main" val="3287889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553" t="10759" r="18146" b="10000"/>
          <a:stretch/>
        </p:blipFill>
        <p:spPr bwMode="auto">
          <a:xfrm>
            <a:off x="974202" y="831429"/>
            <a:ext cx="7583202" cy="5751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649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Managed code components</a:t>
            </a:r>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pic>
        <p:nvPicPr>
          <p:cNvPr id="3074" name="Picture 2" descr="Результат пошуку зображень за запитом &quot;managed code PE32&quot;">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7240"/>
          <a:stretch/>
        </p:blipFill>
        <p:spPr bwMode="auto">
          <a:xfrm>
            <a:off x="59225" y="2060689"/>
            <a:ext cx="8974416" cy="335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602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2049516"/>
            <a:ext cx="8675404" cy="3704897"/>
          </a:xfrm>
        </p:spPr>
        <p:txBody>
          <a:bodyPr>
            <a:noAutofit/>
          </a:bodyPr>
          <a:lstStyle/>
          <a:p>
            <a:pPr algn="just"/>
            <a:r>
              <a:rPr lang="en-US" sz="2800" dirty="0" smtClean="0"/>
              <a:t>Compiler for CLR </a:t>
            </a:r>
            <a:r>
              <a:rPr lang="en-AU" sz="2800" dirty="0" smtClean="0"/>
              <a:t>simultaneously</a:t>
            </a:r>
            <a:r>
              <a:rPr lang="uk-UA" sz="2800" dirty="0" smtClean="0"/>
              <a:t> </a:t>
            </a:r>
            <a:r>
              <a:rPr lang="en-US" sz="2800" dirty="0" smtClean="0"/>
              <a:t>generates IL code and metadata for each module.</a:t>
            </a:r>
          </a:p>
          <a:p>
            <a:pPr algn="just"/>
            <a:r>
              <a:rPr lang="en-AU" sz="2800" dirty="0"/>
              <a:t>Generally</a:t>
            </a:r>
            <a:r>
              <a:rPr lang="ru-RU" sz="2800" dirty="0" smtClean="0"/>
              <a:t>, </a:t>
            </a:r>
            <a:r>
              <a:rPr lang="en-US" sz="2800" dirty="0" smtClean="0"/>
              <a:t>metadata is a set of data tables that describes what is defined in module, for example types and their members.</a:t>
            </a:r>
            <a:endParaRPr lang="uk-UA" sz="2800"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spTree>
    <p:extLst>
      <p:ext uri="{BB962C8B-B14F-4D97-AF65-F5344CB8AC3E}">
        <p14:creationId xmlns:p14="http://schemas.microsoft.com/office/powerpoint/2010/main" val="2673565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592494"/>
            <a:ext cx="8675404" cy="4997492"/>
          </a:xfrm>
        </p:spPr>
        <p:txBody>
          <a:bodyPr>
            <a:noAutofit/>
          </a:bodyPr>
          <a:lstStyle/>
          <a:p>
            <a:pPr marL="457200" indent="-457200" algn="just">
              <a:buFont typeface="+mj-lt"/>
              <a:buAutoNum type="arabicPeriod"/>
            </a:pPr>
            <a:r>
              <a:rPr lang="en-US" sz="2400" dirty="0" smtClean="0"/>
              <a:t>Eliminates </a:t>
            </a:r>
            <a:r>
              <a:rPr lang="en-US" sz="2400" dirty="0"/>
              <a:t>the need for header and library files during compilation, </a:t>
            </a:r>
            <a:r>
              <a:rPr lang="en-US" sz="2400" dirty="0" smtClean="0"/>
              <a:t>since information </a:t>
            </a:r>
            <a:r>
              <a:rPr lang="en-US" sz="2400" dirty="0"/>
              <a:t>about </a:t>
            </a:r>
            <a:r>
              <a:rPr lang="en-US" sz="2400" dirty="0" smtClean="0"/>
              <a:t> types and members </a:t>
            </a:r>
            <a:r>
              <a:rPr lang="en-US" sz="2400" dirty="0"/>
              <a:t>is contained </a:t>
            </a:r>
            <a:r>
              <a:rPr lang="en-US" sz="2400" dirty="0" smtClean="0"/>
              <a:t>in </a:t>
            </a:r>
            <a:r>
              <a:rPr lang="en-US" sz="2400" dirty="0"/>
              <a:t>file </a:t>
            </a:r>
            <a:r>
              <a:rPr lang="en-US" sz="2400" dirty="0" smtClean="0"/>
              <a:t>with IL code that implements it.</a:t>
            </a:r>
          </a:p>
          <a:p>
            <a:pPr marL="457200" indent="-457200" algn="just">
              <a:buFont typeface="+mj-lt"/>
              <a:buAutoNum type="arabicPeriod"/>
            </a:pPr>
            <a:r>
              <a:rPr lang="en-US" sz="2400" dirty="0" smtClean="0"/>
              <a:t>IntelliSense </a:t>
            </a:r>
            <a:r>
              <a:rPr lang="en-US" sz="2400" dirty="0"/>
              <a:t>function analyzes the metadata and tells you which methods, properties, events, and fields are preferred in this case and which parameters are required by specific </a:t>
            </a:r>
            <a:r>
              <a:rPr lang="en-US" sz="2400" dirty="0" smtClean="0"/>
              <a:t>methods.</a:t>
            </a:r>
          </a:p>
          <a:p>
            <a:pPr marL="457200" indent="-457200" algn="just">
              <a:buFont typeface="+mj-lt"/>
              <a:buAutoNum type="arabicPeriod"/>
            </a:pPr>
            <a:r>
              <a:rPr lang="en-US" sz="2400" dirty="0"/>
              <a:t>The CLR uses metadata to ensure that the </a:t>
            </a:r>
            <a:r>
              <a:rPr lang="en-US" sz="2400" dirty="0" smtClean="0"/>
              <a:t>code </a:t>
            </a:r>
            <a:r>
              <a:rPr lang="en-US" sz="2400" dirty="0"/>
              <a:t>performs </a:t>
            </a:r>
            <a:r>
              <a:rPr lang="en-US" sz="2400" dirty="0" smtClean="0"/>
              <a:t>only "type-safe</a:t>
            </a:r>
            <a:r>
              <a:rPr lang="en-US" sz="2400" dirty="0"/>
              <a:t>" operations</a:t>
            </a:r>
            <a:r>
              <a:rPr lang="en-US" sz="2400" dirty="0" smtClean="0"/>
              <a:t>.</a:t>
            </a:r>
          </a:p>
          <a:p>
            <a:pPr marL="457200" indent="-457200" algn="just">
              <a:buFont typeface="+mj-lt"/>
              <a:buAutoNum type="arabicPeriod"/>
            </a:pPr>
            <a:r>
              <a:rPr lang="en-US" sz="2400" dirty="0" smtClean="0"/>
              <a:t>Metadata allows you to serialize object fields and then transfer this data over the network.</a:t>
            </a:r>
          </a:p>
          <a:p>
            <a:pPr marL="457200" indent="-457200" algn="just">
              <a:buFont typeface="+mj-lt"/>
              <a:buAutoNum type="arabicPeriod"/>
            </a:pPr>
            <a:r>
              <a:rPr lang="en-US" sz="2400" dirty="0" smtClean="0"/>
              <a:t>Metadata allows garbage collector to track life cycle of object.</a:t>
            </a:r>
            <a:endParaRPr lang="uk-UA" sz="2400" dirty="0"/>
          </a:p>
        </p:txBody>
      </p:sp>
      <p:sp>
        <p:nvSpPr>
          <p:cNvPr id="2" name="Subtitle 1"/>
          <p:cNvSpPr>
            <a:spLocks noGrp="1"/>
          </p:cNvSpPr>
          <p:nvPr>
            <p:ph type="subTitle" idx="1"/>
          </p:nvPr>
        </p:nvSpPr>
        <p:spPr/>
        <p:txBody>
          <a:bodyPr/>
          <a:lstStyle/>
          <a:p>
            <a:r>
              <a:rPr lang="en-US" dirty="0" smtClean="0"/>
              <a:t>Metadata uses</a:t>
            </a:r>
            <a:endParaRPr lang="uk-UA"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spTree>
    <p:extLst>
      <p:ext uri="{BB962C8B-B14F-4D97-AF65-F5344CB8AC3E}">
        <p14:creationId xmlns:p14="http://schemas.microsoft.com/office/powerpoint/2010/main" val="2673565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2848</TotalTime>
  <Words>1192</Words>
  <Application>Microsoft Office PowerPoint</Application>
  <PresentationFormat>Екран (4:3)</PresentationFormat>
  <Paragraphs>73</Paragraphs>
  <Slides>27</Slides>
  <Notes>0</Notes>
  <HiddenSlides>0</HiddenSlides>
  <MMClips>0</MMClips>
  <ScaleCrop>false</ScaleCrop>
  <HeadingPairs>
    <vt:vector size="4" baseType="variant">
      <vt:variant>
        <vt:lpstr>Тема</vt:lpstr>
      </vt:variant>
      <vt:variant>
        <vt:i4>3</vt:i4>
      </vt:variant>
      <vt:variant>
        <vt:lpstr>Заголовки слайдів</vt:lpstr>
      </vt:variant>
      <vt:variant>
        <vt:i4>27</vt:i4>
      </vt:variant>
    </vt:vector>
  </HeadingPairs>
  <TitlesOfParts>
    <vt:vector size="30" baseType="lpstr">
      <vt:lpstr>Title Slides Brand Panel</vt:lpstr>
      <vt:lpstr>Blank Slides with Logo</vt:lpstr>
      <vt:lpstr>Chapter Slides</vt:lpstr>
      <vt:lpstr>.NET execution model</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Integration of managed modules into assembly</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CLR loading</vt:lpstr>
      <vt:lpstr>Презентація PowerPoint</vt:lpstr>
      <vt:lpstr>Презентація PowerPoint</vt:lpstr>
      <vt:lpstr>Code execution</vt:lpstr>
      <vt:lpstr>Презентація PowerPoint</vt:lpstr>
      <vt:lpstr>Презентація PowerPoint</vt:lpstr>
      <vt:lpstr>Презентація PowerPoint</vt:lpstr>
      <vt:lpstr>Objects</vt:lpstr>
      <vt:lpstr>Презентація PowerPoint</vt:lpstr>
      <vt:lpstr>Презентація PowerPoint</vt:lpstr>
      <vt:lpstr>Презентація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Nastia</dc:creator>
  <cp:lastModifiedBy>Nastia</cp:lastModifiedBy>
  <cp:revision>188</cp:revision>
  <dcterms:created xsi:type="dcterms:W3CDTF">2015-09-10T13:48:25Z</dcterms:created>
  <dcterms:modified xsi:type="dcterms:W3CDTF">2017-10-15T20:00:28Z</dcterms:modified>
</cp:coreProperties>
</file>