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notesMasterIdLst>
    <p:notesMasterId r:id="rId22"/>
  </p:notesMasterIdLst>
  <p:handoutMasterIdLst>
    <p:handoutMasterId r:id="rId23"/>
  </p:handoutMasterIdLst>
  <p:sldIdLst>
    <p:sldId id="287" r:id="rId4"/>
    <p:sldId id="268" r:id="rId5"/>
    <p:sldId id="267" r:id="rId6"/>
    <p:sldId id="281" r:id="rId7"/>
    <p:sldId id="282" r:id="rId8"/>
    <p:sldId id="270" r:id="rId9"/>
    <p:sldId id="288" r:id="rId10"/>
    <p:sldId id="289" r:id="rId11"/>
    <p:sldId id="290" r:id="rId12"/>
    <p:sldId id="291" r:id="rId13"/>
    <p:sldId id="292" r:id="rId14"/>
    <p:sldId id="297" r:id="rId15"/>
    <p:sldId id="293" r:id="rId16"/>
    <p:sldId id="294" r:id="rId17"/>
    <p:sldId id="295" r:id="rId18"/>
    <p:sldId id="296" r:id="rId19"/>
    <p:sldId id="298" r:id="rId20"/>
    <p:sldId id="262" r:id="rId21"/>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0" autoAdjust="0"/>
    <p:restoredTop sz="77350" autoAdjust="0"/>
  </p:normalViewPr>
  <p:slideViewPr>
    <p:cSldViewPr snapToGrid="0" showGuides="1">
      <p:cViewPr varScale="1">
        <p:scale>
          <a:sx n="67" d="100"/>
          <a:sy n="67" d="100"/>
        </p:scale>
        <p:origin x="2178" y="78"/>
      </p:cViewPr>
      <p:guideLst>
        <p:guide pos="2880"/>
        <p:guide orient="horz" pos="2160"/>
        <p:guide orient="horz" pos="213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19.10.2017</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229DF-2266-4885-82A9-179B07419183}" type="datetimeFigureOut">
              <a:rPr lang="en-US" smtClean="0"/>
              <a:t>10/19/2017</a:t>
            </a:fld>
            <a:endParaRPr lang="en-US"/>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4D375-ABE6-4939-A45D-A523BC6E81D7}" type="slidenum">
              <a:rPr lang="en-US" smtClean="0"/>
              <a:t>‹#›</a:t>
            </a:fld>
            <a:endParaRPr lang="en-US"/>
          </a:p>
        </p:txBody>
      </p:sp>
    </p:spTree>
    <p:extLst>
      <p:ext uri="{BB962C8B-B14F-4D97-AF65-F5344CB8AC3E}">
        <p14:creationId xmlns:p14="http://schemas.microsoft.com/office/powerpoint/2010/main" val="1363550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sp.ne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First of all, these are sites that we’re making, not console applications. Web has a lot of dependencies, and correlation between different languages as well(e.g. react on </a:t>
            </a:r>
            <a:r>
              <a:rPr lang="en-US" dirty="0" err="1" smtClean="0"/>
              <a:t>javascript</a:t>
            </a:r>
            <a:r>
              <a:rPr lang="en-US" dirty="0" smtClean="0"/>
              <a:t>).</a:t>
            </a:r>
          </a:p>
          <a:p>
            <a:r>
              <a:rPr lang="en-US" dirty="0" smtClean="0"/>
              <a:t>Second of all you never </a:t>
            </a:r>
            <a:r>
              <a:rPr lang="en-US" dirty="0" err="1" smtClean="0"/>
              <a:t>gonna</a:t>
            </a:r>
            <a:r>
              <a:rPr lang="en-US" dirty="0" smtClean="0"/>
              <a:t> be fully safe with all of your error handlers, cause there are a lot of unmanaged exceptions waiting for you around the corners</a:t>
            </a:r>
          </a:p>
          <a:p>
            <a:r>
              <a:rPr lang="en-US" dirty="0" err="1" smtClean="0"/>
              <a:t>ASP.Net</a:t>
            </a:r>
            <a:r>
              <a:rPr lang="en-US" dirty="0" smtClean="0"/>
              <a:t> Core is fully modular system it has it’s advantages, so you can install a lot of error handling modules which we will discuss later on.</a:t>
            </a:r>
            <a:endParaRPr lang="uk-UA" dirty="0" smtClean="0"/>
          </a:p>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2</a:t>
            </a:fld>
            <a:endParaRPr lang="en-US"/>
          </a:p>
        </p:txBody>
      </p:sp>
    </p:spTree>
    <p:extLst>
      <p:ext uri="{BB962C8B-B14F-4D97-AF65-F5344CB8AC3E}">
        <p14:creationId xmlns:p14="http://schemas.microsoft.com/office/powerpoint/2010/main" val="375330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12</a:t>
            </a:fld>
            <a:endParaRPr lang="en-US"/>
          </a:p>
        </p:txBody>
      </p:sp>
    </p:spTree>
    <p:extLst>
      <p:ext uri="{BB962C8B-B14F-4D97-AF65-F5344CB8AC3E}">
        <p14:creationId xmlns:p14="http://schemas.microsoft.com/office/powerpoint/2010/main" val="2526345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13</a:t>
            </a:fld>
            <a:endParaRPr lang="en-US"/>
          </a:p>
        </p:txBody>
      </p:sp>
    </p:spTree>
    <p:extLst>
      <p:ext uri="{BB962C8B-B14F-4D97-AF65-F5344CB8AC3E}">
        <p14:creationId xmlns:p14="http://schemas.microsoft.com/office/powerpoint/2010/main" val="1273082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14</a:t>
            </a:fld>
            <a:endParaRPr lang="en-US"/>
          </a:p>
        </p:txBody>
      </p:sp>
    </p:spTree>
    <p:extLst>
      <p:ext uri="{BB962C8B-B14F-4D97-AF65-F5344CB8AC3E}">
        <p14:creationId xmlns:p14="http://schemas.microsoft.com/office/powerpoint/2010/main" val="2328779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15</a:t>
            </a:fld>
            <a:endParaRPr lang="en-US"/>
          </a:p>
        </p:txBody>
      </p:sp>
    </p:spTree>
    <p:extLst>
      <p:ext uri="{BB962C8B-B14F-4D97-AF65-F5344CB8AC3E}">
        <p14:creationId xmlns:p14="http://schemas.microsoft.com/office/powerpoint/2010/main" val="2869607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16</a:t>
            </a:fld>
            <a:endParaRPr lang="en-US"/>
          </a:p>
        </p:txBody>
      </p:sp>
    </p:spTree>
    <p:extLst>
      <p:ext uri="{BB962C8B-B14F-4D97-AF65-F5344CB8AC3E}">
        <p14:creationId xmlns:p14="http://schemas.microsoft.com/office/powerpoint/2010/main" val="3839012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17</a:t>
            </a:fld>
            <a:endParaRPr lang="en-US"/>
          </a:p>
        </p:txBody>
      </p:sp>
    </p:spTree>
    <p:extLst>
      <p:ext uri="{BB962C8B-B14F-4D97-AF65-F5344CB8AC3E}">
        <p14:creationId xmlns:p14="http://schemas.microsoft.com/office/powerpoint/2010/main" val="170872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 you surprised that you already got a error handler running? Don’t be so happy about it, it’s not all that </a:t>
            </a:r>
            <a:r>
              <a:rPr lang="en-US" dirty="0" err="1" smtClean="0"/>
              <a:t>kneet’n’shiny</a:t>
            </a:r>
            <a:r>
              <a:rPr lang="en-US" dirty="0" smtClean="0"/>
              <a:t>. Where were we, right, that’s where they are announced.</a:t>
            </a:r>
            <a:endParaRPr lang="uk-UA" dirty="0" smtClean="0"/>
          </a:p>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4</a:t>
            </a:fld>
            <a:endParaRPr lang="en-US"/>
          </a:p>
        </p:txBody>
      </p:sp>
    </p:spTree>
    <p:extLst>
      <p:ext uri="{BB962C8B-B14F-4D97-AF65-F5344CB8AC3E}">
        <p14:creationId xmlns:p14="http://schemas.microsoft.com/office/powerpoint/2010/main" val="1876722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solidFill>
                  <a:srgbClr val="000000"/>
                </a:solidFill>
              </a:rPr>
              <a:t>Exception filters you might use in some specific situations when you have different scenarios for different incoming data, it should occur mostly within MVC actions, because it has less flexibility rather than error handling middleware.</a:t>
            </a:r>
          </a:p>
          <a:p>
            <a:endParaRPr lang="en-US" dirty="0" smtClean="0">
              <a:solidFill>
                <a:srgbClr val="000000"/>
              </a:solidFill>
            </a:endParaRPr>
          </a:p>
          <a:p>
            <a:r>
              <a:rPr lang="en-US" dirty="0" smtClean="0">
                <a:solidFill>
                  <a:srgbClr val="000000"/>
                </a:solidFill>
              </a:rPr>
              <a:t>Model validation occurs prior to each controller action being invoked, and it is the action method’s responsibility to inspect </a:t>
            </a:r>
            <a:r>
              <a:rPr lang="en-US" dirty="0" err="1" smtClean="0">
                <a:solidFill>
                  <a:srgbClr val="000000"/>
                </a:solidFill>
              </a:rPr>
              <a:t>ModelState.IsValid</a:t>
            </a:r>
            <a:r>
              <a:rPr lang="en-US" dirty="0" smtClean="0">
                <a:solidFill>
                  <a:srgbClr val="000000"/>
                </a:solidFill>
              </a:rPr>
              <a:t> and react appropriately. In many cases, the appropriate reaction is to return some kind of error response, ideally detailing the reason why model validation failed.</a:t>
            </a:r>
          </a:p>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5</a:t>
            </a:fld>
            <a:endParaRPr lang="en-US"/>
          </a:p>
        </p:txBody>
      </p:sp>
    </p:spTree>
    <p:extLst>
      <p:ext uri="{BB962C8B-B14F-4D97-AF65-F5344CB8AC3E}">
        <p14:creationId xmlns:p14="http://schemas.microsoft.com/office/powerpoint/2010/main" val="40091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6</a:t>
            </a:fld>
            <a:endParaRPr lang="en-US"/>
          </a:p>
        </p:txBody>
      </p:sp>
    </p:spTree>
    <p:extLst>
      <p:ext uri="{BB962C8B-B14F-4D97-AF65-F5344CB8AC3E}">
        <p14:creationId xmlns:p14="http://schemas.microsoft.com/office/powerpoint/2010/main" val="2850307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ELMAH (Error Logging Modules and Handlers) is an application-wide error logging facility that is completely pluggable. It can be dynamically added to a running </a:t>
            </a:r>
            <a:r>
              <a:rPr lang="en-US" sz="1200" b="0" i="0" u="none" strike="noStrike" kern="1200" dirty="0" smtClean="0">
                <a:solidFill>
                  <a:schemeClr val="tx1"/>
                </a:solidFill>
                <a:effectLst/>
                <a:latin typeface="+mn-lt"/>
                <a:ea typeface="+mn-ea"/>
                <a:cs typeface="+mn-cs"/>
                <a:hlinkClick r:id="rId3"/>
              </a:rPr>
              <a:t>ASP.NET</a:t>
            </a:r>
            <a:r>
              <a:rPr lang="en-US" sz="1200" b="0" i="0" kern="1200" dirty="0" smtClean="0">
                <a:solidFill>
                  <a:schemeClr val="tx1"/>
                </a:solidFill>
                <a:effectLst/>
                <a:latin typeface="+mn-lt"/>
                <a:ea typeface="+mn-ea"/>
                <a:cs typeface="+mn-cs"/>
              </a:rPr>
              <a:t> web application, or even all ASP.NET web applications on a machine, without any need for re-compilation or re-deployment</a:t>
            </a:r>
            <a:r>
              <a:rPr lang="en-US" sz="1200" b="0" i="0" kern="1200" dirty="0" smtClean="0">
                <a:solidFill>
                  <a:schemeClr val="tx1"/>
                </a:solidFill>
                <a:effectLst/>
                <a:latin typeface="+mn-lt"/>
                <a:ea typeface="+mn-ea"/>
                <a:cs typeface="+mn-cs"/>
              </a:rPr>
              <a:t>.</a:t>
            </a:r>
          </a:p>
          <a:p>
            <a:r>
              <a:rPr lang="en-US" dirty="0" smtClean="0"/>
              <a:t>Tell about no use for asp.net core, </a:t>
            </a:r>
            <a:r>
              <a:rPr lang="en-US" dirty="0" err="1" smtClean="0"/>
              <a:t>cuz</a:t>
            </a:r>
            <a:r>
              <a:rPr lang="en-US" dirty="0" smtClean="0"/>
              <a:t> it</a:t>
            </a:r>
            <a:r>
              <a:rPr lang="en-US" baseline="0" dirty="0" smtClean="0"/>
              <a:t> doesn’t support it</a:t>
            </a:r>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7</a:t>
            </a:fld>
            <a:endParaRPr lang="en-US"/>
          </a:p>
        </p:txBody>
      </p:sp>
    </p:spTree>
    <p:extLst>
      <p:ext uri="{BB962C8B-B14F-4D97-AF65-F5344CB8AC3E}">
        <p14:creationId xmlns:p14="http://schemas.microsoft.com/office/powerpoint/2010/main" val="1860067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Tell about slow log4net asp.ne core</a:t>
            </a:r>
            <a:r>
              <a:rPr lang="en-US" baseline="0" dirty="0" smtClean="0"/>
              <a:t> updates</a:t>
            </a:r>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8</a:t>
            </a:fld>
            <a:endParaRPr lang="en-US"/>
          </a:p>
        </p:txBody>
      </p:sp>
    </p:spTree>
    <p:extLst>
      <p:ext uri="{BB962C8B-B14F-4D97-AF65-F5344CB8AC3E}">
        <p14:creationId xmlns:p14="http://schemas.microsoft.com/office/powerpoint/2010/main" val="3123961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Tell about the point where there is no much difference in libraries, the “prefix” error</a:t>
            </a:r>
            <a:r>
              <a:rPr lang="en-US" baseline="0" dirty="0" smtClean="0"/>
              <a:t> logging viewer, which supports log4ne, </a:t>
            </a:r>
            <a:r>
              <a:rPr lang="en-US" baseline="0" dirty="0" err="1" smtClean="0"/>
              <a:t>nlog</a:t>
            </a:r>
            <a:r>
              <a:rPr lang="en-US" baseline="0" dirty="0" smtClean="0"/>
              <a:t>, and </a:t>
            </a:r>
            <a:r>
              <a:rPr lang="en-US" baseline="0" dirty="0" err="1" smtClean="0"/>
              <a:t>serilog</a:t>
            </a:r>
            <a:r>
              <a:rPr lang="en-US" baseline="0" dirty="0" smtClean="0"/>
              <a:t>, and on that point move to </a:t>
            </a:r>
            <a:r>
              <a:rPr lang="en-US" baseline="0" dirty="0" err="1" smtClean="0"/>
              <a:t>serilog</a:t>
            </a:r>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9</a:t>
            </a:fld>
            <a:endParaRPr lang="en-US"/>
          </a:p>
        </p:txBody>
      </p:sp>
    </p:spTree>
    <p:extLst>
      <p:ext uri="{BB962C8B-B14F-4D97-AF65-F5344CB8AC3E}">
        <p14:creationId xmlns:p14="http://schemas.microsoft.com/office/powerpoint/2010/main" val="2036239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Serilog</a:t>
            </a:r>
            <a:r>
              <a:rPr lang="en-US" dirty="0" smtClean="0"/>
              <a:t>,</a:t>
            </a:r>
            <a:r>
              <a:rPr lang="en-US" baseline="0" dirty="0" smtClean="0"/>
              <a:t> tell bout my personal favor of this one, mention structured logging method that occurs in this lib, tell bout most simple implementation and switch to showing that fast implementation</a:t>
            </a:r>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10</a:t>
            </a:fld>
            <a:endParaRPr lang="en-US"/>
          </a:p>
        </p:txBody>
      </p:sp>
    </p:spTree>
    <p:extLst>
      <p:ext uri="{BB962C8B-B14F-4D97-AF65-F5344CB8AC3E}">
        <p14:creationId xmlns:p14="http://schemas.microsoft.com/office/powerpoint/2010/main" val="948204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11</a:t>
            </a:fld>
            <a:endParaRPr lang="en-US"/>
          </a:p>
        </p:txBody>
      </p:sp>
    </p:spTree>
    <p:extLst>
      <p:ext uri="{BB962C8B-B14F-4D97-AF65-F5344CB8AC3E}">
        <p14:creationId xmlns:p14="http://schemas.microsoft.com/office/powerpoint/2010/main" val="3998967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4182554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567206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844462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7"/>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8"/>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5" r:id="rId2"/>
    <p:sldLayoutId id="2147483704" r:id="rId3"/>
    <p:sldLayoutId id="2147483706" r:id="rId4"/>
    <p:sldLayoutId id="2147483709"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1542" y="2701639"/>
            <a:ext cx="7511678" cy="1731039"/>
          </a:xfrm>
        </p:spPr>
        <p:txBody>
          <a:bodyPr/>
          <a:lstStyle/>
          <a:p>
            <a:r>
              <a:rPr lang="en-US" sz="9600" dirty="0" err="1" smtClean="0"/>
              <a:t>ASP.Net</a:t>
            </a:r>
            <a:r>
              <a:rPr lang="en-US" sz="9600" dirty="0" smtClean="0"/>
              <a:t> Core</a:t>
            </a:r>
            <a:endParaRPr lang="uk-UA" sz="9600" dirty="0"/>
          </a:p>
        </p:txBody>
      </p:sp>
      <p:sp>
        <p:nvSpPr>
          <p:cNvPr id="3" name="Subtitle 2"/>
          <p:cNvSpPr>
            <a:spLocks noGrp="1"/>
          </p:cNvSpPr>
          <p:nvPr>
            <p:ph type="subTitle" idx="1"/>
          </p:nvPr>
        </p:nvSpPr>
        <p:spPr/>
        <p:txBody>
          <a:bodyPr/>
          <a:lstStyle/>
          <a:p>
            <a:r>
              <a:rPr lang="en-US" dirty="0" smtClean="0"/>
              <a:t>Exception handling in</a:t>
            </a:r>
            <a:endParaRPr lang="uk-UA" dirty="0"/>
          </a:p>
        </p:txBody>
      </p:sp>
    </p:spTree>
    <p:extLst>
      <p:ext uri="{BB962C8B-B14F-4D97-AF65-F5344CB8AC3E}">
        <p14:creationId xmlns:p14="http://schemas.microsoft.com/office/powerpoint/2010/main" val="174270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err="1" smtClean="0"/>
              <a:t>Serilog</a:t>
            </a:r>
            <a:endParaRPr lang="uk-UA" dirty="0"/>
          </a:p>
        </p:txBody>
      </p:sp>
      <p:sp>
        <p:nvSpPr>
          <p:cNvPr id="7" name="TextBox 6"/>
          <p:cNvSpPr txBox="1"/>
          <p:nvPr/>
        </p:nvSpPr>
        <p:spPr>
          <a:xfrm>
            <a:off x="469786" y="1313726"/>
            <a:ext cx="3945824" cy="369332"/>
          </a:xfrm>
          <a:prstGeom prst="rect">
            <a:avLst/>
          </a:prstGeom>
          <a:noFill/>
        </p:spPr>
        <p:txBody>
          <a:bodyPr wrap="none" rtlCol="0">
            <a:spAutoFit/>
          </a:bodyPr>
          <a:lstStyle/>
          <a:p>
            <a:r>
              <a:rPr lang="en-US" dirty="0" smtClean="0">
                <a:solidFill>
                  <a:srgbClr val="000000"/>
                </a:solidFill>
              </a:rPr>
              <a:t>Yet another </a:t>
            </a:r>
            <a:r>
              <a:rPr lang="en-US" dirty="0" err="1" smtClean="0">
                <a:solidFill>
                  <a:srgbClr val="000000"/>
                </a:solidFill>
              </a:rPr>
              <a:t>.Net</a:t>
            </a:r>
            <a:r>
              <a:rPr lang="en-US" dirty="0" smtClean="0">
                <a:solidFill>
                  <a:srgbClr val="000000"/>
                </a:solidFill>
              </a:rPr>
              <a:t> error logging library</a:t>
            </a:r>
            <a:endParaRPr lang="en-US" dirty="0" smtClean="0">
              <a:solidFill>
                <a:srgbClr val="000000"/>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6" y="1683058"/>
            <a:ext cx="7810500" cy="2343150"/>
          </a:xfrm>
          <a:prstGeom prst="rect">
            <a:avLst/>
          </a:prstGeom>
        </p:spPr>
      </p:pic>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8848" y="4098008"/>
            <a:ext cx="1021438" cy="1021438"/>
          </a:xfrm>
          <a:prstGeom prst="rect">
            <a:avLst/>
          </a:prstGeom>
        </p:spPr>
      </p:pic>
    </p:spTree>
    <p:extLst>
      <p:ext uri="{BB962C8B-B14F-4D97-AF65-F5344CB8AC3E}">
        <p14:creationId xmlns:p14="http://schemas.microsoft.com/office/powerpoint/2010/main" val="3208325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How to setup:</a:t>
            </a:r>
            <a:endParaRPr lang="uk-UA" dirty="0"/>
          </a:p>
        </p:txBody>
      </p:sp>
      <p:sp>
        <p:nvSpPr>
          <p:cNvPr id="4" name="TextBox 3"/>
          <p:cNvSpPr txBox="1"/>
          <p:nvPr/>
        </p:nvSpPr>
        <p:spPr>
          <a:xfrm>
            <a:off x="358319" y="1330518"/>
            <a:ext cx="2151551" cy="369332"/>
          </a:xfrm>
          <a:prstGeom prst="rect">
            <a:avLst/>
          </a:prstGeom>
          <a:noFill/>
        </p:spPr>
        <p:txBody>
          <a:bodyPr wrap="none" rtlCol="0">
            <a:spAutoFit/>
          </a:bodyPr>
          <a:lstStyle/>
          <a:p>
            <a:r>
              <a:rPr lang="en-US" dirty="0" smtClean="0">
                <a:solidFill>
                  <a:srgbClr val="000000"/>
                </a:solidFill>
              </a:rPr>
              <a:t>Step </a:t>
            </a:r>
            <a:r>
              <a:rPr lang="ru-RU" dirty="0" smtClean="0">
                <a:solidFill>
                  <a:srgbClr val="000000"/>
                </a:solidFill>
              </a:rPr>
              <a:t>№</a:t>
            </a:r>
            <a:r>
              <a:rPr lang="en-US" dirty="0" smtClean="0">
                <a:solidFill>
                  <a:srgbClr val="000000"/>
                </a:solidFill>
              </a:rPr>
              <a:t>1</a:t>
            </a:r>
            <a:r>
              <a:rPr lang="ru-RU" dirty="0" smtClean="0">
                <a:solidFill>
                  <a:srgbClr val="000000"/>
                </a:solidFill>
              </a:rPr>
              <a:t>: </a:t>
            </a:r>
            <a:r>
              <a:rPr lang="en-US" dirty="0" smtClean="0">
                <a:solidFill>
                  <a:srgbClr val="000000"/>
                </a:solidFill>
              </a:rPr>
              <a:t>Install it;</a:t>
            </a:r>
            <a:endParaRPr lang="en-US" dirty="0">
              <a:solidFill>
                <a:srgbClr val="000000"/>
              </a:solidFill>
            </a:endParaRPr>
          </a:p>
        </p:txBody>
      </p:sp>
      <p:sp>
        <p:nvSpPr>
          <p:cNvPr id="8" name="TextBox 7"/>
          <p:cNvSpPr txBox="1"/>
          <p:nvPr/>
        </p:nvSpPr>
        <p:spPr>
          <a:xfrm>
            <a:off x="358319" y="1699850"/>
            <a:ext cx="3395610" cy="369332"/>
          </a:xfrm>
          <a:prstGeom prst="rect">
            <a:avLst/>
          </a:prstGeom>
          <a:noFill/>
        </p:spPr>
        <p:txBody>
          <a:bodyPr wrap="none" rtlCol="0">
            <a:spAutoFit/>
          </a:bodyPr>
          <a:lstStyle/>
          <a:p>
            <a:r>
              <a:rPr lang="en-US" dirty="0" smtClean="0">
                <a:solidFill>
                  <a:srgbClr val="000000"/>
                </a:solidFill>
              </a:rPr>
              <a:t>Step </a:t>
            </a:r>
            <a:r>
              <a:rPr lang="ru-RU" dirty="0" smtClean="0">
                <a:solidFill>
                  <a:srgbClr val="000000"/>
                </a:solidFill>
              </a:rPr>
              <a:t>№</a:t>
            </a:r>
            <a:r>
              <a:rPr lang="en-US" dirty="0" smtClean="0">
                <a:solidFill>
                  <a:srgbClr val="000000"/>
                </a:solidFill>
              </a:rPr>
              <a:t>2</a:t>
            </a:r>
            <a:r>
              <a:rPr lang="ru-RU" dirty="0" smtClean="0">
                <a:solidFill>
                  <a:srgbClr val="000000"/>
                </a:solidFill>
              </a:rPr>
              <a:t>: </a:t>
            </a:r>
            <a:r>
              <a:rPr lang="en-US" dirty="0" smtClean="0">
                <a:solidFill>
                  <a:srgbClr val="000000"/>
                </a:solidFill>
              </a:rPr>
              <a:t>Add it in </a:t>
            </a:r>
            <a:r>
              <a:rPr lang="en-US" dirty="0" err="1" smtClean="0">
                <a:solidFill>
                  <a:srgbClr val="000000"/>
                </a:solidFill>
              </a:rPr>
              <a:t>Program.cs</a:t>
            </a:r>
            <a:r>
              <a:rPr lang="en-US" dirty="0" smtClean="0">
                <a:solidFill>
                  <a:srgbClr val="000000"/>
                </a:solidFill>
              </a:rPr>
              <a:t>;</a:t>
            </a:r>
            <a:endParaRPr lang="en-US" dirty="0">
              <a:solidFill>
                <a:srgbClr val="000000"/>
              </a:solidFill>
            </a:endParaRPr>
          </a:p>
        </p:txBody>
      </p:sp>
      <p:sp>
        <p:nvSpPr>
          <p:cNvPr id="9" name="TextBox 8"/>
          <p:cNvSpPr txBox="1"/>
          <p:nvPr/>
        </p:nvSpPr>
        <p:spPr>
          <a:xfrm>
            <a:off x="358318" y="2069182"/>
            <a:ext cx="1900136" cy="369332"/>
          </a:xfrm>
          <a:prstGeom prst="rect">
            <a:avLst/>
          </a:prstGeom>
          <a:noFill/>
        </p:spPr>
        <p:txBody>
          <a:bodyPr wrap="none" rtlCol="0">
            <a:spAutoFit/>
          </a:bodyPr>
          <a:lstStyle/>
          <a:p>
            <a:r>
              <a:rPr lang="en-US" dirty="0" smtClean="0">
                <a:solidFill>
                  <a:srgbClr val="000000"/>
                </a:solidFill>
              </a:rPr>
              <a:t>Step </a:t>
            </a:r>
            <a:r>
              <a:rPr lang="ru-RU" dirty="0" smtClean="0">
                <a:solidFill>
                  <a:srgbClr val="000000"/>
                </a:solidFill>
              </a:rPr>
              <a:t>№</a:t>
            </a:r>
            <a:r>
              <a:rPr lang="en-US" dirty="0">
                <a:solidFill>
                  <a:srgbClr val="000000"/>
                </a:solidFill>
              </a:rPr>
              <a:t>3</a:t>
            </a:r>
            <a:r>
              <a:rPr lang="ru-RU" dirty="0" smtClean="0">
                <a:solidFill>
                  <a:srgbClr val="000000"/>
                </a:solidFill>
              </a:rPr>
              <a:t>: </a:t>
            </a:r>
            <a:r>
              <a:rPr lang="en-US" dirty="0" smtClean="0">
                <a:solidFill>
                  <a:srgbClr val="000000"/>
                </a:solidFill>
              </a:rPr>
              <a:t>Enjoy;</a:t>
            </a:r>
            <a:endParaRPr lang="en-US" dirty="0">
              <a:solidFill>
                <a:srgbClr val="000000"/>
              </a:solidFill>
            </a:endParaRPr>
          </a:p>
        </p:txBody>
      </p:sp>
    </p:spTree>
    <p:extLst>
      <p:ext uri="{BB962C8B-B14F-4D97-AF65-F5344CB8AC3E}">
        <p14:creationId xmlns:p14="http://schemas.microsoft.com/office/powerpoint/2010/main" val="3925119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Step </a:t>
            </a:r>
            <a:r>
              <a:rPr lang="uk-UA" dirty="0" smtClean="0"/>
              <a:t>№</a:t>
            </a:r>
            <a:r>
              <a:rPr lang="en-US" dirty="0" smtClean="0"/>
              <a:t>1: Install it</a:t>
            </a:r>
            <a:endParaRPr lang="uk-UA" dirty="0"/>
          </a:p>
        </p:txBody>
      </p:sp>
      <p:sp>
        <p:nvSpPr>
          <p:cNvPr id="4" name="TextBox 3"/>
          <p:cNvSpPr txBox="1"/>
          <p:nvPr/>
        </p:nvSpPr>
        <p:spPr>
          <a:xfrm>
            <a:off x="469786" y="1129422"/>
            <a:ext cx="1454244" cy="369332"/>
          </a:xfrm>
          <a:prstGeom prst="rect">
            <a:avLst/>
          </a:prstGeom>
          <a:noFill/>
        </p:spPr>
        <p:txBody>
          <a:bodyPr wrap="none" rtlCol="0">
            <a:spAutoFit/>
          </a:bodyPr>
          <a:lstStyle/>
          <a:p>
            <a:r>
              <a:rPr lang="en-US" dirty="0" smtClean="0">
                <a:solidFill>
                  <a:srgbClr val="000000"/>
                </a:solidFill>
              </a:rPr>
              <a:t>Using </a:t>
            </a:r>
            <a:r>
              <a:rPr lang="en-US" dirty="0" err="1" smtClean="0">
                <a:solidFill>
                  <a:srgbClr val="000000"/>
                </a:solidFill>
              </a:rPr>
              <a:t>NuGet</a:t>
            </a:r>
            <a:endParaRPr lang="en-US" dirty="0">
              <a:solidFill>
                <a:srgbClr val="000000"/>
              </a:solidFil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6" y="1498754"/>
            <a:ext cx="7842294" cy="4101946"/>
          </a:xfrm>
          <a:prstGeom prst="rect">
            <a:avLst/>
          </a:prstGeom>
        </p:spPr>
      </p:pic>
    </p:spTree>
    <p:extLst>
      <p:ext uri="{BB962C8B-B14F-4D97-AF65-F5344CB8AC3E}">
        <p14:creationId xmlns:p14="http://schemas.microsoft.com/office/powerpoint/2010/main" val="1000135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Step </a:t>
            </a:r>
            <a:r>
              <a:rPr lang="ru-RU" dirty="0" smtClean="0"/>
              <a:t>№2:</a:t>
            </a:r>
            <a:r>
              <a:rPr lang="en-US" dirty="0" smtClean="0"/>
              <a:t> Add it in your </a:t>
            </a:r>
            <a:r>
              <a:rPr lang="en-US" dirty="0" err="1" smtClean="0"/>
              <a:t>Program.cs</a:t>
            </a:r>
            <a:endParaRPr lang="uk-UA"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5" y="1498753"/>
            <a:ext cx="8085274" cy="4273397"/>
          </a:xfrm>
          <a:prstGeom prst="rect">
            <a:avLst/>
          </a:prstGeom>
        </p:spPr>
      </p:pic>
      <p:sp>
        <p:nvSpPr>
          <p:cNvPr id="5" name="TextBox 4"/>
          <p:cNvSpPr txBox="1"/>
          <p:nvPr/>
        </p:nvSpPr>
        <p:spPr>
          <a:xfrm>
            <a:off x="469786" y="1129422"/>
            <a:ext cx="926216" cy="369332"/>
          </a:xfrm>
          <a:prstGeom prst="rect">
            <a:avLst/>
          </a:prstGeom>
          <a:noFill/>
        </p:spPr>
        <p:txBody>
          <a:bodyPr wrap="none" rtlCol="0">
            <a:spAutoFit/>
          </a:bodyPr>
          <a:lstStyle/>
          <a:p>
            <a:r>
              <a:rPr lang="en-US" dirty="0" smtClean="0">
                <a:solidFill>
                  <a:srgbClr val="000000"/>
                </a:solidFill>
              </a:rPr>
              <a:t>Before:</a:t>
            </a:r>
            <a:endParaRPr lang="en-US" dirty="0">
              <a:solidFill>
                <a:srgbClr val="000000"/>
              </a:solidFill>
            </a:endParaRPr>
          </a:p>
        </p:txBody>
      </p:sp>
    </p:spTree>
    <p:extLst>
      <p:ext uri="{BB962C8B-B14F-4D97-AF65-F5344CB8AC3E}">
        <p14:creationId xmlns:p14="http://schemas.microsoft.com/office/powerpoint/2010/main" val="2100331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Step </a:t>
            </a:r>
            <a:r>
              <a:rPr lang="ru-RU" dirty="0" smtClean="0"/>
              <a:t>№2:</a:t>
            </a:r>
            <a:r>
              <a:rPr lang="en-US" dirty="0" smtClean="0"/>
              <a:t> Add it in your </a:t>
            </a:r>
            <a:r>
              <a:rPr lang="en-US" dirty="0" err="1" smtClean="0"/>
              <a:t>Program.cs</a:t>
            </a:r>
            <a:endParaRPr lang="uk-UA" dirty="0"/>
          </a:p>
        </p:txBody>
      </p:sp>
      <p:sp>
        <p:nvSpPr>
          <p:cNvPr id="5" name="TextBox 4"/>
          <p:cNvSpPr txBox="1"/>
          <p:nvPr/>
        </p:nvSpPr>
        <p:spPr>
          <a:xfrm>
            <a:off x="469786" y="1129422"/>
            <a:ext cx="760144" cy="369332"/>
          </a:xfrm>
          <a:prstGeom prst="rect">
            <a:avLst/>
          </a:prstGeom>
          <a:noFill/>
        </p:spPr>
        <p:txBody>
          <a:bodyPr wrap="none" rtlCol="0">
            <a:spAutoFit/>
          </a:bodyPr>
          <a:lstStyle/>
          <a:p>
            <a:r>
              <a:rPr lang="en-US" dirty="0" smtClean="0">
                <a:solidFill>
                  <a:srgbClr val="000000"/>
                </a:solidFill>
              </a:rPr>
              <a:t>After:</a:t>
            </a:r>
            <a:endParaRPr lang="en-US" dirty="0">
              <a:solidFill>
                <a:srgbClr val="000000"/>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7" y="1498754"/>
            <a:ext cx="8169956" cy="4544859"/>
          </a:xfrm>
          <a:prstGeom prst="rect">
            <a:avLst/>
          </a:prstGeom>
        </p:spPr>
      </p:pic>
    </p:spTree>
    <p:extLst>
      <p:ext uri="{BB962C8B-B14F-4D97-AF65-F5344CB8AC3E}">
        <p14:creationId xmlns:p14="http://schemas.microsoft.com/office/powerpoint/2010/main" val="3562925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Step </a:t>
            </a:r>
            <a:r>
              <a:rPr lang="ru-RU" dirty="0" smtClean="0"/>
              <a:t>№2:</a:t>
            </a:r>
            <a:r>
              <a:rPr lang="en-US" dirty="0" smtClean="0"/>
              <a:t> Add it in your </a:t>
            </a:r>
            <a:r>
              <a:rPr lang="en-US" dirty="0" err="1" smtClean="0"/>
              <a:t>Program.cs</a:t>
            </a:r>
            <a:endParaRPr lang="uk-UA" dirty="0"/>
          </a:p>
        </p:txBody>
      </p:sp>
      <p:sp>
        <p:nvSpPr>
          <p:cNvPr id="5" name="TextBox 4"/>
          <p:cNvSpPr txBox="1"/>
          <p:nvPr/>
        </p:nvSpPr>
        <p:spPr>
          <a:xfrm>
            <a:off x="504258" y="1125267"/>
            <a:ext cx="3917483" cy="369332"/>
          </a:xfrm>
          <a:prstGeom prst="rect">
            <a:avLst/>
          </a:prstGeom>
          <a:noFill/>
        </p:spPr>
        <p:txBody>
          <a:bodyPr wrap="none" rtlCol="0">
            <a:spAutoFit/>
          </a:bodyPr>
          <a:lstStyle/>
          <a:p>
            <a:r>
              <a:rPr lang="en-US" dirty="0" smtClean="0">
                <a:solidFill>
                  <a:srgbClr val="000000"/>
                </a:solidFill>
              </a:rPr>
              <a:t>What you have to add for it to work:</a:t>
            </a:r>
            <a:endParaRPr lang="en-US" dirty="0">
              <a:solidFill>
                <a:srgbClr val="000000"/>
              </a:solidFill>
            </a:endParaRPr>
          </a:p>
        </p:txBody>
      </p:sp>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t="39509" b="14463"/>
          <a:stretch/>
        </p:blipFill>
        <p:spPr>
          <a:xfrm>
            <a:off x="5557699" y="6057901"/>
            <a:ext cx="2429014" cy="545668"/>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257" y="1494599"/>
            <a:ext cx="7482455" cy="4563302"/>
          </a:xfrm>
          <a:prstGeom prst="rect">
            <a:avLst/>
          </a:prstGeom>
        </p:spPr>
      </p:pic>
    </p:spTree>
    <p:extLst>
      <p:ext uri="{BB962C8B-B14F-4D97-AF65-F5344CB8AC3E}">
        <p14:creationId xmlns:p14="http://schemas.microsoft.com/office/powerpoint/2010/main" val="3844990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Step </a:t>
            </a:r>
            <a:r>
              <a:rPr lang="ru-RU" dirty="0" smtClean="0"/>
              <a:t>№2:</a:t>
            </a:r>
            <a:r>
              <a:rPr lang="en-US" dirty="0" smtClean="0"/>
              <a:t> Add it in your </a:t>
            </a:r>
            <a:r>
              <a:rPr lang="en-US" dirty="0" err="1" smtClean="0"/>
              <a:t>Program.cs</a:t>
            </a:r>
            <a:endParaRPr lang="uk-UA" dirty="0"/>
          </a:p>
        </p:txBody>
      </p:sp>
      <p:sp>
        <p:nvSpPr>
          <p:cNvPr id="5" name="TextBox 4"/>
          <p:cNvSpPr txBox="1"/>
          <p:nvPr/>
        </p:nvSpPr>
        <p:spPr>
          <a:xfrm>
            <a:off x="469786" y="1129422"/>
            <a:ext cx="2907463" cy="369332"/>
          </a:xfrm>
          <a:prstGeom prst="rect">
            <a:avLst/>
          </a:prstGeom>
          <a:noFill/>
        </p:spPr>
        <p:txBody>
          <a:bodyPr wrap="none" rtlCol="0">
            <a:spAutoFit/>
          </a:bodyPr>
          <a:lstStyle/>
          <a:p>
            <a:r>
              <a:rPr lang="en-US" dirty="0" smtClean="0">
                <a:solidFill>
                  <a:srgbClr val="000000"/>
                </a:solidFill>
              </a:rPr>
              <a:t>This is to check if it works:</a:t>
            </a:r>
            <a:endParaRPr lang="en-US" dirty="0">
              <a:solidFill>
                <a:srgbClr val="000000"/>
              </a:solidFil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6" y="1498754"/>
            <a:ext cx="7574077" cy="4530571"/>
          </a:xfrm>
          <a:prstGeom prst="rect">
            <a:avLst/>
          </a:prstGeom>
        </p:spPr>
      </p:pic>
    </p:spTree>
    <p:extLst>
      <p:ext uri="{BB962C8B-B14F-4D97-AF65-F5344CB8AC3E}">
        <p14:creationId xmlns:p14="http://schemas.microsoft.com/office/powerpoint/2010/main" val="3065211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Step </a:t>
            </a:r>
            <a:r>
              <a:rPr lang="ru-RU" dirty="0" smtClean="0"/>
              <a:t>№</a:t>
            </a:r>
            <a:r>
              <a:rPr lang="en-US" dirty="0" smtClean="0"/>
              <a:t>3</a:t>
            </a:r>
            <a:r>
              <a:rPr lang="ru-RU" dirty="0" smtClean="0"/>
              <a:t>:</a:t>
            </a:r>
            <a:r>
              <a:rPr lang="en-US" dirty="0" smtClean="0"/>
              <a:t> Enjoy</a:t>
            </a:r>
            <a:endParaRPr lang="uk-UA" dirty="0"/>
          </a:p>
        </p:txBody>
      </p:sp>
      <p:sp>
        <p:nvSpPr>
          <p:cNvPr id="5" name="TextBox 4"/>
          <p:cNvSpPr txBox="1"/>
          <p:nvPr/>
        </p:nvSpPr>
        <p:spPr>
          <a:xfrm>
            <a:off x="469786" y="1129422"/>
            <a:ext cx="1331262" cy="369332"/>
          </a:xfrm>
          <a:prstGeom prst="rect">
            <a:avLst/>
          </a:prstGeom>
          <a:noFill/>
        </p:spPr>
        <p:txBody>
          <a:bodyPr wrap="none" rtlCol="0">
            <a:spAutoFit/>
          </a:bodyPr>
          <a:lstStyle/>
          <a:p>
            <a:r>
              <a:rPr lang="en-US" dirty="0" smtClean="0">
                <a:solidFill>
                  <a:srgbClr val="000000"/>
                </a:solidFill>
              </a:rPr>
              <a:t>And it does</a:t>
            </a:r>
            <a:endParaRPr lang="en-US" dirty="0">
              <a:solidFill>
                <a:srgbClr val="000000"/>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747" y="2613179"/>
            <a:ext cx="8797959" cy="2015971"/>
          </a:xfrm>
          <a:prstGeom prst="rect">
            <a:avLst/>
          </a:prstGeom>
        </p:spPr>
      </p:pic>
    </p:spTree>
    <p:extLst>
      <p:ext uri="{BB962C8B-B14F-4D97-AF65-F5344CB8AC3E}">
        <p14:creationId xmlns:p14="http://schemas.microsoft.com/office/powerpoint/2010/main" val="1252554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1545" y="1200150"/>
            <a:ext cx="7412652" cy="3686175"/>
          </a:xfrm>
        </p:spPr>
        <p:txBody>
          <a:bodyPr>
            <a:normAutofit/>
          </a:bodyPr>
          <a:lstStyle/>
          <a:p>
            <a:r>
              <a:rPr lang="en-US" sz="4900" dirty="0" smtClean="0"/>
              <a:t>That’s about it for now</a:t>
            </a:r>
            <a:r>
              <a:rPr lang="en-US" sz="4900" dirty="0" smtClean="0"/>
              <a:t>!</a:t>
            </a:r>
            <a:br>
              <a:rPr lang="en-US" sz="4900" dirty="0" smtClean="0"/>
            </a:br>
            <a:r>
              <a:rPr lang="en-US" sz="4900" dirty="0" smtClean="0"/>
              <a:t/>
            </a:r>
            <a:br>
              <a:rPr lang="en-US" sz="4900" dirty="0" smtClean="0"/>
            </a:br>
            <a:r>
              <a:rPr lang="en-US" dirty="0" smtClean="0"/>
              <a:t/>
            </a:r>
            <a:br>
              <a:rPr lang="en-US" dirty="0" smtClean="0"/>
            </a:br>
            <a:r>
              <a:rPr lang="en-US" sz="1600" dirty="0" smtClean="0"/>
              <a:t/>
            </a:r>
            <a:br>
              <a:rPr lang="en-US" sz="1600" dirty="0" smtClean="0"/>
            </a:br>
            <a:r>
              <a:rPr lang="en-US" sz="1400" dirty="0" err="1" smtClean="0"/>
              <a:t>Refferences</a:t>
            </a:r>
            <a:r>
              <a:rPr lang="en-US" sz="1400" dirty="0"/>
              <a:t>:</a:t>
            </a:r>
            <a:br>
              <a:rPr lang="en-US" sz="1400" dirty="0"/>
            </a:br>
            <a:r>
              <a:rPr lang="en-US" sz="1400" dirty="0"/>
              <a:t>https://nblumhardt.com/2017/08/use-serilog/</a:t>
            </a:r>
            <a:br>
              <a:rPr lang="en-US" sz="1400" dirty="0"/>
            </a:br>
            <a:r>
              <a:rPr lang="en-US" sz="1400" dirty="0"/>
              <a:t>https://www.darylcumbo.net/serilog-vs-nlog-benchmarks/</a:t>
            </a:r>
            <a:br>
              <a:rPr lang="en-US" sz="1400" dirty="0"/>
            </a:br>
            <a:r>
              <a:rPr lang="en-US" sz="1400" dirty="0"/>
              <a:t>https://www.darylcumbo.net/structured-logging/</a:t>
            </a:r>
            <a:br>
              <a:rPr lang="en-US" sz="1400" dirty="0"/>
            </a:br>
            <a:r>
              <a:rPr lang="en-US" sz="1400" dirty="0"/>
              <a:t>https://stackify.com/asp-net-core-logging-what-changed/</a:t>
            </a:r>
            <a:endParaRPr lang="uk-UA" sz="1400" dirty="0"/>
          </a:p>
        </p:txBody>
      </p:sp>
    </p:spTree>
    <p:extLst>
      <p:ext uri="{BB962C8B-B14F-4D97-AF65-F5344CB8AC3E}">
        <p14:creationId xmlns:p14="http://schemas.microsoft.com/office/powerpoint/2010/main" val="837831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754540"/>
            <a:ext cx="8675404" cy="4704133"/>
          </a:xfrm>
        </p:spPr>
        <p:txBody>
          <a:bodyPr/>
          <a:lstStyle/>
          <a:p>
            <a:r>
              <a:rPr lang="en-US" dirty="0" smtClean="0"/>
              <a:t>At first glance you might think that there is no difference, in the end it’s all written in C#, right? Well yeah, but not quite. </a:t>
            </a:r>
          </a:p>
          <a:p>
            <a:endParaRPr lang="en-US" dirty="0" smtClean="0"/>
          </a:p>
          <a:p>
            <a:r>
              <a:rPr lang="en-US" dirty="0" smtClean="0"/>
              <a:t>There are couple of differences:</a:t>
            </a:r>
          </a:p>
          <a:p>
            <a:r>
              <a:rPr lang="en-US" dirty="0" smtClean="0"/>
              <a:t>- Web application;</a:t>
            </a:r>
          </a:p>
          <a:p>
            <a:r>
              <a:rPr lang="en-US" dirty="0" smtClean="0"/>
              <a:t>- Errors may occur not in your code;</a:t>
            </a:r>
          </a:p>
          <a:p>
            <a:r>
              <a:rPr lang="en-US" dirty="0" smtClean="0"/>
              <a:t>- Third-party modules</a:t>
            </a:r>
          </a:p>
        </p:txBody>
      </p:sp>
      <p:sp>
        <p:nvSpPr>
          <p:cNvPr id="2" name="Subtitle 1"/>
          <p:cNvSpPr>
            <a:spLocks noGrp="1"/>
          </p:cNvSpPr>
          <p:nvPr>
            <p:ph type="subTitle" idx="1"/>
          </p:nvPr>
        </p:nvSpPr>
        <p:spPr>
          <a:xfrm>
            <a:off x="272144" y="908050"/>
            <a:ext cx="8675404" cy="454573"/>
          </a:xfrm>
        </p:spPr>
        <p:txBody>
          <a:bodyPr/>
          <a:lstStyle/>
          <a:p>
            <a:pPr algn="ctr"/>
            <a:r>
              <a:rPr lang="en-US" dirty="0" smtClean="0"/>
              <a:t>What’s the difference</a:t>
            </a:r>
            <a:endParaRPr lang="uk-UA" dirty="0"/>
          </a:p>
        </p:txBody>
      </p:sp>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0"/>
          </p:nvPr>
        </p:nvSpPr>
        <p:spPr>
          <a:xfrm>
            <a:off x="272144" y="1499709"/>
            <a:ext cx="8674214" cy="5005261"/>
          </a:xfrm>
        </p:spPr>
        <p:txBody>
          <a:bodyPr>
            <a:normAutofit/>
          </a:bodyPr>
          <a:lstStyle/>
          <a:p>
            <a:r>
              <a:rPr lang="en-US" dirty="0" smtClean="0"/>
              <a:t>	     Standard	  	    and           The one we got</a:t>
            </a:r>
          </a:p>
          <a:p>
            <a:pPr marL="342900" indent="-342900">
              <a:buFontTx/>
              <a:buChar char="-"/>
            </a:pPr>
            <a:endParaRPr lang="en-US" dirty="0"/>
          </a:p>
          <a:p>
            <a:pPr marL="342900" indent="-342900">
              <a:buFontTx/>
              <a:buChar char="-"/>
            </a:pPr>
            <a:endParaRPr lang="en-US" dirty="0" smtClean="0"/>
          </a:p>
          <a:p>
            <a:pPr marL="342900" indent="-342900">
              <a:buFontTx/>
              <a:buChar char="-"/>
            </a:pPr>
            <a:endParaRPr lang="en-US" dirty="0"/>
          </a:p>
          <a:p>
            <a:pPr marL="342900" indent="-342900">
              <a:buFontTx/>
              <a:buChar char="-"/>
            </a:pPr>
            <a:endParaRPr lang="en-US" dirty="0" smtClean="0"/>
          </a:p>
          <a:p>
            <a:pPr marL="342900" indent="-342900">
              <a:buFontTx/>
              <a:buChar char="-"/>
            </a:pPr>
            <a:endParaRPr lang="en-US" dirty="0"/>
          </a:p>
          <a:p>
            <a:pPr marL="342900" indent="-342900" algn="r">
              <a:buFontTx/>
              <a:buChar char="-"/>
            </a:pPr>
            <a:endParaRPr lang="en-US" sz="1200" dirty="0" smtClean="0"/>
          </a:p>
          <a:p>
            <a:pPr marL="342900" indent="-342900" algn="r">
              <a:buFontTx/>
              <a:buChar char="-"/>
            </a:pPr>
            <a:endParaRPr lang="en-US" sz="1200" dirty="0" smtClean="0">
              <a:solidFill>
                <a:schemeClr val="bg1">
                  <a:lumMod val="65000"/>
                </a:schemeClr>
              </a:solidFill>
            </a:endParaRPr>
          </a:p>
        </p:txBody>
      </p:sp>
      <p:sp>
        <p:nvSpPr>
          <p:cNvPr id="8" name="Заголовок 7"/>
          <p:cNvSpPr>
            <a:spLocks noGrp="1"/>
          </p:cNvSpPr>
          <p:nvPr>
            <p:ph type="title"/>
          </p:nvPr>
        </p:nvSpPr>
        <p:spPr/>
        <p:txBody>
          <a:bodyPr/>
          <a:lstStyle/>
          <a:p>
            <a:pPr algn="ctr"/>
            <a:r>
              <a:rPr lang="en-US" dirty="0" smtClean="0"/>
              <a:t>There are some built in handlers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4" y="2048720"/>
            <a:ext cx="4263482" cy="3334932"/>
          </a:xfrm>
          <a:prstGeom prst="rect">
            <a:avLst/>
          </a:prstGeom>
        </p:spPr>
      </p:pic>
      <p:pic>
        <p:nvPicPr>
          <p:cNvPr id="6" name="Рисунок 5"/>
          <p:cNvPicPr>
            <a:picLocks noChangeAspect="1"/>
          </p:cNvPicPr>
          <p:nvPr/>
        </p:nvPicPr>
        <p:blipFill rotWithShape="1">
          <a:blip r:embed="rId3">
            <a:extLst>
              <a:ext uri="{28A0092B-C50C-407E-A947-70E740481C1C}">
                <a14:useLocalDpi xmlns:a14="http://schemas.microsoft.com/office/drawing/2010/main" val="0"/>
              </a:ext>
            </a:extLst>
          </a:blip>
          <a:srcRect b="36451"/>
          <a:stretch/>
        </p:blipFill>
        <p:spPr>
          <a:xfrm>
            <a:off x="4678583" y="2048720"/>
            <a:ext cx="4315427" cy="3359928"/>
          </a:xfrm>
          <a:prstGeom prst="rect">
            <a:avLst/>
          </a:prstGeom>
        </p:spPr>
      </p:pic>
      <p:cxnSp>
        <p:nvCxnSpPr>
          <p:cNvPr id="13" name="Прямая соединительная линия 12"/>
          <p:cNvCxnSpPr/>
          <p:nvPr/>
        </p:nvCxnSpPr>
        <p:spPr>
          <a:xfrm>
            <a:off x="4609251" y="1921398"/>
            <a:ext cx="0" cy="38080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95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екст 6"/>
          <p:cNvSpPr>
            <a:spLocks noGrp="1"/>
          </p:cNvSpPr>
          <p:nvPr>
            <p:ph type="body" sz="quarter" idx="10"/>
          </p:nvPr>
        </p:nvSpPr>
        <p:spPr>
          <a:xfrm>
            <a:off x="272143" y="1458409"/>
            <a:ext cx="8655957" cy="4826729"/>
          </a:xfrm>
        </p:spPr>
        <p:txBody>
          <a:bodyPr/>
          <a:lstStyle/>
          <a:p>
            <a:pPr marL="0" indent="0" algn="ctr">
              <a:buClr>
                <a:srgbClr val="171B65"/>
              </a:buClr>
              <a:buNone/>
            </a:pPr>
            <a:r>
              <a:rPr lang="en-US" dirty="0" smtClean="0"/>
              <a:t>Where they are announced</a:t>
            </a:r>
            <a:endParaRPr lang="uk-UA" dirty="0"/>
          </a:p>
        </p:txBody>
      </p:sp>
      <p:sp>
        <p:nvSpPr>
          <p:cNvPr id="6" name="Подзаголовок 5"/>
          <p:cNvSpPr>
            <a:spLocks noGrp="1"/>
          </p:cNvSpPr>
          <p:nvPr>
            <p:ph type="subTitle" idx="1"/>
          </p:nvPr>
        </p:nvSpPr>
        <p:spPr/>
        <p:txBody>
          <a:bodyPr/>
          <a:lstStyle/>
          <a:p>
            <a:r>
              <a:rPr lang="en-US" dirty="0" smtClean="0"/>
              <a:t>Code part</a:t>
            </a:r>
            <a:endParaRPr lang="uk-UA"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43" y="1871663"/>
            <a:ext cx="8510435" cy="4509261"/>
          </a:xfrm>
          <a:prstGeom prst="rect">
            <a:avLst/>
          </a:prstGeom>
        </p:spPr>
      </p:pic>
    </p:spTree>
    <p:extLst>
      <p:ext uri="{BB962C8B-B14F-4D97-AF65-F5344CB8AC3E}">
        <p14:creationId xmlns:p14="http://schemas.microsoft.com/office/powerpoint/2010/main" val="36659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272144" y="324091"/>
            <a:ext cx="8674214" cy="1018572"/>
          </a:xfrm>
        </p:spPr>
        <p:txBody>
          <a:bodyPr/>
          <a:lstStyle/>
          <a:p>
            <a:r>
              <a:rPr lang="en-US" dirty="0" smtClean="0"/>
              <a:t>Some features</a:t>
            </a:r>
            <a:endParaRPr lang="uk-UA" dirty="0"/>
          </a:p>
        </p:txBody>
      </p:sp>
      <p:sp>
        <p:nvSpPr>
          <p:cNvPr id="2" name="TextBox 1"/>
          <p:cNvSpPr txBox="1"/>
          <p:nvPr/>
        </p:nvSpPr>
        <p:spPr>
          <a:xfrm>
            <a:off x="272144" y="1469985"/>
            <a:ext cx="8524615" cy="3046988"/>
          </a:xfrm>
          <a:prstGeom prst="rect">
            <a:avLst/>
          </a:prstGeom>
          <a:noFill/>
        </p:spPr>
        <p:txBody>
          <a:bodyPr wrap="square" rtlCol="0">
            <a:spAutoFit/>
          </a:bodyPr>
          <a:lstStyle/>
          <a:p>
            <a:r>
              <a:rPr lang="en-US" sz="2400" dirty="0" err="1" smtClean="0">
                <a:solidFill>
                  <a:srgbClr val="000000"/>
                </a:solidFill>
              </a:rPr>
              <a:t>ASP.Net</a:t>
            </a:r>
            <a:r>
              <a:rPr lang="en-US" sz="2400" dirty="0" smtClean="0">
                <a:solidFill>
                  <a:srgbClr val="000000"/>
                </a:solidFill>
              </a:rPr>
              <a:t> MVC apps </a:t>
            </a:r>
            <a:r>
              <a:rPr lang="en-US" sz="2400" dirty="0">
                <a:solidFill>
                  <a:srgbClr val="000000"/>
                </a:solidFill>
              </a:rPr>
              <a:t>have some additional options for handling </a:t>
            </a:r>
            <a:r>
              <a:rPr lang="en-US" sz="2400" dirty="0" smtClean="0">
                <a:solidFill>
                  <a:srgbClr val="000000"/>
                </a:solidFill>
              </a:rPr>
              <a:t>errors:</a:t>
            </a:r>
          </a:p>
          <a:p>
            <a:pPr marL="342900" indent="-342900">
              <a:buFontTx/>
              <a:buChar char="-"/>
            </a:pPr>
            <a:r>
              <a:rPr lang="en-US" sz="2400" dirty="0" smtClean="0">
                <a:solidFill>
                  <a:srgbClr val="000000"/>
                </a:solidFill>
              </a:rPr>
              <a:t>Exception filters;</a:t>
            </a:r>
          </a:p>
          <a:p>
            <a:pPr marL="342900" indent="-342900">
              <a:buFontTx/>
              <a:buChar char="-"/>
            </a:pPr>
            <a:endParaRPr lang="en-US" sz="2400" dirty="0">
              <a:solidFill>
                <a:srgbClr val="000000"/>
              </a:solidFill>
            </a:endParaRPr>
          </a:p>
          <a:p>
            <a:pPr marL="342900" indent="-342900">
              <a:buFontTx/>
              <a:buChar char="-"/>
            </a:pPr>
            <a:endParaRPr lang="en-US" sz="2400" dirty="0" smtClean="0">
              <a:solidFill>
                <a:srgbClr val="000000"/>
              </a:solidFill>
            </a:endParaRPr>
          </a:p>
          <a:p>
            <a:pPr marL="342900" indent="-342900">
              <a:buFontTx/>
              <a:buChar char="-"/>
            </a:pPr>
            <a:endParaRPr lang="en-US" sz="2400" dirty="0">
              <a:solidFill>
                <a:srgbClr val="000000"/>
              </a:solidFill>
            </a:endParaRPr>
          </a:p>
          <a:p>
            <a:pPr marL="342900" indent="-342900">
              <a:buFontTx/>
              <a:buChar char="-"/>
            </a:pPr>
            <a:endParaRPr lang="en-US" sz="2400" dirty="0" smtClean="0">
              <a:solidFill>
                <a:srgbClr val="000000"/>
              </a:solidFill>
            </a:endParaRPr>
          </a:p>
          <a:p>
            <a:r>
              <a:rPr lang="en-US" sz="2400" dirty="0" smtClean="0">
                <a:solidFill>
                  <a:srgbClr val="000000"/>
                </a:solidFill>
              </a:rPr>
              <a:t>- Model validation;</a:t>
            </a:r>
            <a:endParaRPr lang="en-US" sz="2400" dirty="0">
              <a:solidFill>
                <a:srgbClr val="000000"/>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7553" y="2212023"/>
            <a:ext cx="5704918" cy="1519575"/>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2453" y="4061852"/>
            <a:ext cx="5234272" cy="1581313"/>
          </a:xfrm>
          <a:prstGeom prst="rect">
            <a:avLst/>
          </a:prstGeom>
        </p:spPr>
      </p:pic>
    </p:spTree>
    <p:extLst>
      <p:ext uri="{BB962C8B-B14F-4D97-AF65-F5344CB8AC3E}">
        <p14:creationId xmlns:p14="http://schemas.microsoft.com/office/powerpoint/2010/main" val="3406405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одзаголовок 13"/>
          <p:cNvSpPr>
            <a:spLocks noGrp="1"/>
          </p:cNvSpPr>
          <p:nvPr>
            <p:ph type="subTitle" idx="4294967295"/>
          </p:nvPr>
        </p:nvSpPr>
        <p:spPr>
          <a:xfrm>
            <a:off x="281214" y="908050"/>
            <a:ext cx="7366083" cy="454573"/>
          </a:xfrm>
        </p:spPr>
        <p:txBody>
          <a:bodyPr>
            <a:normAutofit lnSpcReduction="10000"/>
          </a:bodyPr>
          <a:lstStyle/>
          <a:p>
            <a:pPr marL="0" indent="0">
              <a:buNone/>
            </a:pPr>
            <a:r>
              <a:rPr lang="en-US" dirty="0" smtClean="0">
                <a:solidFill>
                  <a:schemeClr val="tx2"/>
                </a:solidFill>
              </a:rPr>
              <a:t>Third-party modules</a:t>
            </a:r>
            <a:endParaRPr lang="uk-UA" dirty="0">
              <a:solidFill>
                <a:schemeClr val="tx2"/>
              </a:solidFill>
            </a:endParaRPr>
          </a:p>
        </p:txBody>
      </p:sp>
      <p:sp>
        <p:nvSpPr>
          <p:cNvPr id="2" name="TextBox 1"/>
          <p:cNvSpPr txBox="1"/>
          <p:nvPr/>
        </p:nvSpPr>
        <p:spPr>
          <a:xfrm>
            <a:off x="292789" y="1362622"/>
            <a:ext cx="8608143" cy="3539430"/>
          </a:xfrm>
          <a:prstGeom prst="rect">
            <a:avLst/>
          </a:prstGeom>
          <a:noFill/>
        </p:spPr>
        <p:txBody>
          <a:bodyPr wrap="square" rtlCol="0">
            <a:spAutoFit/>
          </a:bodyPr>
          <a:lstStyle/>
          <a:p>
            <a:r>
              <a:rPr lang="en-US" sz="3200" dirty="0" smtClean="0"/>
              <a:t>These are two most common logging modules on the market:</a:t>
            </a:r>
          </a:p>
          <a:p>
            <a:endParaRPr lang="en-US" sz="3200" dirty="0" smtClean="0"/>
          </a:p>
          <a:p>
            <a:r>
              <a:rPr lang="en-US" sz="3200" dirty="0" smtClean="0"/>
              <a:t>- ELMAH</a:t>
            </a:r>
          </a:p>
          <a:p>
            <a:r>
              <a:rPr lang="en-US" sz="3200" dirty="0"/>
              <a:t>- </a:t>
            </a:r>
            <a:r>
              <a:rPr lang="en-US" sz="3200" dirty="0" smtClean="0"/>
              <a:t>Log4net</a:t>
            </a:r>
            <a:endParaRPr lang="ru-RU" sz="3200" dirty="0"/>
          </a:p>
          <a:p>
            <a:r>
              <a:rPr lang="ru-RU" sz="3200" dirty="0"/>
              <a:t>- </a:t>
            </a:r>
            <a:r>
              <a:rPr lang="en-US" sz="3200" dirty="0" err="1" smtClean="0"/>
              <a:t>NLog</a:t>
            </a:r>
            <a:endParaRPr lang="en-US" sz="3200" dirty="0"/>
          </a:p>
          <a:p>
            <a:r>
              <a:rPr lang="en-US" sz="3200" dirty="0"/>
              <a:t>- </a:t>
            </a:r>
            <a:r>
              <a:rPr lang="en-US" sz="3200" dirty="0" err="1" smtClean="0"/>
              <a:t>Serilog</a:t>
            </a:r>
            <a:endParaRPr lang="en-US" sz="3200" dirty="0"/>
          </a:p>
        </p:txBody>
      </p:sp>
      <p:pic>
        <p:nvPicPr>
          <p:cNvPr id="3" name="Рисунок 2"/>
          <p:cNvPicPr>
            <a:picLocks noChangeAspect="1"/>
          </p:cNvPicPr>
          <p:nvPr/>
        </p:nvPicPr>
        <p:blipFill rotWithShape="1">
          <a:blip r:embed="rId3">
            <a:extLst>
              <a:ext uri="{28A0092B-C50C-407E-A947-70E740481C1C}">
                <a14:useLocalDpi xmlns:a14="http://schemas.microsoft.com/office/drawing/2010/main" val="0"/>
              </a:ext>
            </a:extLst>
          </a:blip>
          <a:srcRect t="36006" b="30245"/>
          <a:stretch/>
        </p:blipFill>
        <p:spPr>
          <a:xfrm>
            <a:off x="281214" y="5443537"/>
            <a:ext cx="8382000" cy="1414463"/>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2486" y="3626489"/>
            <a:ext cx="1899142" cy="1899142"/>
          </a:xfrm>
          <a:prstGeom prst="rect">
            <a:avLst/>
          </a:prstGeom>
        </p:spPr>
      </p:pic>
      <p:pic>
        <p:nvPicPr>
          <p:cNvPr id="6" name="Рисунок 5"/>
          <p:cNvPicPr>
            <a:picLocks noChangeAspect="1"/>
          </p:cNvPicPr>
          <p:nvPr/>
        </p:nvPicPr>
        <p:blipFill rotWithShape="1">
          <a:blip r:embed="rId5">
            <a:extLst>
              <a:ext uri="{28A0092B-C50C-407E-A947-70E740481C1C}">
                <a14:useLocalDpi xmlns:a14="http://schemas.microsoft.com/office/drawing/2010/main" val="0"/>
              </a:ext>
            </a:extLst>
          </a:blip>
          <a:srcRect r="53761"/>
          <a:stretch/>
        </p:blipFill>
        <p:spPr>
          <a:xfrm>
            <a:off x="5481506" y="1904108"/>
            <a:ext cx="3600209" cy="1725312"/>
          </a:xfrm>
          <a:prstGeom prst="rect">
            <a:avLst/>
          </a:prstGeom>
        </p:spPr>
      </p:pic>
    </p:spTree>
    <p:extLst>
      <p:ext uri="{BB962C8B-B14F-4D97-AF65-F5344CB8AC3E}">
        <p14:creationId xmlns:p14="http://schemas.microsoft.com/office/powerpoint/2010/main" val="403617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ELMAH</a:t>
            </a:r>
            <a:endParaRPr lang="uk-UA"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6" y="1822131"/>
            <a:ext cx="8345602" cy="4272573"/>
          </a:xfrm>
          <a:prstGeom prst="rect">
            <a:avLst/>
          </a:prstGeom>
        </p:spPr>
      </p:pic>
      <p:sp>
        <p:nvSpPr>
          <p:cNvPr id="7" name="TextBox 6"/>
          <p:cNvSpPr txBox="1"/>
          <p:nvPr/>
        </p:nvSpPr>
        <p:spPr>
          <a:xfrm>
            <a:off x="0" y="1314088"/>
            <a:ext cx="9281836" cy="369332"/>
          </a:xfrm>
          <a:prstGeom prst="rect">
            <a:avLst/>
          </a:prstGeom>
          <a:noFill/>
        </p:spPr>
        <p:txBody>
          <a:bodyPr wrap="none" rtlCol="0">
            <a:spAutoFit/>
          </a:bodyPr>
          <a:lstStyle/>
          <a:p>
            <a:r>
              <a:rPr lang="en-US" dirty="0" smtClean="0">
                <a:solidFill>
                  <a:srgbClr val="000000"/>
                </a:solidFill>
              </a:rPr>
              <a:t>First on the market easy-to use web logging tool, fully pluggable, no extra code required </a:t>
            </a:r>
            <a:endParaRPr lang="en-US" dirty="0">
              <a:solidFill>
                <a:srgbClr val="000000"/>
              </a:solidFill>
            </a:endParaRPr>
          </a:p>
        </p:txBody>
      </p:sp>
    </p:spTree>
    <p:extLst>
      <p:ext uri="{BB962C8B-B14F-4D97-AF65-F5344CB8AC3E}">
        <p14:creationId xmlns:p14="http://schemas.microsoft.com/office/powerpoint/2010/main" val="241801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log4net</a:t>
            </a:r>
            <a:endParaRPr lang="uk-UA" dirty="0"/>
          </a:p>
        </p:txBody>
      </p:sp>
      <p:sp>
        <p:nvSpPr>
          <p:cNvPr id="7" name="TextBox 6"/>
          <p:cNvSpPr txBox="1"/>
          <p:nvPr/>
        </p:nvSpPr>
        <p:spPr>
          <a:xfrm>
            <a:off x="469786" y="1313726"/>
            <a:ext cx="7968079" cy="369332"/>
          </a:xfrm>
          <a:prstGeom prst="rect">
            <a:avLst/>
          </a:prstGeom>
          <a:noFill/>
        </p:spPr>
        <p:txBody>
          <a:bodyPr wrap="none" rtlCol="0">
            <a:spAutoFit/>
          </a:bodyPr>
          <a:lstStyle/>
          <a:p>
            <a:r>
              <a:rPr lang="en-US" dirty="0" smtClean="0">
                <a:solidFill>
                  <a:srgbClr val="000000"/>
                </a:solidFill>
              </a:rPr>
              <a:t>More general logging app, commonly used for logging desktop applications.</a:t>
            </a: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62" y="1683058"/>
            <a:ext cx="6977026" cy="4217274"/>
          </a:xfrm>
          <a:prstGeom prst="rect">
            <a:avLst/>
          </a:prstGeom>
        </p:spPr>
      </p:pic>
    </p:spTree>
    <p:extLst>
      <p:ext uri="{BB962C8B-B14F-4D97-AF65-F5344CB8AC3E}">
        <p14:creationId xmlns:p14="http://schemas.microsoft.com/office/powerpoint/2010/main" val="1438844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err="1" smtClean="0"/>
              <a:t>NLog</a:t>
            </a:r>
            <a:endParaRPr lang="uk-UA" dirty="0"/>
          </a:p>
        </p:txBody>
      </p:sp>
      <p:sp>
        <p:nvSpPr>
          <p:cNvPr id="7" name="TextBox 6"/>
          <p:cNvSpPr txBox="1"/>
          <p:nvPr/>
        </p:nvSpPr>
        <p:spPr>
          <a:xfrm>
            <a:off x="469786" y="1313726"/>
            <a:ext cx="4976619" cy="369332"/>
          </a:xfrm>
          <a:prstGeom prst="rect">
            <a:avLst/>
          </a:prstGeom>
          <a:noFill/>
        </p:spPr>
        <p:txBody>
          <a:bodyPr wrap="none" rtlCol="0">
            <a:spAutoFit/>
          </a:bodyPr>
          <a:lstStyle/>
          <a:p>
            <a:r>
              <a:rPr lang="en-US" dirty="0" err="1" smtClean="0">
                <a:solidFill>
                  <a:srgbClr val="000000"/>
                </a:solidFill>
              </a:rPr>
              <a:t>.Net</a:t>
            </a:r>
            <a:r>
              <a:rPr lang="en-US" dirty="0" smtClean="0">
                <a:solidFill>
                  <a:srgbClr val="000000"/>
                </a:solidFill>
              </a:rPr>
              <a:t> Error logging library with various features </a:t>
            </a:r>
            <a:endParaRPr lang="en-US" dirty="0" smtClean="0">
              <a:solidFill>
                <a:srgbClr val="000000"/>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6" y="1683058"/>
            <a:ext cx="7810500" cy="2343150"/>
          </a:xfrm>
          <a:prstGeom prst="rect">
            <a:avLst/>
          </a:prstGeom>
        </p:spPr>
      </p:pic>
      <p:pic>
        <p:nvPicPr>
          <p:cNvPr id="4" name="Рисунок 3"/>
          <p:cNvPicPr>
            <a:picLocks noChangeAspect="1"/>
          </p:cNvPicPr>
          <p:nvPr/>
        </p:nvPicPr>
        <p:blipFill rotWithShape="1">
          <a:blip r:embed="rId4">
            <a:extLst>
              <a:ext uri="{28A0092B-C50C-407E-A947-70E740481C1C}">
                <a14:useLocalDpi xmlns:a14="http://schemas.microsoft.com/office/drawing/2010/main" val="0"/>
              </a:ext>
            </a:extLst>
          </a:blip>
          <a:srcRect r="79825"/>
          <a:stretch/>
        </p:blipFill>
        <p:spPr>
          <a:xfrm>
            <a:off x="7132972" y="4040495"/>
            <a:ext cx="1147314" cy="1260168"/>
          </a:xfrm>
          <a:prstGeom prst="rect">
            <a:avLst/>
          </a:prstGeom>
        </p:spPr>
      </p:pic>
    </p:spTree>
    <p:extLst>
      <p:ext uri="{BB962C8B-B14F-4D97-AF65-F5344CB8AC3E}">
        <p14:creationId xmlns:p14="http://schemas.microsoft.com/office/powerpoint/2010/main" val="2034125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1861</TotalTime>
  <Words>603</Words>
  <Application>Microsoft Office PowerPoint</Application>
  <PresentationFormat>Экран (4:3)</PresentationFormat>
  <Paragraphs>85</Paragraphs>
  <Slides>18</Slides>
  <Notes>15</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18</vt:i4>
      </vt:variant>
    </vt:vector>
  </HeadingPairs>
  <TitlesOfParts>
    <vt:vector size="24" baseType="lpstr">
      <vt:lpstr>Arial</vt:lpstr>
      <vt:lpstr>Calibri</vt:lpstr>
      <vt:lpstr>Tahoma</vt:lpstr>
      <vt:lpstr>Title Slides Brand Panel</vt:lpstr>
      <vt:lpstr>Blank Slides with Logo</vt:lpstr>
      <vt:lpstr>Chapter Slides</vt:lpstr>
      <vt:lpstr>ASP.Net Core</vt:lpstr>
      <vt:lpstr>Презентация PowerPoint</vt:lpstr>
      <vt:lpstr>There are some built in handlers</vt:lpstr>
      <vt:lpstr>Презентация PowerPoint</vt:lpstr>
      <vt:lpstr>Some features</vt:lpstr>
      <vt:lpstr>Презентация PowerPoint</vt:lpstr>
      <vt:lpstr>ELMAH</vt:lpstr>
      <vt:lpstr>log4net</vt:lpstr>
      <vt:lpstr>NLog</vt:lpstr>
      <vt:lpstr>Serilog</vt:lpstr>
      <vt:lpstr>How to setup:</vt:lpstr>
      <vt:lpstr>Step №1: Install it</vt:lpstr>
      <vt:lpstr>Step №2: Add it in your Program.cs</vt:lpstr>
      <vt:lpstr>Step №2: Add it in your Program.cs</vt:lpstr>
      <vt:lpstr>Step №2: Add it in your Program.cs</vt:lpstr>
      <vt:lpstr>Step №2: Add it in your Program.cs</vt:lpstr>
      <vt:lpstr>Step №3: Enjoy</vt:lpstr>
      <vt:lpstr>That’s about it for now!    Refferences: https://nblumhardt.com/2017/08/use-serilog/ https://www.darylcumbo.net/serilog-vs-nlog-benchmarks/ https://www.darylcumbo.net/structured-logging/ https://stackify.com/asp-net-core-logging-what-changed/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JohnOwl</cp:lastModifiedBy>
  <cp:revision>166</cp:revision>
  <dcterms:created xsi:type="dcterms:W3CDTF">2015-09-10T13:48:25Z</dcterms:created>
  <dcterms:modified xsi:type="dcterms:W3CDTF">2017-10-19T13:24:45Z</dcterms:modified>
</cp:coreProperties>
</file>