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79D2115-25B0-2A62-C37E-CEFA21C4B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sz="4000" dirty="0"/>
              <a:t>Σχεδιασμοσ ολοκληρωμενων ψηφιακων συστηματων </a:t>
            </a:r>
            <a:r>
              <a:rPr lang="en-US" sz="4000" dirty="0"/>
              <a:t>vlsi 3</a:t>
            </a:r>
            <a:br>
              <a:rPr lang="en-US" sz="4000" dirty="0"/>
            </a:br>
            <a:br>
              <a:rPr lang="en-US" sz="4000" dirty="0"/>
            </a:br>
            <a:r>
              <a:rPr lang="el-GR" sz="4000" dirty="0"/>
              <a:t>αλγοριθμος </a:t>
            </a:r>
            <a:r>
              <a:rPr lang="en-US" sz="4000" dirty="0"/>
              <a:t>gost28147-89</a:t>
            </a:r>
            <a:endParaRPr lang="el-GR" sz="4000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FD6C313-3CCD-4FD8-C45A-B257E3B77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200" dirty="0"/>
              <a:t>Ομαδα 13</a:t>
            </a:r>
          </a:p>
          <a:p>
            <a:r>
              <a:rPr lang="el-GR" sz="2800" dirty="0"/>
              <a:t>γεωργος σαραμπαλης		κακαβουλης παναγιωτησ</a:t>
            </a:r>
          </a:p>
        </p:txBody>
      </p:sp>
    </p:spTree>
    <p:extLst>
      <p:ext uri="{BB962C8B-B14F-4D97-AF65-F5344CB8AC3E}">
        <p14:creationId xmlns:p14="http://schemas.microsoft.com/office/powerpoint/2010/main" val="269253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65D0B3F-BC54-5354-CC01-705485285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2857"/>
            <a:ext cx="2145251" cy="537422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final</a:t>
            </a:r>
            <a:endParaRPr lang="el-GR" i="1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D9EFD59B-ECE6-DB4E-A71F-35CE6E2D4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24537"/>
            <a:ext cx="12165754" cy="52727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AF8DF0-237E-7B43-8006-5FAA3716ACD3}"/>
              </a:ext>
            </a:extLst>
          </p:cNvPr>
          <p:cNvSpPr txBox="1"/>
          <p:nvPr/>
        </p:nvSpPr>
        <p:spPr>
          <a:xfrm>
            <a:off x="6096000" y="569655"/>
            <a:ext cx="6547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Λειτουργία της </a:t>
            </a:r>
            <a:r>
              <a:rPr lang="en-US" dirty="0"/>
              <a:t>final </a:t>
            </a:r>
            <a:r>
              <a:rPr lang="el-GR" dirty="0"/>
              <a:t>για </a:t>
            </a:r>
            <a:r>
              <a:rPr lang="en-US" dirty="0"/>
              <a:t>decrypt (enc_dec=0)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20234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A4F576A-4752-4066-0E20-FFD24C57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1" y="83680"/>
            <a:ext cx="1748436" cy="649565"/>
          </a:xfrm>
        </p:spPr>
        <p:txBody>
          <a:bodyPr/>
          <a:lstStyle/>
          <a:p>
            <a:r>
              <a:rPr lang="en-US" i="1" dirty="0"/>
              <a:t>vivado</a:t>
            </a:r>
            <a:endParaRPr lang="el-GR" i="1" dirty="0"/>
          </a:p>
        </p:txBody>
      </p:sp>
      <p:pic>
        <p:nvPicPr>
          <p:cNvPr id="9" name="Θέση περιεχομένου 8">
            <a:extLst>
              <a:ext uri="{FF2B5EF4-FFF2-40B4-BE49-F238E27FC236}">
                <a16:creationId xmlns:a16="http://schemas.microsoft.com/office/drawing/2014/main" id="{D7ACFEFE-2BEE-31E5-2D61-8AFFF785D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14" y="3816057"/>
            <a:ext cx="5515837" cy="2915729"/>
          </a:xfr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C27A2A23-A285-E020-8539-03DDCAE0B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478" y="3831210"/>
            <a:ext cx="6399608" cy="1608920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3150084D-9A09-A789-7537-800C14179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478" y="5687095"/>
            <a:ext cx="6399608" cy="1044691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83E91B08-CC75-0151-8BB4-50E8679AB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7813" y="733245"/>
            <a:ext cx="6573329" cy="267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3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926B4EA-A1AF-9DFC-7782-31EA7A6E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477704" cy="977369"/>
          </a:xfrm>
        </p:spPr>
        <p:txBody>
          <a:bodyPr/>
          <a:lstStyle/>
          <a:p>
            <a:r>
              <a:rPr lang="el-GR" dirty="0"/>
              <a:t>εισαγωγή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EEF0F3-9AF8-7A48-368A-47A68E21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0777"/>
            <a:ext cx="9905999" cy="4100424"/>
          </a:xfrm>
        </p:spPr>
        <p:txBody>
          <a:bodyPr>
            <a:normAutofit lnSpcReduction="10000"/>
          </a:bodyPr>
          <a:lstStyle/>
          <a:p>
            <a:r>
              <a:rPr lang="el-GR" dirty="0"/>
              <a:t> Ο </a:t>
            </a:r>
            <a:r>
              <a:rPr lang="en-US" dirty="0"/>
              <a:t>GOST </a:t>
            </a:r>
            <a:r>
              <a:rPr lang="el-GR" dirty="0"/>
              <a:t>κατανέμεται στην κατηγορία των </a:t>
            </a:r>
            <a:r>
              <a:rPr lang="en-US" dirty="0"/>
              <a:t>block cipher </a:t>
            </a:r>
            <a:r>
              <a:rPr lang="el-GR" dirty="0"/>
              <a:t>αλγορίθμων τύπου </a:t>
            </a:r>
            <a:r>
              <a:rPr lang="en-US" dirty="0"/>
              <a:t>Feistel </a:t>
            </a:r>
            <a:r>
              <a:rPr lang="el-GR" dirty="0"/>
              <a:t>με μέγεθος </a:t>
            </a:r>
            <a:r>
              <a:rPr lang="en-US" dirty="0"/>
              <a:t>block</a:t>
            </a:r>
            <a:r>
              <a:rPr lang="el-GR" dirty="0"/>
              <a:t> </a:t>
            </a:r>
            <a:r>
              <a:rPr lang="en-US" dirty="0"/>
              <a:t>64 bit </a:t>
            </a:r>
            <a:r>
              <a:rPr lang="el-GR" dirty="0"/>
              <a:t>και μέγεθος κλειδιού τα </a:t>
            </a:r>
            <a:r>
              <a:rPr lang="en-US" dirty="0"/>
              <a:t>256 bit</a:t>
            </a:r>
            <a:r>
              <a:rPr lang="el-GR" dirty="0"/>
              <a:t>.</a:t>
            </a:r>
          </a:p>
          <a:p>
            <a:r>
              <a:rPr lang="el-GR" dirty="0"/>
              <a:t>Για την εξαγωγή του αποτελέσματος απαιτούνται 32 επαναλήψεις του αλγορίθμου.</a:t>
            </a:r>
          </a:p>
          <a:p>
            <a:r>
              <a:rPr lang="el-GR" dirty="0"/>
              <a:t>Είναι ένας συμμετρικός αλγόριθμος δίνοντας έτσι την δυνατότητα αποκρυπτογράφησης </a:t>
            </a:r>
            <a:r>
              <a:rPr lang="en-US" dirty="0"/>
              <a:t>cipher </a:t>
            </a:r>
            <a:r>
              <a:rPr lang="el-GR" dirty="0"/>
              <a:t>δεδομένων με το ίδιο κλειδί.</a:t>
            </a:r>
            <a:endParaRPr lang="en-US" dirty="0"/>
          </a:p>
          <a:p>
            <a:r>
              <a:rPr lang="el-GR" dirty="0"/>
              <a:t>Επειδή η πολυπλοκότητα επίθεσης κλειδιού σε αυτόν τον αλγόριθμο έχει φτάσει σε εφικτά επίπεδα κρίνεται ακατάλληλος για εφαρμογές που απαιτούν υψηλή ασφάλεια.</a:t>
            </a:r>
          </a:p>
        </p:txBody>
      </p:sp>
    </p:spTree>
    <p:extLst>
      <p:ext uri="{BB962C8B-B14F-4D97-AF65-F5344CB8AC3E}">
        <p14:creationId xmlns:p14="http://schemas.microsoft.com/office/powerpoint/2010/main" val="426147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601F8B6C-5818-6083-E52B-CF2BC0713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598" y="798995"/>
            <a:ext cx="2786219" cy="335653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B6D77F-C509-A089-843E-5511D5E9114C}"/>
              </a:ext>
            </a:extLst>
          </p:cNvPr>
          <p:cNvSpPr txBox="1"/>
          <p:nvPr/>
        </p:nvSpPr>
        <p:spPr>
          <a:xfrm>
            <a:off x="2014598" y="351221"/>
            <a:ext cx="287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Feistel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60717-A37E-589A-4CEA-987A154BC0FD}"/>
              </a:ext>
            </a:extLst>
          </p:cNvPr>
          <p:cNvSpPr txBox="1"/>
          <p:nvPr/>
        </p:nvSpPr>
        <p:spPr>
          <a:xfrm>
            <a:off x="5124091" y="221340"/>
            <a:ext cx="66164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Το δίκτυο </a:t>
            </a:r>
            <a:r>
              <a:rPr lang="en-US" dirty="0"/>
              <a:t>Feistel </a:t>
            </a:r>
            <a:r>
              <a:rPr lang="el-GR" dirty="0"/>
              <a:t>το οποίο επαναλαμβάνεται 32 φορές από τη στιγμή που προκύπτουν νέα δεδομένα (</a:t>
            </a:r>
            <a:r>
              <a:rPr lang="en-US" dirty="0"/>
              <a:t>ciphertext</a:t>
            </a:r>
            <a:r>
              <a:rPr lang="el-GR" dirty="0"/>
              <a:t>)</a:t>
            </a:r>
            <a:r>
              <a:rPr lang="en-US" dirty="0"/>
              <a:t>plaintext </a:t>
            </a:r>
            <a:r>
              <a:rPr lang="el-GR" dirty="0"/>
              <a:t>ώσπου να υπολογιστούν τα (απο)-κρυπτογραφημένα δεδομένα</a:t>
            </a:r>
            <a:r>
              <a:rPr lang="en-US" dirty="0"/>
              <a:t>.</a:t>
            </a:r>
            <a:endParaRPr lang="el-GR" dirty="0"/>
          </a:p>
          <a:p>
            <a:endParaRPr lang="el-GR" dirty="0"/>
          </a:p>
          <a:p>
            <a:r>
              <a:rPr lang="el-GR" dirty="0"/>
              <a:t>Το σήμα </a:t>
            </a:r>
            <a:r>
              <a:rPr lang="en-US" dirty="0"/>
              <a:t>Round Key_i </a:t>
            </a:r>
            <a:r>
              <a:rPr lang="el-GR" dirty="0"/>
              <a:t>ανήκει σε ένα από τα 8 </a:t>
            </a:r>
            <a:r>
              <a:rPr lang="en-US" dirty="0"/>
              <a:t>32bit-</a:t>
            </a:r>
            <a:r>
              <a:rPr lang="el-GR" dirty="0"/>
              <a:t>α </a:t>
            </a:r>
            <a:r>
              <a:rPr lang="en-US" dirty="0"/>
              <a:t>vectors </a:t>
            </a:r>
            <a:r>
              <a:rPr lang="el-GR" dirty="0"/>
              <a:t>στα οποία διασπάται το σήμα κλειδιού </a:t>
            </a:r>
            <a:r>
              <a:rPr lang="en-US" dirty="0"/>
              <a:t>user_key </a:t>
            </a:r>
            <a:r>
              <a:rPr lang="el-GR" dirty="0"/>
              <a:t>κατά την αρχικοποίηση.</a:t>
            </a:r>
          </a:p>
          <a:p>
            <a:endParaRPr lang="el-GR" dirty="0"/>
          </a:p>
          <a:p>
            <a:r>
              <a:rPr lang="el-GR" dirty="0"/>
              <a:t>Η σειρά με την οποία ανακύπτουν τα </a:t>
            </a:r>
            <a:r>
              <a:rPr lang="en-US" dirty="0"/>
              <a:t>round_keys </a:t>
            </a:r>
            <a:r>
              <a:rPr lang="el-GR" dirty="0"/>
              <a:t>σε κάθε μία από τις 32 επαναλήψεις του αλγορίθμου είναι η εξής</a:t>
            </a:r>
          </a:p>
          <a:p>
            <a:r>
              <a:rPr lang="el-GR" dirty="0"/>
              <a:t>κρυπτογράφηση</a:t>
            </a:r>
          </a:p>
          <a:p>
            <a:r>
              <a:rPr lang="el-GR" dirty="0"/>
              <a:t>(</a:t>
            </a:r>
            <a:r>
              <a:rPr lang="en-US" dirty="0"/>
              <a:t>RK0..RK7</a:t>
            </a:r>
            <a:r>
              <a:rPr lang="el-GR" dirty="0"/>
              <a:t>) (</a:t>
            </a:r>
            <a:r>
              <a:rPr lang="en-US" dirty="0"/>
              <a:t>RK0..RK7</a:t>
            </a:r>
            <a:r>
              <a:rPr lang="el-GR" dirty="0"/>
              <a:t>) (</a:t>
            </a:r>
            <a:r>
              <a:rPr lang="en-US" dirty="0"/>
              <a:t>RK0..RK7</a:t>
            </a:r>
            <a:r>
              <a:rPr lang="el-GR" dirty="0"/>
              <a:t>) (</a:t>
            </a:r>
            <a:r>
              <a:rPr lang="en-US" dirty="0"/>
              <a:t>RK7..RK0</a:t>
            </a:r>
            <a:r>
              <a:rPr lang="el-GR" dirty="0"/>
              <a:t>)</a:t>
            </a:r>
            <a:endParaRPr lang="en-US" dirty="0"/>
          </a:p>
          <a:p>
            <a:r>
              <a:rPr lang="el-GR" dirty="0"/>
              <a:t>αποκρυπτογράφηση</a:t>
            </a:r>
            <a:endParaRPr lang="en-US" dirty="0"/>
          </a:p>
          <a:p>
            <a:r>
              <a:rPr lang="el-GR" dirty="0"/>
              <a:t>(</a:t>
            </a:r>
            <a:r>
              <a:rPr lang="en-US" dirty="0"/>
              <a:t>RK0..RK7</a:t>
            </a:r>
            <a:r>
              <a:rPr lang="el-GR" dirty="0"/>
              <a:t>) (</a:t>
            </a:r>
            <a:r>
              <a:rPr lang="en-US" dirty="0"/>
              <a:t>RK0..RK7</a:t>
            </a:r>
            <a:r>
              <a:rPr lang="el-GR" dirty="0"/>
              <a:t>) (</a:t>
            </a:r>
            <a:r>
              <a:rPr lang="en-US" dirty="0"/>
              <a:t>RK0..RK7</a:t>
            </a:r>
            <a:r>
              <a:rPr lang="el-GR" dirty="0"/>
              <a:t>) (</a:t>
            </a:r>
            <a:r>
              <a:rPr lang="en-US" dirty="0"/>
              <a:t>RK7..RK0</a:t>
            </a:r>
            <a:r>
              <a:rPr lang="el-GR" dirty="0"/>
              <a:t>)</a:t>
            </a:r>
            <a:endParaRPr lang="en-US" dirty="0"/>
          </a:p>
        </p:txBody>
      </p:sp>
      <p:pic>
        <p:nvPicPr>
          <p:cNvPr id="10" name="Εικόνα 9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69C262B9-E1B2-6EBD-ADA4-BBBCDC853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219" y="4462798"/>
            <a:ext cx="2065697" cy="22657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C9376B-FD4E-D4DC-719F-3A3479B3FA21}"/>
              </a:ext>
            </a:extLst>
          </p:cNvPr>
          <p:cNvSpPr txBox="1"/>
          <p:nvPr/>
        </p:nvSpPr>
        <p:spPr>
          <a:xfrm>
            <a:off x="1345721" y="4233976"/>
            <a:ext cx="63145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S-box. </a:t>
            </a:r>
            <a:endParaRPr lang="el-GR" dirty="0"/>
          </a:p>
          <a:p>
            <a:r>
              <a:rPr lang="el-GR" dirty="0"/>
              <a:t>Η 32</a:t>
            </a:r>
            <a:r>
              <a:rPr lang="en-US" dirty="0"/>
              <a:t>bit-</a:t>
            </a:r>
            <a:r>
              <a:rPr lang="el-GR" dirty="0"/>
              <a:t>η έξοδος του αθροιστή εισέρχεται σαν είσοδος στο </a:t>
            </a:r>
            <a:r>
              <a:rPr lang="en-US" dirty="0"/>
              <a:t>S-box</a:t>
            </a:r>
            <a:r>
              <a:rPr lang="el-GR" dirty="0"/>
              <a:t> </a:t>
            </a:r>
            <a:r>
              <a:rPr lang="en-US" dirty="0"/>
              <a:t>array</a:t>
            </a:r>
            <a:r>
              <a:rPr lang="el-GR" dirty="0"/>
              <a:t> το οποίο με τη σειρά του παράγει μία 32</a:t>
            </a:r>
            <a:r>
              <a:rPr lang="en-US" dirty="0"/>
              <a:t>bit </a:t>
            </a:r>
            <a:r>
              <a:rPr lang="el-GR" dirty="0"/>
              <a:t>–η λέξη.</a:t>
            </a:r>
          </a:p>
          <a:p>
            <a:endParaRPr lang="el-GR" dirty="0"/>
          </a:p>
          <a:p>
            <a:r>
              <a:rPr lang="el-GR" dirty="0"/>
              <a:t>Η αντικατάσταση γίνεται ως εξής </a:t>
            </a:r>
            <a:r>
              <a:rPr lang="en-US" dirty="0"/>
              <a:t>:</a:t>
            </a:r>
          </a:p>
          <a:p>
            <a:r>
              <a:rPr lang="en-US" dirty="0"/>
              <a:t>Ta 4 LSB </a:t>
            </a:r>
            <a:r>
              <a:rPr lang="el-GR" dirty="0"/>
              <a:t>της λέξης εισόδου με δεκαδική τιμή </a:t>
            </a:r>
            <a:r>
              <a:rPr lang="en-US" dirty="0"/>
              <a:t>x </a:t>
            </a:r>
            <a:r>
              <a:rPr lang="el-GR" dirty="0"/>
              <a:t>παίρνουν την τιμή </a:t>
            </a:r>
            <a:r>
              <a:rPr lang="en-US" dirty="0"/>
              <a:t>S-box array(0,x)</a:t>
            </a:r>
            <a:r>
              <a:rPr lang="el-GR" dirty="0"/>
              <a:t>, </a:t>
            </a:r>
            <a:r>
              <a:rPr lang="el-GR" dirty="0" err="1"/>
              <a:t>κ.ο.κ.</a:t>
            </a:r>
            <a:endParaRPr lang="en-US" dirty="0"/>
          </a:p>
          <a:p>
            <a:r>
              <a:rPr lang="en-US" dirty="0"/>
              <a:t>Ta 4 MSB </a:t>
            </a:r>
            <a:r>
              <a:rPr lang="el-GR" dirty="0"/>
              <a:t>της λέξης εισόδου με δεκαδική τιμή </a:t>
            </a:r>
            <a:r>
              <a:rPr lang="en-US" dirty="0"/>
              <a:t>y </a:t>
            </a:r>
            <a:r>
              <a:rPr lang="el-GR" dirty="0"/>
              <a:t>παίρνουν την τιμή </a:t>
            </a:r>
            <a:r>
              <a:rPr lang="en-US" dirty="0"/>
              <a:t>S-box array(7,y).</a:t>
            </a:r>
          </a:p>
        </p:txBody>
      </p:sp>
    </p:spTree>
    <p:extLst>
      <p:ext uri="{BB962C8B-B14F-4D97-AF65-F5344CB8AC3E}">
        <p14:creationId xmlns:p14="http://schemas.microsoft.com/office/powerpoint/2010/main" val="343797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1A26A3A-D056-A5F9-F29C-93B8E301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829" y="345057"/>
            <a:ext cx="7510581" cy="785003"/>
          </a:xfrm>
        </p:spPr>
        <p:txBody>
          <a:bodyPr/>
          <a:lstStyle/>
          <a:p>
            <a:r>
              <a:rPr lang="en-US" dirty="0"/>
              <a:t>	</a:t>
            </a:r>
            <a:r>
              <a:rPr lang="el-GR" dirty="0"/>
              <a:t>ΑΡΧΙΤΕΚΤΟΝΙΚΗ</a:t>
            </a:r>
          </a:p>
        </p:txBody>
      </p:sp>
      <p:pic>
        <p:nvPicPr>
          <p:cNvPr id="7" name="Θέση περιεχομένου 6">
            <a:extLst>
              <a:ext uri="{FF2B5EF4-FFF2-40B4-BE49-F238E27FC236}">
                <a16:creationId xmlns:a16="http://schemas.microsoft.com/office/drawing/2014/main" id="{7AA56219-D232-3A3D-7EE5-DF3EC5A4D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983" y="1130300"/>
            <a:ext cx="5890859" cy="4660900"/>
          </a:xfrm>
        </p:spPr>
      </p:pic>
    </p:spTree>
    <p:extLst>
      <p:ext uri="{BB962C8B-B14F-4D97-AF65-F5344CB8AC3E}">
        <p14:creationId xmlns:p14="http://schemas.microsoft.com/office/powerpoint/2010/main" val="327428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C142417-F494-83E6-5004-7F048BF6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43113"/>
            <a:ext cx="4500262" cy="623686"/>
          </a:xfrm>
        </p:spPr>
        <p:txBody>
          <a:bodyPr/>
          <a:lstStyle/>
          <a:p>
            <a:r>
              <a:rPr lang="en-US" i="1" dirty="0"/>
              <a:t>RAM</a:t>
            </a:r>
            <a:endParaRPr lang="el-GR" i="1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5B1C3EF9-2633-74E4-E930-28CF60DE7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3054" y="443113"/>
            <a:ext cx="4657240" cy="2296612"/>
          </a:xfr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2EC8B1E0-F178-5437-C62C-8225D881F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98799"/>
            <a:ext cx="12192000" cy="35467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CC755C-48BD-4B7A-DA83-73EEF92822DE}"/>
              </a:ext>
            </a:extLst>
          </p:cNvPr>
          <p:cNvSpPr txBox="1"/>
          <p:nvPr/>
        </p:nvSpPr>
        <p:spPr>
          <a:xfrm>
            <a:off x="8484008" y="1591419"/>
            <a:ext cx="331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Λειτουργία της </a:t>
            </a:r>
            <a:r>
              <a:rPr lang="en-US" dirty="0"/>
              <a:t>RAM </a:t>
            </a:r>
            <a:r>
              <a:rPr lang="el-GR" dirty="0"/>
              <a:t>για </a:t>
            </a:r>
            <a:r>
              <a:rPr lang="en-US" dirty="0"/>
              <a:t>encryption (enc_dec=1).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3911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8AB3B1-F540-7BB6-1450-7502A4D8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2171130" cy="675444"/>
          </a:xfrm>
        </p:spPr>
        <p:txBody>
          <a:bodyPr/>
          <a:lstStyle/>
          <a:p>
            <a:r>
              <a:rPr lang="en-US" i="1" dirty="0"/>
              <a:t>ram</a:t>
            </a:r>
            <a:endParaRPr lang="el-GR" i="1" dirty="0"/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E4BA82F1-2B0F-D852-0F3B-84016810D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93179"/>
            <a:ext cx="12134466" cy="3828391"/>
          </a:xfrm>
        </p:spPr>
      </p:pic>
      <p:pic>
        <p:nvPicPr>
          <p:cNvPr id="4" name="Θέση περιεχομένου 4">
            <a:extLst>
              <a:ext uri="{FF2B5EF4-FFF2-40B4-BE49-F238E27FC236}">
                <a16:creationId xmlns:a16="http://schemas.microsoft.com/office/drawing/2014/main" id="{C44ECB58-551E-06D9-1584-E20CB4D50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2543" y="218826"/>
            <a:ext cx="4657240" cy="229661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25004F-6315-22D1-2954-F892CA1B88FA}"/>
              </a:ext>
            </a:extLst>
          </p:cNvPr>
          <p:cNvSpPr txBox="1"/>
          <p:nvPr/>
        </p:nvSpPr>
        <p:spPr>
          <a:xfrm>
            <a:off x="8678174" y="1293962"/>
            <a:ext cx="3096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Λειτουργία </a:t>
            </a:r>
            <a:r>
              <a:rPr lang="en-US" dirty="0"/>
              <a:t>RAM</a:t>
            </a:r>
            <a:r>
              <a:rPr lang="el-GR" dirty="0"/>
              <a:t> για</a:t>
            </a:r>
            <a:r>
              <a:rPr lang="en-US" dirty="0"/>
              <a:t> decryption (enc_dec=0)</a:t>
            </a:r>
            <a:r>
              <a:rPr lang="el-GR" dirty="0"/>
              <a:t> </a:t>
            </a:r>
            <a:r>
              <a:rPr lang="en-US" dirty="0"/>
              <a:t> </a:t>
            </a:r>
            <a:endParaRPr lang="el-GR" dirty="0"/>
          </a:p>
        </p:txBody>
      </p:sp>
      <p:pic>
        <p:nvPicPr>
          <p:cNvPr id="10" name="Θέση περιεχομένου 4">
            <a:extLst>
              <a:ext uri="{FF2B5EF4-FFF2-40B4-BE49-F238E27FC236}">
                <a16:creationId xmlns:a16="http://schemas.microsoft.com/office/drawing/2014/main" id="{1CE38B4C-04C7-84B0-1667-E54339C71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543" y="218826"/>
            <a:ext cx="4657240" cy="229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9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B794C92-4696-388E-0405-BCE72B8D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632" y="451740"/>
            <a:ext cx="3232179" cy="615059"/>
          </a:xfrm>
        </p:spPr>
        <p:txBody>
          <a:bodyPr/>
          <a:lstStyle/>
          <a:p>
            <a:r>
              <a:rPr lang="en-US" i="1" dirty="0"/>
              <a:t>fsm</a:t>
            </a:r>
            <a:endParaRPr lang="el-GR" i="1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9772BC38-3719-DC1E-BAC5-137A3D96A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8718" y="44642"/>
            <a:ext cx="3445028" cy="2821711"/>
          </a:xfr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FC35BE3E-C177-7359-93E6-56D87073E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66353"/>
            <a:ext cx="12192000" cy="32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5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4007E3E-F511-5033-9F78-F588F16FB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30" y="1455280"/>
            <a:ext cx="2792232" cy="606433"/>
          </a:xfrm>
        </p:spPr>
        <p:txBody>
          <a:bodyPr>
            <a:normAutofit/>
          </a:bodyPr>
          <a:lstStyle/>
          <a:p>
            <a:r>
              <a:rPr lang="en-US" i="1" dirty="0"/>
              <a:t>Gost cipher</a:t>
            </a:r>
            <a:endParaRPr lang="el-GR" i="1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F84387D4-7E48-F3AA-5ECB-C8DC765FF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3292" y="921734"/>
            <a:ext cx="6582694" cy="2000529"/>
          </a:xfr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BBA9B2CF-D232-B70A-F88E-F9B173366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0204"/>
            <a:ext cx="12192000" cy="301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2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9E6E718-0CF4-94E1-44F8-83E86A40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1429259" cy="520169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Final</a:t>
            </a:r>
            <a:endParaRPr lang="el-GR" i="1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9227D12B-1DBC-CD6A-32D0-F254E8FE9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38686"/>
            <a:ext cx="12192000" cy="50818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EA2D8D-DF06-C667-0A2C-47CD2CA85D2F}"/>
              </a:ext>
            </a:extLst>
          </p:cNvPr>
          <p:cNvSpPr txBox="1"/>
          <p:nvPr/>
        </p:nvSpPr>
        <p:spPr>
          <a:xfrm>
            <a:off x="5400136" y="637428"/>
            <a:ext cx="783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Λειτουργία της </a:t>
            </a:r>
            <a:r>
              <a:rPr lang="en-US" dirty="0"/>
              <a:t>final </a:t>
            </a:r>
            <a:r>
              <a:rPr lang="el-GR" dirty="0"/>
              <a:t>για κρυπτογράφηση</a:t>
            </a:r>
            <a:r>
              <a:rPr lang="en-US" dirty="0"/>
              <a:t> (enc_dec=1)</a:t>
            </a:r>
            <a:r>
              <a:rPr lang="el-G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139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Κύκλωμα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TM04033919[[fn=Κύκλωμα]]</Template>
  <TotalTime>345</TotalTime>
  <Words>355</Words>
  <Application>Microsoft Office PowerPoint</Application>
  <PresentationFormat>Ευρεία οθόνη</PresentationFormat>
  <Paragraphs>36</Paragraphs>
  <Slides>11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4" baseType="lpstr">
      <vt:lpstr>Arial</vt:lpstr>
      <vt:lpstr>Tw Cen MT</vt:lpstr>
      <vt:lpstr>Κύκλωμα</vt:lpstr>
      <vt:lpstr>Σχεδιασμοσ ολοκληρωμενων ψηφιακων συστηματων vlsi 3  αλγοριθμος gost28147-89</vt:lpstr>
      <vt:lpstr>εισαγωγή</vt:lpstr>
      <vt:lpstr>Παρουσίαση του PowerPoint</vt:lpstr>
      <vt:lpstr> ΑΡΧΙΤΕΚΤΟΝΙΚΗ</vt:lpstr>
      <vt:lpstr>RAM</vt:lpstr>
      <vt:lpstr>ram</vt:lpstr>
      <vt:lpstr>fsm</vt:lpstr>
      <vt:lpstr>Gost cipher</vt:lpstr>
      <vt:lpstr>Final</vt:lpstr>
      <vt:lpstr>final</vt:lpstr>
      <vt:lpstr>vivado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Σχεδιασμοσ ολοκληρωμενων ψηφιακων συστηματων vlsi 3  αλγοριθμος gost28147-89</dc:title>
  <dc:creator>panagiotis kakavoulis</dc:creator>
  <cp:lastModifiedBy>panagiotis kakavoulis</cp:lastModifiedBy>
  <cp:revision>6</cp:revision>
  <dcterms:created xsi:type="dcterms:W3CDTF">2023-03-01T12:12:47Z</dcterms:created>
  <dcterms:modified xsi:type="dcterms:W3CDTF">2023-03-01T17:58:19Z</dcterms:modified>
</cp:coreProperties>
</file>