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69850" lvl="0" marL="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1pPr>
            <a:lvl2pPr indent="69850" lvl="1" marL="4572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2pPr>
            <a:lvl3pPr indent="69850" lvl="2" marL="9144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3pPr>
            <a:lvl4pPr indent="69850" lvl="3" marL="13716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4pPr>
            <a:lvl5pPr indent="69850" lvl="4" marL="18288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5pPr>
            <a:lvl6pPr indent="69850" lvl="5" marL="22860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6pPr>
            <a:lvl7pPr indent="69850" lvl="6" marL="27432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7pPr>
            <a:lvl8pPr indent="69850" lvl="7" marL="32004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8pPr>
            <a:lvl9pPr indent="69850" lvl="8" marL="3657600" marR="0" rtl="0" algn="l">
              <a:spcBef>
                <a:spcPts val="0"/>
              </a:spcBef>
              <a:buClr>
                <a:schemeClr val="dk1"/>
              </a:buClr>
              <a:buSzPct val="1000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171450" lvl="0" marL="171450" marR="0" rtl="0" algn="l">
              <a:lnSpc>
                <a:spcPct val="100000"/>
              </a:lnSpc>
              <a:spcBef>
                <a:spcPts val="0"/>
              </a:spcBef>
              <a:spcAft>
                <a:spcPts val="0"/>
              </a:spcAft>
              <a:buClr>
                <a:schemeClr val="dk1"/>
              </a:buClr>
              <a:buSzPct val="25000"/>
              <a:buFont typeface="Arial"/>
              <a:buNone/>
            </a:pPr>
            <a:r>
              <a:rPr lang="en-US"/>
              <a:t>Talk about the structure of the stream and when an extent gets sealed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228600" lvl="0" marL="457200" marR="0" rtl="0" algn="l">
              <a:lnSpc>
                <a:spcPct val="100000"/>
              </a:lnSpc>
              <a:spcBef>
                <a:spcPts val="0"/>
              </a:spcBef>
              <a:spcAft>
                <a:spcPts val="0"/>
              </a:spcAft>
            </a:pPr>
            <a:r>
              <a:rPr lang="en-US"/>
              <a:t>A. in diagram is when stream is first created</a:t>
            </a:r>
          </a:p>
          <a:p>
            <a:pPr indent="-228600" lvl="1" marL="914400" marR="0" rtl="0" algn="l">
              <a:lnSpc>
                <a:spcPct val="100000"/>
              </a:lnSpc>
              <a:spcBef>
                <a:spcPts val="0"/>
              </a:spcBef>
              <a:spcAft>
                <a:spcPts val="0"/>
              </a:spcAft>
            </a:pPr>
            <a:r>
              <a:rPr lang="en-US"/>
              <a:t>B. is SM choosing primary and secondary ENs</a:t>
            </a:r>
          </a:p>
          <a:p>
            <a:pPr indent="-228600" lvl="1" marL="914400" marR="0" rtl="0" algn="l">
              <a:lnSpc>
                <a:spcPct val="100000"/>
              </a:lnSpc>
              <a:spcBef>
                <a:spcPts val="0"/>
              </a:spcBef>
              <a:spcAft>
                <a:spcPts val="0"/>
              </a:spcAft>
            </a:pPr>
            <a:r>
              <a:rPr lang="en-US"/>
              <a:t>ENs for stream are cached with client, so writes and reads can go directly to ENs</a:t>
            </a:r>
          </a:p>
          <a:p>
            <a:pPr indent="-228600" lvl="1" marL="914400" marR="0" rtl="0" algn="l">
              <a:lnSpc>
                <a:spcPct val="100000"/>
              </a:lnSpc>
              <a:spcBef>
                <a:spcPts val="0"/>
              </a:spcBef>
              <a:spcAft>
                <a:spcPts val="0"/>
              </a:spcAft>
            </a:pPr>
            <a:r>
              <a:rPr lang="en-US"/>
              <a:t>ENs for stream are stored in the SM</a:t>
            </a:r>
          </a:p>
          <a:p>
            <a:pPr indent="-228600" lvl="0" marL="457200" marR="0" rtl="0" algn="l">
              <a:lnSpc>
                <a:spcPct val="100000"/>
              </a:lnSpc>
              <a:spcBef>
                <a:spcPts val="0"/>
              </a:spcBef>
              <a:spcAft>
                <a:spcPts val="0"/>
              </a:spcAft>
            </a:pPr>
            <a:r>
              <a:rPr lang="en-US"/>
              <a:t>SM - if the SM had to track blocks, it would be the bottleneck. This way it’s off the critical path.</a:t>
            </a:r>
          </a:p>
          <a:p>
            <a:pPr indent="-228600" lvl="1" marL="914400" marR="0" rtl="0" algn="l">
              <a:lnSpc>
                <a:spcPct val="100000"/>
              </a:lnSpc>
              <a:spcBef>
                <a:spcPts val="0"/>
              </a:spcBef>
              <a:spcAft>
                <a:spcPts val="0"/>
              </a:spcAft>
            </a:pPr>
            <a:r>
              <a:rPr lang="en-US"/>
              <a:t>uses erasure coding on sealed extents to avoid full replicas</a:t>
            </a:r>
          </a:p>
          <a:p>
            <a:pPr indent="-317500" lvl="1" marL="914400" rtl="0">
              <a:lnSpc>
                <a:spcPct val="115000"/>
              </a:lnSpc>
              <a:spcBef>
                <a:spcPts val="0"/>
              </a:spcBef>
              <a:buClr>
                <a:schemeClr val="dk2"/>
              </a:buClr>
              <a:buSzPct val="100000"/>
              <a:buFont typeface="Open Sans"/>
            </a:pPr>
            <a:r>
              <a:rPr lang="en-US" sz="1400">
                <a:solidFill>
                  <a:schemeClr val="dk2"/>
                </a:solidFill>
                <a:latin typeface="Open Sans"/>
                <a:ea typeface="Open Sans"/>
                <a:cs typeface="Open Sans"/>
                <a:sym typeface="Open Sans"/>
              </a:rPr>
              <a:t>Only tracks entities, not blocks</a:t>
            </a:r>
          </a:p>
          <a:p>
            <a:pPr indent="-317500" lvl="1" marL="914400" rtl="0">
              <a:lnSpc>
                <a:spcPct val="115000"/>
              </a:lnSpc>
              <a:spcBef>
                <a:spcPts val="0"/>
              </a:spcBef>
              <a:buClr>
                <a:schemeClr val="dk2"/>
              </a:buClr>
              <a:buSzPct val="100000"/>
              <a:buFont typeface="Open Sans"/>
            </a:pPr>
            <a:r>
              <a:rPr lang="en-US" sz="1400">
                <a:solidFill>
                  <a:schemeClr val="dk2"/>
                </a:solidFill>
                <a:latin typeface="Open Sans"/>
                <a:ea typeface="Open Sans"/>
                <a:cs typeface="Open Sans"/>
                <a:sym typeface="Open Sans"/>
              </a:rPr>
              <a:t>Responsible for intra-stamp replication</a:t>
            </a:r>
          </a:p>
          <a:p>
            <a:pPr indent="-228600" lvl="0" marL="457200" marR="0" rtl="0" algn="l">
              <a:lnSpc>
                <a:spcPct val="100000"/>
              </a:lnSpc>
              <a:spcBef>
                <a:spcPts val="0"/>
              </a:spcBef>
              <a:spcAft>
                <a:spcPts val="0"/>
              </a:spcAft>
            </a:pPr>
            <a:r>
              <a:rPr lang="en-US"/>
              <a:t>Reads from ANY REPLICA will see same data - strong consistency</a:t>
            </a:r>
          </a:p>
          <a:p>
            <a:pPr indent="-228600" lvl="0" marL="457200" marR="0" rtl="0" algn="l">
              <a:lnSpc>
                <a:spcPct val="100000"/>
              </a:lnSpc>
              <a:spcBef>
                <a:spcPts val="0"/>
              </a:spcBef>
              <a:spcAft>
                <a:spcPts val="0"/>
              </a:spcAft>
            </a:pPr>
            <a:r>
              <a:rPr lang="en-US"/>
              <a:t>SM handles sealing of extent.</a:t>
            </a:r>
          </a:p>
          <a:p>
            <a:pPr indent="-228600" lvl="1" marL="914400" marR="0" rtl="0" algn="l">
              <a:lnSpc>
                <a:spcPct val="100000"/>
              </a:lnSpc>
              <a:spcBef>
                <a:spcPts val="0"/>
              </a:spcBef>
              <a:spcAft>
                <a:spcPts val="0"/>
              </a:spcAft>
            </a:pPr>
            <a:r>
              <a:rPr lang="en-US"/>
              <a:t>the algorithm for sealing ensures that even if one EN has more data written than another, the client will only know that data was written to the sealed portion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298450" lvl="0" marL="457200" marR="0" rtl="0" algn="l">
              <a:lnSpc>
                <a:spcPct val="100000"/>
              </a:lnSpc>
              <a:spcBef>
                <a:spcPts val="0"/>
              </a:spcBef>
              <a:spcAft>
                <a:spcPts val="0"/>
              </a:spcAft>
              <a:buClr>
                <a:schemeClr val="dk1"/>
              </a:buClr>
              <a:buSzPct val="100000"/>
              <a:buFont typeface="Arial"/>
            </a:pPr>
            <a:r>
              <a:rPr lang="en-US"/>
              <a:t>OT - Petabyte scale tables. One type of table for each type of object (blob, entity [table], and message table) plus operational tables (Partition Map Table is most important). Contains data for each object and in the case of the blob table, contains pointers to the data (entity + offset, length)</a:t>
            </a:r>
          </a:p>
          <a:p>
            <a:pPr indent="-228600" lvl="1" marL="914400" marR="0" rtl="0" algn="l">
              <a:lnSpc>
                <a:spcPct val="100000"/>
              </a:lnSpc>
              <a:spcBef>
                <a:spcPts val="0"/>
              </a:spcBef>
              <a:spcAft>
                <a:spcPts val="0"/>
              </a:spcAft>
            </a:pPr>
            <a:r>
              <a:rPr lang="en-US"/>
              <a:t>Partition Map Table contains which PS each RP is on</a:t>
            </a:r>
          </a:p>
          <a:p>
            <a:pPr indent="-228600" lvl="0" marL="457200" marR="0" rtl="0" algn="l">
              <a:lnSpc>
                <a:spcPct val="100000"/>
              </a:lnSpc>
              <a:spcBef>
                <a:spcPts val="0"/>
              </a:spcBef>
              <a:spcAft>
                <a:spcPts val="0"/>
              </a:spcAft>
            </a:pPr>
            <a:r>
              <a:rPr lang="en-US"/>
              <a:t>RP - non-overlapping segment of object table. Every row in OT is </a:t>
            </a:r>
            <a:r>
              <a:rPr lang="en-US"/>
              <a:t>represented</a:t>
            </a:r>
            <a:r>
              <a:rPr lang="en-US"/>
              <a:t> by at least one row in the RP.</a:t>
            </a:r>
          </a:p>
          <a:p>
            <a:pPr indent="-228600" lvl="0" marL="457200" marR="0" rtl="0" algn="l">
              <a:lnSpc>
                <a:spcPct val="100000"/>
              </a:lnSpc>
              <a:spcBef>
                <a:spcPts val="0"/>
              </a:spcBef>
              <a:spcAft>
                <a:spcPts val="0"/>
              </a:spcAft>
            </a:pPr>
            <a:r>
              <a:rPr lang="en-US"/>
              <a:t>PM - responsible for splitting OTs into RPs and load balancing RPs among PS. Each stamp has multiple PMs running, so one acquires lock to be leader.</a:t>
            </a:r>
          </a:p>
          <a:p>
            <a:pPr indent="-228600" lvl="0" marL="457200" marR="0" rtl="0" algn="l">
              <a:lnSpc>
                <a:spcPct val="100000"/>
              </a:lnSpc>
              <a:spcBef>
                <a:spcPts val="0"/>
              </a:spcBef>
              <a:spcAft>
                <a:spcPts val="0"/>
              </a:spcAft>
            </a:pPr>
            <a:r>
              <a:rPr lang="en-US"/>
              <a:t>PS - serves requests for objects in its RPs. Acquires lock on RP using LS to ensure strong consistency</a:t>
            </a:r>
          </a:p>
          <a:p>
            <a:pPr indent="-228600" lvl="0" marL="457200" marR="0" rtl="0" algn="l">
              <a:lnSpc>
                <a:spcPct val="100000"/>
              </a:lnSpc>
              <a:spcBef>
                <a:spcPts val="0"/>
              </a:spcBef>
              <a:spcAft>
                <a:spcPts val="0"/>
              </a:spcAft>
            </a:pPr>
            <a:r>
              <a:rPr lang="en-US"/>
              <a:t>LS - Paxos Lock Service which guarantees one leader and one PS per RP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298450" lvl="0" marL="457200" marR="0" rtl="0" algn="l">
              <a:lnSpc>
                <a:spcPct val="100000"/>
              </a:lnSpc>
              <a:spcBef>
                <a:spcPts val="0"/>
              </a:spcBef>
              <a:spcAft>
                <a:spcPts val="0"/>
              </a:spcAft>
              <a:buClr>
                <a:schemeClr val="dk1"/>
              </a:buClr>
              <a:buSzPct val="100000"/>
              <a:buFont typeface="Arial"/>
            </a:pPr>
            <a:r>
              <a:rPr lang="en-US"/>
              <a:t>In-memory: bloom filter (to deny existence of object), cache of writes to stream layer</a:t>
            </a:r>
          </a:p>
          <a:p>
            <a:pPr indent="-228600" lvl="0" marL="457200" marR="0" rtl="0" algn="l">
              <a:lnSpc>
                <a:spcPct val="100000"/>
              </a:lnSpc>
              <a:spcBef>
                <a:spcPts val="0"/>
              </a:spcBef>
              <a:spcAft>
                <a:spcPts val="0"/>
              </a:spcAft>
            </a:pPr>
            <a:r>
              <a:rPr lang="en-US"/>
              <a:t>Persistent = writes to stream layer (commit log stream, blob stream, row stream)</a:t>
            </a:r>
          </a:p>
          <a:p>
            <a:pPr indent="-228600" lvl="0" marL="457200" marR="0" rtl="0" algn="l">
              <a:lnSpc>
                <a:spcPct val="100000"/>
              </a:lnSpc>
              <a:spcBef>
                <a:spcPts val="0"/>
              </a:spcBef>
              <a:spcAft>
                <a:spcPts val="0"/>
              </a:spcAft>
            </a:pPr>
            <a:r>
              <a:rPr lang="en-US"/>
              <a:t>Data Flow: Point out that once the in-memory cache gets to certain size, PL writes to checkpoint and flushes cache</a:t>
            </a:r>
          </a:p>
          <a:p>
            <a:pPr indent="-228600" lvl="1" marL="914400" marR="0" rtl="0" algn="l">
              <a:lnSpc>
                <a:spcPct val="100000"/>
              </a:lnSpc>
              <a:spcBef>
                <a:spcPts val="0"/>
              </a:spcBef>
              <a:spcAft>
                <a:spcPts val="0"/>
              </a:spcAft>
            </a:pPr>
            <a:r>
              <a:rPr lang="en-US"/>
              <a:t>After commit log and in-memory cache, you have persistent storage of the object, so client gets success then</a:t>
            </a:r>
          </a:p>
          <a:p>
            <a:pPr indent="-228600" lvl="0" marL="457200" marR="0" rtl="0" algn="l">
              <a:lnSpc>
                <a:spcPct val="100000"/>
              </a:lnSpc>
              <a:spcBef>
                <a:spcPts val="0"/>
              </a:spcBef>
              <a:spcAft>
                <a:spcPts val="0"/>
              </a:spcAft>
            </a:pPr>
            <a:r>
              <a:rPr lang="en-US"/>
              <a:t>When an account is created, a primary stamp is chosen in the desired region</a:t>
            </a:r>
          </a:p>
          <a:p>
            <a:pPr indent="-228600" lvl="1" marL="914400" marR="0" rtl="0" algn="l">
              <a:lnSpc>
                <a:spcPct val="100000"/>
              </a:lnSpc>
              <a:spcBef>
                <a:spcPts val="0"/>
              </a:spcBef>
              <a:spcAft>
                <a:spcPts val="0"/>
              </a:spcAft>
            </a:pPr>
            <a:r>
              <a:rPr lang="en-US"/>
              <a:t>One or more secondary stamps are chosen in a different region</a:t>
            </a:r>
          </a:p>
          <a:p>
            <a:pPr indent="-228600" lvl="1" marL="914400" marR="0" rtl="0" algn="l">
              <a:lnSpc>
                <a:spcPct val="100000"/>
              </a:lnSpc>
              <a:spcBef>
                <a:spcPts val="0"/>
              </a:spcBef>
              <a:spcAft>
                <a:spcPts val="0"/>
              </a:spcAft>
            </a:pPr>
            <a:r>
              <a:rPr lang="en-US"/>
              <a:t>Primary stamp will take live traffic and secondary stamp will take replication</a:t>
            </a:r>
          </a:p>
          <a:p>
            <a:pPr indent="-228600" lvl="1" marL="914400" marR="0" rtl="0" algn="l">
              <a:lnSpc>
                <a:spcPct val="100000"/>
              </a:lnSpc>
              <a:spcBef>
                <a:spcPts val="0"/>
              </a:spcBef>
              <a:spcAft>
                <a:spcPts val="0"/>
              </a:spcAft>
            </a:pPr>
            <a:r>
              <a:rPr lang="en-US"/>
              <a:t>Asynchronous so data loss is possible</a:t>
            </a:r>
          </a:p>
          <a:p>
            <a:pPr indent="-228600" lvl="1" marL="914400" marR="0" rtl="0" algn="l">
              <a:lnSpc>
                <a:spcPct val="100000"/>
              </a:lnSpc>
              <a:spcBef>
                <a:spcPts val="0"/>
              </a:spcBef>
              <a:spcAft>
                <a:spcPts val="0"/>
              </a:spcAft>
            </a:pPr>
            <a:r>
              <a:rPr lang="en-US"/>
              <a:t>30 seconds between replication polls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298450" lvl="0" marL="457200" marR="0" rtl="0" algn="l">
              <a:lnSpc>
                <a:spcPct val="100000"/>
              </a:lnSpc>
              <a:spcBef>
                <a:spcPts val="0"/>
              </a:spcBef>
              <a:spcAft>
                <a:spcPts val="0"/>
              </a:spcAft>
              <a:buClr>
                <a:schemeClr val="dk1"/>
              </a:buClr>
              <a:buSzPct val="100000"/>
              <a:buFont typeface="Arial"/>
            </a:pPr>
            <a:r>
              <a:rPr lang="en-US"/>
              <a:t>Overall explanation: Performance as number of clients makes random GET and PUT requests</a:t>
            </a:r>
          </a:p>
          <a:p>
            <a:pPr indent="-228600" lvl="1" marL="914400" marR="0" rtl="0" algn="l">
              <a:lnSpc>
                <a:spcPct val="100000"/>
              </a:lnSpc>
              <a:spcBef>
                <a:spcPts val="0"/>
              </a:spcBef>
              <a:spcAft>
                <a:spcPts val="0"/>
              </a:spcAft>
            </a:pPr>
            <a:r>
              <a:rPr lang="en-US"/>
              <a:t>Tested on production stamps and with customer clients</a:t>
            </a:r>
          </a:p>
          <a:p>
            <a:pPr indent="-298450" lvl="0" marL="457200" marR="0" rtl="0" algn="l">
              <a:lnSpc>
                <a:spcPct val="100000"/>
              </a:lnSpc>
              <a:spcBef>
                <a:spcPts val="0"/>
              </a:spcBef>
              <a:spcAft>
                <a:spcPts val="0"/>
              </a:spcAft>
              <a:buClr>
                <a:schemeClr val="dk1"/>
              </a:buClr>
              <a:buSzPct val="100000"/>
              <a:buFont typeface="Arial"/>
            </a:pPr>
            <a:r>
              <a:rPr lang="en-US"/>
              <a:t>Left - Table throughput: </a:t>
            </a:r>
          </a:p>
          <a:p>
            <a:pPr indent="-298450" lvl="1" marL="914400" marR="0" rtl="0" algn="l">
              <a:lnSpc>
                <a:spcPct val="100000"/>
              </a:lnSpc>
              <a:spcBef>
                <a:spcPts val="0"/>
              </a:spcBef>
              <a:spcAft>
                <a:spcPts val="0"/>
              </a:spcAft>
              <a:buClr>
                <a:schemeClr val="dk1"/>
              </a:buClr>
              <a:buSzPct val="100000"/>
              <a:buFont typeface="Arial"/>
            </a:pPr>
            <a:r>
              <a:rPr lang="en-US"/>
              <a:t>Batch PUT is 3x as fast because it minimizes number of network roundtrips</a:t>
            </a:r>
          </a:p>
          <a:p>
            <a:pPr indent="-228600" lvl="1" marL="914400" marR="0" rtl="0" algn="l">
              <a:lnSpc>
                <a:spcPct val="100000"/>
              </a:lnSpc>
              <a:spcBef>
                <a:spcPts val="0"/>
              </a:spcBef>
              <a:spcAft>
                <a:spcPts val="0"/>
              </a:spcAft>
            </a:pPr>
            <a:r>
              <a:rPr lang="en-US"/>
              <a:t>Scales linearly which is great</a:t>
            </a:r>
          </a:p>
          <a:p>
            <a:pPr indent="-228600" lvl="0" marL="457200" marR="0" rtl="0" algn="l">
              <a:lnSpc>
                <a:spcPct val="100000"/>
              </a:lnSpc>
              <a:spcBef>
                <a:spcPts val="0"/>
              </a:spcBef>
              <a:spcAft>
                <a:spcPts val="0"/>
              </a:spcAft>
            </a:pPr>
            <a:r>
              <a:rPr lang="en-US"/>
              <a:t>Right - Blob throughput:</a:t>
            </a:r>
          </a:p>
          <a:p>
            <a:pPr indent="-228600" lvl="1" marL="914400" marR="0" rtl="0" algn="l">
              <a:lnSpc>
                <a:spcPct val="100000"/>
              </a:lnSpc>
              <a:spcBef>
                <a:spcPts val="0"/>
              </a:spcBef>
              <a:spcAft>
                <a:spcPts val="0"/>
              </a:spcAft>
            </a:pPr>
            <a:r>
              <a:rPr lang="en-US"/>
              <a:t>Scales linearly up to 8 VMs. After 8 VMs, network is saturated client-side</a:t>
            </a:r>
          </a:p>
          <a:p>
            <a:pPr indent="0" lvl="0" marR="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298450" lvl="0" marL="457200" marR="0" rtl="0" algn="l">
              <a:lnSpc>
                <a:spcPct val="100000"/>
              </a:lnSpc>
              <a:spcBef>
                <a:spcPts val="0"/>
              </a:spcBef>
              <a:spcAft>
                <a:spcPts val="0"/>
              </a:spcAft>
              <a:buClr>
                <a:schemeClr val="dk1"/>
              </a:buClr>
              <a:buSzPct val="100000"/>
              <a:buFont typeface="Arial"/>
            </a:pPr>
            <a:r>
              <a:rPr lang="en-US"/>
              <a:t>Blobs account for a minority of requests but a majority of capacity</a:t>
            </a:r>
          </a:p>
          <a:p>
            <a:pPr indent="-228600" lvl="1" marL="914400" marR="0" rtl="0" algn="l">
              <a:lnSpc>
                <a:spcPct val="100000"/>
              </a:lnSpc>
              <a:spcBef>
                <a:spcPts val="0"/>
              </a:spcBef>
              <a:spcAft>
                <a:spcPts val="0"/>
              </a:spcAft>
            </a:pPr>
            <a:r>
              <a:rPr lang="en-US"/>
              <a:t>Queues account for very little capacity because things are typically taken off a queue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298450" lvl="0" marL="457200" marR="0" rtl="0" algn="l">
              <a:lnSpc>
                <a:spcPct val="100000"/>
              </a:lnSpc>
              <a:spcBef>
                <a:spcPts val="0"/>
              </a:spcBef>
              <a:spcAft>
                <a:spcPts val="0"/>
              </a:spcAft>
              <a:buClr>
                <a:schemeClr val="dk1"/>
              </a:buClr>
              <a:buSzPct val="100000"/>
              <a:buFont typeface="Arial"/>
            </a:pPr>
            <a:r>
              <a:rPr lang="en-US"/>
              <a:t>Computer vs. Storage important because Redshift</a:t>
            </a:r>
          </a:p>
          <a:p>
            <a:pPr indent="-228600" lvl="0" marL="457200" marR="0" rtl="0" algn="l">
              <a:lnSpc>
                <a:spcPct val="100000"/>
              </a:lnSpc>
              <a:spcBef>
                <a:spcPts val="0"/>
              </a:spcBef>
              <a:spcAft>
                <a:spcPts val="0"/>
              </a:spcAft>
            </a:pPr>
            <a:r>
              <a:rPr lang="en-US"/>
              <a:t>Decided on range based partitioning because it allows them to co-locate one customer’s data in one partition (good sequentia reads)</a:t>
            </a:r>
          </a:p>
          <a:p>
            <a:pPr indent="-228600" lvl="1" marL="914400" marR="0" rtl="0" algn="l">
              <a:lnSpc>
                <a:spcPct val="100000"/>
              </a:lnSpc>
              <a:spcBef>
                <a:spcPts val="0"/>
              </a:spcBef>
              <a:spcAft>
                <a:spcPts val="0"/>
              </a:spcAft>
            </a:pPr>
            <a:r>
              <a:rPr lang="en-US"/>
              <a:t>Hash would’ve been good because you get load balancing for free</a:t>
            </a:r>
          </a:p>
          <a:p>
            <a:pPr indent="-228600" lvl="2" marL="1371600" marR="0" rtl="0" algn="l">
              <a:lnSpc>
                <a:spcPct val="100000"/>
              </a:lnSpc>
              <a:spcBef>
                <a:spcPts val="0"/>
              </a:spcBef>
              <a:spcAft>
                <a:spcPts val="0"/>
              </a:spcAft>
            </a:pPr>
            <a:r>
              <a:rPr lang="en-US"/>
              <a:t>They had to build their own load balancing system</a:t>
            </a:r>
          </a:p>
          <a:p>
            <a:pPr indent="-228600" lvl="0" marL="457200" marR="0" rtl="0" algn="l">
              <a:lnSpc>
                <a:spcPct val="100000"/>
              </a:lnSpc>
              <a:spcBef>
                <a:spcPts val="0"/>
              </a:spcBef>
              <a:spcAft>
                <a:spcPts val="0"/>
              </a:spcAft>
            </a:pPr>
            <a:r>
              <a:rPr lang="en-US"/>
              <a:t>Too many accounts and partitions to keep track of which accounts are behaving badly, so they use a sample-and-hold algorithm to keep track of the top N accounts behaving the worst</a:t>
            </a:r>
          </a:p>
          <a:p>
            <a:pPr indent="-228600" lvl="1" marL="914400" marR="0" rtl="0" algn="l">
              <a:lnSpc>
                <a:spcPct val="100000"/>
              </a:lnSpc>
              <a:spcBef>
                <a:spcPts val="0"/>
              </a:spcBef>
              <a:spcAft>
                <a:spcPts val="0"/>
              </a:spcAft>
            </a:pPr>
            <a:r>
              <a:rPr lang="en-US"/>
              <a:t>Handled at the partition layer</a:t>
            </a:r>
          </a:p>
          <a:p>
            <a:pPr indent="-228600" lvl="0" marL="457200" marR="0" rtl="0" algn="l">
              <a:lnSpc>
                <a:spcPct val="100000"/>
              </a:lnSpc>
              <a:spcBef>
                <a:spcPts val="0"/>
              </a:spcBef>
              <a:spcAft>
                <a:spcPts val="0"/>
              </a:spcAft>
            </a:pPr>
            <a:r>
              <a:rPr lang="en-US"/>
              <a:t>Microsoft developed a bespoke algorithm to load balance RangePartitons based on load, capacity, CPU, network</a:t>
            </a:r>
          </a:p>
          <a:p>
            <a:pPr indent="-228600" lvl="0" marL="457200" marR="0" rtl="0" algn="l">
              <a:lnSpc>
                <a:spcPct val="100000"/>
              </a:lnSpc>
              <a:spcBef>
                <a:spcPts val="0"/>
              </a:spcBef>
              <a:spcAft>
                <a:spcPts val="0"/>
              </a:spcAft>
            </a:pPr>
            <a:r>
              <a:rPr lang="en-US"/>
              <a:t>They go to great lengths to emphasize how the append-only stream layer simplified the semantics of storage and recovery</a:t>
            </a:r>
          </a:p>
          <a:p>
            <a:pPr indent="-228600" lvl="0" marL="457200" marR="0" rtl="0" algn="l">
              <a:lnSpc>
                <a:spcPct val="100000"/>
              </a:lnSpc>
              <a:spcBef>
                <a:spcPts val="0"/>
              </a:spcBef>
              <a:spcAft>
                <a:spcPts val="0"/>
              </a:spcAft>
            </a:pPr>
            <a:r>
              <a:rPr lang="en-US"/>
              <a:t>They claim WAS provides strong consistency and high availability. This is in opposition to the CAP theorem. </a:t>
            </a:r>
          </a:p>
          <a:p>
            <a:pPr indent="-228600" lvl="1" marL="914400" marR="0" rtl="0" algn="l">
              <a:lnSpc>
                <a:spcPct val="100000"/>
              </a:lnSpc>
              <a:spcBef>
                <a:spcPts val="0"/>
              </a:spcBef>
              <a:spcAft>
                <a:spcPts val="0"/>
              </a:spcAft>
            </a:pPr>
            <a:r>
              <a:rPr lang="en-US"/>
              <a:t>Published before Cloud Spanner :P</a:t>
            </a:r>
          </a:p>
          <a:p>
            <a:pPr indent="-228600" lvl="1" marL="914400" marR="0" rtl="0" algn="l">
              <a:lnSpc>
                <a:spcPct val="100000"/>
              </a:lnSpc>
              <a:spcBef>
                <a:spcPts val="0"/>
              </a:spcBef>
              <a:spcAft>
                <a:spcPts val="0"/>
              </a:spcAft>
            </a:pPr>
            <a:r>
              <a:rPr lang="en-US"/>
              <a:t>Achieved through designing their failure modes to isolate network partition issues.</a:t>
            </a:r>
          </a:p>
          <a:p>
            <a:pPr indent="-228600" lvl="1" marL="914400" marR="0" rtl="0" algn="l">
              <a:lnSpc>
                <a:spcPct val="100000"/>
              </a:lnSpc>
              <a:spcBef>
                <a:spcPts val="0"/>
              </a:spcBef>
              <a:spcAft>
                <a:spcPts val="0"/>
              </a:spcAft>
            </a:pPr>
            <a:r>
              <a:rPr lang="en-US"/>
              <a:t>For instance, if a router fails (messages drop), that rack is immediately removed from the system which protects </a:t>
            </a:r>
            <a:r>
              <a:rPr lang="en-US"/>
              <a:t>consistency</a:t>
            </a:r>
            <a:r>
              <a:rPr lang="en-US"/>
              <a:t> and availability of the rest of the system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241300" lvl="0" marL="171450" marR="0" rtl="0" algn="l">
              <a:lnSpc>
                <a:spcPct val="100000"/>
              </a:lnSpc>
              <a:spcBef>
                <a:spcPts val="0"/>
              </a:spcBef>
              <a:spcAft>
                <a:spcPts val="0"/>
              </a:spcAft>
              <a:buClr>
                <a:srgbClr val="000000"/>
              </a:buClr>
              <a:buSzPct val="100000"/>
              <a:buFont typeface="Arial"/>
              <a:buNone/>
            </a:pPr>
            <a:r>
              <a:rPr lang="en-US"/>
              <a:t>export AZURE_STORAGE_ACCOUNT='howiedistributedpaper' AZURE_STORAGE_KEY='+XlsrP4pGyZBjA4KKmoCt4jHw1amwJTU0+0w2BP8WdDCATe1xbQrrXrqU2fQ5PiM8YhyQQyhrIs6hvCBVDEgcQ=='</a:t>
            </a:r>
          </a:p>
          <a:p>
            <a:pPr indent="-241300" lvl="0" marL="171450" marR="0" rtl="0" algn="l">
              <a:lnSpc>
                <a:spcPct val="100000"/>
              </a:lnSpc>
              <a:spcBef>
                <a:spcPts val="0"/>
              </a:spcBef>
              <a:spcAft>
                <a:spcPts val="0"/>
              </a:spcAft>
              <a:buClr>
                <a:srgbClr val="000000"/>
              </a:buClr>
              <a:buSzPct val="100000"/>
              <a:buFont typeface="Arial"/>
              <a:buNone/>
            </a:pPr>
            <a:r>
              <a:rPr lang="en-US"/>
              <a:t>az storage blob upload -f /root/.bash_profile -c whatever -n my_bash_profile</a:t>
            </a:r>
          </a:p>
          <a:p>
            <a:pPr indent="-241300" lvl="0" marL="171450" marR="0" rtl="0" algn="l">
              <a:lnSpc>
                <a:spcPct val="100000"/>
              </a:lnSpc>
              <a:spcBef>
                <a:spcPts val="0"/>
              </a:spcBef>
              <a:spcAft>
                <a:spcPts val="0"/>
              </a:spcAft>
              <a:buClr>
                <a:srgbClr val="000000"/>
              </a:buClr>
              <a:buSzPct val="100000"/>
              <a:buFont typeface="Arial"/>
              <a:buNone/>
            </a:pPr>
            <a:r>
              <a:rPr lang="en-US"/>
              <a:t>az storage table create -n papertable</a:t>
            </a:r>
          </a:p>
          <a:p>
            <a:pPr indent="-241300" lvl="0" marL="171450" marR="0" rtl="0" algn="l">
              <a:lnSpc>
                <a:spcPct val="100000"/>
              </a:lnSpc>
              <a:spcBef>
                <a:spcPts val="0"/>
              </a:spcBef>
              <a:spcAft>
                <a:spcPts val="0"/>
              </a:spcAft>
              <a:buClr>
                <a:srgbClr val="000000"/>
              </a:buClr>
              <a:buSzPct val="100000"/>
              <a:buFont typeface="Arial"/>
              <a:buNone/>
            </a:pPr>
            <a:r>
              <a:rPr lang="en-US"/>
              <a:t>az storage entity insert -t papertable -e PartitionKey=example-creation-creativities RowKey=howie Content=very_low</a:t>
            </a:r>
          </a:p>
          <a:p>
            <a:pPr indent="-241300" lvl="0" marL="171450" marR="0" rtl="0" algn="l">
              <a:lnSpc>
                <a:spcPct val="100000"/>
              </a:lnSpc>
              <a:spcBef>
                <a:spcPts val="0"/>
              </a:spcBef>
              <a:spcAft>
                <a:spcPts val="0"/>
              </a:spcAft>
              <a:buClr>
                <a:srgbClr val="000000"/>
              </a:buClr>
              <a:buSzPct val="100000"/>
              <a:buFont typeface="Arial"/>
              <a:buNone/>
            </a:pPr>
            <a:r>
              <a:rPr lang="en-US"/>
              <a:t>az storage entity show -t papertable --partition-key example-creation-creativities --row-key howie</a:t>
            </a:r>
          </a:p>
          <a:p>
            <a:pPr indent="-241300" lvl="0" marL="171450" marR="0" rtl="0" algn="l">
              <a:lnSpc>
                <a:spcPct val="100000"/>
              </a:lnSpc>
              <a:spcBef>
                <a:spcPts val="0"/>
              </a:spcBef>
              <a:spcAft>
                <a:spcPts val="0"/>
              </a:spcAft>
              <a:buClr>
                <a:srgbClr val="000000"/>
              </a:buClr>
              <a:buSzPct val="100000"/>
              <a:buFont typeface="Arial"/>
              <a:buNone/>
            </a:pPr>
            <a:r>
              <a:t/>
            </a:r>
            <a:endParaRPr/>
          </a:p>
          <a:p>
            <a:pPr indent="-171450" lvl="0" marL="171450" marR="0" rtl="0" algn="l">
              <a:lnSpc>
                <a:spcPct val="100000"/>
              </a:lnSpc>
              <a:spcBef>
                <a:spcPts val="0"/>
              </a:spcBef>
              <a:spcAft>
                <a:spcPts val="0"/>
              </a:spcAft>
              <a:buClr>
                <a:schemeClr val="dk1"/>
              </a:buClr>
              <a:buSzPct val="250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171450" lvl="0" marL="171450" marR="0" rtl="0" algn="l">
              <a:lnSpc>
                <a:spcPct val="100000"/>
              </a:lnSpc>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69850" lvl="0" rtl="0">
              <a:lnSpc>
                <a:spcPct val="115000"/>
              </a:lnSpc>
              <a:spcBef>
                <a:spcPts val="0"/>
              </a:spcBef>
              <a:buClr>
                <a:srgbClr val="000000"/>
              </a:buClr>
              <a:buSzPct val="100000"/>
              <a:buFont typeface="Arial"/>
              <a:buNone/>
            </a:pPr>
            <a:r>
              <a:rPr lang="en-US"/>
              <a:t>WAS is a scalable cloud storage system that has been in prod since 2008.</a:t>
            </a:r>
          </a:p>
          <a:p>
            <a:pPr indent="-69850" lvl="0" rtl="0">
              <a:lnSpc>
                <a:spcPct val="115000"/>
              </a:lnSpc>
              <a:spcBef>
                <a:spcPts val="0"/>
              </a:spcBef>
              <a:buClr>
                <a:srgbClr val="000000"/>
              </a:buClr>
              <a:buSzPct val="100000"/>
              <a:buFont typeface="Arial"/>
              <a:buNone/>
            </a:pPr>
            <a:r>
              <a:rPr lang="en-US"/>
              <a:t>It provides the customers the ability to store limitless amount of data for any duration of time.</a:t>
            </a:r>
          </a:p>
          <a:p>
            <a:pPr indent="-69850" lvl="0" rtl="0">
              <a:lnSpc>
                <a:spcPct val="115000"/>
              </a:lnSpc>
              <a:spcBef>
                <a:spcPts val="0"/>
              </a:spcBef>
              <a:buClr>
                <a:srgbClr val="000000"/>
              </a:buClr>
              <a:buSzPct val="100000"/>
              <a:buFont typeface="Arial"/>
              <a:buNone/>
            </a:pPr>
            <a:r>
              <a:rPr lang="en-US"/>
              <a:t>WAS customers have access to their data from anywhere, at any time, and they only pay for what they use and store.</a:t>
            </a:r>
          </a:p>
          <a:p>
            <a:pPr indent="-69850" lvl="0" rtl="0">
              <a:lnSpc>
                <a:spcPct val="115000"/>
              </a:lnSpc>
              <a:spcBef>
                <a:spcPts val="0"/>
              </a:spcBef>
              <a:buClr>
                <a:srgbClr val="000000"/>
              </a:buClr>
              <a:buSzPct val="100000"/>
              <a:buFont typeface="Arial"/>
              <a:buNone/>
            </a:pPr>
            <a:r>
              <a:rPr lang="en-US"/>
              <a:t>WAS provides cloud storage in the of Blobs(user files),Tables(structured storage) and Queues(message delivery).</a:t>
            </a:r>
          </a:p>
          <a:p>
            <a:pPr indent="-69850" lvl="0" rtl="0">
              <a:lnSpc>
                <a:spcPct val="115000"/>
              </a:lnSpc>
              <a:spcBef>
                <a:spcPts val="0"/>
              </a:spcBef>
              <a:buClr>
                <a:srgbClr val="000000"/>
              </a:buClr>
              <a:buSzPct val="100000"/>
              <a:buFont typeface="Arial"/>
              <a:buNone/>
            </a:pPr>
            <a:r>
              <a:rPr lang="en-US"/>
              <a:t>Inside microsoft, this is used for applications such as social networking search, serving video, music and game content, managing medical records. In addition, there are thousands of customers outside MS using WAS and anyone can sign up over the internet to use WAS.</a:t>
            </a:r>
          </a:p>
          <a:p>
            <a:pPr indent="-171450" lvl="0" marL="171450" marR="0" rtl="0" algn="l">
              <a:lnSpc>
                <a:spcPct val="100000"/>
              </a:lnSpc>
              <a:spcBef>
                <a:spcPts val="0"/>
              </a:spcBef>
              <a:spcAft>
                <a:spcPts val="0"/>
              </a:spcAft>
              <a:buClr>
                <a:schemeClr val="dk1"/>
              </a:buClr>
              <a:buSzPct val="250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69850" lvl="0" rtl="0">
              <a:lnSpc>
                <a:spcPct val="115000"/>
              </a:lnSpc>
              <a:spcBef>
                <a:spcPts val="0"/>
              </a:spcBef>
              <a:buClr>
                <a:srgbClr val="000000"/>
              </a:buClr>
              <a:buSzPct val="100000"/>
              <a:buFont typeface="Arial"/>
              <a:buNone/>
            </a:pPr>
            <a:r>
              <a:rPr lang="en-US"/>
              <a:t>In the process of building WAS, feedback was taken from the external and internal customers and this influenced the design decisions.</a:t>
            </a:r>
          </a:p>
          <a:p>
            <a:pPr indent="-69850" lvl="0" rtl="0">
              <a:lnSpc>
                <a:spcPct val="115000"/>
              </a:lnSpc>
              <a:spcBef>
                <a:spcPts val="0"/>
              </a:spcBef>
              <a:buClr>
                <a:srgbClr val="000000"/>
              </a:buClr>
              <a:buSzPct val="100000"/>
              <a:buFont typeface="Arial"/>
              <a:buNone/>
            </a:pPr>
            <a:r>
              <a:rPr lang="en-US"/>
              <a:t>-Especially enterprise customers moving their LOB to cloud. (CAP Theorem- A DS cannot have availability, consistency and partition tolerance at the same time.) WAS provides all at the same time. </a:t>
            </a:r>
          </a:p>
          <a:p>
            <a:pPr indent="-69850" lvl="0" rtl="0">
              <a:lnSpc>
                <a:spcPct val="115000"/>
              </a:lnSpc>
              <a:spcBef>
                <a:spcPts val="0"/>
              </a:spcBef>
              <a:buClr>
                <a:srgbClr val="000000"/>
              </a:buClr>
              <a:buSzPct val="100000"/>
              <a:buFont typeface="Arial"/>
              <a:buNone/>
            </a:pPr>
            <a:r>
              <a:rPr lang="en-US"/>
              <a:t>-</a:t>
            </a:r>
          </a:p>
          <a:p>
            <a:pPr indent="-69850" lvl="0" rtl="0">
              <a:lnSpc>
                <a:spcPct val="115000"/>
              </a:lnSpc>
              <a:spcBef>
                <a:spcPts val="0"/>
              </a:spcBef>
              <a:buClr>
                <a:srgbClr val="000000"/>
              </a:buClr>
              <a:buSzPct val="100000"/>
              <a:buFont typeface="Arial"/>
              <a:buNone/>
            </a:pPr>
            <a:r>
              <a:rPr lang="en-US"/>
              <a:t>-WAS implements a GNS that allows data to be stored and accessed in a consistent manner from any part of the world( more on the next slide).</a:t>
            </a:r>
          </a:p>
          <a:p>
            <a:pPr indent="-69850" lvl="0" rtl="0">
              <a:lnSpc>
                <a:spcPct val="115000"/>
              </a:lnSpc>
              <a:spcBef>
                <a:spcPts val="0"/>
              </a:spcBef>
              <a:buClr>
                <a:srgbClr val="000000"/>
              </a:buClr>
              <a:buSzPct val="100000"/>
              <a:buFont typeface="Arial"/>
              <a:buNone/>
            </a:pPr>
            <a:r>
              <a:rPr lang="en-US"/>
              <a:t>-</a:t>
            </a:r>
          </a:p>
          <a:p>
            <a:pPr indent="-69850" lvl="0" rtl="0">
              <a:lnSpc>
                <a:spcPct val="115000"/>
              </a:lnSpc>
              <a:spcBef>
                <a:spcPts val="0"/>
              </a:spcBef>
              <a:buClr>
                <a:srgbClr val="000000"/>
              </a:buClr>
              <a:buSzPct val="100000"/>
              <a:buFont typeface="Arial"/>
              <a:buNone/>
            </a:pPr>
            <a:r>
              <a:rPr lang="en-US"/>
              <a:t>-WAS stores customer data across multiple data centres – so this redundancy helps to recover the data in-case of disasters like earthquake</a:t>
            </a:r>
          </a:p>
          <a:p>
            <a:pPr indent="-69850" lvl="0" rtl="0">
              <a:lnSpc>
                <a:spcPct val="115000"/>
              </a:lnSpc>
              <a:spcBef>
                <a:spcPts val="0"/>
              </a:spcBef>
              <a:buClr>
                <a:srgbClr val="000000"/>
              </a:buClr>
              <a:buSzPct val="100000"/>
              <a:buFont typeface="Arial"/>
              <a:buNone/>
            </a:pPr>
            <a:r>
              <a:t/>
            </a:r>
            <a:endParaRPr/>
          </a:p>
          <a:p>
            <a:pPr indent="-69850" lvl="0" rtl="0">
              <a:lnSpc>
                <a:spcPct val="115000"/>
              </a:lnSpc>
              <a:spcBef>
                <a:spcPts val="0"/>
              </a:spcBef>
              <a:buClr>
                <a:srgbClr val="000000"/>
              </a:buClr>
              <a:buSzPct val="100000"/>
              <a:buFont typeface="Arial"/>
              <a:buNone/>
            </a:pPr>
            <a:r>
              <a:rPr lang="en-US"/>
              <a:t>-To reduce/optimize the storage cost, many customers are served from the same shared storage infrastructure. </a:t>
            </a:r>
          </a:p>
          <a:p>
            <a:pPr indent="-171450" lvl="0" marL="171450" marR="0" rtl="0" algn="l">
              <a:lnSpc>
                <a:spcPct val="100000"/>
              </a:lnSpc>
              <a:spcBef>
                <a:spcPts val="0"/>
              </a:spcBef>
              <a:spcAft>
                <a:spcPts val="0"/>
              </a:spcAft>
              <a:buClr>
                <a:schemeClr val="dk1"/>
              </a:buClr>
              <a:buSzPct val="250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rtl="0">
              <a:lnSpc>
                <a:spcPct val="115000"/>
              </a:lnSpc>
              <a:spcBef>
                <a:spcPts val="0"/>
              </a:spcBef>
              <a:buNone/>
            </a:pPr>
            <a:r>
              <a:rPr lang="en-US"/>
              <a:t>WAS provides a single global namespace</a:t>
            </a:r>
            <a:r>
              <a:rPr lang="en-US"/>
              <a:t> that is scalable.</a:t>
            </a:r>
          </a:p>
          <a:p>
            <a:pPr indent="0" lvl="0" rtl="0">
              <a:lnSpc>
                <a:spcPct val="115000"/>
              </a:lnSpc>
              <a:spcBef>
                <a:spcPts val="0"/>
              </a:spcBef>
              <a:buNone/>
            </a:pPr>
            <a:r>
              <a:rPr lang="en-US"/>
              <a:t> The storage space is broken down into 3 parts - an account name, a partition name, and an object name.</a:t>
            </a:r>
          </a:p>
          <a:p>
            <a:pPr indent="0" lvl="0" rtl="0">
              <a:lnSpc>
                <a:spcPct val="115000"/>
              </a:lnSpc>
              <a:spcBef>
                <a:spcPts val="0"/>
              </a:spcBef>
              <a:buNone/>
            </a:pPr>
            <a:r>
              <a:rPr lang="en-US"/>
              <a:t>AccountName - customer selected account name for accessing storage and is part of the DNS host name. used to locate the primary storage cluster and data center where</a:t>
            </a:r>
          </a:p>
          <a:p>
            <a:pPr indent="0" lvl="0" rtl="0">
              <a:lnSpc>
                <a:spcPct val="115000"/>
              </a:lnSpc>
              <a:spcBef>
                <a:spcPts val="0"/>
              </a:spcBef>
              <a:buNone/>
            </a:pPr>
            <a:r>
              <a:rPr lang="en-US"/>
              <a:t>the data is stored. This is the location where all requests for this account will goto.</a:t>
            </a:r>
          </a:p>
          <a:p>
            <a:pPr indent="0" lvl="0" rtl="0">
              <a:lnSpc>
                <a:spcPct val="115000"/>
              </a:lnSpc>
              <a:spcBef>
                <a:spcPts val="0"/>
              </a:spcBef>
              <a:buNone/>
            </a:pPr>
            <a:r>
              <a:rPr lang="en-US"/>
              <a:t>PartitionName locates the data once a request reaches the storage cluster</a:t>
            </a:r>
          </a:p>
          <a:p>
            <a:pPr indent="0" lvl="0" rtl="0">
              <a:lnSpc>
                <a:spcPct val="115000"/>
              </a:lnSpc>
              <a:spcBef>
                <a:spcPts val="0"/>
              </a:spcBef>
              <a:buNone/>
            </a:pPr>
            <a:r>
              <a:rPr lang="en-US"/>
              <a:t>When a PartitionName holds many objects, the ObjectName identifies individual objects within that partition. </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lang="en-US">
                <a:solidFill>
                  <a:srgbClr val="000000"/>
                </a:solidFill>
              </a:rPr>
              <a:t>When an application requests a new account for storing data, it specifies the location affinity for that storage(eg US north). The location service then chooses a storage stamp within the location  as primary storage stamp for that account. The LS stores all the metadata for the account in that storage stamp so that the stamp can start accepting requests from the assigned account. The LS also updates the DNS so that any requests from this account will be routed to the VIP(virtual IP) is the resp storage stamp.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69850" lvl="0" rtl="0">
              <a:lnSpc>
                <a:spcPct val="115000"/>
              </a:lnSpc>
              <a:spcBef>
                <a:spcPts val="0"/>
              </a:spcBef>
              <a:buClr>
                <a:srgbClr val="000000"/>
              </a:buClr>
              <a:buSzPct val="100000"/>
              <a:buFont typeface="Arial"/>
              <a:buNone/>
            </a:pPr>
            <a:r>
              <a:rPr lang="en-US">
                <a:solidFill>
                  <a:srgbClr val="000000"/>
                </a:solidFill>
              </a:rPr>
              <a:t>Each cluster is typically 10-20 storage nodes.</a:t>
            </a:r>
            <a:r>
              <a:rPr lang="en-US">
                <a:solidFill>
                  <a:srgbClr val="000000"/>
                </a:solidFill>
                <a:latin typeface="Times New Roman"/>
                <a:ea typeface="Times New Roman"/>
                <a:cs typeface="Times New Roman"/>
                <a:sym typeface="Times New Roman"/>
              </a:rPr>
              <a:t> </a:t>
            </a:r>
          </a:p>
          <a:p>
            <a:pPr indent="-69850" lvl="0" rtl="0">
              <a:lnSpc>
                <a:spcPct val="115000"/>
              </a:lnSpc>
              <a:spcBef>
                <a:spcPts val="0"/>
              </a:spcBef>
              <a:buClr>
                <a:srgbClr val="000000"/>
              </a:buClr>
              <a:buSzPct val="100000"/>
              <a:buFont typeface="Arial"/>
              <a:buNone/>
            </a:pPr>
            <a:r>
              <a:rPr lang="en-US">
                <a:solidFill>
                  <a:srgbClr val="000000"/>
                </a:solidFill>
              </a:rPr>
              <a:t>Inorder to provide low cost cloud storage, the storage( in production) should be highly utilized as possible. The goal is to keep SS utilized upto 70% - avoid going above 80%- since 20% is kept reserve incase of rack failures.</a:t>
            </a:r>
          </a:p>
          <a:p>
            <a:pPr indent="-69850" lvl="0" rtl="0">
              <a:lnSpc>
                <a:spcPct val="115000"/>
              </a:lnSpc>
              <a:spcBef>
                <a:spcPts val="0"/>
              </a:spcBef>
              <a:buClr>
                <a:srgbClr val="000000"/>
              </a:buClr>
              <a:buSzPct val="100000"/>
              <a:buFont typeface="Arial"/>
              <a:buNone/>
            </a:pPr>
            <a:r>
              <a:rPr lang="en-US">
                <a:solidFill>
                  <a:srgbClr val="000000"/>
                </a:solidFill>
              </a:rPr>
              <a:t>Thus when the storage stamps reaches 70% utilization, the location services migrates account to a different stamps using inter stamp replication.</a:t>
            </a:r>
          </a:p>
          <a:p>
            <a:pPr indent="-69850" lvl="0" rtl="0">
              <a:lnSpc>
                <a:spcPct val="115000"/>
              </a:lnSpc>
              <a:spcBef>
                <a:spcPts val="0"/>
              </a:spcBef>
              <a:buClr>
                <a:srgbClr val="000000"/>
              </a:buClr>
              <a:buSzPct val="100000"/>
              <a:buFont typeface="Arial"/>
              <a:buNone/>
            </a:pPr>
            <a:r>
              <a:rPr lang="en-US">
                <a:solidFill>
                  <a:srgbClr val="000000"/>
                </a:solidFill>
              </a:rPr>
              <a:t>LS allocates accounts to storage stamps and manages them across storage stamps for disaster recovery and load balancing.</a:t>
            </a:r>
          </a:p>
          <a:p>
            <a:pPr indent="-69850" lvl="0" rtl="0">
              <a:lnSpc>
                <a:spcPct val="115000"/>
              </a:lnSpc>
              <a:spcBef>
                <a:spcPts val="0"/>
              </a:spcBef>
              <a:buClr>
                <a:srgbClr val="000000"/>
              </a:buClr>
              <a:buSzPct val="100000"/>
              <a:buFont typeface="Arial"/>
              <a:buNone/>
            </a:pPr>
            <a:r>
              <a:rPr lang="en-US">
                <a:solidFill>
                  <a:srgbClr val="000000"/>
                </a:solidFill>
              </a:rPr>
              <a:t>The LS has ability to add new regions, new locations to a region, new stamps to a location.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241300" lvl="0" marL="171450" marR="0" rtl="0" algn="l">
              <a:lnSpc>
                <a:spcPct val="100000"/>
              </a:lnSpc>
              <a:spcBef>
                <a:spcPts val="0"/>
              </a:spcBef>
              <a:spcAft>
                <a:spcPts val="0"/>
              </a:spcAft>
              <a:buClr>
                <a:srgbClr val="000000"/>
              </a:buClr>
              <a:buSzPct val="100000"/>
              <a:buFont typeface="Arial"/>
              <a:buNone/>
            </a:pPr>
            <a:r>
              <a:rPr lang="en-US"/>
              <a:t>Stream layer stores the bits on disk and is in charge of distributing and replicating the data across many servers to keep data durable within a storage stamp. It understands files( which are streams ), how to store them, how to replicate them ect, but it does not understand the semantics. Data is stored in the stream layer and accessed from the partition layer.</a:t>
            </a:r>
          </a:p>
          <a:p>
            <a:pPr indent="-241300" lvl="0" marL="171450" marR="0" rtl="0" algn="l">
              <a:lnSpc>
                <a:spcPct val="100000"/>
              </a:lnSpc>
              <a:spcBef>
                <a:spcPts val="0"/>
              </a:spcBef>
              <a:spcAft>
                <a:spcPts val="0"/>
              </a:spcAft>
              <a:buClr>
                <a:srgbClr val="000000"/>
              </a:buClr>
              <a:buSzPct val="100000"/>
              <a:buFont typeface="Arial"/>
              <a:buNone/>
            </a:pPr>
            <a:r>
              <a:rPr lang="en-US"/>
              <a:t>Partition layer – understanding higher level abstractions, providing transaction ordering and strong consistency for objects, caching object data to reduce disk i/os.</a:t>
            </a:r>
          </a:p>
          <a:p>
            <a:pPr indent="-241300" lvl="0" marL="171450" marR="0" rtl="0" algn="l">
              <a:lnSpc>
                <a:spcPct val="100000"/>
              </a:lnSpc>
              <a:spcBef>
                <a:spcPts val="0"/>
              </a:spcBef>
              <a:spcAft>
                <a:spcPts val="0"/>
              </a:spcAft>
              <a:buClr>
                <a:srgbClr val="000000"/>
              </a:buClr>
              <a:buSzPct val="100000"/>
              <a:buFont typeface="Arial"/>
              <a:buNone/>
            </a:pPr>
            <a:r>
              <a:rPr lang="en-US"/>
              <a:t>responsibility of this layer is to achieve scalability by partitioning all of the data objects within a stamp. All objects have a partition name, and are served by different partition servers.</a:t>
            </a:r>
          </a:p>
          <a:p>
            <a:pPr indent="-241300" lvl="0" marL="171450" marR="0" rtl="0" algn="l">
              <a:lnSpc>
                <a:spcPct val="100000"/>
              </a:lnSpc>
              <a:spcBef>
                <a:spcPts val="0"/>
              </a:spcBef>
              <a:spcAft>
                <a:spcPts val="0"/>
              </a:spcAft>
              <a:buClr>
                <a:srgbClr val="000000"/>
              </a:buClr>
              <a:buSzPct val="100000"/>
              <a:buFont typeface="Arial"/>
              <a:buNone/>
            </a:pPr>
            <a:r>
              <a:rPr lang="en-US"/>
              <a:t>It is also responsible for automatic load balancing</a:t>
            </a:r>
          </a:p>
          <a:p>
            <a:pPr indent="-241300" lvl="0" marL="171450" marR="0" rtl="0" algn="l">
              <a:lnSpc>
                <a:spcPct val="100000"/>
              </a:lnSpc>
              <a:spcBef>
                <a:spcPts val="0"/>
              </a:spcBef>
              <a:spcAft>
                <a:spcPts val="0"/>
              </a:spcAft>
              <a:buClr>
                <a:srgbClr val="000000"/>
              </a:buClr>
              <a:buSzPct val="100000"/>
              <a:buFont typeface="Arial"/>
              <a:buNone/>
            </a:pPr>
            <a:r>
              <a:rPr lang="en-US"/>
              <a:t> The (FE) layer consists of a set of stateless servers that take incoming requests. Upon receiving a request, an FE looks up the AccountName, authenticates and authorizes the request, then routes the request to a partition server in the partition layer.</a:t>
            </a:r>
          </a:p>
          <a:p>
            <a:pPr indent="-171450" lvl="0" marL="171450" marR="0" rtl="0" algn="l">
              <a:lnSpc>
                <a:spcPct val="100000"/>
              </a:lnSpc>
              <a:spcBef>
                <a:spcPts val="0"/>
              </a:spcBef>
              <a:spcAft>
                <a:spcPts val="0"/>
              </a:spcAft>
              <a:buClr>
                <a:schemeClr val="dk1"/>
              </a:buClr>
              <a:buSzPct val="250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a:t>Intra stamp replication - is focused on making sure all the data written into a stamp is kept durable within that stamp.</a:t>
            </a:r>
          </a:p>
          <a:p>
            <a:pPr lvl="0" rtl="0">
              <a:spcBef>
                <a:spcPts val="0"/>
              </a:spcBef>
              <a:buNone/>
            </a:pPr>
            <a:r>
              <a:rPr lang="en-US"/>
              <a:t>Intra-stamp replication is done completely by the stream layer and is on the critical path of the customer’s requests.</a:t>
            </a:r>
          </a:p>
          <a:p>
            <a:pPr lvl="0">
              <a:spcBef>
                <a:spcPts val="0"/>
              </a:spcBef>
              <a:buNone/>
            </a:pPr>
            <a:r>
              <a:rPr lang="en-US"/>
              <a:t>Inter stamp replication is focused on replicating data across stamps. This is done in the background and is NOT on the critical path of the customer’s requests.</a:t>
            </a:r>
          </a:p>
          <a:p>
            <a:pPr lvl="0" rtl="0">
              <a:spcBef>
                <a:spcPts val="0"/>
              </a:spcBef>
              <a:buNone/>
            </a:pPr>
            <a:r>
              <a:rPr lang="en-US"/>
              <a:t> Inter-stamp replication is focused on replicating objects and the transactions applied to those objects, whereas intra-stamp replication is focused on replicating blocks of disk storage that are used to make up the objects.</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5"/>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3" y="3158250"/>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3"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7"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49" y="3969100"/>
            <a:ext cx="7136667" cy="152400"/>
            <a:chOff x="1346433" y="3969087"/>
            <a:chExt cx="6452100" cy="152400"/>
          </a:xfrm>
        </p:grpSpPr>
        <p:cxnSp>
          <p:nvCxnSpPr>
            <p:cNvPr id="16" name="Shape 16"/>
            <p:cNvCxnSpPr/>
            <p:nvPr/>
          </p:nvCxnSpPr>
          <p:spPr>
            <a:xfrm>
              <a:off x="1346433"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3"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398"/>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chemeClr val="accent1"/>
              </a:buClr>
              <a:buFont typeface="PT Sans Narrow"/>
              <a:buNone/>
              <a:defRPr b="1" i="0" sz="5400" u="none" cap="none" strike="noStrike">
                <a:solidFill>
                  <a:schemeClr val="accent1"/>
                </a:solidFill>
                <a:latin typeface="PT Sans Narrow"/>
                <a:ea typeface="PT Sans Narrow"/>
                <a:cs typeface="PT Sans Narrow"/>
                <a:sym typeface="PT Sans Narrow"/>
              </a:defRPr>
            </a:lvl1pPr>
            <a:lvl2pPr indent="0" lvl="1"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2pPr>
            <a:lvl3pPr indent="0" lvl="2"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3pPr>
            <a:lvl4pPr indent="0" lvl="3"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4pPr>
            <a:lvl5pPr indent="0" lvl="4"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5pPr>
            <a:lvl6pPr indent="0" lvl="5"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6pPr>
            <a:lvl7pPr indent="0" lvl="6"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7pPr>
            <a:lvl8pPr indent="0" lvl="7"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8pPr>
            <a:lvl9pPr indent="0" lvl="8" algn="ctr">
              <a:spcBef>
                <a:spcPts val="0"/>
              </a:spcBef>
              <a:buClr>
                <a:schemeClr val="accent1"/>
              </a:buClr>
              <a:buFont typeface="PT Sans Narrow"/>
              <a:buNone/>
              <a:defRPr b="1" sz="5400">
                <a:solidFill>
                  <a:schemeClr val="accent1"/>
                </a:solidFill>
                <a:latin typeface="PT Sans Narrow"/>
                <a:ea typeface="PT Sans Narrow"/>
                <a:cs typeface="PT Sans Narrow"/>
                <a:sym typeface="PT Sans Narrow"/>
              </a:defRPr>
            </a:lvl9pPr>
          </a:lstStyle>
          <a:p/>
        </p:txBody>
      </p:sp>
      <p:sp>
        <p:nvSpPr>
          <p:cNvPr id="19" name="Shape 19"/>
          <p:cNvSpPr txBox="1"/>
          <p:nvPr>
            <p:ph idx="1" type="subTitle"/>
          </p:nvPr>
        </p:nvSpPr>
        <p:spPr>
          <a:xfrm>
            <a:off x="2137225" y="2850039"/>
            <a:ext cx="4870498"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1pPr>
            <a:lvl2pPr indent="0" lvl="1" marL="4572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2pPr>
            <a:lvl3pPr indent="0" lvl="2" marL="9144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3pPr>
            <a:lvl4pPr indent="0" lvl="3" marL="13716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4pPr>
            <a:lvl5pPr indent="0" lvl="4" marL="18288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5pPr>
            <a:lvl6pPr indent="0" lvl="5" marL="22860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6pPr>
            <a:lvl7pPr indent="0" lvl="6" marL="27432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7pPr>
            <a:lvl8pPr indent="0" lvl="7" marL="32004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8pPr>
            <a:lvl9pPr indent="0" lvl="8" marL="3657600" marR="0" rtl="0" algn="ctr">
              <a:lnSpc>
                <a:spcPct val="100000"/>
              </a:lnSpc>
              <a:spcBef>
                <a:spcPts val="0"/>
              </a:spcBef>
              <a:spcAft>
                <a:spcPts val="0"/>
              </a:spcAft>
              <a:buClr>
                <a:schemeClr val="dk2"/>
              </a:buClr>
              <a:buFont typeface="Open Sans"/>
              <a:buNone/>
              <a:defRPr b="0" i="0" sz="2400" u="none" cap="none" strike="noStrike">
                <a:solidFill>
                  <a:schemeClr val="dk2"/>
                </a:solidFill>
                <a:latin typeface="Open Sans"/>
                <a:ea typeface="Open Sans"/>
                <a:cs typeface="Open Sans"/>
                <a:sym typeface="Open Sans"/>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445025"/>
            <a:ext cx="8520599" cy="7073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24" name="Shape 24"/>
          <p:cNvSpPr txBox="1"/>
          <p:nvPr>
            <p:ph idx="1" type="body"/>
          </p:nvPr>
        </p:nvSpPr>
        <p:spPr>
          <a:xfrm>
            <a:off x="311700" y="1266325"/>
            <a:ext cx="8520599" cy="33027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Font typeface="Open Sans"/>
              <a:buNone/>
              <a:defRPr b="0" i="0" sz="18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7073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8"/>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PT Sans Narrow"/>
              <a:buNone/>
              <a:defRPr b="1" i="0" sz="24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2400">
                <a:solidFill>
                  <a:schemeClr val="accent1"/>
                </a:solidFill>
                <a:latin typeface="PT Sans Narrow"/>
                <a:ea typeface="PT Sans Narrow"/>
                <a:cs typeface="PT Sans Narrow"/>
                <a:sym typeface="PT Sans Narrow"/>
              </a:defRPr>
            </a:lvl9pPr>
          </a:lstStyle>
          <a:p/>
        </p:txBody>
      </p:sp>
      <p:sp>
        <p:nvSpPr>
          <p:cNvPr id="31" name="Shape 31"/>
          <p:cNvSpPr txBox="1"/>
          <p:nvPr>
            <p:ph idx="1" type="body"/>
          </p:nvPr>
        </p:nvSpPr>
        <p:spPr>
          <a:xfrm>
            <a:off x="311700" y="1389600"/>
            <a:ext cx="2807999" cy="3179400"/>
          </a:xfrm>
          <a:prstGeom prst="rect">
            <a:avLst/>
          </a:prstGeom>
          <a:noFill/>
          <a:ln>
            <a:noFill/>
          </a:ln>
        </p:spPr>
        <p:txBody>
          <a:bodyPr anchorCtr="0" anchor="t" bIns="91425" lIns="91425" rIns="91425" wrap="square" tIns="91425"/>
          <a:lstStyle>
            <a:lvl1pPr indent="0" lvl="0" marL="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1pPr>
            <a:lvl2pPr indent="0" lvl="1" marL="457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200" u="none" cap="none" strike="noStrike">
                <a:solidFill>
                  <a:schemeClr val="dk2"/>
                </a:solidFill>
                <a:latin typeface="Open Sans"/>
                <a:ea typeface="Open Sans"/>
                <a:cs typeface="Open Sans"/>
                <a:sym typeface="Open Sans"/>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311700" y="4230725"/>
            <a:ext cx="5998800" cy="598799"/>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2"/>
              </a:buClr>
              <a:buFont typeface="PT Sans Narrow"/>
              <a:buNone/>
              <a:defRPr b="0" i="0" sz="2400" u="none" cap="none" strike="noStrike">
                <a:solidFill>
                  <a:schemeClr val="dk2"/>
                </a:solidFill>
                <a:latin typeface="PT Sans Narrow"/>
                <a:ea typeface="PT Sans Narrow"/>
                <a:cs typeface="PT Sans Narrow"/>
                <a:sym typeface="PT Sans Narrow"/>
              </a:defRPr>
            </a:lvl1pPr>
            <a:lvl2pPr indent="0" lvl="1" marL="457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2pPr>
            <a:lvl3pPr indent="0" lvl="2" marL="914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3pPr>
            <a:lvl4pPr indent="0" lvl="3" marL="1371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4pPr>
            <a:lvl5pPr indent="0" lvl="4" marL="18288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5pPr>
            <a:lvl6pPr indent="0" lvl="5" marL="22860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6pPr>
            <a:lvl7pPr indent="0" lvl="6" marL="27432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7pPr>
            <a:lvl8pPr indent="0" lvl="7" marL="32004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8pPr>
            <a:lvl9pPr indent="0" lvl="8" marL="3657600" marR="0" rtl="0" algn="l">
              <a:lnSpc>
                <a:spcPct val="115000"/>
              </a:lnSpc>
              <a:spcBef>
                <a:spcPts val="0"/>
              </a:spcBef>
              <a:spcAft>
                <a:spcPts val="1600"/>
              </a:spcAft>
              <a:buClr>
                <a:schemeClr val="dk2"/>
              </a:buClr>
              <a:buFont typeface="Open Sans"/>
              <a:buNone/>
              <a:defRPr b="0" i="0" sz="1400" u="none" cap="none" strike="noStrike">
                <a:solidFill>
                  <a:schemeClr val="dk2"/>
                </a:solidFill>
                <a:latin typeface="Open Sans"/>
                <a:ea typeface="Open Sans"/>
                <a:cs typeface="Open Sans"/>
                <a:sym typeface="Open Sans"/>
              </a:defRPr>
            </a:lvl9pPr>
          </a:lstStyle>
          <a:p/>
        </p:txBody>
      </p:sp>
      <p:sp>
        <p:nvSpPr>
          <p:cNvPr id="35" name="Shape 35"/>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6" name="Shape 36"/>
        <p:cNvGrpSpPr/>
        <p:nvPr/>
      </p:nvGrpSpPr>
      <p:grpSpPr>
        <a:xfrm>
          <a:off x="0" y="0"/>
          <a:ext cx="0" cy="0"/>
          <a:chOff x="0" y="0"/>
          <a:chExt cx="0" cy="0"/>
        </a:xfrm>
      </p:grpSpPr>
      <p:sp>
        <p:nvSpPr>
          <p:cNvPr id="37" name="Shape 37"/>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7073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Font typeface="PT Sans Narrow"/>
              <a:buNone/>
              <a:defRPr b="1" i="0" sz="3600" u="none" cap="none" strike="noStrike">
                <a:solidFill>
                  <a:schemeClr val="accent1"/>
                </a:solidFill>
                <a:latin typeface="PT Sans Narrow"/>
                <a:ea typeface="PT Sans Narrow"/>
                <a:cs typeface="PT Sans Narrow"/>
                <a:sym typeface="PT Sans Narrow"/>
              </a:defRPr>
            </a:lvl1pPr>
            <a:lvl2pPr indent="0" lvl="1">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2pPr>
            <a:lvl3pPr indent="0" lvl="2">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3pPr>
            <a:lvl4pPr indent="0" lvl="3">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4pPr>
            <a:lvl5pPr indent="0" lvl="4">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5pPr>
            <a:lvl6pPr indent="0" lvl="5">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6pPr>
            <a:lvl7pPr indent="0" lvl="6">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7pPr>
            <a:lvl8pPr indent="0" lvl="7">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8pPr>
            <a:lvl9pPr indent="0" lvl="8">
              <a:spcBef>
                <a:spcPts val="0"/>
              </a:spcBef>
              <a:buClr>
                <a:schemeClr val="accent1"/>
              </a:buClr>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599" cy="3302700"/>
          </a:xfrm>
          <a:prstGeom prst="rect">
            <a:avLst/>
          </a:prstGeom>
          <a:noFill/>
          <a:ln>
            <a:noFill/>
          </a:ln>
        </p:spPr>
        <p:txBody>
          <a:bodyPr anchorCtr="0" anchor="t" bIns="91425" lIns="91425" rIns="91425" wrap="square" tIns="91425"/>
          <a:lstStyle>
            <a:lvl1pPr indent="114300" lvl="0" marL="0" marR="0" rtl="0" algn="l">
              <a:lnSpc>
                <a:spcPct val="115000"/>
              </a:lnSpc>
              <a:spcBef>
                <a:spcPts val="0"/>
              </a:spcBef>
              <a:spcAft>
                <a:spcPts val="1600"/>
              </a:spcAft>
              <a:buClr>
                <a:schemeClr val="dk2"/>
              </a:buClr>
              <a:buSzPct val="100000"/>
              <a:buFont typeface="Open Sans"/>
              <a:buChar char="●"/>
              <a:defRPr b="0" i="0" sz="1800" u="none" cap="none" strike="noStrike">
                <a:solidFill>
                  <a:schemeClr val="dk2"/>
                </a:solidFill>
                <a:latin typeface="Open Sans"/>
                <a:ea typeface="Open Sans"/>
                <a:cs typeface="Open Sans"/>
                <a:sym typeface="Open Sans"/>
              </a:defRPr>
            </a:lvl1pPr>
            <a:lvl2pPr indent="88900" lvl="1" marL="457200" marR="0" rtl="0" algn="l">
              <a:lnSpc>
                <a:spcPct val="115000"/>
              </a:lnSpc>
              <a:spcBef>
                <a:spcPts val="0"/>
              </a:spcBef>
              <a:spcAft>
                <a:spcPts val="1600"/>
              </a:spcAft>
              <a:buClr>
                <a:schemeClr val="dk2"/>
              </a:buClr>
              <a:buSzPct val="100000"/>
              <a:buFont typeface="Open Sans"/>
              <a:buChar char="○"/>
              <a:defRPr b="0" i="0" sz="1400" u="none" cap="none" strike="noStrike">
                <a:solidFill>
                  <a:schemeClr val="dk2"/>
                </a:solidFill>
                <a:latin typeface="Open Sans"/>
                <a:ea typeface="Open Sans"/>
                <a:cs typeface="Open Sans"/>
                <a:sym typeface="Open Sans"/>
              </a:defRPr>
            </a:lvl2pPr>
            <a:lvl3pPr indent="88900" lvl="2" marL="914400" marR="0" rtl="0" algn="l">
              <a:lnSpc>
                <a:spcPct val="115000"/>
              </a:lnSpc>
              <a:spcBef>
                <a:spcPts val="0"/>
              </a:spcBef>
              <a:spcAft>
                <a:spcPts val="1600"/>
              </a:spcAft>
              <a:buClr>
                <a:schemeClr val="dk2"/>
              </a:buClr>
              <a:buSzPct val="100000"/>
              <a:buFont typeface="Open Sans"/>
              <a:buChar char="■"/>
              <a:defRPr b="0" i="0" sz="1400" u="none" cap="none" strike="noStrike">
                <a:solidFill>
                  <a:schemeClr val="dk2"/>
                </a:solidFill>
                <a:latin typeface="Open Sans"/>
                <a:ea typeface="Open Sans"/>
                <a:cs typeface="Open Sans"/>
                <a:sym typeface="Open Sans"/>
              </a:defRPr>
            </a:lvl3pPr>
            <a:lvl4pPr indent="88900" lvl="3" marL="1371600" marR="0" rtl="0" algn="l">
              <a:lnSpc>
                <a:spcPct val="115000"/>
              </a:lnSpc>
              <a:spcBef>
                <a:spcPts val="0"/>
              </a:spcBef>
              <a:spcAft>
                <a:spcPts val="1600"/>
              </a:spcAft>
              <a:buClr>
                <a:schemeClr val="dk2"/>
              </a:buClr>
              <a:buSzPct val="100000"/>
              <a:buFont typeface="Open Sans"/>
              <a:buChar char="●"/>
              <a:defRPr b="0" i="0" sz="1400" u="none" cap="none" strike="noStrike">
                <a:solidFill>
                  <a:schemeClr val="dk2"/>
                </a:solidFill>
                <a:latin typeface="Open Sans"/>
                <a:ea typeface="Open Sans"/>
                <a:cs typeface="Open Sans"/>
                <a:sym typeface="Open Sans"/>
              </a:defRPr>
            </a:lvl4pPr>
            <a:lvl5pPr indent="88900" lvl="4" marL="1828800" marR="0" rtl="0" algn="l">
              <a:lnSpc>
                <a:spcPct val="115000"/>
              </a:lnSpc>
              <a:spcBef>
                <a:spcPts val="0"/>
              </a:spcBef>
              <a:spcAft>
                <a:spcPts val="1600"/>
              </a:spcAft>
              <a:buClr>
                <a:schemeClr val="dk2"/>
              </a:buClr>
              <a:buSzPct val="100000"/>
              <a:buFont typeface="Open Sans"/>
              <a:buChar char="○"/>
              <a:defRPr b="0" i="0" sz="1400" u="none" cap="none" strike="noStrike">
                <a:solidFill>
                  <a:schemeClr val="dk2"/>
                </a:solidFill>
                <a:latin typeface="Open Sans"/>
                <a:ea typeface="Open Sans"/>
                <a:cs typeface="Open Sans"/>
                <a:sym typeface="Open Sans"/>
              </a:defRPr>
            </a:lvl5pPr>
            <a:lvl6pPr indent="88900" lvl="5" marL="2286000" marR="0" rtl="0" algn="l">
              <a:lnSpc>
                <a:spcPct val="115000"/>
              </a:lnSpc>
              <a:spcBef>
                <a:spcPts val="0"/>
              </a:spcBef>
              <a:spcAft>
                <a:spcPts val="1600"/>
              </a:spcAft>
              <a:buClr>
                <a:schemeClr val="dk2"/>
              </a:buClr>
              <a:buSzPct val="100000"/>
              <a:buFont typeface="Open Sans"/>
              <a:buChar char="■"/>
              <a:defRPr b="0" i="0" sz="1400" u="none" cap="none" strike="noStrike">
                <a:solidFill>
                  <a:schemeClr val="dk2"/>
                </a:solidFill>
                <a:latin typeface="Open Sans"/>
                <a:ea typeface="Open Sans"/>
                <a:cs typeface="Open Sans"/>
                <a:sym typeface="Open Sans"/>
              </a:defRPr>
            </a:lvl6pPr>
            <a:lvl7pPr indent="88900" lvl="6" marL="2743200" marR="0" rtl="0" algn="l">
              <a:lnSpc>
                <a:spcPct val="115000"/>
              </a:lnSpc>
              <a:spcBef>
                <a:spcPts val="0"/>
              </a:spcBef>
              <a:spcAft>
                <a:spcPts val="1600"/>
              </a:spcAft>
              <a:buClr>
                <a:schemeClr val="dk2"/>
              </a:buClr>
              <a:buSzPct val="100000"/>
              <a:buFont typeface="Open Sans"/>
              <a:buChar char="●"/>
              <a:defRPr b="0" i="0" sz="1400" u="none" cap="none" strike="noStrike">
                <a:solidFill>
                  <a:schemeClr val="dk2"/>
                </a:solidFill>
                <a:latin typeface="Open Sans"/>
                <a:ea typeface="Open Sans"/>
                <a:cs typeface="Open Sans"/>
                <a:sym typeface="Open Sans"/>
              </a:defRPr>
            </a:lvl7pPr>
            <a:lvl8pPr indent="88900" lvl="7" marL="3200400" marR="0" rtl="0" algn="l">
              <a:lnSpc>
                <a:spcPct val="115000"/>
              </a:lnSpc>
              <a:spcBef>
                <a:spcPts val="0"/>
              </a:spcBef>
              <a:spcAft>
                <a:spcPts val="1600"/>
              </a:spcAft>
              <a:buClr>
                <a:schemeClr val="dk2"/>
              </a:buClr>
              <a:buSzPct val="100000"/>
              <a:buFont typeface="Open Sans"/>
              <a:buChar char="○"/>
              <a:defRPr b="0" i="0" sz="1400" u="none" cap="none" strike="noStrike">
                <a:solidFill>
                  <a:schemeClr val="dk2"/>
                </a:solidFill>
                <a:latin typeface="Open Sans"/>
                <a:ea typeface="Open Sans"/>
                <a:cs typeface="Open Sans"/>
                <a:sym typeface="Open Sans"/>
              </a:defRPr>
            </a:lvl8pPr>
            <a:lvl9pPr indent="88900" lvl="8" marL="3657600" marR="0" rtl="0" algn="l">
              <a:lnSpc>
                <a:spcPct val="115000"/>
              </a:lnSpc>
              <a:spcBef>
                <a:spcPts val="0"/>
              </a:spcBef>
              <a:spcAft>
                <a:spcPts val="1600"/>
              </a:spcAft>
              <a:buClr>
                <a:schemeClr val="dk2"/>
              </a:buClr>
              <a:buSzPct val="1000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SzPct val="25000"/>
              <a:buFont typeface="Open Sans"/>
              <a:buNone/>
            </a:pPr>
            <a:fld id="{00000000-1234-1234-1234-123412341234}" type="slidenum">
              <a:rPr b="0" i="0" lang="en-US" sz="1000" u="none" cap="none" strike="noStrike">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Shape 42"/>
          <p:cNvSpPr txBox="1"/>
          <p:nvPr>
            <p:ph type="ctrTitle"/>
          </p:nvPr>
        </p:nvSpPr>
        <p:spPr>
          <a:xfrm>
            <a:off x="1004125" y="1885164"/>
            <a:ext cx="7136700" cy="1022398"/>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chemeClr val="accent1"/>
              </a:buClr>
              <a:buSzPct val="25000"/>
              <a:buFont typeface="PT Sans Narrow"/>
              <a:buNone/>
            </a:pPr>
            <a:r>
              <a:rPr b="1" i="0" lang="en-US" sz="5400" u="none" cap="none" strike="noStrike">
                <a:solidFill>
                  <a:schemeClr val="accent1"/>
                </a:solidFill>
                <a:latin typeface="PT Sans Narrow"/>
                <a:ea typeface="PT Sans Narrow"/>
                <a:cs typeface="PT Sans Narrow"/>
                <a:sym typeface="PT Sans Narrow"/>
              </a:rPr>
              <a:t>Windows Azure Storage</a:t>
            </a:r>
          </a:p>
        </p:txBody>
      </p:sp>
      <p:sp>
        <p:nvSpPr>
          <p:cNvPr id="43" name="Shape 43"/>
          <p:cNvSpPr txBox="1"/>
          <p:nvPr>
            <p:ph idx="1" type="subTitle"/>
          </p:nvPr>
        </p:nvSpPr>
        <p:spPr>
          <a:xfrm>
            <a:off x="2137225" y="2850039"/>
            <a:ext cx="4870498" cy="7926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2"/>
              </a:buClr>
              <a:buSzPct val="25000"/>
              <a:buFont typeface="Open Sans"/>
              <a:buNone/>
            </a:pPr>
            <a:r>
              <a:rPr b="0" i="0" lang="en-US" sz="2400" u="none" cap="none" strike="noStrike">
                <a:solidFill>
                  <a:schemeClr val="dk2"/>
                </a:solidFill>
                <a:latin typeface="Open Sans"/>
                <a:ea typeface="Open Sans"/>
                <a:cs typeface="Open Sans"/>
                <a:sym typeface="Open Sans"/>
              </a:rPr>
              <a:t>A Highly available cloud storage service with strong consistency</a:t>
            </a:r>
          </a:p>
          <a:p>
            <a:pPr indent="0" lvl="0" marL="0" marR="0" rtl="0" algn="ctr">
              <a:lnSpc>
                <a:spcPct val="100000"/>
              </a:lnSpc>
              <a:spcBef>
                <a:spcPts val="0"/>
              </a:spcBef>
              <a:spcAft>
                <a:spcPts val="0"/>
              </a:spcAft>
              <a:buClr>
                <a:schemeClr val="dk2"/>
              </a:buClr>
              <a:buSzPct val="25000"/>
              <a:buFont typeface="Open Sans"/>
              <a:buNone/>
            </a:pPr>
            <a:r>
              <a:rPr lang="en-US" sz="1600">
                <a:solidFill>
                  <a:srgbClr val="999999"/>
                </a:solidFill>
              </a:rPr>
              <a:t>Calder, et al.</a:t>
            </a:r>
          </a:p>
          <a:p>
            <a:pPr indent="0" lvl="0" marL="0" marR="0" rtl="0" algn="ctr">
              <a:lnSpc>
                <a:spcPct val="100000"/>
              </a:lnSpc>
              <a:spcBef>
                <a:spcPts val="0"/>
              </a:spcBef>
              <a:spcAft>
                <a:spcPts val="0"/>
              </a:spcAft>
              <a:buClr>
                <a:schemeClr val="dk2"/>
              </a:buClr>
              <a:buSzPct val="25000"/>
              <a:buFont typeface="Open Sans"/>
              <a:buNone/>
            </a:pPr>
            <a:r>
              <a:t/>
            </a:r>
            <a:endParaRPr b="0" i="0" sz="600" u="none" cap="none" strike="noStrike">
              <a:solidFill>
                <a:schemeClr val="dk2"/>
              </a:solidFill>
              <a:latin typeface="Open Sans"/>
              <a:ea typeface="Open Sans"/>
              <a:cs typeface="Open Sans"/>
              <a:sym typeface="Open Sans"/>
            </a:endParaRPr>
          </a:p>
          <a:p>
            <a:pPr indent="0" lvl="0" marL="0" marR="0" rtl="0" algn="ctr">
              <a:lnSpc>
                <a:spcPct val="100000"/>
              </a:lnSpc>
              <a:spcBef>
                <a:spcPts val="0"/>
              </a:spcBef>
              <a:spcAft>
                <a:spcPts val="0"/>
              </a:spcAft>
              <a:buClr>
                <a:schemeClr val="dk2"/>
              </a:buClr>
              <a:buSzPct val="25000"/>
              <a:buFont typeface="Open Sans"/>
              <a:buNone/>
            </a:pPr>
            <a:r>
              <a:t/>
            </a:r>
            <a:endParaRPr b="0" i="0" sz="1200" u="none" cap="none" strike="noStrike">
              <a:solidFill>
                <a:schemeClr val="dk2"/>
              </a:solidFill>
              <a:latin typeface="Open Sans"/>
              <a:ea typeface="Open Sans"/>
              <a:cs typeface="Open Sans"/>
              <a:sym typeface="Open Sans"/>
            </a:endParaRPr>
          </a:p>
        </p:txBody>
      </p:sp>
      <p:sp>
        <p:nvSpPr>
          <p:cNvPr id="44" name="Shape 44"/>
          <p:cNvSpPr txBox="1"/>
          <p:nvPr/>
        </p:nvSpPr>
        <p:spPr>
          <a:xfrm>
            <a:off x="3072000" y="4075950"/>
            <a:ext cx="3559500" cy="735600"/>
          </a:xfrm>
          <a:prstGeom prst="rect">
            <a:avLst/>
          </a:prstGeom>
          <a:noFill/>
          <a:ln>
            <a:noFill/>
          </a:ln>
        </p:spPr>
        <p:txBody>
          <a:bodyPr anchorCtr="0" anchor="ctr" bIns="91425" lIns="91425" rIns="91425" wrap="square" tIns="91425">
            <a:noAutofit/>
          </a:bodyPr>
          <a:lstStyle/>
          <a:p>
            <a:pPr lvl="0" rtl="0" algn="ctr">
              <a:spcBef>
                <a:spcPts val="0"/>
              </a:spcBef>
              <a:buNone/>
            </a:pPr>
            <a:r>
              <a:rPr lang="en-US" sz="1200">
                <a:solidFill>
                  <a:schemeClr val="dk2"/>
                </a:solidFill>
                <a:latin typeface="Open Sans"/>
                <a:ea typeface="Open Sans"/>
                <a:cs typeface="Open Sans"/>
                <a:sym typeface="Open Sans"/>
              </a:rPr>
              <a:t>Presenters: </a:t>
            </a:r>
            <a:r>
              <a:rPr lang="en-US" sz="1200">
                <a:solidFill>
                  <a:schemeClr val="dk2"/>
                </a:solidFill>
                <a:latin typeface="Open Sans"/>
                <a:ea typeface="Open Sans"/>
                <a:cs typeface="Open Sans"/>
                <a:sym typeface="Open Sans"/>
              </a:rPr>
              <a:t>Pankaja A. and  Howie Benefiel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Stream </a:t>
            </a:r>
            <a:r>
              <a:rPr lang="en-US"/>
              <a:t>Overview</a:t>
            </a:r>
          </a:p>
        </p:txBody>
      </p:sp>
      <p:sp>
        <p:nvSpPr>
          <p:cNvPr id="104" name="Shape 104"/>
          <p:cNvSpPr txBox="1"/>
          <p:nvPr>
            <p:ph idx="1" type="body"/>
          </p:nvPr>
        </p:nvSpPr>
        <p:spPr>
          <a:xfrm>
            <a:off x="311699" y="1359000"/>
            <a:ext cx="7576200" cy="15915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ct val="100000"/>
              <a:buFont typeface="Open Sans"/>
              <a:buChar char="●"/>
            </a:pPr>
            <a:r>
              <a:rPr lang="en-US"/>
              <a:t>A stream is an immutable ordered list of pointers which point to “extents”.</a:t>
            </a:r>
          </a:p>
          <a:p>
            <a:pPr indent="-228600" lvl="1" marL="914400" marR="0" rtl="0" algn="l">
              <a:lnSpc>
                <a:spcPct val="115000"/>
              </a:lnSpc>
              <a:spcBef>
                <a:spcPts val="0"/>
              </a:spcBef>
              <a:spcAft>
                <a:spcPts val="0"/>
              </a:spcAft>
              <a:buChar char="●"/>
            </a:pPr>
            <a:r>
              <a:rPr lang="en-US"/>
              <a:t>Looks like file to partition layer</a:t>
            </a:r>
          </a:p>
          <a:p>
            <a:pPr indent="-228600" lvl="0" marL="457200" marR="0" rtl="0" algn="l">
              <a:lnSpc>
                <a:spcPct val="115000"/>
              </a:lnSpc>
              <a:spcBef>
                <a:spcPts val="0"/>
              </a:spcBef>
              <a:spcAft>
                <a:spcPts val="0"/>
              </a:spcAft>
              <a:buChar char="●"/>
            </a:pPr>
            <a:r>
              <a:rPr lang="en-US"/>
              <a:t>An extent is an ordered list of blocks which are the fundamental unit of replication.</a:t>
            </a:r>
          </a:p>
          <a:p>
            <a:pPr indent="-228600" lvl="0" marL="457200" marR="0" rtl="0" algn="l">
              <a:lnSpc>
                <a:spcPct val="115000"/>
              </a:lnSpc>
              <a:spcBef>
                <a:spcPts val="0"/>
              </a:spcBef>
              <a:spcAft>
                <a:spcPts val="0"/>
              </a:spcAft>
              <a:buChar char="●"/>
            </a:pPr>
            <a:r>
              <a:rPr lang="en-US"/>
              <a:t>Blocks are the fundamental unit of data. </a:t>
            </a:r>
          </a:p>
          <a:p>
            <a:pPr indent="-228600" lvl="1" marL="914400" marR="0" rtl="0" algn="l">
              <a:lnSpc>
                <a:spcPct val="115000"/>
              </a:lnSpc>
              <a:spcBef>
                <a:spcPts val="0"/>
              </a:spcBef>
              <a:spcAft>
                <a:spcPts val="0"/>
              </a:spcAft>
              <a:buChar char="●"/>
            </a:pPr>
            <a:r>
              <a:rPr i="1" lang="en-US"/>
              <a:t>N</a:t>
            </a:r>
            <a:r>
              <a:rPr lang="en-US"/>
              <a:t> bytes, e.g., 4 MB </a:t>
            </a:r>
          </a:p>
        </p:txBody>
      </p:sp>
      <p:sp>
        <p:nvSpPr>
          <p:cNvPr id="105" name="Shape 105"/>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pic>
        <p:nvPicPr>
          <p:cNvPr id="106" name="Shape 106"/>
          <p:cNvPicPr preferRelativeResize="0"/>
          <p:nvPr/>
        </p:nvPicPr>
        <p:blipFill>
          <a:blip r:embed="rId3">
            <a:alphaModFix/>
          </a:blip>
          <a:stretch>
            <a:fillRect/>
          </a:stretch>
        </p:blipFill>
        <p:spPr>
          <a:xfrm>
            <a:off x="2003886" y="3493750"/>
            <a:ext cx="5136223" cy="1514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Stream </a:t>
            </a:r>
            <a:r>
              <a:rPr lang="en-US"/>
              <a:t>L</a:t>
            </a:r>
            <a:r>
              <a:rPr b="1" i="0" lang="en-US" sz="3600" u="none" cap="none" strike="noStrike">
                <a:solidFill>
                  <a:schemeClr val="accent1"/>
                </a:solidFill>
                <a:latin typeface="PT Sans Narrow"/>
                <a:ea typeface="PT Sans Narrow"/>
                <a:cs typeface="PT Sans Narrow"/>
                <a:sym typeface="PT Sans Narrow"/>
              </a:rPr>
              <a:t>ayer Architecture</a:t>
            </a:r>
          </a:p>
        </p:txBody>
      </p:sp>
      <p:sp>
        <p:nvSpPr>
          <p:cNvPr id="112" name="Shape 112"/>
          <p:cNvSpPr txBox="1"/>
          <p:nvPr>
            <p:ph idx="1" type="body"/>
          </p:nvPr>
        </p:nvSpPr>
        <p:spPr>
          <a:xfrm>
            <a:off x="311699" y="1359000"/>
            <a:ext cx="4260300" cy="2425500"/>
          </a:xfrm>
          <a:prstGeom prst="rect">
            <a:avLst/>
          </a:prstGeom>
          <a:noFill/>
          <a:ln>
            <a:noFill/>
          </a:ln>
        </p:spPr>
        <p:txBody>
          <a:bodyPr anchorCtr="0" anchor="t" bIns="91425" lIns="91425" rIns="91425" wrap="square" tIns="91425">
            <a:noAutofit/>
          </a:bodyPr>
          <a:lstStyle/>
          <a:p>
            <a:pPr indent="-228600" lvl="0" marL="457200" rtl="0">
              <a:spcBef>
                <a:spcPts val="0"/>
              </a:spcBef>
              <a:spcAft>
                <a:spcPts val="0"/>
              </a:spcAft>
              <a:buChar char="●"/>
            </a:pPr>
            <a:r>
              <a:rPr lang="en-US"/>
              <a:t>Contract to client (partition layer) says:</a:t>
            </a:r>
          </a:p>
          <a:p>
            <a:pPr indent="-228600" lvl="1" marL="914400" rtl="0">
              <a:spcBef>
                <a:spcPts val="0"/>
              </a:spcBef>
              <a:spcAft>
                <a:spcPts val="0"/>
              </a:spcAft>
              <a:buChar char="●"/>
            </a:pPr>
            <a:r>
              <a:rPr lang="en-US"/>
              <a:t> if client gets ack on write request, all reads of that data will see same data</a:t>
            </a:r>
          </a:p>
          <a:p>
            <a:pPr indent="-228600" lvl="1" marL="914400" rtl="0">
              <a:spcBef>
                <a:spcPts val="0"/>
              </a:spcBef>
              <a:spcAft>
                <a:spcPts val="0"/>
              </a:spcAft>
              <a:buChar char="●"/>
            </a:pPr>
            <a:r>
              <a:rPr lang="en-US"/>
              <a:t>Once an entity is sealed, all subsequent reads of that entity will see same contents</a:t>
            </a:r>
          </a:p>
          <a:p>
            <a:pPr indent="-342900" lvl="0" marL="457200" marR="0" rtl="0" algn="l">
              <a:lnSpc>
                <a:spcPct val="115000"/>
              </a:lnSpc>
              <a:spcBef>
                <a:spcPts val="0"/>
              </a:spcBef>
              <a:spcAft>
                <a:spcPts val="0"/>
              </a:spcAft>
              <a:buClr>
                <a:schemeClr val="dk2"/>
              </a:buClr>
              <a:buSzPct val="100000"/>
              <a:buFont typeface="Open Sans"/>
              <a:buChar char="●"/>
            </a:pPr>
            <a:r>
              <a:rPr lang="en-US"/>
              <a:t>Stream manager (SM) sends three replicas of entity to Entity Nodes (ENs)</a:t>
            </a:r>
          </a:p>
        </p:txBody>
      </p:sp>
      <p:sp>
        <p:nvSpPr>
          <p:cNvPr id="113" name="Shape 113"/>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pic>
        <p:nvPicPr>
          <p:cNvPr id="114" name="Shape 114"/>
          <p:cNvPicPr preferRelativeResize="0"/>
          <p:nvPr/>
        </p:nvPicPr>
        <p:blipFill>
          <a:blip r:embed="rId3">
            <a:alphaModFix/>
          </a:blip>
          <a:stretch>
            <a:fillRect/>
          </a:stretch>
        </p:blipFill>
        <p:spPr>
          <a:xfrm>
            <a:off x="4724399" y="1304824"/>
            <a:ext cx="3920097" cy="3323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Partition </a:t>
            </a:r>
            <a:r>
              <a:rPr lang="en-US"/>
              <a:t>Layer Components</a:t>
            </a:r>
          </a:p>
        </p:txBody>
      </p:sp>
      <p:sp>
        <p:nvSpPr>
          <p:cNvPr id="120" name="Shape 120"/>
          <p:cNvSpPr txBox="1"/>
          <p:nvPr>
            <p:ph idx="1" type="body"/>
          </p:nvPr>
        </p:nvSpPr>
        <p:spPr>
          <a:xfrm>
            <a:off x="311700" y="1359000"/>
            <a:ext cx="4179300" cy="34614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ct val="100000"/>
              <a:buFont typeface="Open Sans"/>
              <a:buChar char="●"/>
            </a:pPr>
            <a:r>
              <a:rPr b="1" lang="en-US"/>
              <a:t>Object Table (OT)</a:t>
            </a:r>
            <a:r>
              <a:rPr lang="en-US"/>
              <a:t> - Contains data about objects</a:t>
            </a:r>
          </a:p>
          <a:p>
            <a:pPr indent="-228600" lvl="0" marL="457200" marR="0" rtl="0" algn="l">
              <a:lnSpc>
                <a:spcPct val="115000"/>
              </a:lnSpc>
              <a:spcBef>
                <a:spcPts val="0"/>
              </a:spcBef>
              <a:spcAft>
                <a:spcPts val="0"/>
              </a:spcAft>
              <a:buChar char="●"/>
            </a:pPr>
            <a:r>
              <a:rPr b="1" lang="en-US"/>
              <a:t>RangePartition (RP)</a:t>
            </a:r>
            <a:r>
              <a:rPr lang="en-US"/>
              <a:t> - Non-overlapping partition of OT</a:t>
            </a:r>
          </a:p>
          <a:p>
            <a:pPr indent="-342900" lvl="0" marL="457200" marR="0" rtl="0" algn="l">
              <a:lnSpc>
                <a:spcPct val="115000"/>
              </a:lnSpc>
              <a:spcBef>
                <a:spcPts val="0"/>
              </a:spcBef>
              <a:spcAft>
                <a:spcPts val="0"/>
              </a:spcAft>
              <a:buClr>
                <a:schemeClr val="dk2"/>
              </a:buClr>
              <a:buSzPct val="100000"/>
              <a:buFont typeface="Open Sans"/>
              <a:buChar char="●"/>
            </a:pPr>
            <a:r>
              <a:rPr b="1" lang="en-US"/>
              <a:t>Partition Manager (PM)</a:t>
            </a:r>
            <a:r>
              <a:rPr lang="en-US"/>
              <a:t> - delegate RPs to Partition Servers</a:t>
            </a:r>
          </a:p>
          <a:p>
            <a:pPr indent="-228600" lvl="0" marL="457200" marR="0" rtl="0" algn="l">
              <a:lnSpc>
                <a:spcPct val="115000"/>
              </a:lnSpc>
              <a:spcBef>
                <a:spcPts val="0"/>
              </a:spcBef>
              <a:spcAft>
                <a:spcPts val="0"/>
              </a:spcAft>
              <a:buChar char="●"/>
            </a:pPr>
            <a:r>
              <a:rPr b="1" lang="en-US"/>
              <a:t>Partition Server (PS)</a:t>
            </a:r>
            <a:r>
              <a:rPr lang="en-US"/>
              <a:t>  - Serves requests for assigned RPs</a:t>
            </a:r>
          </a:p>
          <a:p>
            <a:pPr indent="-228600" lvl="0" marL="457200" marR="0" rtl="0" algn="l">
              <a:lnSpc>
                <a:spcPct val="115000"/>
              </a:lnSpc>
              <a:spcBef>
                <a:spcPts val="0"/>
              </a:spcBef>
              <a:spcAft>
                <a:spcPts val="0"/>
              </a:spcAft>
              <a:buChar char="●"/>
            </a:pPr>
            <a:r>
              <a:rPr b="1" lang="en-US"/>
              <a:t>Lock Service </a:t>
            </a:r>
            <a:r>
              <a:rPr lang="en-US"/>
              <a:t>- Used to elect leader and ensure one PS per RP</a:t>
            </a:r>
          </a:p>
        </p:txBody>
      </p:sp>
      <p:sp>
        <p:nvSpPr>
          <p:cNvPr id="121" name="Shape 121"/>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pic>
        <p:nvPicPr>
          <p:cNvPr id="122" name="Shape 122"/>
          <p:cNvPicPr preferRelativeResize="0"/>
          <p:nvPr/>
        </p:nvPicPr>
        <p:blipFill>
          <a:blip r:embed="rId3">
            <a:alphaModFix/>
          </a:blip>
          <a:stretch>
            <a:fillRect/>
          </a:stretch>
        </p:blipFill>
        <p:spPr>
          <a:xfrm>
            <a:off x="4653049" y="1710275"/>
            <a:ext cx="4179250" cy="271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Partition </a:t>
            </a:r>
            <a:r>
              <a:rPr lang="en-US"/>
              <a:t>Layer Operation</a:t>
            </a:r>
          </a:p>
        </p:txBody>
      </p:sp>
      <p:sp>
        <p:nvSpPr>
          <p:cNvPr id="128" name="Shape 128"/>
          <p:cNvSpPr txBox="1"/>
          <p:nvPr>
            <p:ph idx="1" type="body"/>
          </p:nvPr>
        </p:nvSpPr>
        <p:spPr>
          <a:xfrm>
            <a:off x="311698" y="1359000"/>
            <a:ext cx="8428263" cy="2425499"/>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ct val="100000"/>
              <a:buFont typeface="Open Sans"/>
              <a:buChar char="●"/>
            </a:pPr>
            <a:r>
              <a:rPr lang="en-US"/>
              <a:t>RP composed of in-memory and persistent (stream layer) data structures</a:t>
            </a:r>
          </a:p>
          <a:p>
            <a:pPr indent="-228600" lvl="0" marL="457200" marR="0" rtl="0" algn="l">
              <a:lnSpc>
                <a:spcPct val="115000"/>
              </a:lnSpc>
              <a:spcBef>
                <a:spcPts val="0"/>
              </a:spcBef>
              <a:spcAft>
                <a:spcPts val="0"/>
              </a:spcAft>
              <a:buChar char="●"/>
            </a:pPr>
            <a:r>
              <a:rPr lang="en-US"/>
              <a:t>Data Flow</a:t>
            </a:r>
          </a:p>
          <a:p>
            <a:pPr indent="-228600" lvl="1" marL="914400" marR="0" rtl="0" algn="l">
              <a:lnSpc>
                <a:spcPct val="115000"/>
              </a:lnSpc>
              <a:spcBef>
                <a:spcPts val="0"/>
              </a:spcBef>
              <a:spcAft>
                <a:spcPts val="0"/>
              </a:spcAft>
              <a:buChar char="●"/>
            </a:pPr>
            <a:r>
              <a:rPr lang="en-US"/>
              <a:t>FE makes write request -&gt; PL writes to commit log &amp; stores write in cache -&gt; return 200</a:t>
            </a:r>
          </a:p>
          <a:p>
            <a:pPr indent="-228600" lvl="0" marL="457200" marR="0" rtl="0" algn="l">
              <a:lnSpc>
                <a:spcPct val="115000"/>
              </a:lnSpc>
              <a:spcBef>
                <a:spcPts val="0"/>
              </a:spcBef>
              <a:spcAft>
                <a:spcPts val="0"/>
              </a:spcAft>
              <a:buChar char="●"/>
            </a:pPr>
            <a:r>
              <a:rPr lang="en-US"/>
              <a:t>If a RP becomes too large or too small, the RP is split or merged by the PM.</a:t>
            </a:r>
          </a:p>
          <a:p>
            <a:pPr indent="-228600" lvl="0" marL="457200" marR="0" rtl="0" algn="l">
              <a:lnSpc>
                <a:spcPct val="115000"/>
              </a:lnSpc>
              <a:spcBef>
                <a:spcPts val="0"/>
              </a:spcBef>
              <a:spcAft>
                <a:spcPts val="0"/>
              </a:spcAft>
              <a:buChar char="●"/>
            </a:pPr>
            <a:r>
              <a:rPr lang="en-US"/>
              <a:t>Partition layer handles asynchronous inter-stamp replication</a:t>
            </a:r>
          </a:p>
        </p:txBody>
      </p:sp>
      <p:sp>
        <p:nvSpPr>
          <p:cNvPr id="129" name="Shape 129"/>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Application Throughput</a:t>
            </a:r>
          </a:p>
        </p:txBody>
      </p:sp>
      <p:sp>
        <p:nvSpPr>
          <p:cNvPr id="135" name="Shape 135"/>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pic>
        <p:nvPicPr>
          <p:cNvPr id="136" name="Shape 136"/>
          <p:cNvPicPr preferRelativeResize="0"/>
          <p:nvPr/>
        </p:nvPicPr>
        <p:blipFill>
          <a:blip r:embed="rId3">
            <a:alphaModFix/>
          </a:blip>
          <a:stretch>
            <a:fillRect/>
          </a:stretch>
        </p:blipFill>
        <p:spPr>
          <a:xfrm>
            <a:off x="311700" y="1613024"/>
            <a:ext cx="4353725" cy="2496725"/>
          </a:xfrm>
          <a:prstGeom prst="rect">
            <a:avLst/>
          </a:prstGeom>
          <a:noFill/>
          <a:ln>
            <a:noFill/>
          </a:ln>
        </p:spPr>
      </p:pic>
      <p:pic>
        <p:nvPicPr>
          <p:cNvPr id="137" name="Shape 137"/>
          <p:cNvPicPr preferRelativeResize="0"/>
          <p:nvPr/>
        </p:nvPicPr>
        <p:blipFill>
          <a:blip r:embed="rId4">
            <a:alphaModFix/>
          </a:blip>
          <a:stretch>
            <a:fillRect/>
          </a:stretch>
        </p:blipFill>
        <p:spPr>
          <a:xfrm>
            <a:off x="4665423" y="1507710"/>
            <a:ext cx="4353726" cy="2707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Workload </a:t>
            </a:r>
            <a:r>
              <a:rPr lang="en-US"/>
              <a:t>P</a:t>
            </a:r>
            <a:r>
              <a:rPr b="1" i="0" lang="en-US" sz="3600" u="none" cap="none" strike="noStrike">
                <a:solidFill>
                  <a:schemeClr val="accent1"/>
                </a:solidFill>
                <a:latin typeface="PT Sans Narrow"/>
                <a:ea typeface="PT Sans Narrow"/>
                <a:cs typeface="PT Sans Narrow"/>
                <a:sym typeface="PT Sans Narrow"/>
              </a:rPr>
              <a:t>rofiles</a:t>
            </a:r>
          </a:p>
        </p:txBody>
      </p:sp>
      <p:sp>
        <p:nvSpPr>
          <p:cNvPr id="143" name="Shape 143"/>
          <p:cNvSpPr txBox="1"/>
          <p:nvPr>
            <p:ph idx="1" type="body"/>
          </p:nvPr>
        </p:nvSpPr>
        <p:spPr>
          <a:xfrm>
            <a:off x="311698" y="1359000"/>
            <a:ext cx="8428263" cy="2425499"/>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ct val="100000"/>
              <a:buFont typeface="Open Sans"/>
              <a:buChar char="●"/>
            </a:pPr>
            <a:r>
              <a:rPr lang="en-US"/>
              <a:t>Powers the Zune music storage service!</a:t>
            </a:r>
          </a:p>
          <a:p>
            <a:pPr indent="-228600" lvl="0" marL="457200" marR="0" rtl="0" algn="l">
              <a:lnSpc>
                <a:spcPct val="115000"/>
              </a:lnSpc>
              <a:spcBef>
                <a:spcPts val="0"/>
              </a:spcBef>
              <a:spcAft>
                <a:spcPts val="0"/>
              </a:spcAft>
              <a:buChar char="●"/>
            </a:pPr>
            <a:r>
              <a:rPr lang="en-US"/>
              <a:t>Across four workload profiles:</a:t>
            </a:r>
          </a:p>
          <a:p>
            <a:pPr lvl="0" marR="0" rtl="0" algn="l">
              <a:lnSpc>
                <a:spcPct val="115000"/>
              </a:lnSpc>
              <a:spcBef>
                <a:spcPts val="0"/>
              </a:spcBef>
              <a:spcAft>
                <a:spcPts val="0"/>
              </a:spcAft>
              <a:buNone/>
            </a:pPr>
            <a:r>
              <a:t/>
            </a:r>
            <a:endParaRPr/>
          </a:p>
        </p:txBody>
      </p:sp>
      <p:sp>
        <p:nvSpPr>
          <p:cNvPr id="144" name="Shape 144"/>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pic>
        <p:nvPicPr>
          <p:cNvPr id="145" name="Shape 145"/>
          <p:cNvPicPr preferRelativeResize="0"/>
          <p:nvPr/>
        </p:nvPicPr>
        <p:blipFill>
          <a:blip r:embed="rId3">
            <a:alphaModFix/>
          </a:blip>
          <a:stretch>
            <a:fillRect/>
          </a:stretch>
        </p:blipFill>
        <p:spPr>
          <a:xfrm>
            <a:off x="2325550" y="2662400"/>
            <a:ext cx="4400550" cy="165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Design choices </a:t>
            </a:r>
          </a:p>
        </p:txBody>
      </p:sp>
      <p:sp>
        <p:nvSpPr>
          <p:cNvPr id="151" name="Shape 151"/>
          <p:cNvSpPr txBox="1"/>
          <p:nvPr>
            <p:ph idx="1" type="body"/>
          </p:nvPr>
        </p:nvSpPr>
        <p:spPr>
          <a:xfrm>
            <a:off x="311698" y="1359000"/>
            <a:ext cx="8428263" cy="2425499"/>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ct val="100000"/>
              <a:buFont typeface="Open Sans"/>
              <a:buChar char="●"/>
            </a:pPr>
            <a:r>
              <a:rPr lang="en-US"/>
              <a:t>Scaling compute separately from storage</a:t>
            </a:r>
          </a:p>
          <a:p>
            <a:pPr indent="-228600" lvl="0" marL="457200" marR="0" rtl="0" algn="l">
              <a:lnSpc>
                <a:spcPct val="115000"/>
              </a:lnSpc>
              <a:spcBef>
                <a:spcPts val="0"/>
              </a:spcBef>
              <a:spcAft>
                <a:spcPts val="0"/>
              </a:spcAft>
              <a:buChar char="●"/>
            </a:pPr>
            <a:r>
              <a:rPr lang="en-US"/>
              <a:t>Range vs. Hash-based partitioning</a:t>
            </a:r>
          </a:p>
          <a:p>
            <a:pPr indent="-228600" lvl="0" marL="457200" marR="0" rtl="0" algn="l">
              <a:lnSpc>
                <a:spcPct val="115000"/>
              </a:lnSpc>
              <a:spcBef>
                <a:spcPts val="0"/>
              </a:spcBef>
              <a:spcAft>
                <a:spcPts val="0"/>
              </a:spcAft>
              <a:buChar char="●"/>
            </a:pPr>
            <a:r>
              <a:rPr lang="en-US"/>
              <a:t>Throttling</a:t>
            </a:r>
          </a:p>
          <a:p>
            <a:pPr indent="-228600" lvl="0" marL="457200" marR="0" rtl="0" algn="l">
              <a:lnSpc>
                <a:spcPct val="115000"/>
              </a:lnSpc>
              <a:spcBef>
                <a:spcPts val="0"/>
              </a:spcBef>
              <a:spcAft>
                <a:spcPts val="0"/>
              </a:spcAft>
              <a:buChar char="●"/>
            </a:pPr>
            <a:r>
              <a:rPr lang="en-US"/>
              <a:t>Automatic Load Balancing</a:t>
            </a:r>
          </a:p>
          <a:p>
            <a:pPr indent="-228600" lvl="0" marL="457200" marR="0" rtl="0" algn="l">
              <a:lnSpc>
                <a:spcPct val="115000"/>
              </a:lnSpc>
              <a:spcBef>
                <a:spcPts val="0"/>
              </a:spcBef>
              <a:spcAft>
                <a:spcPts val="0"/>
              </a:spcAft>
              <a:buChar char="●"/>
            </a:pPr>
            <a:r>
              <a:rPr lang="en-US"/>
              <a:t>Append-only stream layer is </a:t>
            </a:r>
            <a:r>
              <a:rPr lang="en-US"/>
              <a:t>extremely</a:t>
            </a:r>
            <a:r>
              <a:rPr lang="en-US"/>
              <a:t> important</a:t>
            </a:r>
          </a:p>
          <a:p>
            <a:pPr indent="-228600" lvl="0" marL="457200" marR="0" rtl="0" algn="l">
              <a:lnSpc>
                <a:spcPct val="115000"/>
              </a:lnSpc>
              <a:spcBef>
                <a:spcPts val="0"/>
              </a:spcBef>
              <a:spcAft>
                <a:spcPts val="0"/>
              </a:spcAft>
              <a:buChar char="●"/>
            </a:pPr>
            <a:r>
              <a:rPr lang="en-US"/>
              <a:t>Violates CAP theorem?</a:t>
            </a:r>
          </a:p>
        </p:txBody>
      </p:sp>
      <p:sp>
        <p:nvSpPr>
          <p:cNvPr id="152" name="Shape 152"/>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lang="en-US"/>
              <a:t>Demo</a:t>
            </a:r>
          </a:p>
        </p:txBody>
      </p:sp>
      <p:sp>
        <p:nvSpPr>
          <p:cNvPr id="158" name="Shape 158"/>
          <p:cNvSpPr txBox="1"/>
          <p:nvPr>
            <p:ph idx="1" type="body"/>
          </p:nvPr>
        </p:nvSpPr>
        <p:spPr>
          <a:xfrm>
            <a:off x="311698" y="1359000"/>
            <a:ext cx="8428263" cy="2425499"/>
          </a:xfrm>
          <a:prstGeom prst="rect">
            <a:avLst/>
          </a:prstGeom>
          <a:noFill/>
          <a:ln>
            <a:noFill/>
          </a:ln>
        </p:spPr>
        <p:txBody>
          <a:bodyPr anchorCtr="0" anchor="t" bIns="91425" lIns="91425" rIns="91425" wrap="square" tIns="91425">
            <a:noAutofit/>
          </a:bodyPr>
          <a:lstStyle/>
          <a:p>
            <a:pPr indent="-285750" lvl="0" marL="285750" marR="0" rtl="0" algn="l">
              <a:lnSpc>
                <a:spcPct val="115000"/>
              </a:lnSpc>
              <a:spcBef>
                <a:spcPts val="0"/>
              </a:spcBef>
              <a:spcAft>
                <a:spcPts val="0"/>
              </a:spcAft>
              <a:buClr>
                <a:schemeClr val="dk2"/>
              </a:buClr>
              <a:buSzPct val="100000"/>
              <a:buFont typeface="Arial"/>
              <a:buNone/>
            </a:pPr>
            <a:r>
              <a:t/>
            </a:r>
            <a:endParaRPr b="0" i="0" sz="1800" u="none" cap="none" strike="noStrike">
              <a:solidFill>
                <a:schemeClr val="dk2"/>
              </a:solidFill>
              <a:latin typeface="Open Sans"/>
              <a:ea typeface="Open Sans"/>
              <a:cs typeface="Open Sans"/>
              <a:sym typeface="Open Sans"/>
            </a:endParaRPr>
          </a:p>
        </p:txBody>
      </p:sp>
      <p:sp>
        <p:nvSpPr>
          <p:cNvPr id="159" name="Shape 159"/>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Questions?</a:t>
            </a:r>
          </a:p>
        </p:txBody>
      </p:sp>
      <p:sp>
        <p:nvSpPr>
          <p:cNvPr id="165" name="Shape 165"/>
          <p:cNvSpPr txBox="1"/>
          <p:nvPr>
            <p:ph idx="1" type="body"/>
          </p:nvPr>
        </p:nvSpPr>
        <p:spPr>
          <a:xfrm>
            <a:off x="311698" y="1359000"/>
            <a:ext cx="8428263" cy="2425499"/>
          </a:xfrm>
          <a:prstGeom prst="rect">
            <a:avLst/>
          </a:prstGeom>
          <a:noFill/>
          <a:ln>
            <a:noFill/>
          </a:ln>
        </p:spPr>
        <p:txBody>
          <a:bodyPr anchorCtr="0" anchor="t" bIns="91425" lIns="91425" rIns="91425" wrap="square" tIns="91425">
            <a:noAutofit/>
          </a:bodyPr>
          <a:lstStyle/>
          <a:p>
            <a:pPr indent="-285750" lvl="0" marL="285750" marR="0" rtl="0" algn="l">
              <a:lnSpc>
                <a:spcPct val="115000"/>
              </a:lnSpc>
              <a:spcBef>
                <a:spcPts val="0"/>
              </a:spcBef>
              <a:spcAft>
                <a:spcPts val="0"/>
              </a:spcAft>
              <a:buClr>
                <a:schemeClr val="dk2"/>
              </a:buClr>
              <a:buSzPct val="100000"/>
              <a:buFont typeface="Arial"/>
              <a:buNone/>
            </a:pPr>
            <a:r>
              <a:t/>
            </a:r>
            <a:endParaRPr b="0" i="0" sz="1800" u="none" cap="none" strike="noStrike">
              <a:solidFill>
                <a:schemeClr val="dk2"/>
              </a:solidFill>
              <a:latin typeface="Open Sans"/>
              <a:ea typeface="Open Sans"/>
              <a:cs typeface="Open Sans"/>
              <a:sym typeface="Open Sans"/>
            </a:endParaRPr>
          </a:p>
        </p:txBody>
      </p:sp>
      <p:sp>
        <p:nvSpPr>
          <p:cNvPr id="166" name="Shape 166"/>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433425" y="920400"/>
            <a:ext cx="3940200" cy="33027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accent1"/>
              </a:buClr>
              <a:buSzPct val="25000"/>
              <a:buFont typeface="PT Sans Narrow"/>
              <a:buNone/>
            </a:pPr>
            <a:r>
              <a:rPr b="1" i="0" lang="en-US" sz="7200" u="none" cap="none" strike="noStrike">
                <a:solidFill>
                  <a:schemeClr val="accent1"/>
                </a:solidFill>
                <a:latin typeface="PT Sans Narrow"/>
                <a:ea typeface="PT Sans Narrow"/>
                <a:cs typeface="PT Sans Narrow"/>
                <a:sym typeface="PT Sans Narrow"/>
              </a:rPr>
              <a:t>Topics</a:t>
            </a:r>
            <a:br>
              <a:rPr b="1" i="0" lang="en-US" sz="7200" u="none" cap="none" strike="noStrike">
                <a:solidFill>
                  <a:schemeClr val="accent1"/>
                </a:solidFill>
                <a:latin typeface="PT Sans Narrow"/>
                <a:ea typeface="PT Sans Narrow"/>
                <a:cs typeface="PT Sans Narrow"/>
                <a:sym typeface="PT Sans Narrow"/>
              </a:rPr>
            </a:br>
          </a:p>
        </p:txBody>
      </p:sp>
      <p:sp>
        <p:nvSpPr>
          <p:cNvPr id="50" name="Shape 50"/>
          <p:cNvSpPr txBox="1"/>
          <p:nvPr>
            <p:ph idx="1" type="body"/>
          </p:nvPr>
        </p:nvSpPr>
        <p:spPr>
          <a:xfrm>
            <a:off x="4640525" y="237224"/>
            <a:ext cx="3940200" cy="4430400"/>
          </a:xfrm>
          <a:prstGeom prst="rect">
            <a:avLst/>
          </a:prstGeom>
          <a:noFill/>
          <a:ln>
            <a:noFill/>
          </a:ln>
        </p:spPr>
        <p:txBody>
          <a:bodyPr anchorCtr="0" anchor="t" bIns="91425" lIns="91425" rIns="91425" wrap="square" tIns="91425">
            <a:noAutofit/>
          </a:bodyPr>
          <a:lstStyle/>
          <a:p>
            <a:pPr indent="-285750" lvl="0" marL="285750" marR="0" rtl="0" algn="l">
              <a:lnSpc>
                <a:spcPct val="115000"/>
              </a:lnSpc>
              <a:spcBef>
                <a:spcPts val="0"/>
              </a:spcBef>
              <a:spcAft>
                <a:spcPts val="0"/>
              </a:spcAft>
              <a:buClr>
                <a:schemeClr val="dk2"/>
              </a:buClr>
              <a:buSzPct val="100000"/>
              <a:buFont typeface="Arial"/>
              <a:buChar char="•"/>
            </a:pPr>
            <a:r>
              <a:rPr b="0" i="0" lang="en-US" sz="1800" u="none" cap="none" strike="noStrike">
                <a:solidFill>
                  <a:schemeClr val="dk2"/>
                </a:solidFill>
                <a:latin typeface="Open Sans"/>
                <a:ea typeface="Open Sans"/>
                <a:cs typeface="Open Sans"/>
                <a:sym typeface="Open Sans"/>
              </a:rPr>
              <a:t>Introduction</a:t>
            </a:r>
          </a:p>
          <a:p>
            <a:pPr indent="-285750" lvl="0" marL="285750" marR="0" rtl="0" algn="l">
              <a:lnSpc>
                <a:spcPct val="115000"/>
              </a:lnSpc>
              <a:spcBef>
                <a:spcPts val="1600"/>
              </a:spcBef>
              <a:spcAft>
                <a:spcPts val="0"/>
              </a:spcAft>
              <a:buClr>
                <a:schemeClr val="dk2"/>
              </a:buClr>
              <a:buSzPct val="100000"/>
              <a:buFont typeface="Arial"/>
              <a:buChar char="•"/>
            </a:pPr>
            <a:r>
              <a:rPr b="0" i="0" lang="en-US" sz="1800" u="none" cap="none" strike="noStrike">
                <a:solidFill>
                  <a:schemeClr val="dk2"/>
                </a:solidFill>
                <a:latin typeface="Open Sans"/>
                <a:ea typeface="Open Sans"/>
                <a:cs typeface="Open Sans"/>
                <a:sym typeface="Open Sans"/>
              </a:rPr>
              <a:t>Design features</a:t>
            </a:r>
          </a:p>
          <a:p>
            <a:pPr indent="-285750" lvl="0" marL="285750" marR="0" rtl="0" algn="l">
              <a:lnSpc>
                <a:spcPct val="115000"/>
              </a:lnSpc>
              <a:spcBef>
                <a:spcPts val="1600"/>
              </a:spcBef>
              <a:spcAft>
                <a:spcPts val="0"/>
              </a:spcAft>
              <a:buClr>
                <a:schemeClr val="dk2"/>
              </a:buClr>
              <a:buSzPct val="100000"/>
              <a:buFont typeface="Arial"/>
              <a:buChar char="•"/>
            </a:pPr>
            <a:r>
              <a:rPr b="0" i="0" lang="en-US" sz="1800" u="none" cap="none" strike="noStrike">
                <a:solidFill>
                  <a:schemeClr val="dk2"/>
                </a:solidFill>
                <a:latin typeface="Open Sans"/>
                <a:ea typeface="Open Sans"/>
                <a:cs typeface="Open Sans"/>
                <a:sym typeface="Open Sans"/>
              </a:rPr>
              <a:t>WAS architecture</a:t>
            </a:r>
          </a:p>
          <a:p>
            <a:pPr indent="-285750" lvl="0" marL="285750" marR="0" rtl="0" algn="l">
              <a:lnSpc>
                <a:spcPct val="115000"/>
              </a:lnSpc>
              <a:spcBef>
                <a:spcPts val="1600"/>
              </a:spcBef>
              <a:spcAft>
                <a:spcPts val="0"/>
              </a:spcAft>
              <a:buClr>
                <a:schemeClr val="dk2"/>
              </a:buClr>
              <a:buSzPct val="100000"/>
              <a:buFont typeface="Arial"/>
              <a:buChar char="•"/>
            </a:pPr>
            <a:r>
              <a:rPr lang="en-US"/>
              <a:t>Stream layer</a:t>
            </a:r>
          </a:p>
          <a:p>
            <a:pPr indent="-285750" lvl="0" marL="285750" marR="0" rtl="0" algn="l">
              <a:lnSpc>
                <a:spcPct val="115000"/>
              </a:lnSpc>
              <a:spcBef>
                <a:spcPts val="1600"/>
              </a:spcBef>
              <a:spcAft>
                <a:spcPts val="0"/>
              </a:spcAft>
              <a:buClr>
                <a:schemeClr val="dk2"/>
              </a:buClr>
              <a:buSzPct val="100000"/>
              <a:buFont typeface="Arial"/>
              <a:buChar char="•"/>
            </a:pPr>
            <a:r>
              <a:rPr lang="en-US"/>
              <a:t>Partition layer</a:t>
            </a:r>
          </a:p>
          <a:p>
            <a:pPr indent="-285750" lvl="0" marL="285750" marR="0" rtl="0" algn="l">
              <a:lnSpc>
                <a:spcPct val="115000"/>
              </a:lnSpc>
              <a:spcBef>
                <a:spcPts val="1600"/>
              </a:spcBef>
              <a:spcAft>
                <a:spcPts val="0"/>
              </a:spcAft>
              <a:buClr>
                <a:schemeClr val="dk2"/>
              </a:buClr>
              <a:buSzPct val="100000"/>
              <a:buFont typeface="Arial"/>
              <a:buChar char="•"/>
            </a:pPr>
            <a:r>
              <a:rPr b="0" i="0" lang="en-US" sz="1800" u="none" cap="none" strike="noStrike">
                <a:solidFill>
                  <a:schemeClr val="dk2"/>
                </a:solidFill>
                <a:latin typeface="Open Sans"/>
                <a:ea typeface="Open Sans"/>
                <a:cs typeface="Open Sans"/>
                <a:sym typeface="Open Sans"/>
              </a:rPr>
              <a:t>Application throughput</a:t>
            </a:r>
          </a:p>
          <a:p>
            <a:pPr indent="-285750" lvl="0" marL="285750" marR="0" rtl="0" algn="l">
              <a:lnSpc>
                <a:spcPct val="115000"/>
              </a:lnSpc>
              <a:spcBef>
                <a:spcPts val="1600"/>
              </a:spcBef>
              <a:spcAft>
                <a:spcPts val="0"/>
              </a:spcAft>
              <a:buClr>
                <a:schemeClr val="dk2"/>
              </a:buClr>
              <a:buSzPct val="100000"/>
              <a:buFont typeface="Arial"/>
              <a:buChar char="•"/>
            </a:pPr>
            <a:r>
              <a:rPr b="0" i="0" lang="en-US" sz="1800" u="none" cap="none" strike="noStrike">
                <a:solidFill>
                  <a:schemeClr val="dk2"/>
                </a:solidFill>
                <a:latin typeface="Open Sans"/>
                <a:ea typeface="Open Sans"/>
                <a:cs typeface="Open Sans"/>
                <a:sym typeface="Open Sans"/>
              </a:rPr>
              <a:t>Workload Profiles</a:t>
            </a:r>
          </a:p>
          <a:p>
            <a:pPr indent="-285750" lvl="0" marL="285750" marR="0" rtl="0" algn="l">
              <a:lnSpc>
                <a:spcPct val="115000"/>
              </a:lnSpc>
              <a:spcBef>
                <a:spcPts val="1600"/>
              </a:spcBef>
              <a:spcAft>
                <a:spcPts val="0"/>
              </a:spcAft>
              <a:buClr>
                <a:schemeClr val="dk2"/>
              </a:buClr>
              <a:buSzPct val="100000"/>
              <a:buFont typeface="Arial"/>
              <a:buChar char="•"/>
            </a:pPr>
            <a:r>
              <a:rPr b="0" i="0" lang="en-US" sz="1800" u="none" cap="none" strike="noStrike">
                <a:solidFill>
                  <a:schemeClr val="dk2"/>
                </a:solidFill>
                <a:latin typeface="Open Sans"/>
                <a:ea typeface="Open Sans"/>
                <a:cs typeface="Open Sans"/>
                <a:sym typeface="Open Sans"/>
              </a:rPr>
              <a:t>Design choices</a:t>
            </a:r>
          </a:p>
          <a:p>
            <a:pPr indent="-285750" lvl="0" marL="285750" marR="0" rtl="0" algn="l">
              <a:lnSpc>
                <a:spcPct val="115000"/>
              </a:lnSpc>
              <a:spcBef>
                <a:spcPts val="1600"/>
              </a:spcBef>
              <a:spcAft>
                <a:spcPts val="0"/>
              </a:spcAft>
              <a:buClr>
                <a:schemeClr val="dk2"/>
              </a:buClr>
              <a:buSzPct val="100000"/>
              <a:buFont typeface="Arial"/>
              <a:buChar char="•"/>
            </a:pPr>
            <a:r>
              <a:rPr lang="en-US"/>
              <a:t>Demo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311700" y="445025"/>
            <a:ext cx="8520600" cy="70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Introduction </a:t>
            </a:r>
          </a:p>
        </p:txBody>
      </p:sp>
      <p:sp>
        <p:nvSpPr>
          <p:cNvPr id="56" name="Shape 56"/>
          <p:cNvSpPr txBox="1"/>
          <p:nvPr>
            <p:ph idx="1" type="body"/>
          </p:nvPr>
        </p:nvSpPr>
        <p:spPr>
          <a:xfrm>
            <a:off x="311700" y="1359000"/>
            <a:ext cx="8428200" cy="35688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0"/>
              </a:spcAft>
              <a:buNone/>
            </a:pPr>
            <a:r>
              <a:rPr lang="en-US">
                <a:solidFill>
                  <a:srgbClr val="695D46"/>
                </a:solidFill>
                <a:latin typeface="Arial"/>
                <a:ea typeface="Arial"/>
                <a:cs typeface="Arial"/>
                <a:sym typeface="Arial"/>
              </a:rPr>
              <a:t>•WAS - Windows Azure Storage</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latin typeface="Arial"/>
                <a:ea typeface="Arial"/>
                <a:cs typeface="Arial"/>
                <a:sym typeface="Arial"/>
              </a:rPr>
              <a:t>•</a:t>
            </a:r>
            <a:r>
              <a:rPr lang="en-US">
                <a:solidFill>
                  <a:srgbClr val="695D46"/>
                </a:solidFill>
              </a:rPr>
              <a:t>Scalable Cloud storage system, since 2008</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Store limitless amount of data</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Data accessible at all times</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Blobs, Tables and Queues</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Usage: social networking search, managing medical records</a:t>
            </a:r>
          </a:p>
          <a:p>
            <a:pPr lvl="0" marR="0" rtl="0" algn="l">
              <a:lnSpc>
                <a:spcPct val="115000"/>
              </a:lnSpc>
              <a:spcBef>
                <a:spcPts val="0"/>
              </a:spcBef>
              <a:spcAft>
                <a:spcPts val="0"/>
              </a:spcAft>
              <a:buNone/>
            </a:pPr>
            <a:r>
              <a:t/>
            </a:r>
            <a:endParaRPr/>
          </a:p>
        </p:txBody>
      </p:sp>
      <p:sp>
        <p:nvSpPr>
          <p:cNvPr id="57" name="Shape 57"/>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WAS design features </a:t>
            </a:r>
          </a:p>
        </p:txBody>
      </p:sp>
      <p:sp>
        <p:nvSpPr>
          <p:cNvPr id="63" name="Shape 63"/>
          <p:cNvSpPr txBox="1"/>
          <p:nvPr>
            <p:ph idx="1" type="body"/>
          </p:nvPr>
        </p:nvSpPr>
        <p:spPr>
          <a:xfrm>
            <a:off x="311700" y="1359000"/>
            <a:ext cx="8428200" cy="28788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Strong consistency, high availability,partition tolerance</a:t>
            </a:r>
          </a:p>
          <a:p>
            <a:pPr lvl="0" rtl="0">
              <a:lnSpc>
                <a:spcPct val="115000"/>
              </a:lnSpc>
              <a:spcBef>
                <a:spcPts val="0"/>
              </a:spcBef>
              <a:spcAft>
                <a:spcPts val="0"/>
              </a:spcAft>
              <a:buNone/>
            </a:pPr>
            <a:r>
              <a:t/>
            </a:r>
            <a:endParaRPr>
              <a:solidFill>
                <a:srgbClr val="695D46"/>
              </a:solidFil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Global and scalable namespace/storage</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Disaster recovery</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Multi-tenancy and cost of storage.</a:t>
            </a:r>
          </a:p>
          <a:p>
            <a:pPr lvl="0" marR="0" rtl="0" algn="l">
              <a:lnSpc>
                <a:spcPct val="115000"/>
              </a:lnSpc>
              <a:spcBef>
                <a:spcPts val="0"/>
              </a:spcBef>
              <a:spcAft>
                <a:spcPts val="0"/>
              </a:spcAft>
              <a:buNone/>
            </a:pPr>
            <a:r>
              <a:t/>
            </a:r>
            <a:endParaRPr/>
          </a:p>
        </p:txBody>
      </p:sp>
      <p:sp>
        <p:nvSpPr>
          <p:cNvPr id="64" name="Shape 64"/>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US">
                <a:solidFill>
                  <a:srgbClr val="EF6C00"/>
                </a:solidFill>
              </a:rPr>
              <a:t>Global Partitioned Namespace</a:t>
            </a:r>
          </a:p>
        </p:txBody>
      </p:sp>
      <p:sp>
        <p:nvSpPr>
          <p:cNvPr id="70" name="Shape 7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Single global namespace</a:t>
            </a:r>
          </a:p>
          <a:p>
            <a:pPr lvl="0" rtl="0">
              <a:lnSpc>
                <a:spcPct val="115000"/>
              </a:lnSpc>
              <a:spcBef>
                <a:spcPts val="0"/>
              </a:spcBef>
              <a:spcAft>
                <a:spcPts val="0"/>
              </a:spcAft>
              <a:buNone/>
            </a:pPr>
            <a:r>
              <a:t/>
            </a:r>
            <a:endParaRPr>
              <a:solidFill>
                <a:srgbClr val="695D46"/>
              </a:solidFil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Breaks the storage space into 3 parts -an account name, a partition name, and an object name</a:t>
            </a:r>
          </a:p>
          <a:p>
            <a:pPr lvl="0" rtl="0">
              <a:lnSpc>
                <a:spcPct val="115000"/>
              </a:lnSpc>
              <a:spcBef>
                <a:spcPts val="0"/>
              </a:spcBef>
              <a:spcAft>
                <a:spcPts val="0"/>
              </a:spcAft>
              <a:buNone/>
            </a:pPr>
            <a:r>
              <a:t/>
            </a:r>
            <a:endParaRPr>
              <a:solidFill>
                <a:srgbClr val="695D46"/>
              </a:solidFil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http(s)://AccountName.1 .core.windows.net/PartitionName/ObjectName</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lang="en-US"/>
              <a:t>High-level </a:t>
            </a:r>
            <a:r>
              <a:rPr b="1" i="0" lang="en-US" sz="3600" u="none" cap="none" strike="noStrike">
                <a:solidFill>
                  <a:schemeClr val="accent1"/>
                </a:solidFill>
                <a:latin typeface="PT Sans Narrow"/>
                <a:ea typeface="PT Sans Narrow"/>
                <a:cs typeface="PT Sans Narrow"/>
                <a:sym typeface="PT Sans Narrow"/>
              </a:rPr>
              <a:t>Architecture</a:t>
            </a:r>
          </a:p>
        </p:txBody>
      </p:sp>
      <p:sp>
        <p:nvSpPr>
          <p:cNvPr id="76" name="Shape 76"/>
          <p:cNvSpPr txBox="1"/>
          <p:nvPr>
            <p:ph idx="1" type="body"/>
          </p:nvPr>
        </p:nvSpPr>
        <p:spPr>
          <a:xfrm>
            <a:off x="311698" y="1359000"/>
            <a:ext cx="8428263" cy="2425499"/>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0"/>
              </a:spcAft>
              <a:buNone/>
            </a:pPr>
            <a:r>
              <a:t/>
            </a:r>
            <a:endParaRPr>
              <a:solidFill>
                <a:srgbClr val="695D46"/>
              </a:solidFill>
            </a:endParaRPr>
          </a:p>
          <a:p>
            <a:pPr lvl="0" marR="0" rtl="0" algn="l">
              <a:lnSpc>
                <a:spcPct val="115000"/>
              </a:lnSpc>
              <a:spcBef>
                <a:spcPts val="0"/>
              </a:spcBef>
              <a:spcAft>
                <a:spcPts val="0"/>
              </a:spcAft>
              <a:buNone/>
            </a:pPr>
            <a:r>
              <a:t/>
            </a:r>
            <a:endParaRPr/>
          </a:p>
        </p:txBody>
      </p:sp>
      <p:sp>
        <p:nvSpPr>
          <p:cNvPr id="77" name="Shape 77"/>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pic>
        <p:nvPicPr>
          <p:cNvPr id="78" name="Shape 78"/>
          <p:cNvPicPr preferRelativeResize="0"/>
          <p:nvPr/>
        </p:nvPicPr>
        <p:blipFill>
          <a:blip r:embed="rId3">
            <a:alphaModFix/>
          </a:blip>
          <a:stretch>
            <a:fillRect/>
          </a:stretch>
        </p:blipFill>
        <p:spPr>
          <a:xfrm>
            <a:off x="1999562" y="1152425"/>
            <a:ext cx="5144861" cy="3648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WAS Architecture</a:t>
            </a:r>
          </a:p>
        </p:txBody>
      </p:sp>
      <p:sp>
        <p:nvSpPr>
          <p:cNvPr id="84" name="Shape 84"/>
          <p:cNvSpPr txBox="1"/>
          <p:nvPr>
            <p:ph idx="1" type="body"/>
          </p:nvPr>
        </p:nvSpPr>
        <p:spPr>
          <a:xfrm>
            <a:off x="357873" y="1359000"/>
            <a:ext cx="8428200" cy="2425500"/>
          </a:xfrm>
          <a:prstGeom prst="rect">
            <a:avLst/>
          </a:prstGeom>
          <a:noFill/>
          <a:ln>
            <a:noFill/>
          </a:ln>
        </p:spPr>
        <p:txBody>
          <a:bodyPr anchorCtr="0" anchor="t" bIns="91425" lIns="91425" rIns="91425" wrap="square" tIns="91425">
            <a:noAutofit/>
          </a:bodyPr>
          <a:lstStyle/>
          <a:p>
            <a:pPr indent="-285750" lvl="0" marL="285750" rtl="0">
              <a:lnSpc>
                <a:spcPct val="115000"/>
              </a:lnSpc>
              <a:spcBef>
                <a:spcPts val="0"/>
              </a:spcBef>
              <a:spcAft>
                <a:spcPts val="0"/>
              </a:spcAft>
              <a:buClr>
                <a:schemeClr val="dk2"/>
              </a:buClr>
              <a:buSzPct val="100000"/>
              <a:buFont typeface="Arial"/>
              <a:buChar char="•"/>
            </a:pPr>
            <a:r>
              <a:rPr lang="en-US">
                <a:solidFill>
                  <a:srgbClr val="695D46"/>
                </a:solidFill>
              </a:rPr>
              <a:t>Storage stamps – is a cluster of N racks of storage nodes, holding upto 30PBs of data.</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indent="-285750" lvl="0" marL="285750" rtl="0">
              <a:lnSpc>
                <a:spcPct val="115000"/>
              </a:lnSpc>
              <a:spcBef>
                <a:spcPts val="0"/>
              </a:spcBef>
              <a:spcAft>
                <a:spcPts val="0"/>
              </a:spcAft>
              <a:buClr>
                <a:schemeClr val="dk2"/>
              </a:buClr>
              <a:buSzPct val="100000"/>
              <a:buFont typeface="Arial"/>
              <a:buChar char="•"/>
            </a:pPr>
            <a:r>
              <a:rPr lang="en-US">
                <a:solidFill>
                  <a:srgbClr val="695D46"/>
                </a:solidFill>
              </a:rPr>
              <a:t>Location services – manages all the storage stamps and account namespaces across all stamps.</a:t>
            </a:r>
          </a:p>
          <a:p>
            <a:pPr lvl="0" marR="0" rtl="0" algn="l">
              <a:lnSpc>
                <a:spcPct val="115000"/>
              </a:lnSpc>
              <a:spcBef>
                <a:spcPts val="0"/>
              </a:spcBef>
              <a:spcAft>
                <a:spcPts val="0"/>
              </a:spcAft>
              <a:buNone/>
            </a:pPr>
            <a:r>
              <a:t/>
            </a:r>
            <a:endParaRPr/>
          </a:p>
        </p:txBody>
      </p:sp>
      <p:sp>
        <p:nvSpPr>
          <p:cNvPr id="85" name="Shape 85"/>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7073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PT Sans Narrow"/>
              <a:buNone/>
            </a:pPr>
            <a:r>
              <a:rPr b="1" i="0" lang="en-US" sz="3600" u="none" cap="none" strike="noStrike">
                <a:solidFill>
                  <a:schemeClr val="accent1"/>
                </a:solidFill>
                <a:latin typeface="PT Sans Narrow"/>
                <a:ea typeface="PT Sans Narrow"/>
                <a:cs typeface="PT Sans Narrow"/>
                <a:sym typeface="PT Sans Narrow"/>
              </a:rPr>
              <a:t>WAS Architecture</a:t>
            </a:r>
          </a:p>
        </p:txBody>
      </p:sp>
      <p:sp>
        <p:nvSpPr>
          <p:cNvPr id="91" name="Shape 91"/>
          <p:cNvSpPr txBox="1"/>
          <p:nvPr>
            <p:ph idx="1" type="body"/>
          </p:nvPr>
        </p:nvSpPr>
        <p:spPr>
          <a:xfrm>
            <a:off x="262099" y="1359000"/>
            <a:ext cx="8478000" cy="3293100"/>
          </a:xfrm>
          <a:prstGeom prst="rect">
            <a:avLst/>
          </a:prstGeom>
          <a:noFill/>
          <a:ln>
            <a:noFill/>
          </a:ln>
        </p:spPr>
        <p:txBody>
          <a:bodyPr anchorCtr="0" anchor="t" bIns="91425" lIns="91425" rIns="91425" wrap="square" tIns="91425">
            <a:noAutofit/>
          </a:bodyPr>
          <a:lstStyle/>
          <a:p>
            <a:pPr indent="-285750" lvl="0" marL="285750" rtl="0">
              <a:lnSpc>
                <a:spcPct val="115000"/>
              </a:lnSpc>
              <a:spcBef>
                <a:spcPts val="0"/>
              </a:spcBef>
              <a:spcAft>
                <a:spcPts val="0"/>
              </a:spcAft>
              <a:buClr>
                <a:schemeClr val="dk2"/>
              </a:buClr>
              <a:buSzPct val="100000"/>
              <a:buFont typeface="Arial"/>
              <a:buChar char="•"/>
            </a:pPr>
            <a:r>
              <a:rPr lang="en-US">
                <a:solidFill>
                  <a:srgbClr val="695D46"/>
                </a:solidFill>
              </a:rPr>
              <a:t>Three layers within a storage stamps:</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indent="-285750" lvl="0" marL="285750" rtl="0">
              <a:lnSpc>
                <a:spcPct val="115000"/>
              </a:lnSpc>
              <a:spcBef>
                <a:spcPts val="0"/>
              </a:spcBef>
              <a:spcAft>
                <a:spcPts val="0"/>
              </a:spcAft>
              <a:buClr>
                <a:schemeClr val="dk2"/>
              </a:buClr>
              <a:buSzPct val="100000"/>
              <a:buFont typeface="Arial"/>
              <a:buChar char="•"/>
            </a:pPr>
            <a:r>
              <a:rPr lang="en-US">
                <a:solidFill>
                  <a:srgbClr val="695D46"/>
                </a:solidFill>
              </a:rPr>
              <a:t>Stream layer – Stores data, keeps the data durable within the stamp.</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indent="-285750" lvl="0" marL="285750" rtl="0">
              <a:lnSpc>
                <a:spcPct val="115000"/>
              </a:lnSpc>
              <a:spcBef>
                <a:spcPts val="0"/>
              </a:spcBef>
              <a:spcAft>
                <a:spcPts val="0"/>
              </a:spcAft>
              <a:buClr>
                <a:schemeClr val="dk2"/>
              </a:buClr>
              <a:buSzPct val="100000"/>
              <a:buFont typeface="Arial"/>
              <a:buChar char="•"/>
            </a:pPr>
            <a:r>
              <a:rPr lang="en-US">
                <a:solidFill>
                  <a:srgbClr val="695D46"/>
                </a:solidFill>
              </a:rPr>
              <a:t>Partition layer  - achieves scalability by partitioning all of the data objects within a stamp</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indent="-285750" lvl="0" marL="285750" marR="0" rtl="0" algn="l">
              <a:lnSpc>
                <a:spcPct val="115000"/>
              </a:lnSpc>
              <a:spcBef>
                <a:spcPts val="0"/>
              </a:spcBef>
              <a:spcAft>
                <a:spcPts val="0"/>
              </a:spcAft>
              <a:buClr>
                <a:schemeClr val="dk2"/>
              </a:buClr>
              <a:buSzPct val="100000"/>
              <a:buFont typeface="Arial"/>
              <a:buChar char="•"/>
            </a:pPr>
            <a:r>
              <a:rPr lang="en-US">
                <a:solidFill>
                  <a:srgbClr val="695D46"/>
                </a:solidFill>
              </a:rPr>
              <a:t>Front-end layer - consists of a set of stateless servers that take incoming requests</a:t>
            </a:r>
          </a:p>
        </p:txBody>
      </p:sp>
      <p:sp>
        <p:nvSpPr>
          <p:cNvPr id="92" name="Shape 92"/>
          <p:cNvSpPr txBox="1"/>
          <p:nvPr/>
        </p:nvSpPr>
        <p:spPr>
          <a:xfrm>
            <a:off x="5032750" y="4780975"/>
            <a:ext cx="4036800" cy="2895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rgbClr val="F3F3F3"/>
              </a:buClr>
              <a:buSzPct val="25000"/>
              <a:buFont typeface="Open Sans"/>
              <a:buNone/>
            </a:pPr>
            <a:r>
              <a:rPr b="1" i="1" lang="en-US" sz="900" u="none" cap="none" strike="noStrike">
                <a:solidFill>
                  <a:srgbClr val="F3F3F3"/>
                </a:solidFill>
                <a:latin typeface="Open Sans"/>
                <a:ea typeface="Open Sans"/>
                <a:cs typeface="Open Sans"/>
                <a:sym typeface="Open Sans"/>
              </a:rPr>
              <a:t>http://docs.nvidia.com/cuda/cuda-c-best-practices-guide/index.html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US">
                <a:solidFill>
                  <a:srgbClr val="EF6C00"/>
                </a:solidFill>
              </a:rPr>
              <a:t>WAS Architecture</a:t>
            </a: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Two replication engines:</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Intra stamp replication – provides </a:t>
            </a:r>
            <a:r>
              <a:rPr i="1" lang="en-US">
                <a:solidFill>
                  <a:srgbClr val="695D46"/>
                </a:solidFill>
              </a:rPr>
              <a:t>synchronous</a:t>
            </a:r>
            <a:r>
              <a:rPr lang="en-US">
                <a:solidFill>
                  <a:srgbClr val="695D46"/>
                </a:solidFill>
              </a:rPr>
              <a:t> replication. Performed by the stream layer.</a:t>
            </a:r>
          </a:p>
          <a:p>
            <a:pPr lvl="0" rtl="0">
              <a:lnSpc>
                <a:spcPct val="115000"/>
              </a:lnSpc>
              <a:spcBef>
                <a:spcPts val="0"/>
              </a:spcBef>
              <a:spcAft>
                <a:spcPts val="0"/>
              </a:spcAft>
              <a:buNone/>
            </a:pPr>
            <a:r>
              <a:t/>
            </a:r>
            <a:endParaRPr>
              <a:solidFill>
                <a:srgbClr val="695D46"/>
              </a:solidFill>
              <a:latin typeface="Arial"/>
              <a:ea typeface="Arial"/>
              <a:cs typeface="Arial"/>
              <a:sym typeface="Arial"/>
            </a:endParaRPr>
          </a:p>
          <a:p>
            <a:pPr lvl="0" rtl="0">
              <a:lnSpc>
                <a:spcPct val="115000"/>
              </a:lnSpc>
              <a:spcBef>
                <a:spcPts val="0"/>
              </a:spcBef>
              <a:spcAft>
                <a:spcPts val="0"/>
              </a:spcAft>
              <a:buNone/>
            </a:pPr>
            <a:r>
              <a:rPr lang="en-US">
                <a:solidFill>
                  <a:srgbClr val="695D46"/>
                </a:solidFill>
                <a:latin typeface="Arial"/>
                <a:ea typeface="Arial"/>
                <a:cs typeface="Arial"/>
                <a:sym typeface="Arial"/>
              </a:rPr>
              <a:t>•</a:t>
            </a:r>
            <a:r>
              <a:rPr lang="en-US">
                <a:solidFill>
                  <a:srgbClr val="695D46"/>
                </a:solidFill>
              </a:rPr>
              <a:t>Inter stamp replication - provides </a:t>
            </a:r>
            <a:r>
              <a:rPr i="1" lang="en-US">
                <a:solidFill>
                  <a:srgbClr val="695D46"/>
                </a:solidFill>
              </a:rPr>
              <a:t>asynchronous</a:t>
            </a:r>
            <a:r>
              <a:rPr lang="en-US">
                <a:solidFill>
                  <a:srgbClr val="695D46"/>
                </a:solidFill>
              </a:rPr>
              <a:t> replication. Performed by the partition layer.</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