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PT Sans Narrow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OpenSans-regular.fntdata"/><Relationship Id="rId12" Type="http://schemas.openxmlformats.org/officeDocument/2006/relationships/slide" Target="slides/slide8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11.xml"/><Relationship Id="rId37" Type="http://schemas.openxmlformats.org/officeDocument/2006/relationships/font" Target="fonts/OpenSans-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Initially</a:t>
            </a:r>
            <a:r>
              <a:rPr lang="en"/>
              <a:t>, fragment with single node is level 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Basically, the rule is: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If 2 fragments have the same level, after they combine, the level of the new combined fragment is the current level +1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</a:t>
            </a:r>
            <a:r>
              <a:rPr lang="en"/>
              <a:t>if 2 fragments have different levels, after they combine, the level the new combined </a:t>
            </a:r>
            <a:r>
              <a:rPr lang="en"/>
              <a:t>fragment is</a:t>
            </a:r>
            <a:r>
              <a:rPr lang="en"/>
              <a:t> the higher level between the 2.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edge that combining 2 fragments is called core.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 the weight of the core edge is used as the identity of the fragment.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Here is an example of the algorithm in high level. Detail later.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Initially, n</a:t>
            </a:r>
            <a:r>
              <a:rPr lang="en"/>
              <a:t>ode 1 and node 2 are 2 fragments at level 0, they combine on their common minimum weight edge (which is the edge with weight 1 here) -&gt; the new combined fragment now has level 1 (again the level increases by 1 when combining 2 fragments with the same level)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-Node 3 and its minimum weight edge then get </a:t>
            </a:r>
            <a:r>
              <a:rPr lang="en"/>
              <a:t>absorbed</a:t>
            </a:r>
            <a:r>
              <a:rPr lang="en"/>
              <a:t> -&gt; the new combined fragment still has level 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-Meanwhile, node 5 and 6 are also formed a new fragment with level 1.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-Then it will combine with the fragment that has node 1,2,and 3 to form a new fragment with level 2.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-Node 4 can be </a:t>
            </a:r>
            <a:r>
              <a:rPr lang="en"/>
              <a:t>absorbed now to this big fragment or it could be absorbed earlier with the fragment of node 1,2,3 depending on the timing.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 of the presentation.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Talk about spanning tree and the high level of the algorithm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Talk about the algorithm in detail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Then cost analysis </a:t>
            </a:r>
            <a:r>
              <a:rPr lang="en"/>
              <a:t>and</a:t>
            </a:r>
            <a:r>
              <a:rPr lang="en"/>
              <a:t> time analysis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Initially, we have a connected undirected graph with </a:t>
            </a:r>
            <a:r>
              <a:rPr lang="en"/>
              <a:t>N nodes and E edges. </a:t>
            </a:r>
            <a:r>
              <a:rPr b="1" lang="en"/>
              <a:t>Each edge has a distinct weight.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Each node knows the weight of each edge adjacent to that node.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cost of transmitting message in both directions on the edge is the same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-&gt; the paper describes an asynchronous distributed algorithm to determine the minimum-weight spanning tree (MST) of the graph.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applications mentioned in the paper: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-Distributed MST algorithms are useful in communication networks when we want to broadcast information from one node to all other nodes and there is a cost associated with each channel of the network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-With the change of topology that caused by failures in the network, it is desirable to generate a spanning tree starting from any node or subset of nodes.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-MST algorithm can be used to select the node in the network with the highest identity number.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 little review of a minimum spanning tree.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Initially we have a graph with nodes and edges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Spanning tree is a subset of edge that connect all the nodes without an cycle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Minimum spanning tree is a spanning tree with the minimum total edge weight (basically it is the cheapest way to visit all nodes)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fragment of an MST is defined as a subtree of the MST, that is, a connected set of nodes and edges of the MST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Outgoing edge is the edge that connects 2 nodes, 1 inside the fragment, 1 outside of the same fragment. In this case, edges with weight 4, 5,6,7 are outgoing edges.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Property1 is saying: given a fragment, pick a smallest outgoing edge of the fragment, then combining that edge and the node that it is connecting to to form a another fragment  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Property</a:t>
            </a:r>
            <a:r>
              <a:rPr lang="en"/>
              <a:t> 2 is saying if all the edges have different weights, then the MST is unique.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Property 1 and 2 allow fragments to enlarge and combine. 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There are different ways to create MST depending on the orders in which the fragments are enlarged and combined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the algorithm,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each fragment finds its minimum-weight outgoing edge, then the fragment tries to combine with the fragment at the other end of the edge.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How and when this combination takes place depends on the levels of the two fragments, which depends on the previous fragment combinations. 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500"/>
              <a:t>A Distributed Algorithm for Spanning Trees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R. G. GALLAGER, P. A. HUMBLET, and P. M. SPIRA</a:t>
            </a:r>
            <a:r>
              <a:rPr lang="en" sz="1400"/>
              <a:t> 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present by </a:t>
            </a:r>
            <a:r>
              <a:rPr lang="en" sz="1800"/>
              <a:t>Robert Pate and My Luc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Distributed MST - Level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66325"/>
            <a:ext cx="53253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Fragment with single node has level 0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Fragment F (level L) wants to connect to fragment F’ (level L’):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L &lt; L’, F is </a:t>
            </a:r>
            <a:r>
              <a:rPr lang="en"/>
              <a:t>absorbed</a:t>
            </a:r>
            <a:r>
              <a:rPr lang="en"/>
              <a:t> as part of F’ becoming new fragment at level L’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L = L’, F and F’ combine into new fragment at level L +1. </a:t>
            </a:r>
            <a:r>
              <a:rPr lang="en"/>
              <a:t>Combining</a:t>
            </a:r>
            <a:r>
              <a:rPr lang="en"/>
              <a:t> edge is called core of the new fragment.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Identity of fragment is the weight of its core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925" y="2535600"/>
            <a:ext cx="3311400" cy="2309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Distributed MST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266325"/>
            <a:ext cx="88323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Node 1 and node 2 combine on their common minimum weight edge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Node 3 and its minimum weight edge are then absorbed -&gt; fragment F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Node 5 and node 6 combine on their common minimum weight edge -&gt; fragment F’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F and F’ combine on their minimum weight edge to form level 2 fragment F’’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Node 4 can be absorbed to F or F’’ depending on the timing 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88" y="2602563"/>
            <a:ext cx="86772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3: Description - Wake a Single Node</a:t>
            </a:r>
          </a:p>
        </p:txBody>
      </p:sp>
      <p:sp>
        <p:nvSpPr>
          <p:cNvPr id="139" name="Shape 139"/>
          <p:cNvSpPr/>
          <p:nvPr/>
        </p:nvSpPr>
        <p:spPr>
          <a:xfrm>
            <a:off x="852525" y="2337300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cxnSp>
        <p:nvCxnSpPr>
          <p:cNvPr id="140" name="Shape 140"/>
          <p:cNvCxnSpPr/>
          <p:nvPr/>
        </p:nvCxnSpPr>
        <p:spPr>
          <a:xfrm rot="10800000">
            <a:off x="1193475" y="1676700"/>
            <a:ext cx="0" cy="6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1" name="Shape 141"/>
          <p:cNvCxnSpPr>
            <a:stCxn id="139" idx="4"/>
          </p:cNvCxnSpPr>
          <p:nvPr/>
        </p:nvCxnSpPr>
        <p:spPr>
          <a:xfrm>
            <a:off x="1193475" y="2919900"/>
            <a:ext cx="14100" cy="4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2" name="Shape 142"/>
          <p:cNvCxnSpPr>
            <a:stCxn id="139" idx="6"/>
          </p:cNvCxnSpPr>
          <p:nvPr/>
        </p:nvCxnSpPr>
        <p:spPr>
          <a:xfrm flipH="1" rot="10800000">
            <a:off x="1534425" y="2596800"/>
            <a:ext cx="2036100" cy="3180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3" name="Shape 143"/>
          <p:cNvSpPr txBox="1"/>
          <p:nvPr/>
        </p:nvSpPr>
        <p:spPr>
          <a:xfrm>
            <a:off x="1143700" y="1619878"/>
            <a:ext cx="4332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1143700" y="3012225"/>
            <a:ext cx="497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3899850" y="1870650"/>
            <a:ext cx="5151300" cy="27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Awaken</a:t>
            </a:r>
          </a:p>
          <a:p>
            <a:pPr indent="-342900" lvl="0" marL="45720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Mark the shortest edge as a </a:t>
            </a:r>
            <a:r>
              <a:rPr lang="en" sz="1800"/>
              <a:t>Branch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Send Connect</a:t>
            </a:r>
            <a:r>
              <a:rPr i="1" lang="en" sz="1800"/>
              <a:t> (LN) </a:t>
            </a:r>
            <a:r>
              <a:rPr lang="en" sz="1800"/>
              <a:t>to the node on it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i="1" lang="en" sz="1800"/>
              <a:t>LN</a:t>
            </a:r>
            <a:r>
              <a:rPr lang="en" sz="1800"/>
              <a:t> </a:t>
            </a:r>
            <a:r>
              <a:rPr lang="en" sz="1800"/>
              <a:t>is the node level, starts at 0</a:t>
            </a:r>
          </a:p>
          <a:p>
            <a:pPr indent="-342900" lvl="0" marL="45720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Change state to Found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2040950" y="2642100"/>
            <a:ext cx="768000" cy="2913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Branch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458225" y="2177600"/>
            <a:ext cx="433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48" name="Shape 148"/>
          <p:cNvSpPr/>
          <p:nvPr/>
        </p:nvSpPr>
        <p:spPr>
          <a:xfrm>
            <a:off x="1739025" y="2170500"/>
            <a:ext cx="1245600" cy="390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 (0)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245325" y="1936225"/>
            <a:ext cx="839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Level 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 3: Description - Two Nodes</a:t>
            </a:r>
          </a:p>
        </p:txBody>
      </p:sp>
      <p:sp>
        <p:nvSpPr>
          <p:cNvPr id="155" name="Shape 155"/>
          <p:cNvSpPr/>
          <p:nvPr/>
        </p:nvSpPr>
        <p:spPr>
          <a:xfrm>
            <a:off x="852525" y="2337300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cxnSp>
        <p:nvCxnSpPr>
          <p:cNvPr id="156" name="Shape 156"/>
          <p:cNvCxnSpPr/>
          <p:nvPr/>
        </p:nvCxnSpPr>
        <p:spPr>
          <a:xfrm rot="10800000">
            <a:off x="1193475" y="1676700"/>
            <a:ext cx="0" cy="6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7" name="Shape 157"/>
          <p:cNvCxnSpPr>
            <a:stCxn id="155" idx="4"/>
          </p:cNvCxnSpPr>
          <p:nvPr/>
        </p:nvCxnSpPr>
        <p:spPr>
          <a:xfrm>
            <a:off x="1193475" y="2919900"/>
            <a:ext cx="14100" cy="4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8" name="Shape 158"/>
          <p:cNvCxnSpPr>
            <a:stCxn id="155" idx="6"/>
          </p:cNvCxnSpPr>
          <p:nvPr/>
        </p:nvCxnSpPr>
        <p:spPr>
          <a:xfrm>
            <a:off x="1534425" y="2628600"/>
            <a:ext cx="753000" cy="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9" name="Shape 159"/>
          <p:cNvSpPr txBox="1"/>
          <p:nvPr/>
        </p:nvSpPr>
        <p:spPr>
          <a:xfrm>
            <a:off x="1458225" y="2177600"/>
            <a:ext cx="433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143700" y="1619878"/>
            <a:ext cx="4332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1143700" y="3012225"/>
            <a:ext cx="497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162" name="Shape 162"/>
          <p:cNvSpPr/>
          <p:nvPr/>
        </p:nvSpPr>
        <p:spPr>
          <a:xfrm flipH="1">
            <a:off x="3097325" y="2337300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cxnSp>
        <p:nvCxnSpPr>
          <p:cNvPr id="163" name="Shape 163"/>
          <p:cNvCxnSpPr>
            <a:stCxn id="164" idx="3"/>
            <a:endCxn id="162" idx="4"/>
          </p:cNvCxnSpPr>
          <p:nvPr/>
        </p:nvCxnSpPr>
        <p:spPr>
          <a:xfrm rot="10800000">
            <a:off x="3438425" y="2919975"/>
            <a:ext cx="255300" cy="5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5" name="Shape 165"/>
          <p:cNvCxnSpPr>
            <a:stCxn id="162" idx="6"/>
          </p:cNvCxnSpPr>
          <p:nvPr/>
        </p:nvCxnSpPr>
        <p:spPr>
          <a:xfrm rot="10800000">
            <a:off x="2257625" y="2623500"/>
            <a:ext cx="839700" cy="510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6" name="Shape 166"/>
          <p:cNvSpPr txBox="1"/>
          <p:nvPr/>
        </p:nvSpPr>
        <p:spPr>
          <a:xfrm>
            <a:off x="3997425" y="1864050"/>
            <a:ext cx="5146500" cy="3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Connect(0) wakes Node B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Repeat the previous wakeup process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Run the “On </a:t>
            </a:r>
            <a:r>
              <a:rPr lang="en" sz="1800"/>
              <a:t>Receive</a:t>
            </a:r>
            <a:r>
              <a:rPr lang="en" sz="1800"/>
              <a:t> Connect” Process: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Test if the sent level is less than current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800"/>
              <a:t>Test if the edge is marked as basic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800"/>
              <a:t>Else send Init(Level 1, Weight 1, Find)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3438125" y="3360225"/>
            <a:ext cx="2556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67" name="Shape 167"/>
          <p:cNvSpPr/>
          <p:nvPr/>
        </p:nvSpPr>
        <p:spPr>
          <a:xfrm flipH="1">
            <a:off x="1564514" y="2691000"/>
            <a:ext cx="1518600" cy="390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Init </a:t>
            </a:r>
            <a:r>
              <a:rPr lang="en"/>
              <a:t>(1, 1, Find)</a:t>
            </a:r>
          </a:p>
        </p:txBody>
      </p:sp>
      <p:sp>
        <p:nvSpPr>
          <p:cNvPr id="168" name="Shape 168"/>
          <p:cNvSpPr/>
          <p:nvPr/>
        </p:nvSpPr>
        <p:spPr>
          <a:xfrm>
            <a:off x="1739025" y="2170500"/>
            <a:ext cx="1245600" cy="390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 (0)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3064725" y="1936225"/>
            <a:ext cx="839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Level 0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245325" y="1936225"/>
            <a:ext cx="839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Level 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 3: Description - Two Nodes</a:t>
            </a:r>
          </a:p>
        </p:txBody>
      </p:sp>
      <p:sp>
        <p:nvSpPr>
          <p:cNvPr id="176" name="Shape 176"/>
          <p:cNvSpPr/>
          <p:nvPr/>
        </p:nvSpPr>
        <p:spPr>
          <a:xfrm>
            <a:off x="852525" y="2337300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cxnSp>
        <p:nvCxnSpPr>
          <p:cNvPr id="177" name="Shape 177"/>
          <p:cNvCxnSpPr/>
          <p:nvPr/>
        </p:nvCxnSpPr>
        <p:spPr>
          <a:xfrm rot="10800000">
            <a:off x="1193475" y="1676700"/>
            <a:ext cx="0" cy="6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8" name="Shape 178"/>
          <p:cNvCxnSpPr>
            <a:stCxn id="176" idx="4"/>
          </p:cNvCxnSpPr>
          <p:nvPr/>
        </p:nvCxnSpPr>
        <p:spPr>
          <a:xfrm>
            <a:off x="1193475" y="2919900"/>
            <a:ext cx="14100" cy="4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9" name="Shape 179"/>
          <p:cNvCxnSpPr>
            <a:stCxn id="176" idx="6"/>
          </p:cNvCxnSpPr>
          <p:nvPr/>
        </p:nvCxnSpPr>
        <p:spPr>
          <a:xfrm>
            <a:off x="1534425" y="2628600"/>
            <a:ext cx="753000" cy="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0" name="Shape 180"/>
          <p:cNvSpPr txBox="1"/>
          <p:nvPr/>
        </p:nvSpPr>
        <p:spPr>
          <a:xfrm>
            <a:off x="1143700" y="1619878"/>
            <a:ext cx="4332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1143700" y="3012225"/>
            <a:ext cx="497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182" name="Shape 182"/>
          <p:cNvSpPr/>
          <p:nvPr/>
        </p:nvSpPr>
        <p:spPr>
          <a:xfrm flipH="1">
            <a:off x="3097325" y="2337300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cxnSp>
        <p:nvCxnSpPr>
          <p:cNvPr id="183" name="Shape 183"/>
          <p:cNvCxnSpPr>
            <a:stCxn id="184" idx="3"/>
            <a:endCxn id="182" idx="4"/>
          </p:cNvCxnSpPr>
          <p:nvPr/>
        </p:nvCxnSpPr>
        <p:spPr>
          <a:xfrm rot="10800000">
            <a:off x="3438425" y="2919975"/>
            <a:ext cx="255300" cy="5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5" name="Shape 185"/>
          <p:cNvCxnSpPr>
            <a:stCxn id="182" idx="6"/>
          </p:cNvCxnSpPr>
          <p:nvPr/>
        </p:nvCxnSpPr>
        <p:spPr>
          <a:xfrm rot="10800000">
            <a:off x="2257625" y="2623500"/>
            <a:ext cx="839700" cy="510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6" name="Shape 186"/>
          <p:cNvSpPr txBox="1"/>
          <p:nvPr/>
        </p:nvSpPr>
        <p:spPr>
          <a:xfrm>
            <a:off x="3997425" y="1864050"/>
            <a:ext cx="51465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Node A receives the Init() from B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Accepts Branch 1 as its fragment identity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Proceeds to Init() and Test() other edges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More on Test() in a minute!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3438125" y="3360225"/>
            <a:ext cx="2556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458225" y="2177600"/>
            <a:ext cx="433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88" name="Shape 188"/>
          <p:cNvSpPr/>
          <p:nvPr/>
        </p:nvSpPr>
        <p:spPr>
          <a:xfrm flipH="1">
            <a:off x="1564514" y="2691000"/>
            <a:ext cx="1518600" cy="390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Init (1, 1, Find)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3064725" y="1936225"/>
            <a:ext cx="839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Level 1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245325" y="1936225"/>
            <a:ext cx="839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Level 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 3: Description - Two Fragments and Initiate</a:t>
            </a:r>
          </a:p>
        </p:txBody>
      </p:sp>
      <p:sp>
        <p:nvSpPr>
          <p:cNvPr id="196" name="Shape 196"/>
          <p:cNvSpPr/>
          <p:nvPr/>
        </p:nvSpPr>
        <p:spPr>
          <a:xfrm>
            <a:off x="852525" y="2337300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cxnSp>
        <p:nvCxnSpPr>
          <p:cNvPr id="197" name="Shape 197"/>
          <p:cNvCxnSpPr/>
          <p:nvPr/>
        </p:nvCxnSpPr>
        <p:spPr>
          <a:xfrm rot="10800000">
            <a:off x="1193475" y="1676700"/>
            <a:ext cx="0" cy="6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8" name="Shape 198"/>
          <p:cNvCxnSpPr>
            <a:stCxn id="196" idx="4"/>
          </p:cNvCxnSpPr>
          <p:nvPr/>
        </p:nvCxnSpPr>
        <p:spPr>
          <a:xfrm>
            <a:off x="1193475" y="2919900"/>
            <a:ext cx="14100" cy="4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9" name="Shape 199"/>
          <p:cNvCxnSpPr>
            <a:stCxn id="196" idx="6"/>
          </p:cNvCxnSpPr>
          <p:nvPr/>
        </p:nvCxnSpPr>
        <p:spPr>
          <a:xfrm>
            <a:off x="1534425" y="2628600"/>
            <a:ext cx="753000" cy="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0" name="Shape 200"/>
          <p:cNvSpPr txBox="1"/>
          <p:nvPr/>
        </p:nvSpPr>
        <p:spPr>
          <a:xfrm>
            <a:off x="1641100" y="2030375"/>
            <a:ext cx="13557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 (core of A,B)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Level 0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1143700" y="1619878"/>
            <a:ext cx="4332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1143700" y="3012225"/>
            <a:ext cx="497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203" name="Shape 203"/>
          <p:cNvSpPr/>
          <p:nvPr/>
        </p:nvSpPr>
        <p:spPr>
          <a:xfrm flipH="1">
            <a:off x="3097325" y="2337300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cxnSp>
        <p:nvCxnSpPr>
          <p:cNvPr id="204" name="Shape 204"/>
          <p:cNvCxnSpPr>
            <a:stCxn id="205" idx="2"/>
            <a:endCxn id="203" idx="4"/>
          </p:cNvCxnSpPr>
          <p:nvPr/>
        </p:nvCxnSpPr>
        <p:spPr>
          <a:xfrm rot="10800000">
            <a:off x="3438125" y="2919825"/>
            <a:ext cx="1488300" cy="5850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6" name="Shape 206"/>
          <p:cNvCxnSpPr>
            <a:stCxn id="203" idx="6"/>
          </p:cNvCxnSpPr>
          <p:nvPr/>
        </p:nvCxnSpPr>
        <p:spPr>
          <a:xfrm rot="10800000">
            <a:off x="2257625" y="2623500"/>
            <a:ext cx="839700" cy="510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7" name="Shape 207"/>
          <p:cNvSpPr txBox="1"/>
          <p:nvPr/>
        </p:nvSpPr>
        <p:spPr>
          <a:xfrm>
            <a:off x="3424225" y="3210825"/>
            <a:ext cx="11934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 (new core)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Level 2</a:t>
            </a:r>
          </a:p>
        </p:txBody>
      </p:sp>
      <p:sp>
        <p:nvSpPr>
          <p:cNvPr id="205" name="Shape 205"/>
          <p:cNvSpPr/>
          <p:nvPr/>
        </p:nvSpPr>
        <p:spPr>
          <a:xfrm>
            <a:off x="4926425" y="3213525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cxnSp>
        <p:nvCxnSpPr>
          <p:cNvPr id="208" name="Shape 208"/>
          <p:cNvCxnSpPr>
            <a:endCxn id="209" idx="2"/>
          </p:cNvCxnSpPr>
          <p:nvPr/>
        </p:nvCxnSpPr>
        <p:spPr>
          <a:xfrm flipH="1" rot="10800000">
            <a:off x="5267400" y="2102275"/>
            <a:ext cx="925500" cy="11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0" name="Shape 210"/>
          <p:cNvCxnSpPr>
            <a:stCxn id="205" idx="4"/>
          </p:cNvCxnSpPr>
          <p:nvPr/>
        </p:nvCxnSpPr>
        <p:spPr>
          <a:xfrm>
            <a:off x="5267375" y="3796125"/>
            <a:ext cx="14100" cy="4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1" name="Shape 211"/>
          <p:cNvCxnSpPr>
            <a:stCxn id="205" idx="6"/>
          </p:cNvCxnSpPr>
          <p:nvPr/>
        </p:nvCxnSpPr>
        <p:spPr>
          <a:xfrm>
            <a:off x="5608325" y="3504825"/>
            <a:ext cx="753000" cy="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2" name="Shape 212"/>
          <p:cNvSpPr txBox="1"/>
          <p:nvPr/>
        </p:nvSpPr>
        <p:spPr>
          <a:xfrm>
            <a:off x="5715000" y="2973225"/>
            <a:ext cx="13557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 (core of C,D)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Level 0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5683075" y="1989303"/>
            <a:ext cx="4332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217600" y="3888450"/>
            <a:ext cx="497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215" name="Shape 215"/>
          <p:cNvSpPr/>
          <p:nvPr/>
        </p:nvSpPr>
        <p:spPr>
          <a:xfrm flipH="1">
            <a:off x="7171225" y="3213525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cxnSp>
        <p:nvCxnSpPr>
          <p:cNvPr id="216" name="Shape 216"/>
          <p:cNvCxnSpPr/>
          <p:nvPr/>
        </p:nvCxnSpPr>
        <p:spPr>
          <a:xfrm rot="10800000">
            <a:off x="6731275" y="2195475"/>
            <a:ext cx="780900" cy="10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7" name="Shape 217"/>
          <p:cNvCxnSpPr>
            <a:stCxn id="215" idx="6"/>
          </p:cNvCxnSpPr>
          <p:nvPr/>
        </p:nvCxnSpPr>
        <p:spPr>
          <a:xfrm rot="10800000">
            <a:off x="6331525" y="3499725"/>
            <a:ext cx="839700" cy="510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8" name="Shape 218"/>
          <p:cNvSpPr txBox="1"/>
          <p:nvPr/>
        </p:nvSpPr>
        <p:spPr>
          <a:xfrm>
            <a:off x="6976075" y="2077425"/>
            <a:ext cx="2913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209" name="Shape 209"/>
          <p:cNvSpPr/>
          <p:nvPr/>
        </p:nvSpPr>
        <p:spPr>
          <a:xfrm>
            <a:off x="6192900" y="1836475"/>
            <a:ext cx="566100" cy="53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cxnSp>
        <p:nvCxnSpPr>
          <p:cNvPr id="219" name="Shape 219"/>
          <p:cNvCxnSpPr/>
          <p:nvPr/>
        </p:nvCxnSpPr>
        <p:spPr>
          <a:xfrm>
            <a:off x="3328300" y="1241213"/>
            <a:ext cx="7245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0" name="Shape 220"/>
          <p:cNvCxnSpPr>
            <a:stCxn id="209" idx="1"/>
          </p:cNvCxnSpPr>
          <p:nvPr/>
        </p:nvCxnSpPr>
        <p:spPr>
          <a:xfrm rot="10800000">
            <a:off x="5520103" y="1648226"/>
            <a:ext cx="7557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1" name="Shape 221"/>
          <p:cNvSpPr txBox="1"/>
          <p:nvPr/>
        </p:nvSpPr>
        <p:spPr>
          <a:xfrm>
            <a:off x="5754025" y="1381100"/>
            <a:ext cx="2913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1835075" y="2821325"/>
            <a:ext cx="1111200" cy="126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3" name="Shape 223"/>
          <p:cNvCxnSpPr/>
          <p:nvPr/>
        </p:nvCxnSpPr>
        <p:spPr>
          <a:xfrm>
            <a:off x="5805175" y="3745275"/>
            <a:ext cx="11985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4" name="Shape 224"/>
          <p:cNvSpPr txBox="1"/>
          <p:nvPr/>
        </p:nvSpPr>
        <p:spPr>
          <a:xfrm>
            <a:off x="2651525" y="1221813"/>
            <a:ext cx="26217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Init(Level 1, Core ID 3, Find) sent across all branches of new core.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 3: Description - Find Min-Outgoing Edges</a:t>
            </a:r>
          </a:p>
        </p:txBody>
      </p:sp>
      <p:sp>
        <p:nvSpPr>
          <p:cNvPr id="230" name="Shape 230"/>
          <p:cNvSpPr/>
          <p:nvPr/>
        </p:nvSpPr>
        <p:spPr>
          <a:xfrm>
            <a:off x="852525" y="2337300"/>
            <a:ext cx="681900" cy="582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cxnSp>
        <p:nvCxnSpPr>
          <p:cNvPr id="231" name="Shape 231"/>
          <p:cNvCxnSpPr>
            <a:endCxn id="232" idx="5"/>
          </p:cNvCxnSpPr>
          <p:nvPr/>
        </p:nvCxnSpPr>
        <p:spPr>
          <a:xfrm flipH="1" rot="10800000">
            <a:off x="1193587" y="1649705"/>
            <a:ext cx="440700" cy="68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3" name="Shape 233"/>
          <p:cNvCxnSpPr>
            <a:stCxn id="230" idx="4"/>
            <a:endCxn id="234" idx="0"/>
          </p:cNvCxnSpPr>
          <p:nvPr/>
        </p:nvCxnSpPr>
        <p:spPr>
          <a:xfrm>
            <a:off x="1193475" y="2919900"/>
            <a:ext cx="681900" cy="13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5" name="Shape 235"/>
          <p:cNvCxnSpPr>
            <a:stCxn id="230" idx="6"/>
          </p:cNvCxnSpPr>
          <p:nvPr/>
        </p:nvCxnSpPr>
        <p:spPr>
          <a:xfrm>
            <a:off x="1534425" y="2628600"/>
            <a:ext cx="753000" cy="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6" name="Shape 236"/>
          <p:cNvSpPr txBox="1"/>
          <p:nvPr/>
        </p:nvSpPr>
        <p:spPr>
          <a:xfrm>
            <a:off x="1067500" y="1543678"/>
            <a:ext cx="4332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143700" y="3012225"/>
            <a:ext cx="177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238" name="Shape 238"/>
          <p:cNvSpPr/>
          <p:nvPr/>
        </p:nvSpPr>
        <p:spPr>
          <a:xfrm flipH="1">
            <a:off x="3097325" y="2337300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cxnSp>
        <p:nvCxnSpPr>
          <p:cNvPr id="239" name="Shape 239"/>
          <p:cNvCxnSpPr>
            <a:stCxn id="240" idx="2"/>
            <a:endCxn id="238" idx="4"/>
          </p:cNvCxnSpPr>
          <p:nvPr/>
        </p:nvCxnSpPr>
        <p:spPr>
          <a:xfrm rot="10800000">
            <a:off x="3438125" y="2919825"/>
            <a:ext cx="1488300" cy="5850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1" name="Shape 241"/>
          <p:cNvCxnSpPr>
            <a:stCxn id="238" idx="6"/>
          </p:cNvCxnSpPr>
          <p:nvPr/>
        </p:nvCxnSpPr>
        <p:spPr>
          <a:xfrm rot="10800000">
            <a:off x="2257625" y="2623500"/>
            <a:ext cx="839700" cy="510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2" name="Shape 242"/>
          <p:cNvSpPr txBox="1"/>
          <p:nvPr/>
        </p:nvSpPr>
        <p:spPr>
          <a:xfrm>
            <a:off x="3424225" y="3210825"/>
            <a:ext cx="11934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 (core)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Level 2</a:t>
            </a:r>
          </a:p>
        </p:txBody>
      </p:sp>
      <p:sp>
        <p:nvSpPr>
          <p:cNvPr id="240" name="Shape 240"/>
          <p:cNvSpPr/>
          <p:nvPr/>
        </p:nvSpPr>
        <p:spPr>
          <a:xfrm>
            <a:off x="4926425" y="3213525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cxnSp>
        <p:nvCxnSpPr>
          <p:cNvPr id="243" name="Shape 243"/>
          <p:cNvCxnSpPr>
            <a:endCxn id="244" idx="2"/>
          </p:cNvCxnSpPr>
          <p:nvPr/>
        </p:nvCxnSpPr>
        <p:spPr>
          <a:xfrm flipH="1" rot="10800000">
            <a:off x="5267400" y="2102275"/>
            <a:ext cx="925500" cy="11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5" name="Shape 245"/>
          <p:cNvCxnSpPr>
            <a:stCxn id="240" idx="6"/>
          </p:cNvCxnSpPr>
          <p:nvPr/>
        </p:nvCxnSpPr>
        <p:spPr>
          <a:xfrm>
            <a:off x="5608325" y="3504825"/>
            <a:ext cx="753000" cy="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6" name="Shape 246"/>
          <p:cNvSpPr txBox="1"/>
          <p:nvPr/>
        </p:nvSpPr>
        <p:spPr>
          <a:xfrm>
            <a:off x="5683075" y="1989303"/>
            <a:ext cx="4332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247" name="Shape 247"/>
          <p:cNvSpPr/>
          <p:nvPr/>
        </p:nvSpPr>
        <p:spPr>
          <a:xfrm flipH="1">
            <a:off x="7171225" y="3213525"/>
            <a:ext cx="681900" cy="582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cxnSp>
        <p:nvCxnSpPr>
          <p:cNvPr id="248" name="Shape 248"/>
          <p:cNvCxnSpPr/>
          <p:nvPr/>
        </p:nvCxnSpPr>
        <p:spPr>
          <a:xfrm rot="10800000">
            <a:off x="6731275" y="2195475"/>
            <a:ext cx="780900" cy="10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9" name="Shape 249"/>
          <p:cNvCxnSpPr>
            <a:stCxn id="247" idx="6"/>
          </p:cNvCxnSpPr>
          <p:nvPr/>
        </p:nvCxnSpPr>
        <p:spPr>
          <a:xfrm rot="10800000">
            <a:off x="6331525" y="3499725"/>
            <a:ext cx="839700" cy="510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0" name="Shape 250"/>
          <p:cNvSpPr txBox="1"/>
          <p:nvPr/>
        </p:nvSpPr>
        <p:spPr>
          <a:xfrm>
            <a:off x="6976075" y="2077425"/>
            <a:ext cx="2913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244" name="Shape 244"/>
          <p:cNvSpPr/>
          <p:nvPr/>
        </p:nvSpPr>
        <p:spPr>
          <a:xfrm>
            <a:off x="6192900" y="1836475"/>
            <a:ext cx="566100" cy="53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cxnSp>
        <p:nvCxnSpPr>
          <p:cNvPr id="251" name="Shape 251"/>
          <p:cNvCxnSpPr>
            <a:stCxn id="244" idx="1"/>
            <a:endCxn id="232" idx="2"/>
          </p:cNvCxnSpPr>
          <p:nvPr/>
        </p:nvCxnSpPr>
        <p:spPr>
          <a:xfrm rot="10800000">
            <a:off x="2216203" y="1443626"/>
            <a:ext cx="4059600" cy="4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2" name="Shape 252"/>
          <p:cNvSpPr txBox="1"/>
          <p:nvPr/>
        </p:nvSpPr>
        <p:spPr>
          <a:xfrm>
            <a:off x="5754025" y="1381100"/>
            <a:ext cx="2913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7802925" y="3328275"/>
            <a:ext cx="681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Find!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409375" y="2652450"/>
            <a:ext cx="681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Find!</a:t>
            </a:r>
          </a:p>
        </p:txBody>
      </p:sp>
      <p:sp>
        <p:nvSpPr>
          <p:cNvPr id="234" name="Shape 234"/>
          <p:cNvSpPr/>
          <p:nvPr/>
        </p:nvSpPr>
        <p:spPr>
          <a:xfrm flipH="1">
            <a:off x="1534425" y="4300425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</a:t>
            </a:r>
          </a:p>
        </p:txBody>
      </p:sp>
      <p:sp>
        <p:nvSpPr>
          <p:cNvPr id="232" name="Shape 232"/>
          <p:cNvSpPr/>
          <p:nvPr/>
        </p:nvSpPr>
        <p:spPr>
          <a:xfrm flipH="1">
            <a:off x="1534425" y="1152425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6778925" y="2455450"/>
            <a:ext cx="753000" cy="348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6151750" y="3499725"/>
            <a:ext cx="780900" cy="3906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Branch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413275" y="1784900"/>
            <a:ext cx="753000" cy="348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425" y="3390525"/>
            <a:ext cx="753000" cy="348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946650" y="2623250"/>
            <a:ext cx="780900" cy="3906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Branch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2172250" y="2236525"/>
            <a:ext cx="3807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6454350" y="3107275"/>
            <a:ext cx="3807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 3: Description - Test Basic Branches</a:t>
            </a:r>
          </a:p>
        </p:txBody>
      </p:sp>
      <p:sp>
        <p:nvSpPr>
          <p:cNvPr id="267" name="Shape 267"/>
          <p:cNvSpPr/>
          <p:nvPr/>
        </p:nvSpPr>
        <p:spPr>
          <a:xfrm>
            <a:off x="852525" y="2337300"/>
            <a:ext cx="681900" cy="582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cxnSp>
        <p:nvCxnSpPr>
          <p:cNvPr id="268" name="Shape 268"/>
          <p:cNvCxnSpPr>
            <a:endCxn id="269" idx="5"/>
          </p:cNvCxnSpPr>
          <p:nvPr/>
        </p:nvCxnSpPr>
        <p:spPr>
          <a:xfrm flipH="1" rot="10800000">
            <a:off x="1193587" y="1649705"/>
            <a:ext cx="440700" cy="68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0" name="Shape 270"/>
          <p:cNvCxnSpPr>
            <a:stCxn id="267" idx="4"/>
            <a:endCxn id="271" idx="0"/>
          </p:cNvCxnSpPr>
          <p:nvPr/>
        </p:nvCxnSpPr>
        <p:spPr>
          <a:xfrm>
            <a:off x="1193475" y="2919900"/>
            <a:ext cx="681900" cy="13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2" name="Shape 272"/>
          <p:cNvCxnSpPr>
            <a:stCxn id="267" idx="6"/>
          </p:cNvCxnSpPr>
          <p:nvPr/>
        </p:nvCxnSpPr>
        <p:spPr>
          <a:xfrm>
            <a:off x="1534425" y="2628600"/>
            <a:ext cx="753000" cy="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3" name="Shape 273"/>
          <p:cNvSpPr txBox="1"/>
          <p:nvPr/>
        </p:nvSpPr>
        <p:spPr>
          <a:xfrm>
            <a:off x="1067500" y="1543678"/>
            <a:ext cx="4332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143700" y="3012225"/>
            <a:ext cx="177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275" name="Shape 275"/>
          <p:cNvSpPr/>
          <p:nvPr/>
        </p:nvSpPr>
        <p:spPr>
          <a:xfrm flipH="1">
            <a:off x="3097325" y="2337300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cxnSp>
        <p:nvCxnSpPr>
          <p:cNvPr id="276" name="Shape 276"/>
          <p:cNvCxnSpPr>
            <a:stCxn id="277" idx="2"/>
            <a:endCxn id="275" idx="4"/>
          </p:cNvCxnSpPr>
          <p:nvPr/>
        </p:nvCxnSpPr>
        <p:spPr>
          <a:xfrm rot="10800000">
            <a:off x="3438125" y="2919825"/>
            <a:ext cx="1488300" cy="5850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8" name="Shape 278"/>
          <p:cNvCxnSpPr>
            <a:stCxn id="275" idx="6"/>
          </p:cNvCxnSpPr>
          <p:nvPr/>
        </p:nvCxnSpPr>
        <p:spPr>
          <a:xfrm rot="10800000">
            <a:off x="2257625" y="2623500"/>
            <a:ext cx="839700" cy="510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9" name="Shape 279"/>
          <p:cNvSpPr txBox="1"/>
          <p:nvPr/>
        </p:nvSpPr>
        <p:spPr>
          <a:xfrm>
            <a:off x="3424225" y="3210825"/>
            <a:ext cx="11934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 (core)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Level 2</a:t>
            </a:r>
          </a:p>
        </p:txBody>
      </p:sp>
      <p:sp>
        <p:nvSpPr>
          <p:cNvPr id="277" name="Shape 277"/>
          <p:cNvSpPr/>
          <p:nvPr/>
        </p:nvSpPr>
        <p:spPr>
          <a:xfrm>
            <a:off x="4926425" y="3213525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cxnSp>
        <p:nvCxnSpPr>
          <p:cNvPr id="280" name="Shape 280"/>
          <p:cNvCxnSpPr>
            <a:endCxn id="281" idx="2"/>
          </p:cNvCxnSpPr>
          <p:nvPr/>
        </p:nvCxnSpPr>
        <p:spPr>
          <a:xfrm flipH="1" rot="10800000">
            <a:off x="5267400" y="2102275"/>
            <a:ext cx="925500" cy="11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2" name="Shape 282"/>
          <p:cNvCxnSpPr>
            <a:stCxn id="277" idx="6"/>
          </p:cNvCxnSpPr>
          <p:nvPr/>
        </p:nvCxnSpPr>
        <p:spPr>
          <a:xfrm>
            <a:off x="5608325" y="3504825"/>
            <a:ext cx="753000" cy="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3" name="Shape 283"/>
          <p:cNvSpPr txBox="1"/>
          <p:nvPr/>
        </p:nvSpPr>
        <p:spPr>
          <a:xfrm>
            <a:off x="5683075" y="1989303"/>
            <a:ext cx="4332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284" name="Shape 284"/>
          <p:cNvSpPr/>
          <p:nvPr/>
        </p:nvSpPr>
        <p:spPr>
          <a:xfrm flipH="1">
            <a:off x="7171225" y="3213525"/>
            <a:ext cx="681900" cy="582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cxnSp>
        <p:nvCxnSpPr>
          <p:cNvPr id="285" name="Shape 285"/>
          <p:cNvCxnSpPr/>
          <p:nvPr/>
        </p:nvCxnSpPr>
        <p:spPr>
          <a:xfrm rot="10800000">
            <a:off x="6731275" y="2195475"/>
            <a:ext cx="780900" cy="10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6" name="Shape 286"/>
          <p:cNvCxnSpPr>
            <a:stCxn id="284" idx="6"/>
          </p:cNvCxnSpPr>
          <p:nvPr/>
        </p:nvCxnSpPr>
        <p:spPr>
          <a:xfrm rot="10800000">
            <a:off x="6331525" y="3499725"/>
            <a:ext cx="839700" cy="510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7" name="Shape 287"/>
          <p:cNvSpPr txBox="1"/>
          <p:nvPr/>
        </p:nvSpPr>
        <p:spPr>
          <a:xfrm>
            <a:off x="6976075" y="2077425"/>
            <a:ext cx="2913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281" name="Shape 281"/>
          <p:cNvSpPr/>
          <p:nvPr/>
        </p:nvSpPr>
        <p:spPr>
          <a:xfrm>
            <a:off x="6192900" y="1836475"/>
            <a:ext cx="566100" cy="53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cxnSp>
        <p:nvCxnSpPr>
          <p:cNvPr id="288" name="Shape 288"/>
          <p:cNvCxnSpPr>
            <a:stCxn id="281" idx="1"/>
            <a:endCxn id="269" idx="2"/>
          </p:cNvCxnSpPr>
          <p:nvPr/>
        </p:nvCxnSpPr>
        <p:spPr>
          <a:xfrm rot="10800000">
            <a:off x="2216203" y="1443626"/>
            <a:ext cx="4059600" cy="4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9" name="Shape 289"/>
          <p:cNvSpPr txBox="1"/>
          <p:nvPr/>
        </p:nvSpPr>
        <p:spPr>
          <a:xfrm>
            <a:off x="5754025" y="1381100"/>
            <a:ext cx="2913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7802925" y="3328275"/>
            <a:ext cx="681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Find!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333175" y="2652450"/>
            <a:ext cx="681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Find!</a:t>
            </a:r>
          </a:p>
        </p:txBody>
      </p:sp>
      <p:sp>
        <p:nvSpPr>
          <p:cNvPr id="271" name="Shape 271"/>
          <p:cNvSpPr/>
          <p:nvPr/>
        </p:nvSpPr>
        <p:spPr>
          <a:xfrm flipH="1">
            <a:off x="1534425" y="4300425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</a:t>
            </a:r>
          </a:p>
        </p:txBody>
      </p:sp>
      <p:sp>
        <p:nvSpPr>
          <p:cNvPr id="269" name="Shape 269"/>
          <p:cNvSpPr/>
          <p:nvPr/>
        </p:nvSpPr>
        <p:spPr>
          <a:xfrm flipH="1">
            <a:off x="1534425" y="1152425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6778925" y="2455450"/>
            <a:ext cx="753000" cy="348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1413275" y="1784900"/>
            <a:ext cx="753000" cy="348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37425" y="3390525"/>
            <a:ext cx="753000" cy="348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</a:t>
            </a:r>
          </a:p>
        </p:txBody>
      </p:sp>
      <p:cxnSp>
        <p:nvCxnSpPr>
          <p:cNvPr id="295" name="Shape 295"/>
          <p:cNvCxnSpPr/>
          <p:nvPr/>
        </p:nvCxnSpPr>
        <p:spPr>
          <a:xfrm>
            <a:off x="6766450" y="1485625"/>
            <a:ext cx="19725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6" name="Shape 296"/>
          <p:cNvSpPr txBox="1"/>
          <p:nvPr/>
        </p:nvSpPr>
        <p:spPr>
          <a:xfrm>
            <a:off x="6604150" y="1070900"/>
            <a:ext cx="23595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 (Level 1, Core ID 3)</a:t>
            </a:r>
          </a:p>
        </p:txBody>
      </p:sp>
      <p:cxnSp>
        <p:nvCxnSpPr>
          <p:cNvPr id="297" name="Shape 297"/>
          <p:cNvCxnSpPr>
            <a:stCxn id="284" idx="1"/>
            <a:endCxn id="281" idx="6"/>
          </p:cNvCxnSpPr>
          <p:nvPr/>
        </p:nvCxnSpPr>
        <p:spPr>
          <a:xfrm rot="10800000">
            <a:off x="6759063" y="2102145"/>
            <a:ext cx="994200" cy="119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8" name="Shape 298"/>
          <p:cNvCxnSpPr>
            <a:stCxn id="267" idx="1"/>
            <a:endCxn id="269" idx="6"/>
          </p:cNvCxnSpPr>
          <p:nvPr/>
        </p:nvCxnSpPr>
        <p:spPr>
          <a:xfrm flipH="1" rot="10800000">
            <a:off x="952387" y="1443720"/>
            <a:ext cx="582000" cy="9789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9" name="Shape 299"/>
          <p:cNvSpPr txBox="1"/>
          <p:nvPr/>
        </p:nvSpPr>
        <p:spPr>
          <a:xfrm>
            <a:off x="1946650" y="2623250"/>
            <a:ext cx="780900" cy="3906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Branch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2172250" y="2236525"/>
            <a:ext cx="3807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6151750" y="3499725"/>
            <a:ext cx="780900" cy="3906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Branch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6454350" y="3107275"/>
            <a:ext cx="3807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5705300" y="4294575"/>
            <a:ext cx="32958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(If the node is already part of the same fragment, the edge gets rejected)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 3: Description - Wake and Connect</a:t>
            </a:r>
          </a:p>
        </p:txBody>
      </p:sp>
      <p:sp>
        <p:nvSpPr>
          <p:cNvPr id="309" name="Shape 309"/>
          <p:cNvSpPr/>
          <p:nvPr/>
        </p:nvSpPr>
        <p:spPr>
          <a:xfrm>
            <a:off x="852525" y="2337300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cxnSp>
        <p:nvCxnSpPr>
          <p:cNvPr id="310" name="Shape 310"/>
          <p:cNvCxnSpPr>
            <a:endCxn id="311" idx="5"/>
          </p:cNvCxnSpPr>
          <p:nvPr/>
        </p:nvCxnSpPr>
        <p:spPr>
          <a:xfrm flipH="1" rot="10800000">
            <a:off x="1193587" y="1649705"/>
            <a:ext cx="440700" cy="68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2" name="Shape 312"/>
          <p:cNvCxnSpPr>
            <a:stCxn id="309" idx="4"/>
            <a:endCxn id="313" idx="0"/>
          </p:cNvCxnSpPr>
          <p:nvPr/>
        </p:nvCxnSpPr>
        <p:spPr>
          <a:xfrm>
            <a:off x="1193475" y="2919900"/>
            <a:ext cx="681900" cy="13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4" name="Shape 314"/>
          <p:cNvCxnSpPr>
            <a:stCxn id="309" idx="6"/>
          </p:cNvCxnSpPr>
          <p:nvPr/>
        </p:nvCxnSpPr>
        <p:spPr>
          <a:xfrm>
            <a:off x="1534425" y="2628600"/>
            <a:ext cx="753000" cy="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5" name="Shape 315"/>
          <p:cNvSpPr txBox="1"/>
          <p:nvPr/>
        </p:nvSpPr>
        <p:spPr>
          <a:xfrm>
            <a:off x="1067500" y="1543678"/>
            <a:ext cx="4332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43700" y="3012225"/>
            <a:ext cx="177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317" name="Shape 317"/>
          <p:cNvSpPr/>
          <p:nvPr/>
        </p:nvSpPr>
        <p:spPr>
          <a:xfrm flipH="1">
            <a:off x="3097325" y="2337300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cxnSp>
        <p:nvCxnSpPr>
          <p:cNvPr id="318" name="Shape 318"/>
          <p:cNvCxnSpPr>
            <a:stCxn id="319" idx="2"/>
            <a:endCxn id="317" idx="4"/>
          </p:cNvCxnSpPr>
          <p:nvPr/>
        </p:nvCxnSpPr>
        <p:spPr>
          <a:xfrm rot="10800000">
            <a:off x="3438125" y="2919825"/>
            <a:ext cx="1488300" cy="5850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0" name="Shape 320"/>
          <p:cNvCxnSpPr>
            <a:stCxn id="317" idx="6"/>
          </p:cNvCxnSpPr>
          <p:nvPr/>
        </p:nvCxnSpPr>
        <p:spPr>
          <a:xfrm rot="10800000">
            <a:off x="2257625" y="2623500"/>
            <a:ext cx="839700" cy="510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1" name="Shape 321"/>
          <p:cNvSpPr txBox="1"/>
          <p:nvPr/>
        </p:nvSpPr>
        <p:spPr>
          <a:xfrm>
            <a:off x="3424225" y="3210825"/>
            <a:ext cx="11934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 (core)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Level 2</a:t>
            </a:r>
          </a:p>
        </p:txBody>
      </p:sp>
      <p:sp>
        <p:nvSpPr>
          <p:cNvPr id="319" name="Shape 319"/>
          <p:cNvSpPr/>
          <p:nvPr/>
        </p:nvSpPr>
        <p:spPr>
          <a:xfrm>
            <a:off x="4926425" y="3213525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cxnSp>
        <p:nvCxnSpPr>
          <p:cNvPr id="322" name="Shape 322"/>
          <p:cNvCxnSpPr>
            <a:endCxn id="323" idx="2"/>
          </p:cNvCxnSpPr>
          <p:nvPr/>
        </p:nvCxnSpPr>
        <p:spPr>
          <a:xfrm flipH="1" rot="10800000">
            <a:off x="5267400" y="2102275"/>
            <a:ext cx="925500" cy="11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4" name="Shape 324"/>
          <p:cNvCxnSpPr>
            <a:stCxn id="319" idx="6"/>
          </p:cNvCxnSpPr>
          <p:nvPr/>
        </p:nvCxnSpPr>
        <p:spPr>
          <a:xfrm>
            <a:off x="5608325" y="3504825"/>
            <a:ext cx="753000" cy="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5" name="Shape 325"/>
          <p:cNvSpPr txBox="1"/>
          <p:nvPr/>
        </p:nvSpPr>
        <p:spPr>
          <a:xfrm>
            <a:off x="5683075" y="1989303"/>
            <a:ext cx="4332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326" name="Shape 326"/>
          <p:cNvSpPr/>
          <p:nvPr/>
        </p:nvSpPr>
        <p:spPr>
          <a:xfrm flipH="1">
            <a:off x="7171225" y="3213525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cxnSp>
        <p:nvCxnSpPr>
          <p:cNvPr id="327" name="Shape 327"/>
          <p:cNvCxnSpPr/>
          <p:nvPr/>
        </p:nvCxnSpPr>
        <p:spPr>
          <a:xfrm rot="10800000">
            <a:off x="6731275" y="2195475"/>
            <a:ext cx="780900" cy="10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8" name="Shape 328"/>
          <p:cNvCxnSpPr>
            <a:stCxn id="326" idx="6"/>
          </p:cNvCxnSpPr>
          <p:nvPr/>
        </p:nvCxnSpPr>
        <p:spPr>
          <a:xfrm rot="10800000">
            <a:off x="6331525" y="3499725"/>
            <a:ext cx="839700" cy="510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9" name="Shape 329"/>
          <p:cNvSpPr txBox="1"/>
          <p:nvPr/>
        </p:nvSpPr>
        <p:spPr>
          <a:xfrm>
            <a:off x="6976075" y="2077425"/>
            <a:ext cx="2913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323" name="Shape 323"/>
          <p:cNvSpPr/>
          <p:nvPr/>
        </p:nvSpPr>
        <p:spPr>
          <a:xfrm>
            <a:off x="6192900" y="1836475"/>
            <a:ext cx="566100" cy="531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cxnSp>
        <p:nvCxnSpPr>
          <p:cNvPr id="330" name="Shape 330"/>
          <p:cNvCxnSpPr>
            <a:stCxn id="323" idx="1"/>
            <a:endCxn id="311" idx="2"/>
          </p:cNvCxnSpPr>
          <p:nvPr/>
        </p:nvCxnSpPr>
        <p:spPr>
          <a:xfrm rot="10800000">
            <a:off x="2216203" y="1443626"/>
            <a:ext cx="4059600" cy="4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1" name="Shape 331"/>
          <p:cNvSpPr txBox="1"/>
          <p:nvPr/>
        </p:nvSpPr>
        <p:spPr>
          <a:xfrm>
            <a:off x="5754025" y="1381100"/>
            <a:ext cx="2913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313" name="Shape 313"/>
          <p:cNvSpPr/>
          <p:nvPr/>
        </p:nvSpPr>
        <p:spPr>
          <a:xfrm flipH="1">
            <a:off x="1534425" y="4300425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</a:t>
            </a:r>
          </a:p>
        </p:txBody>
      </p:sp>
      <p:sp>
        <p:nvSpPr>
          <p:cNvPr id="311" name="Shape 311"/>
          <p:cNvSpPr/>
          <p:nvPr/>
        </p:nvSpPr>
        <p:spPr>
          <a:xfrm flipH="1">
            <a:off x="1534425" y="1152425"/>
            <a:ext cx="681900" cy="582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6778925" y="2455450"/>
            <a:ext cx="753000" cy="3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413275" y="1784900"/>
            <a:ext cx="753000" cy="3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1037425" y="3390525"/>
            <a:ext cx="753000" cy="3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</a:t>
            </a:r>
          </a:p>
        </p:txBody>
      </p:sp>
      <p:cxnSp>
        <p:nvCxnSpPr>
          <p:cNvPr id="335" name="Shape 335"/>
          <p:cNvCxnSpPr/>
          <p:nvPr/>
        </p:nvCxnSpPr>
        <p:spPr>
          <a:xfrm>
            <a:off x="6766450" y="1485625"/>
            <a:ext cx="19725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6" name="Shape 336"/>
          <p:cNvSpPr txBox="1"/>
          <p:nvPr/>
        </p:nvSpPr>
        <p:spPr>
          <a:xfrm>
            <a:off x="6604150" y="1070900"/>
            <a:ext cx="23595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 </a:t>
            </a:r>
            <a:r>
              <a:rPr lang="en"/>
              <a:t>(Level 0)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946650" y="2623250"/>
            <a:ext cx="780900" cy="3906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Branch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2172250" y="2236525"/>
            <a:ext cx="3807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6151750" y="3499725"/>
            <a:ext cx="780900" cy="3906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Branch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454350" y="3107275"/>
            <a:ext cx="3807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6745100" y="1634350"/>
            <a:ext cx="8397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Wake!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2232425" y="1040400"/>
            <a:ext cx="753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Wake!</a:t>
            </a:r>
          </a:p>
        </p:txBody>
      </p:sp>
      <p:cxnSp>
        <p:nvCxnSpPr>
          <p:cNvPr id="343" name="Shape 343"/>
          <p:cNvCxnSpPr>
            <a:stCxn id="323" idx="4"/>
            <a:endCxn id="326" idx="7"/>
          </p:cNvCxnSpPr>
          <p:nvPr/>
        </p:nvCxnSpPr>
        <p:spPr>
          <a:xfrm>
            <a:off x="6475950" y="2368075"/>
            <a:ext cx="795000" cy="9309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4" name="Shape 344"/>
          <p:cNvCxnSpPr>
            <a:stCxn id="311" idx="6"/>
            <a:endCxn id="309" idx="1"/>
          </p:cNvCxnSpPr>
          <p:nvPr/>
        </p:nvCxnSpPr>
        <p:spPr>
          <a:xfrm flipH="1">
            <a:off x="952425" y="1443725"/>
            <a:ext cx="582000" cy="9789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 3: Description - Init and Test</a:t>
            </a:r>
          </a:p>
        </p:txBody>
      </p:sp>
      <p:sp>
        <p:nvSpPr>
          <p:cNvPr id="350" name="Shape 350"/>
          <p:cNvSpPr/>
          <p:nvPr/>
        </p:nvSpPr>
        <p:spPr>
          <a:xfrm>
            <a:off x="852525" y="2337300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cxnSp>
        <p:nvCxnSpPr>
          <p:cNvPr id="351" name="Shape 351"/>
          <p:cNvCxnSpPr>
            <a:endCxn id="352" idx="5"/>
          </p:cNvCxnSpPr>
          <p:nvPr/>
        </p:nvCxnSpPr>
        <p:spPr>
          <a:xfrm flipH="1" rot="10800000">
            <a:off x="1193587" y="1649705"/>
            <a:ext cx="440700" cy="68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3" name="Shape 353"/>
          <p:cNvCxnSpPr>
            <a:stCxn id="350" idx="4"/>
            <a:endCxn id="354" idx="0"/>
          </p:cNvCxnSpPr>
          <p:nvPr/>
        </p:nvCxnSpPr>
        <p:spPr>
          <a:xfrm>
            <a:off x="1193475" y="2919900"/>
            <a:ext cx="681900" cy="13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5" name="Shape 355"/>
          <p:cNvCxnSpPr>
            <a:stCxn id="350" idx="6"/>
          </p:cNvCxnSpPr>
          <p:nvPr/>
        </p:nvCxnSpPr>
        <p:spPr>
          <a:xfrm>
            <a:off x="1534425" y="2628600"/>
            <a:ext cx="753000" cy="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6" name="Shape 356"/>
          <p:cNvSpPr txBox="1"/>
          <p:nvPr/>
        </p:nvSpPr>
        <p:spPr>
          <a:xfrm>
            <a:off x="1067500" y="1543678"/>
            <a:ext cx="4332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143700" y="3012225"/>
            <a:ext cx="177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358" name="Shape 358"/>
          <p:cNvSpPr/>
          <p:nvPr/>
        </p:nvSpPr>
        <p:spPr>
          <a:xfrm flipH="1">
            <a:off x="3097325" y="2337300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cxnSp>
        <p:nvCxnSpPr>
          <p:cNvPr id="359" name="Shape 359"/>
          <p:cNvCxnSpPr>
            <a:stCxn id="360" idx="2"/>
            <a:endCxn id="358" idx="4"/>
          </p:cNvCxnSpPr>
          <p:nvPr/>
        </p:nvCxnSpPr>
        <p:spPr>
          <a:xfrm rot="10800000">
            <a:off x="3438125" y="2919825"/>
            <a:ext cx="1488300" cy="5850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1" name="Shape 361"/>
          <p:cNvCxnSpPr>
            <a:stCxn id="358" idx="6"/>
          </p:cNvCxnSpPr>
          <p:nvPr/>
        </p:nvCxnSpPr>
        <p:spPr>
          <a:xfrm rot="10800000">
            <a:off x="2257625" y="2623500"/>
            <a:ext cx="839700" cy="510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2" name="Shape 362"/>
          <p:cNvSpPr txBox="1"/>
          <p:nvPr/>
        </p:nvSpPr>
        <p:spPr>
          <a:xfrm>
            <a:off x="3424225" y="3210825"/>
            <a:ext cx="11934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 (core)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Level 2</a:t>
            </a:r>
          </a:p>
        </p:txBody>
      </p:sp>
      <p:sp>
        <p:nvSpPr>
          <p:cNvPr id="360" name="Shape 360"/>
          <p:cNvSpPr/>
          <p:nvPr/>
        </p:nvSpPr>
        <p:spPr>
          <a:xfrm>
            <a:off x="4926425" y="3213525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cxnSp>
        <p:nvCxnSpPr>
          <p:cNvPr id="363" name="Shape 363"/>
          <p:cNvCxnSpPr>
            <a:endCxn id="364" idx="2"/>
          </p:cNvCxnSpPr>
          <p:nvPr/>
        </p:nvCxnSpPr>
        <p:spPr>
          <a:xfrm flipH="1" rot="10800000">
            <a:off x="5267400" y="2102275"/>
            <a:ext cx="925500" cy="11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5" name="Shape 365"/>
          <p:cNvCxnSpPr>
            <a:stCxn id="360" idx="6"/>
          </p:cNvCxnSpPr>
          <p:nvPr/>
        </p:nvCxnSpPr>
        <p:spPr>
          <a:xfrm>
            <a:off x="5608325" y="3504825"/>
            <a:ext cx="753000" cy="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6" name="Shape 366"/>
          <p:cNvSpPr txBox="1"/>
          <p:nvPr/>
        </p:nvSpPr>
        <p:spPr>
          <a:xfrm>
            <a:off x="5683075" y="1989303"/>
            <a:ext cx="4332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367" name="Shape 367"/>
          <p:cNvSpPr/>
          <p:nvPr/>
        </p:nvSpPr>
        <p:spPr>
          <a:xfrm flipH="1">
            <a:off x="7171225" y="3213525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cxnSp>
        <p:nvCxnSpPr>
          <p:cNvPr id="368" name="Shape 368"/>
          <p:cNvCxnSpPr/>
          <p:nvPr/>
        </p:nvCxnSpPr>
        <p:spPr>
          <a:xfrm rot="10800000">
            <a:off x="6731275" y="2195475"/>
            <a:ext cx="780900" cy="10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9" name="Shape 369"/>
          <p:cNvCxnSpPr>
            <a:stCxn id="367" idx="6"/>
          </p:cNvCxnSpPr>
          <p:nvPr/>
        </p:nvCxnSpPr>
        <p:spPr>
          <a:xfrm rot="10800000">
            <a:off x="6331525" y="3499725"/>
            <a:ext cx="839700" cy="510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0" name="Shape 370"/>
          <p:cNvSpPr txBox="1"/>
          <p:nvPr/>
        </p:nvSpPr>
        <p:spPr>
          <a:xfrm>
            <a:off x="6976075" y="2077425"/>
            <a:ext cx="2913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364" name="Shape 364"/>
          <p:cNvSpPr/>
          <p:nvPr/>
        </p:nvSpPr>
        <p:spPr>
          <a:xfrm>
            <a:off x="6192900" y="1836475"/>
            <a:ext cx="566100" cy="531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cxnSp>
        <p:nvCxnSpPr>
          <p:cNvPr id="371" name="Shape 371"/>
          <p:cNvCxnSpPr>
            <a:stCxn id="364" idx="1"/>
            <a:endCxn id="352" idx="2"/>
          </p:cNvCxnSpPr>
          <p:nvPr/>
        </p:nvCxnSpPr>
        <p:spPr>
          <a:xfrm rot="10800000">
            <a:off x="2216203" y="1443626"/>
            <a:ext cx="4059600" cy="4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2" name="Shape 372"/>
          <p:cNvSpPr txBox="1"/>
          <p:nvPr/>
        </p:nvSpPr>
        <p:spPr>
          <a:xfrm>
            <a:off x="5754025" y="1381100"/>
            <a:ext cx="2913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354" name="Shape 354"/>
          <p:cNvSpPr/>
          <p:nvPr/>
        </p:nvSpPr>
        <p:spPr>
          <a:xfrm flipH="1">
            <a:off x="1534425" y="4300425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</a:t>
            </a:r>
          </a:p>
        </p:txBody>
      </p:sp>
      <p:sp>
        <p:nvSpPr>
          <p:cNvPr id="352" name="Shape 352"/>
          <p:cNvSpPr/>
          <p:nvPr/>
        </p:nvSpPr>
        <p:spPr>
          <a:xfrm flipH="1">
            <a:off x="1534425" y="1152425"/>
            <a:ext cx="681900" cy="582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6778925" y="2455450"/>
            <a:ext cx="753000" cy="348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Branch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413275" y="1784900"/>
            <a:ext cx="753000" cy="348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Branch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1037425" y="3390525"/>
            <a:ext cx="753000" cy="3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</a:t>
            </a:r>
          </a:p>
        </p:txBody>
      </p:sp>
      <p:cxnSp>
        <p:nvCxnSpPr>
          <p:cNvPr id="376" name="Shape 376"/>
          <p:cNvCxnSpPr/>
          <p:nvPr/>
        </p:nvCxnSpPr>
        <p:spPr>
          <a:xfrm>
            <a:off x="6766450" y="1485625"/>
            <a:ext cx="19725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7" name="Shape 377"/>
          <p:cNvSpPr txBox="1"/>
          <p:nvPr/>
        </p:nvSpPr>
        <p:spPr>
          <a:xfrm>
            <a:off x="1946650" y="2623250"/>
            <a:ext cx="780900" cy="3906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Branch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2172250" y="2236525"/>
            <a:ext cx="3807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6151750" y="3499725"/>
            <a:ext cx="780900" cy="3906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Branch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6454350" y="3107275"/>
            <a:ext cx="3807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6673825" y="969150"/>
            <a:ext cx="23595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L1 !&gt; LN0 so queue Test();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Receive Init(1, 3, Find)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Edge turns to Branch</a:t>
            </a:r>
          </a:p>
        </p:txBody>
      </p:sp>
      <p:cxnSp>
        <p:nvCxnSpPr>
          <p:cNvPr id="382" name="Shape 382"/>
          <p:cNvCxnSpPr>
            <a:stCxn id="367" idx="7"/>
          </p:cNvCxnSpPr>
          <p:nvPr/>
        </p:nvCxnSpPr>
        <p:spPr>
          <a:xfrm rot="10800000">
            <a:off x="6489287" y="2337345"/>
            <a:ext cx="781800" cy="9615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3" name="Shape 383"/>
          <p:cNvCxnSpPr>
            <a:stCxn id="350" idx="1"/>
            <a:endCxn id="352" idx="6"/>
          </p:cNvCxnSpPr>
          <p:nvPr/>
        </p:nvCxnSpPr>
        <p:spPr>
          <a:xfrm flipH="1" rot="10800000">
            <a:off x="952387" y="1443720"/>
            <a:ext cx="582000" cy="978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Introduction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Spanning trees and the high level of MST algorithm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Description of MST distributed algorithm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Communication cost analysis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Time analysis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 3: Description - Test and Accept</a:t>
            </a:r>
          </a:p>
        </p:txBody>
      </p:sp>
      <p:sp>
        <p:nvSpPr>
          <p:cNvPr id="389" name="Shape 389"/>
          <p:cNvSpPr/>
          <p:nvPr/>
        </p:nvSpPr>
        <p:spPr>
          <a:xfrm>
            <a:off x="852525" y="2337300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cxnSp>
        <p:nvCxnSpPr>
          <p:cNvPr id="390" name="Shape 390"/>
          <p:cNvCxnSpPr>
            <a:endCxn id="391" idx="5"/>
          </p:cNvCxnSpPr>
          <p:nvPr/>
        </p:nvCxnSpPr>
        <p:spPr>
          <a:xfrm flipH="1" rot="10800000">
            <a:off x="1193587" y="1649705"/>
            <a:ext cx="440700" cy="68760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2" name="Shape 392"/>
          <p:cNvCxnSpPr>
            <a:stCxn id="389" idx="4"/>
            <a:endCxn id="393" idx="0"/>
          </p:cNvCxnSpPr>
          <p:nvPr/>
        </p:nvCxnSpPr>
        <p:spPr>
          <a:xfrm>
            <a:off x="1193475" y="2919900"/>
            <a:ext cx="681900" cy="13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4" name="Shape 394"/>
          <p:cNvCxnSpPr>
            <a:stCxn id="389" idx="6"/>
          </p:cNvCxnSpPr>
          <p:nvPr/>
        </p:nvCxnSpPr>
        <p:spPr>
          <a:xfrm>
            <a:off x="1534425" y="2628600"/>
            <a:ext cx="753000" cy="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5" name="Shape 395"/>
          <p:cNvSpPr txBox="1"/>
          <p:nvPr/>
        </p:nvSpPr>
        <p:spPr>
          <a:xfrm>
            <a:off x="1067500" y="1543678"/>
            <a:ext cx="4332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1143700" y="3012225"/>
            <a:ext cx="177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397" name="Shape 397"/>
          <p:cNvSpPr/>
          <p:nvPr/>
        </p:nvSpPr>
        <p:spPr>
          <a:xfrm flipH="1">
            <a:off x="3097325" y="2337300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cxnSp>
        <p:nvCxnSpPr>
          <p:cNvPr id="398" name="Shape 398"/>
          <p:cNvCxnSpPr>
            <a:stCxn id="399" idx="2"/>
            <a:endCxn id="397" idx="4"/>
          </p:cNvCxnSpPr>
          <p:nvPr/>
        </p:nvCxnSpPr>
        <p:spPr>
          <a:xfrm rot="10800000">
            <a:off x="3438125" y="2919825"/>
            <a:ext cx="1488300" cy="5850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0" name="Shape 400"/>
          <p:cNvCxnSpPr>
            <a:stCxn id="397" idx="6"/>
          </p:cNvCxnSpPr>
          <p:nvPr/>
        </p:nvCxnSpPr>
        <p:spPr>
          <a:xfrm rot="10800000">
            <a:off x="2257625" y="2623500"/>
            <a:ext cx="839700" cy="510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1" name="Shape 401"/>
          <p:cNvSpPr txBox="1"/>
          <p:nvPr/>
        </p:nvSpPr>
        <p:spPr>
          <a:xfrm>
            <a:off x="3424225" y="3210825"/>
            <a:ext cx="11934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 (core)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Level 3</a:t>
            </a:r>
          </a:p>
        </p:txBody>
      </p:sp>
      <p:sp>
        <p:nvSpPr>
          <p:cNvPr id="399" name="Shape 399"/>
          <p:cNvSpPr/>
          <p:nvPr/>
        </p:nvSpPr>
        <p:spPr>
          <a:xfrm>
            <a:off x="4926425" y="3213525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cxnSp>
        <p:nvCxnSpPr>
          <p:cNvPr id="402" name="Shape 402"/>
          <p:cNvCxnSpPr>
            <a:endCxn id="403" idx="2"/>
          </p:cNvCxnSpPr>
          <p:nvPr/>
        </p:nvCxnSpPr>
        <p:spPr>
          <a:xfrm flipH="1" rot="10800000">
            <a:off x="5267400" y="2102275"/>
            <a:ext cx="925500" cy="11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4" name="Shape 404"/>
          <p:cNvCxnSpPr>
            <a:stCxn id="399" idx="6"/>
          </p:cNvCxnSpPr>
          <p:nvPr/>
        </p:nvCxnSpPr>
        <p:spPr>
          <a:xfrm>
            <a:off x="5608325" y="3504825"/>
            <a:ext cx="753000" cy="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5" name="Shape 405"/>
          <p:cNvSpPr txBox="1"/>
          <p:nvPr/>
        </p:nvSpPr>
        <p:spPr>
          <a:xfrm>
            <a:off x="5683075" y="1989303"/>
            <a:ext cx="4332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406" name="Shape 406"/>
          <p:cNvSpPr/>
          <p:nvPr/>
        </p:nvSpPr>
        <p:spPr>
          <a:xfrm flipH="1">
            <a:off x="7171225" y="3213525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cxnSp>
        <p:nvCxnSpPr>
          <p:cNvPr id="407" name="Shape 407"/>
          <p:cNvCxnSpPr/>
          <p:nvPr/>
        </p:nvCxnSpPr>
        <p:spPr>
          <a:xfrm rot="10800000">
            <a:off x="6731275" y="2195475"/>
            <a:ext cx="780900" cy="102450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8" name="Shape 408"/>
          <p:cNvCxnSpPr>
            <a:stCxn id="406" idx="6"/>
          </p:cNvCxnSpPr>
          <p:nvPr/>
        </p:nvCxnSpPr>
        <p:spPr>
          <a:xfrm rot="10800000">
            <a:off x="6331525" y="3499725"/>
            <a:ext cx="839700" cy="510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9" name="Shape 409"/>
          <p:cNvSpPr txBox="1"/>
          <p:nvPr/>
        </p:nvSpPr>
        <p:spPr>
          <a:xfrm>
            <a:off x="6976075" y="2077425"/>
            <a:ext cx="2913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403" name="Shape 403"/>
          <p:cNvSpPr/>
          <p:nvPr/>
        </p:nvSpPr>
        <p:spPr>
          <a:xfrm>
            <a:off x="6192900" y="1836475"/>
            <a:ext cx="566100" cy="531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cxnSp>
        <p:nvCxnSpPr>
          <p:cNvPr id="410" name="Shape 410"/>
          <p:cNvCxnSpPr>
            <a:stCxn id="403" idx="1"/>
            <a:endCxn id="391" idx="2"/>
          </p:cNvCxnSpPr>
          <p:nvPr/>
        </p:nvCxnSpPr>
        <p:spPr>
          <a:xfrm rot="10800000">
            <a:off x="2216203" y="1443626"/>
            <a:ext cx="4059600" cy="4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1" name="Shape 411"/>
          <p:cNvSpPr txBox="1"/>
          <p:nvPr/>
        </p:nvSpPr>
        <p:spPr>
          <a:xfrm>
            <a:off x="5754025" y="1381100"/>
            <a:ext cx="2913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393" name="Shape 393"/>
          <p:cNvSpPr/>
          <p:nvPr/>
        </p:nvSpPr>
        <p:spPr>
          <a:xfrm flipH="1">
            <a:off x="1534425" y="4300425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</a:t>
            </a:r>
          </a:p>
        </p:txBody>
      </p:sp>
      <p:sp>
        <p:nvSpPr>
          <p:cNvPr id="391" name="Shape 391"/>
          <p:cNvSpPr/>
          <p:nvPr/>
        </p:nvSpPr>
        <p:spPr>
          <a:xfrm flipH="1">
            <a:off x="1534425" y="1152425"/>
            <a:ext cx="681900" cy="582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6778925" y="2455450"/>
            <a:ext cx="1074300" cy="3480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Branch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1413275" y="1784900"/>
            <a:ext cx="1021200" cy="3480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Branch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1037425" y="3390525"/>
            <a:ext cx="753000" cy="3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946650" y="2623250"/>
            <a:ext cx="780900" cy="3906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Branch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2172250" y="2236525"/>
            <a:ext cx="3807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6151750" y="3499725"/>
            <a:ext cx="780900" cy="3906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Branch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6454350" y="3107275"/>
            <a:ext cx="3807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419" name="Shape 419"/>
          <p:cNvSpPr txBox="1"/>
          <p:nvPr/>
        </p:nvSpPr>
        <p:spPr>
          <a:xfrm flipH="1">
            <a:off x="5862408" y="964200"/>
            <a:ext cx="30522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Init() causes more tests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previous test gets an Accept()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Accept increments the level</a:t>
            </a:r>
          </a:p>
        </p:txBody>
      </p:sp>
      <p:cxnSp>
        <p:nvCxnSpPr>
          <p:cNvPr id="420" name="Shape 420"/>
          <p:cNvCxnSpPr>
            <a:stCxn id="391" idx="6"/>
            <a:endCxn id="389" idx="1"/>
          </p:cNvCxnSpPr>
          <p:nvPr/>
        </p:nvCxnSpPr>
        <p:spPr>
          <a:xfrm flipH="1">
            <a:off x="952425" y="1443725"/>
            <a:ext cx="582000" cy="978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1" name="Shape 421"/>
          <p:cNvCxnSpPr>
            <a:endCxn id="406" idx="7"/>
          </p:cNvCxnSpPr>
          <p:nvPr/>
        </p:nvCxnSpPr>
        <p:spPr>
          <a:xfrm>
            <a:off x="6676187" y="2290245"/>
            <a:ext cx="594900" cy="10086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2" name="Shape 422"/>
          <p:cNvCxnSpPr>
            <a:stCxn id="391" idx="1"/>
          </p:cNvCxnSpPr>
          <p:nvPr/>
        </p:nvCxnSpPr>
        <p:spPr>
          <a:xfrm>
            <a:off x="2116463" y="1237745"/>
            <a:ext cx="4263000" cy="622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3" name="Shape 423"/>
          <p:cNvCxnSpPr>
            <a:stCxn id="403" idx="3"/>
            <a:endCxn id="399" idx="7"/>
          </p:cNvCxnSpPr>
          <p:nvPr/>
        </p:nvCxnSpPr>
        <p:spPr>
          <a:xfrm flipH="1">
            <a:off x="5508403" y="2290224"/>
            <a:ext cx="767400" cy="1008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4" name="Shape 424"/>
          <p:cNvCxnSpPr/>
          <p:nvPr/>
        </p:nvCxnSpPr>
        <p:spPr>
          <a:xfrm flipH="1" rot="10800000">
            <a:off x="8346775" y="1174000"/>
            <a:ext cx="400800" cy="12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5" name="Shape 425"/>
          <p:cNvCxnSpPr/>
          <p:nvPr/>
        </p:nvCxnSpPr>
        <p:spPr>
          <a:xfrm>
            <a:off x="8740225" y="1415300"/>
            <a:ext cx="3621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 3: Description - Test and Reject</a:t>
            </a:r>
          </a:p>
        </p:txBody>
      </p:sp>
      <p:sp>
        <p:nvSpPr>
          <p:cNvPr id="431" name="Shape 431"/>
          <p:cNvSpPr/>
          <p:nvPr/>
        </p:nvSpPr>
        <p:spPr>
          <a:xfrm>
            <a:off x="852525" y="2337300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cxnSp>
        <p:nvCxnSpPr>
          <p:cNvPr id="432" name="Shape 432"/>
          <p:cNvCxnSpPr>
            <a:endCxn id="433" idx="5"/>
          </p:cNvCxnSpPr>
          <p:nvPr/>
        </p:nvCxnSpPr>
        <p:spPr>
          <a:xfrm flipH="1" rot="10800000">
            <a:off x="1193587" y="1649705"/>
            <a:ext cx="440700" cy="68760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34" name="Shape 434"/>
          <p:cNvCxnSpPr>
            <a:stCxn id="431" idx="4"/>
            <a:endCxn id="435" idx="0"/>
          </p:cNvCxnSpPr>
          <p:nvPr/>
        </p:nvCxnSpPr>
        <p:spPr>
          <a:xfrm>
            <a:off x="1193475" y="2919900"/>
            <a:ext cx="681900" cy="13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36" name="Shape 436"/>
          <p:cNvCxnSpPr>
            <a:stCxn id="431" idx="6"/>
          </p:cNvCxnSpPr>
          <p:nvPr/>
        </p:nvCxnSpPr>
        <p:spPr>
          <a:xfrm>
            <a:off x="1534425" y="2628600"/>
            <a:ext cx="753000" cy="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7" name="Shape 437"/>
          <p:cNvSpPr txBox="1"/>
          <p:nvPr/>
        </p:nvSpPr>
        <p:spPr>
          <a:xfrm>
            <a:off x="1067500" y="1543678"/>
            <a:ext cx="4332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1143700" y="3012225"/>
            <a:ext cx="177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439" name="Shape 439"/>
          <p:cNvSpPr/>
          <p:nvPr/>
        </p:nvSpPr>
        <p:spPr>
          <a:xfrm flipH="1">
            <a:off x="3097325" y="2337300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cxnSp>
        <p:nvCxnSpPr>
          <p:cNvPr id="440" name="Shape 440"/>
          <p:cNvCxnSpPr>
            <a:stCxn id="441" idx="2"/>
            <a:endCxn id="439" idx="4"/>
          </p:cNvCxnSpPr>
          <p:nvPr/>
        </p:nvCxnSpPr>
        <p:spPr>
          <a:xfrm rot="10800000">
            <a:off x="3438125" y="2919825"/>
            <a:ext cx="1488300" cy="5850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2" name="Shape 442"/>
          <p:cNvCxnSpPr>
            <a:stCxn id="439" idx="6"/>
          </p:cNvCxnSpPr>
          <p:nvPr/>
        </p:nvCxnSpPr>
        <p:spPr>
          <a:xfrm rot="10800000">
            <a:off x="2257625" y="2623500"/>
            <a:ext cx="839700" cy="510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43" name="Shape 443"/>
          <p:cNvSpPr txBox="1"/>
          <p:nvPr/>
        </p:nvSpPr>
        <p:spPr>
          <a:xfrm>
            <a:off x="3424225" y="3210825"/>
            <a:ext cx="11934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 (core)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Level 4</a:t>
            </a:r>
          </a:p>
        </p:txBody>
      </p:sp>
      <p:sp>
        <p:nvSpPr>
          <p:cNvPr id="441" name="Shape 441"/>
          <p:cNvSpPr/>
          <p:nvPr/>
        </p:nvSpPr>
        <p:spPr>
          <a:xfrm>
            <a:off x="4926425" y="3213525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cxnSp>
        <p:nvCxnSpPr>
          <p:cNvPr id="444" name="Shape 444"/>
          <p:cNvCxnSpPr>
            <a:endCxn id="445" idx="2"/>
          </p:cNvCxnSpPr>
          <p:nvPr/>
        </p:nvCxnSpPr>
        <p:spPr>
          <a:xfrm flipH="1" rot="10800000">
            <a:off x="5267400" y="2102275"/>
            <a:ext cx="925500" cy="11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6" name="Shape 446"/>
          <p:cNvCxnSpPr>
            <a:stCxn id="441" idx="6"/>
          </p:cNvCxnSpPr>
          <p:nvPr/>
        </p:nvCxnSpPr>
        <p:spPr>
          <a:xfrm>
            <a:off x="5608325" y="3504825"/>
            <a:ext cx="753000" cy="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47" name="Shape 447"/>
          <p:cNvSpPr txBox="1"/>
          <p:nvPr/>
        </p:nvSpPr>
        <p:spPr>
          <a:xfrm>
            <a:off x="5683075" y="1989303"/>
            <a:ext cx="4332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448" name="Shape 448"/>
          <p:cNvSpPr/>
          <p:nvPr/>
        </p:nvSpPr>
        <p:spPr>
          <a:xfrm flipH="1">
            <a:off x="7171225" y="3213525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cxnSp>
        <p:nvCxnSpPr>
          <p:cNvPr id="449" name="Shape 449"/>
          <p:cNvCxnSpPr/>
          <p:nvPr/>
        </p:nvCxnSpPr>
        <p:spPr>
          <a:xfrm rot="10800000">
            <a:off x="6731275" y="2195475"/>
            <a:ext cx="780900" cy="102450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0" name="Shape 450"/>
          <p:cNvCxnSpPr>
            <a:stCxn id="448" idx="6"/>
          </p:cNvCxnSpPr>
          <p:nvPr/>
        </p:nvCxnSpPr>
        <p:spPr>
          <a:xfrm rot="10800000">
            <a:off x="6331525" y="3499725"/>
            <a:ext cx="839700" cy="510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51" name="Shape 451"/>
          <p:cNvSpPr txBox="1"/>
          <p:nvPr/>
        </p:nvSpPr>
        <p:spPr>
          <a:xfrm>
            <a:off x="6976075" y="2077425"/>
            <a:ext cx="2913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445" name="Shape 445"/>
          <p:cNvSpPr/>
          <p:nvPr/>
        </p:nvSpPr>
        <p:spPr>
          <a:xfrm>
            <a:off x="6192900" y="1836475"/>
            <a:ext cx="566100" cy="531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cxnSp>
        <p:nvCxnSpPr>
          <p:cNvPr id="452" name="Shape 452"/>
          <p:cNvCxnSpPr>
            <a:stCxn id="445" idx="1"/>
            <a:endCxn id="433" idx="2"/>
          </p:cNvCxnSpPr>
          <p:nvPr/>
        </p:nvCxnSpPr>
        <p:spPr>
          <a:xfrm rot="10800000">
            <a:off x="2216203" y="1443626"/>
            <a:ext cx="4059600" cy="4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53" name="Shape 453"/>
          <p:cNvSpPr txBox="1"/>
          <p:nvPr/>
        </p:nvSpPr>
        <p:spPr>
          <a:xfrm>
            <a:off x="5754025" y="1381100"/>
            <a:ext cx="2913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435" name="Shape 435"/>
          <p:cNvSpPr/>
          <p:nvPr/>
        </p:nvSpPr>
        <p:spPr>
          <a:xfrm flipH="1">
            <a:off x="1534425" y="4300425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</a:t>
            </a:r>
          </a:p>
        </p:txBody>
      </p:sp>
      <p:sp>
        <p:nvSpPr>
          <p:cNvPr id="433" name="Shape 433"/>
          <p:cNvSpPr/>
          <p:nvPr/>
        </p:nvSpPr>
        <p:spPr>
          <a:xfrm flipH="1">
            <a:off x="1534425" y="1152425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6778925" y="2455450"/>
            <a:ext cx="1074300" cy="3480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Branch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1413275" y="1784900"/>
            <a:ext cx="1021200" cy="3480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Branch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1037425" y="3390525"/>
            <a:ext cx="753000" cy="3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1946650" y="2623250"/>
            <a:ext cx="780900" cy="3906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Branch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2172250" y="2236525"/>
            <a:ext cx="3807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6151750" y="3499725"/>
            <a:ext cx="780900" cy="3906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Branch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6454350" y="3107275"/>
            <a:ext cx="3807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461" name="Shape 461"/>
          <p:cNvSpPr txBox="1"/>
          <p:nvPr/>
        </p:nvSpPr>
        <p:spPr>
          <a:xfrm flipH="1">
            <a:off x="5862408" y="964200"/>
            <a:ext cx="30522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tests get a Reject reply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(Node is part of same fragment)</a:t>
            </a:r>
          </a:p>
        </p:txBody>
      </p:sp>
      <p:cxnSp>
        <p:nvCxnSpPr>
          <p:cNvPr id="462" name="Shape 462"/>
          <p:cNvCxnSpPr/>
          <p:nvPr/>
        </p:nvCxnSpPr>
        <p:spPr>
          <a:xfrm>
            <a:off x="8359225" y="1186700"/>
            <a:ext cx="362100" cy="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3" name="Shape 463"/>
          <p:cNvCxnSpPr>
            <a:stCxn id="441" idx="1"/>
            <a:endCxn id="445" idx="1"/>
          </p:cNvCxnSpPr>
          <p:nvPr/>
        </p:nvCxnSpPr>
        <p:spPr>
          <a:xfrm flipH="1" rot="10800000">
            <a:off x="5026287" y="1914345"/>
            <a:ext cx="1249500" cy="13845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4" name="Shape 464"/>
          <p:cNvCxnSpPr>
            <a:endCxn id="433" idx="1"/>
          </p:cNvCxnSpPr>
          <p:nvPr/>
        </p:nvCxnSpPr>
        <p:spPr>
          <a:xfrm rot="10800000">
            <a:off x="2116463" y="1237745"/>
            <a:ext cx="4362900" cy="6099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 3: Description - Finding Outgoing Edge</a:t>
            </a:r>
          </a:p>
        </p:txBody>
      </p:sp>
      <p:sp>
        <p:nvSpPr>
          <p:cNvPr id="470" name="Shape 470"/>
          <p:cNvSpPr/>
          <p:nvPr/>
        </p:nvSpPr>
        <p:spPr>
          <a:xfrm>
            <a:off x="852525" y="2337300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cxnSp>
        <p:nvCxnSpPr>
          <p:cNvPr id="471" name="Shape 471"/>
          <p:cNvCxnSpPr>
            <a:endCxn id="472" idx="5"/>
          </p:cNvCxnSpPr>
          <p:nvPr/>
        </p:nvCxnSpPr>
        <p:spPr>
          <a:xfrm flipH="1" rot="10800000">
            <a:off x="1193587" y="1649705"/>
            <a:ext cx="440700" cy="68760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3" name="Shape 473"/>
          <p:cNvCxnSpPr>
            <a:stCxn id="470" idx="4"/>
            <a:endCxn id="474" idx="0"/>
          </p:cNvCxnSpPr>
          <p:nvPr/>
        </p:nvCxnSpPr>
        <p:spPr>
          <a:xfrm>
            <a:off x="1193475" y="2919900"/>
            <a:ext cx="681900" cy="13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5" name="Shape 475"/>
          <p:cNvCxnSpPr>
            <a:stCxn id="470" idx="6"/>
          </p:cNvCxnSpPr>
          <p:nvPr/>
        </p:nvCxnSpPr>
        <p:spPr>
          <a:xfrm>
            <a:off x="1534425" y="2628600"/>
            <a:ext cx="753000" cy="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6" name="Shape 476"/>
          <p:cNvSpPr txBox="1"/>
          <p:nvPr/>
        </p:nvSpPr>
        <p:spPr>
          <a:xfrm>
            <a:off x="1067500" y="1543678"/>
            <a:ext cx="4332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1143700" y="3012225"/>
            <a:ext cx="177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478" name="Shape 478"/>
          <p:cNvSpPr/>
          <p:nvPr/>
        </p:nvSpPr>
        <p:spPr>
          <a:xfrm flipH="1">
            <a:off x="3097325" y="2337300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cxnSp>
        <p:nvCxnSpPr>
          <p:cNvPr id="479" name="Shape 479"/>
          <p:cNvCxnSpPr>
            <a:stCxn id="480" idx="2"/>
            <a:endCxn id="478" idx="4"/>
          </p:cNvCxnSpPr>
          <p:nvPr/>
        </p:nvCxnSpPr>
        <p:spPr>
          <a:xfrm rot="10800000">
            <a:off x="3438125" y="2919825"/>
            <a:ext cx="1488300" cy="5850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1" name="Shape 481"/>
          <p:cNvCxnSpPr>
            <a:stCxn id="478" idx="6"/>
          </p:cNvCxnSpPr>
          <p:nvPr/>
        </p:nvCxnSpPr>
        <p:spPr>
          <a:xfrm rot="10800000">
            <a:off x="2257625" y="2623500"/>
            <a:ext cx="839700" cy="510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2" name="Shape 482"/>
          <p:cNvSpPr txBox="1"/>
          <p:nvPr/>
        </p:nvSpPr>
        <p:spPr>
          <a:xfrm>
            <a:off x="3424225" y="3210825"/>
            <a:ext cx="11934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 (core)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Level 4</a:t>
            </a:r>
          </a:p>
        </p:txBody>
      </p:sp>
      <p:sp>
        <p:nvSpPr>
          <p:cNvPr id="480" name="Shape 480"/>
          <p:cNvSpPr/>
          <p:nvPr/>
        </p:nvSpPr>
        <p:spPr>
          <a:xfrm>
            <a:off x="4926425" y="3213525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cxnSp>
        <p:nvCxnSpPr>
          <p:cNvPr id="483" name="Shape 483"/>
          <p:cNvCxnSpPr>
            <a:endCxn id="484" idx="2"/>
          </p:cNvCxnSpPr>
          <p:nvPr/>
        </p:nvCxnSpPr>
        <p:spPr>
          <a:xfrm flipH="1" rot="10800000">
            <a:off x="5267400" y="2102275"/>
            <a:ext cx="925500" cy="11112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5" name="Shape 485"/>
          <p:cNvCxnSpPr>
            <a:stCxn id="480" idx="6"/>
          </p:cNvCxnSpPr>
          <p:nvPr/>
        </p:nvCxnSpPr>
        <p:spPr>
          <a:xfrm>
            <a:off x="5608325" y="3504825"/>
            <a:ext cx="753000" cy="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6" name="Shape 486"/>
          <p:cNvSpPr txBox="1"/>
          <p:nvPr/>
        </p:nvSpPr>
        <p:spPr>
          <a:xfrm>
            <a:off x="5683075" y="1989303"/>
            <a:ext cx="4332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2556125" y="4056750"/>
            <a:ext cx="10743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 (core)</a:t>
            </a:r>
            <a:br>
              <a:rPr lang="en"/>
            </a:br>
            <a:r>
              <a:rPr lang="en"/>
              <a:t>Level 1</a:t>
            </a:r>
          </a:p>
        </p:txBody>
      </p:sp>
      <p:sp>
        <p:nvSpPr>
          <p:cNvPr id="488" name="Shape 488"/>
          <p:cNvSpPr/>
          <p:nvPr/>
        </p:nvSpPr>
        <p:spPr>
          <a:xfrm flipH="1">
            <a:off x="7171225" y="3213525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cxnSp>
        <p:nvCxnSpPr>
          <p:cNvPr id="489" name="Shape 489"/>
          <p:cNvCxnSpPr/>
          <p:nvPr/>
        </p:nvCxnSpPr>
        <p:spPr>
          <a:xfrm rot="10800000">
            <a:off x="6731275" y="2195475"/>
            <a:ext cx="780900" cy="102450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0" name="Shape 490"/>
          <p:cNvCxnSpPr>
            <a:stCxn id="488" idx="6"/>
          </p:cNvCxnSpPr>
          <p:nvPr/>
        </p:nvCxnSpPr>
        <p:spPr>
          <a:xfrm rot="10800000">
            <a:off x="6331525" y="3499725"/>
            <a:ext cx="839700" cy="510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91" name="Shape 491"/>
          <p:cNvSpPr txBox="1"/>
          <p:nvPr/>
        </p:nvSpPr>
        <p:spPr>
          <a:xfrm>
            <a:off x="6976075" y="2077425"/>
            <a:ext cx="2913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484" name="Shape 484"/>
          <p:cNvSpPr/>
          <p:nvPr/>
        </p:nvSpPr>
        <p:spPr>
          <a:xfrm>
            <a:off x="6192900" y="1836475"/>
            <a:ext cx="566100" cy="531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cxnSp>
        <p:nvCxnSpPr>
          <p:cNvPr id="492" name="Shape 492"/>
          <p:cNvCxnSpPr>
            <a:stCxn id="484" idx="1"/>
            <a:endCxn id="472" idx="2"/>
          </p:cNvCxnSpPr>
          <p:nvPr/>
        </p:nvCxnSpPr>
        <p:spPr>
          <a:xfrm rot="10800000">
            <a:off x="2216203" y="1443626"/>
            <a:ext cx="4059600" cy="4707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93" name="Shape 493"/>
          <p:cNvSpPr txBox="1"/>
          <p:nvPr/>
        </p:nvSpPr>
        <p:spPr>
          <a:xfrm>
            <a:off x="5754025" y="1381100"/>
            <a:ext cx="2913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474" name="Shape 474"/>
          <p:cNvSpPr/>
          <p:nvPr/>
        </p:nvSpPr>
        <p:spPr>
          <a:xfrm flipH="1">
            <a:off x="1534425" y="4300425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</a:t>
            </a:r>
          </a:p>
        </p:txBody>
      </p:sp>
      <p:sp>
        <p:nvSpPr>
          <p:cNvPr id="472" name="Shape 472"/>
          <p:cNvSpPr/>
          <p:nvPr/>
        </p:nvSpPr>
        <p:spPr>
          <a:xfrm flipH="1">
            <a:off x="1534425" y="1152425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6778925" y="2455450"/>
            <a:ext cx="1074300" cy="3480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Branch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1413275" y="1784900"/>
            <a:ext cx="753000" cy="3480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Branch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561800" y="3390525"/>
            <a:ext cx="1939200" cy="6876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Best outgoing Edge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So Change Core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1946650" y="2623250"/>
            <a:ext cx="780900" cy="3906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Branch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2172250" y="2236525"/>
            <a:ext cx="3807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6151750" y="3499725"/>
            <a:ext cx="780900" cy="3906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Branch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6454350" y="3107275"/>
            <a:ext cx="3807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501" name="Shape 501"/>
          <p:cNvSpPr txBox="1"/>
          <p:nvPr/>
        </p:nvSpPr>
        <p:spPr>
          <a:xfrm flipH="1">
            <a:off x="5862408" y="964200"/>
            <a:ext cx="30522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 txBox="1"/>
          <p:nvPr/>
        </p:nvSpPr>
        <p:spPr>
          <a:xfrm>
            <a:off x="3516725" y="1269725"/>
            <a:ext cx="1331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Rejected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4911550" y="2469950"/>
            <a:ext cx="1331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Rejected</a:t>
            </a:r>
          </a:p>
        </p:txBody>
      </p:sp>
      <p:sp>
        <p:nvSpPr>
          <p:cNvPr id="504" name="Shape 504"/>
          <p:cNvSpPr/>
          <p:nvPr/>
        </p:nvSpPr>
        <p:spPr>
          <a:xfrm flipH="1">
            <a:off x="3679975" y="4376625"/>
            <a:ext cx="681900" cy="53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  <p:cxnSp>
        <p:nvCxnSpPr>
          <p:cNvPr id="505" name="Shape 505"/>
          <p:cNvCxnSpPr>
            <a:stCxn id="504" idx="6"/>
            <a:endCxn id="474" idx="2"/>
          </p:cNvCxnSpPr>
          <p:nvPr/>
        </p:nvCxnSpPr>
        <p:spPr>
          <a:xfrm rot="10800000">
            <a:off x="2216275" y="4591725"/>
            <a:ext cx="1463700" cy="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6" name="Shape 506"/>
          <p:cNvCxnSpPr>
            <a:stCxn id="504" idx="6"/>
            <a:endCxn id="474" idx="2"/>
          </p:cNvCxnSpPr>
          <p:nvPr/>
        </p:nvCxnSpPr>
        <p:spPr>
          <a:xfrm rot="10800000">
            <a:off x="2216275" y="4591725"/>
            <a:ext cx="1463700" cy="507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 3: Description - Finding Outgoing Edge</a:t>
            </a:r>
          </a:p>
        </p:txBody>
      </p:sp>
      <p:sp>
        <p:nvSpPr>
          <p:cNvPr id="512" name="Shape 512"/>
          <p:cNvSpPr/>
          <p:nvPr/>
        </p:nvSpPr>
        <p:spPr>
          <a:xfrm>
            <a:off x="852525" y="2337300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cxnSp>
        <p:nvCxnSpPr>
          <p:cNvPr id="513" name="Shape 513"/>
          <p:cNvCxnSpPr>
            <a:endCxn id="514" idx="5"/>
          </p:cNvCxnSpPr>
          <p:nvPr/>
        </p:nvCxnSpPr>
        <p:spPr>
          <a:xfrm flipH="1" rot="10800000">
            <a:off x="1193587" y="1649705"/>
            <a:ext cx="440700" cy="68760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5" name="Shape 515"/>
          <p:cNvCxnSpPr>
            <a:stCxn id="512" idx="4"/>
            <a:endCxn id="516" idx="0"/>
          </p:cNvCxnSpPr>
          <p:nvPr/>
        </p:nvCxnSpPr>
        <p:spPr>
          <a:xfrm>
            <a:off x="1193475" y="2919900"/>
            <a:ext cx="681900" cy="13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7" name="Shape 517"/>
          <p:cNvCxnSpPr>
            <a:stCxn id="512" idx="6"/>
          </p:cNvCxnSpPr>
          <p:nvPr/>
        </p:nvCxnSpPr>
        <p:spPr>
          <a:xfrm>
            <a:off x="1534425" y="2628600"/>
            <a:ext cx="753000" cy="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18" name="Shape 518"/>
          <p:cNvSpPr txBox="1"/>
          <p:nvPr/>
        </p:nvSpPr>
        <p:spPr>
          <a:xfrm>
            <a:off x="1067500" y="1543678"/>
            <a:ext cx="4332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1143700" y="3012225"/>
            <a:ext cx="177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520" name="Shape 520"/>
          <p:cNvSpPr/>
          <p:nvPr/>
        </p:nvSpPr>
        <p:spPr>
          <a:xfrm flipH="1">
            <a:off x="3097325" y="2337300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cxnSp>
        <p:nvCxnSpPr>
          <p:cNvPr id="521" name="Shape 521"/>
          <p:cNvCxnSpPr>
            <a:stCxn id="522" idx="2"/>
            <a:endCxn id="520" idx="4"/>
          </p:cNvCxnSpPr>
          <p:nvPr/>
        </p:nvCxnSpPr>
        <p:spPr>
          <a:xfrm rot="10800000">
            <a:off x="3438125" y="2919825"/>
            <a:ext cx="1488300" cy="58500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3" name="Shape 523"/>
          <p:cNvCxnSpPr>
            <a:stCxn id="520" idx="6"/>
          </p:cNvCxnSpPr>
          <p:nvPr/>
        </p:nvCxnSpPr>
        <p:spPr>
          <a:xfrm rot="10800000">
            <a:off x="2257625" y="2623500"/>
            <a:ext cx="839700" cy="510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22" name="Shape 522"/>
          <p:cNvSpPr/>
          <p:nvPr/>
        </p:nvSpPr>
        <p:spPr>
          <a:xfrm>
            <a:off x="4926425" y="3213525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cxnSp>
        <p:nvCxnSpPr>
          <p:cNvPr id="524" name="Shape 524"/>
          <p:cNvCxnSpPr>
            <a:endCxn id="525" idx="2"/>
          </p:cNvCxnSpPr>
          <p:nvPr/>
        </p:nvCxnSpPr>
        <p:spPr>
          <a:xfrm flipH="1" rot="10800000">
            <a:off x="5267400" y="2102275"/>
            <a:ext cx="925500" cy="11112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6" name="Shape 526"/>
          <p:cNvCxnSpPr>
            <a:stCxn id="522" idx="6"/>
          </p:cNvCxnSpPr>
          <p:nvPr/>
        </p:nvCxnSpPr>
        <p:spPr>
          <a:xfrm>
            <a:off x="5608325" y="3504825"/>
            <a:ext cx="753000" cy="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27" name="Shape 527"/>
          <p:cNvSpPr txBox="1"/>
          <p:nvPr/>
        </p:nvSpPr>
        <p:spPr>
          <a:xfrm>
            <a:off x="5683075" y="1989303"/>
            <a:ext cx="4332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528" name="Shape 528"/>
          <p:cNvSpPr/>
          <p:nvPr/>
        </p:nvSpPr>
        <p:spPr>
          <a:xfrm flipH="1">
            <a:off x="7171225" y="3213525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cxnSp>
        <p:nvCxnSpPr>
          <p:cNvPr id="529" name="Shape 529"/>
          <p:cNvCxnSpPr/>
          <p:nvPr/>
        </p:nvCxnSpPr>
        <p:spPr>
          <a:xfrm rot="10800000">
            <a:off x="6731275" y="2195475"/>
            <a:ext cx="780900" cy="102450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0" name="Shape 530"/>
          <p:cNvCxnSpPr>
            <a:stCxn id="528" idx="6"/>
          </p:cNvCxnSpPr>
          <p:nvPr/>
        </p:nvCxnSpPr>
        <p:spPr>
          <a:xfrm rot="10800000">
            <a:off x="6331525" y="3499725"/>
            <a:ext cx="839700" cy="510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31" name="Shape 531"/>
          <p:cNvSpPr txBox="1"/>
          <p:nvPr/>
        </p:nvSpPr>
        <p:spPr>
          <a:xfrm>
            <a:off x="6976075" y="2077425"/>
            <a:ext cx="2913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525" name="Shape 525"/>
          <p:cNvSpPr/>
          <p:nvPr/>
        </p:nvSpPr>
        <p:spPr>
          <a:xfrm>
            <a:off x="6192900" y="1836475"/>
            <a:ext cx="566100" cy="531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</a:t>
            </a:r>
          </a:p>
        </p:txBody>
      </p:sp>
      <p:cxnSp>
        <p:nvCxnSpPr>
          <p:cNvPr id="532" name="Shape 532"/>
          <p:cNvCxnSpPr>
            <a:stCxn id="525" idx="1"/>
            <a:endCxn id="514" idx="2"/>
          </p:cNvCxnSpPr>
          <p:nvPr/>
        </p:nvCxnSpPr>
        <p:spPr>
          <a:xfrm rot="10800000">
            <a:off x="2216203" y="1443626"/>
            <a:ext cx="4059600" cy="4707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33" name="Shape 533"/>
          <p:cNvSpPr txBox="1"/>
          <p:nvPr/>
        </p:nvSpPr>
        <p:spPr>
          <a:xfrm>
            <a:off x="5754025" y="1381100"/>
            <a:ext cx="2913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516" name="Shape 516"/>
          <p:cNvSpPr/>
          <p:nvPr/>
        </p:nvSpPr>
        <p:spPr>
          <a:xfrm flipH="1">
            <a:off x="1534425" y="4300425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</a:t>
            </a:r>
          </a:p>
        </p:txBody>
      </p:sp>
      <p:sp>
        <p:nvSpPr>
          <p:cNvPr id="514" name="Shape 514"/>
          <p:cNvSpPr/>
          <p:nvPr/>
        </p:nvSpPr>
        <p:spPr>
          <a:xfrm flipH="1">
            <a:off x="1534425" y="1152425"/>
            <a:ext cx="681900" cy="58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6778925" y="2455450"/>
            <a:ext cx="1074300" cy="3480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Branch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1413275" y="1784900"/>
            <a:ext cx="753000" cy="3480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Branch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561800" y="3390525"/>
            <a:ext cx="1939200" cy="3480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New Core</a:t>
            </a:r>
          </a:p>
        </p:txBody>
      </p:sp>
      <p:sp>
        <p:nvSpPr>
          <p:cNvPr id="537" name="Shape 537"/>
          <p:cNvSpPr txBox="1"/>
          <p:nvPr/>
        </p:nvSpPr>
        <p:spPr>
          <a:xfrm>
            <a:off x="1946650" y="2623250"/>
            <a:ext cx="780900" cy="3906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Branch</a:t>
            </a:r>
          </a:p>
        </p:txBody>
      </p:sp>
      <p:sp>
        <p:nvSpPr>
          <p:cNvPr id="538" name="Shape 538"/>
          <p:cNvSpPr txBox="1"/>
          <p:nvPr/>
        </p:nvSpPr>
        <p:spPr>
          <a:xfrm>
            <a:off x="2172250" y="2236525"/>
            <a:ext cx="3807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539" name="Shape 539"/>
          <p:cNvSpPr txBox="1"/>
          <p:nvPr/>
        </p:nvSpPr>
        <p:spPr>
          <a:xfrm>
            <a:off x="6151750" y="3499725"/>
            <a:ext cx="780900" cy="3906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Branch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x="6454350" y="3107275"/>
            <a:ext cx="3807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541" name="Shape 541"/>
          <p:cNvSpPr txBox="1"/>
          <p:nvPr/>
        </p:nvSpPr>
        <p:spPr>
          <a:xfrm flipH="1">
            <a:off x="5862408" y="964200"/>
            <a:ext cx="30522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 txBox="1"/>
          <p:nvPr/>
        </p:nvSpPr>
        <p:spPr>
          <a:xfrm>
            <a:off x="3516725" y="1269725"/>
            <a:ext cx="1331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Rejected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4911550" y="2469950"/>
            <a:ext cx="1331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Rejected</a:t>
            </a:r>
          </a:p>
        </p:txBody>
      </p:sp>
      <p:sp>
        <p:nvSpPr>
          <p:cNvPr id="544" name="Shape 544"/>
          <p:cNvSpPr/>
          <p:nvPr/>
        </p:nvSpPr>
        <p:spPr>
          <a:xfrm flipH="1">
            <a:off x="3679975" y="4376625"/>
            <a:ext cx="681900" cy="53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  <p:cxnSp>
        <p:nvCxnSpPr>
          <p:cNvPr id="545" name="Shape 545"/>
          <p:cNvCxnSpPr>
            <a:stCxn id="544" idx="6"/>
            <a:endCxn id="516" idx="2"/>
          </p:cNvCxnSpPr>
          <p:nvPr/>
        </p:nvCxnSpPr>
        <p:spPr>
          <a:xfrm rot="10800000">
            <a:off x="2216275" y="4591725"/>
            <a:ext cx="1463700" cy="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6" name="Shape 546"/>
          <p:cNvCxnSpPr>
            <a:stCxn id="544" idx="6"/>
            <a:endCxn id="516" idx="2"/>
          </p:cNvCxnSpPr>
          <p:nvPr/>
        </p:nvCxnSpPr>
        <p:spPr>
          <a:xfrm rot="10800000">
            <a:off x="2216275" y="4591725"/>
            <a:ext cx="1463700" cy="5070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47" name="Shape 547"/>
          <p:cNvSpPr txBox="1"/>
          <p:nvPr/>
        </p:nvSpPr>
        <p:spPr>
          <a:xfrm>
            <a:off x="2557700" y="4591725"/>
            <a:ext cx="780900" cy="3906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Branch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3774413" y="3022375"/>
            <a:ext cx="780900" cy="3906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Branch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3424225" y="3210825"/>
            <a:ext cx="11934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2556125" y="4056750"/>
            <a:ext cx="10743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4: Communication Cost - Weight</a:t>
            </a:r>
          </a:p>
        </p:txBody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Components of most complex message: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One edge weight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A level between zero and </a:t>
            </a:r>
            <a:r>
              <a:rPr i="1" lang="en"/>
              <a:t>log N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A bit representing message type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4: Communication Cost - Count</a:t>
            </a:r>
          </a:p>
        </p:txBody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Message Count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One rejection per edge and two messages per rejection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2E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Five Messages for levels besides first (zero) and last (log</a:t>
            </a:r>
            <a:r>
              <a:rPr baseline="-25000" lang="en"/>
              <a:t>2</a:t>
            </a:r>
            <a:r>
              <a:rPr i="1" lang="en"/>
              <a:t>N</a:t>
            </a:r>
            <a:r>
              <a:rPr lang="en"/>
              <a:t>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Init, accept, successful-test, report, change-root/connect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5</a:t>
            </a:r>
            <a:r>
              <a:rPr b="1" i="1" lang="en"/>
              <a:t>N</a:t>
            </a:r>
            <a:r>
              <a:rPr b="1" lang="en"/>
              <a:t>(-1 + log </a:t>
            </a:r>
            <a:r>
              <a:rPr b="1" i="1" lang="en"/>
              <a:t>N</a:t>
            </a:r>
            <a:r>
              <a:rPr b="1" lang="en"/>
              <a:t>)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First and Last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First: Init, Connect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Last: Report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Both </a:t>
            </a:r>
            <a:r>
              <a:rPr b="1" lang="en"/>
              <a:t>less than 5, so call it 5 for simplicity</a:t>
            </a:r>
          </a:p>
        </p:txBody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5226625" y="3302300"/>
            <a:ext cx="2530200" cy="938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Maximum: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5</a:t>
            </a:r>
            <a:r>
              <a:rPr b="1" i="1" lang="en"/>
              <a:t>N</a:t>
            </a:r>
            <a:r>
              <a:rPr b="1" lang="en"/>
              <a:t> log </a:t>
            </a:r>
            <a:r>
              <a:rPr b="1" i="1" lang="en"/>
              <a:t>N</a:t>
            </a:r>
            <a:r>
              <a:rPr b="1" lang="en"/>
              <a:t> + 2</a:t>
            </a:r>
            <a:r>
              <a:rPr b="1" i="1" lang="en"/>
              <a:t>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/>
        </p:nvSpPr>
        <p:spPr>
          <a:xfrm>
            <a:off x="2780575" y="3112225"/>
            <a:ext cx="2897400" cy="1674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5: Timing Analysis</a:t>
            </a:r>
          </a:p>
        </p:txBody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311700" y="1266325"/>
            <a:ext cx="8520600" cy="18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Waking one at a time could lead to at worst </a:t>
            </a:r>
            <a:r>
              <a:rPr i="1" lang="en"/>
              <a:t>N(N - 1)</a:t>
            </a:r>
            <a:r>
              <a:rPr lang="en"/>
              <a:t> sequential messages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Waking all is better, </a:t>
            </a:r>
            <a:r>
              <a:rPr i="1" lang="en"/>
              <a:t>N-1</a:t>
            </a:r>
            <a:r>
              <a:rPr lang="en"/>
              <a:t> time to wake all and </a:t>
            </a:r>
            <a:r>
              <a:rPr i="1" lang="en"/>
              <a:t>5N Log</a:t>
            </a:r>
            <a:r>
              <a:rPr baseline="-25000" i="1" lang="en"/>
              <a:t>2</a:t>
            </a:r>
            <a:r>
              <a:rPr i="1" lang="en"/>
              <a:t>N</a:t>
            </a:r>
            <a:r>
              <a:rPr lang="en"/>
              <a:t> to complete.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Worst case is a graph split equally into a handle and head: </a:t>
            </a:r>
            <a:r>
              <a:rPr i="1" lang="en"/>
              <a:t>O (N log N)</a:t>
            </a:r>
          </a:p>
        </p:txBody>
      </p:sp>
      <p:sp>
        <p:nvSpPr>
          <p:cNvPr id="571" name="Shape 571"/>
          <p:cNvSpPr/>
          <p:nvPr/>
        </p:nvSpPr>
        <p:spPr>
          <a:xfrm>
            <a:off x="3607050" y="3690100"/>
            <a:ext cx="273300" cy="24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3100325" y="4062700"/>
            <a:ext cx="273300" cy="24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3100325" y="3404325"/>
            <a:ext cx="273300" cy="24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2431075" y="3690100"/>
            <a:ext cx="273300" cy="24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1407500" y="3690100"/>
            <a:ext cx="273300" cy="24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1747925" y="3690100"/>
            <a:ext cx="273300" cy="24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2102300" y="3690100"/>
            <a:ext cx="273300" cy="24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3911850" y="3290425"/>
            <a:ext cx="273300" cy="24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/>
          <p:nvPr/>
        </p:nvSpPr>
        <p:spPr>
          <a:xfrm>
            <a:off x="3582288" y="4299700"/>
            <a:ext cx="273300" cy="24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4185150" y="3690100"/>
            <a:ext cx="273300" cy="24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4608650" y="4147300"/>
            <a:ext cx="273300" cy="24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82" name="Shape 582"/>
          <p:cNvCxnSpPr>
            <a:stCxn id="576" idx="2"/>
          </p:cNvCxnSpPr>
          <p:nvPr/>
        </p:nvCxnSpPr>
        <p:spPr>
          <a:xfrm>
            <a:off x="1747925" y="38149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3" name="Shape 583"/>
          <p:cNvCxnSpPr>
            <a:stCxn id="575" idx="2"/>
          </p:cNvCxnSpPr>
          <p:nvPr/>
        </p:nvCxnSpPr>
        <p:spPr>
          <a:xfrm rot="10800000">
            <a:off x="653300" y="3814900"/>
            <a:ext cx="7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4" name="Shape 584"/>
          <p:cNvCxnSpPr>
            <a:stCxn id="574" idx="6"/>
            <a:endCxn id="573" idx="3"/>
          </p:cNvCxnSpPr>
          <p:nvPr/>
        </p:nvCxnSpPr>
        <p:spPr>
          <a:xfrm flipH="1" rot="10800000">
            <a:off x="2704375" y="3617500"/>
            <a:ext cx="435900" cy="1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5" name="Shape 585"/>
          <p:cNvCxnSpPr>
            <a:stCxn id="574" idx="6"/>
            <a:endCxn id="572" idx="1"/>
          </p:cNvCxnSpPr>
          <p:nvPr/>
        </p:nvCxnSpPr>
        <p:spPr>
          <a:xfrm>
            <a:off x="2704375" y="3814900"/>
            <a:ext cx="435900" cy="2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6" name="Shape 586"/>
          <p:cNvCxnSpPr>
            <a:stCxn id="572" idx="5"/>
            <a:endCxn id="579" idx="1"/>
          </p:cNvCxnSpPr>
          <p:nvPr/>
        </p:nvCxnSpPr>
        <p:spPr>
          <a:xfrm>
            <a:off x="3333601" y="4275747"/>
            <a:ext cx="288600" cy="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7" name="Shape 587"/>
          <p:cNvCxnSpPr>
            <a:stCxn id="573" idx="5"/>
            <a:endCxn id="571" idx="1"/>
          </p:cNvCxnSpPr>
          <p:nvPr/>
        </p:nvCxnSpPr>
        <p:spPr>
          <a:xfrm>
            <a:off x="3333601" y="3617372"/>
            <a:ext cx="313500" cy="1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8" name="Shape 588"/>
          <p:cNvCxnSpPr>
            <a:stCxn id="573" idx="6"/>
            <a:endCxn id="578" idx="2"/>
          </p:cNvCxnSpPr>
          <p:nvPr/>
        </p:nvCxnSpPr>
        <p:spPr>
          <a:xfrm flipH="1" rot="10800000">
            <a:off x="3373625" y="3415125"/>
            <a:ext cx="538200" cy="1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9" name="Shape 589"/>
          <p:cNvCxnSpPr>
            <a:stCxn id="579" idx="7"/>
            <a:endCxn id="571" idx="5"/>
          </p:cNvCxnSpPr>
          <p:nvPr/>
        </p:nvCxnSpPr>
        <p:spPr>
          <a:xfrm flipH="1" rot="10800000">
            <a:off x="3815564" y="3903053"/>
            <a:ext cx="24900" cy="4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0" name="Shape 590"/>
          <p:cNvCxnSpPr>
            <a:stCxn id="579" idx="6"/>
            <a:endCxn id="581" idx="3"/>
          </p:cNvCxnSpPr>
          <p:nvPr/>
        </p:nvCxnSpPr>
        <p:spPr>
          <a:xfrm flipH="1" rot="10800000">
            <a:off x="3855588" y="4360300"/>
            <a:ext cx="793200" cy="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1" name="Shape 591"/>
          <p:cNvCxnSpPr>
            <a:stCxn id="571" idx="6"/>
            <a:endCxn id="580" idx="3"/>
          </p:cNvCxnSpPr>
          <p:nvPr/>
        </p:nvCxnSpPr>
        <p:spPr>
          <a:xfrm>
            <a:off x="3880350" y="3814900"/>
            <a:ext cx="344700" cy="8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2" name="Shape 592"/>
          <p:cNvCxnSpPr>
            <a:stCxn id="578" idx="6"/>
            <a:endCxn id="580" idx="7"/>
          </p:cNvCxnSpPr>
          <p:nvPr/>
        </p:nvCxnSpPr>
        <p:spPr>
          <a:xfrm>
            <a:off x="4185150" y="3415225"/>
            <a:ext cx="233400" cy="3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93" name="Shape 593"/>
          <p:cNvSpPr txBox="1"/>
          <p:nvPr/>
        </p:nvSpPr>
        <p:spPr>
          <a:xfrm>
            <a:off x="785825" y="3497800"/>
            <a:ext cx="9621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N/2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Sampling of Related Papers 1</a:t>
            </a:r>
          </a:p>
        </p:txBody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"O jistém problému minimálním"</a:t>
            </a:r>
            <a:br>
              <a:rPr lang="en"/>
            </a:br>
            <a:r>
              <a:rPr i="1" lang="en"/>
              <a:t>Jarník, V. (1930)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"Shortest connection networks And some generalizations"</a:t>
            </a:r>
            <a:br>
              <a:rPr lang="en"/>
            </a:br>
            <a:r>
              <a:rPr i="1" lang="en"/>
              <a:t>Prim, R. C. (1957)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"A note on two problems in connexion with graphs"</a:t>
            </a:r>
            <a:br>
              <a:rPr lang="en"/>
            </a:br>
            <a:r>
              <a:rPr i="1" lang="en"/>
              <a:t>Dijkstra, E. W. (1959)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Sampling of Related Papers 2</a:t>
            </a:r>
          </a:p>
        </p:txBody>
      </p:sp>
      <p:sp>
        <p:nvSpPr>
          <p:cNvPr id="605" name="Shape 60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“Optimal Distributed Algorithms for Minimum Weight Spanning Tree, Counting, Leader Election and related problems”</a:t>
            </a:r>
            <a:br>
              <a:rPr lang="en"/>
            </a:br>
            <a:r>
              <a:rPr i="1" lang="en"/>
              <a:t>Awerbuch, Baruch  (1987)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“A Highly Asynchronous Minimum Spanning Tree Protocol”</a:t>
            </a:r>
            <a:br>
              <a:rPr lang="en"/>
            </a:br>
            <a:r>
              <a:rPr i="1" lang="en"/>
              <a:t>Singh, Gurdip and Bernstein, Arthur J.  (1995)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“Distributed Maintenance of a Spanning Tree using Labeled Tree Encoding”</a:t>
            </a:r>
            <a:br>
              <a:rPr lang="en"/>
            </a:br>
            <a:r>
              <a:rPr i="1" lang="en"/>
              <a:t>Garg, Vijay K. and Agarwal, Anurag (2005)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Introduction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000000"/>
                </a:solidFill>
              </a:rPr>
              <a:t>Connected undirected graph with N nodes and E edges (distinct weights)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Each node knows the weight its edges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Cost of sending message in both directions is the same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-&gt; asynchronous distributed algorithm to determine the minimum-weight spanning tree (MST)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Applications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Broadcast information in communication networks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Generate spanning tree from any node when network failure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Find highest number node in network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minimum spanning tree?</a:t>
            </a:r>
            <a:r>
              <a:rPr lang="en"/>
              <a:t> 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66325"/>
            <a:ext cx="43284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 undirected graph G = (V, 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Spanning tree of G: a subset of the edges of G that connect all vertices without any cycle 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Minimum spanning tree: a spanning tree with the minimum total edge weight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1500" y="1152413"/>
            <a:ext cx="4270799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MST fragment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66325"/>
            <a:ext cx="49917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fragment of MST: a subtree of the MST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Outgoing edge</a:t>
            </a:r>
            <a:r>
              <a:rPr lang="en"/>
              <a:t> of a fragment if one adjacent node is in the fragment and the other is not.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3500" y="1839000"/>
            <a:ext cx="259080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MST Property 1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66325"/>
            <a:ext cx="44574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Given a fragment of an MST, let e be a minimum-weight outgoing edge of the fragment. Then joining e and its adjacent nonfragment node to the fragment yields another fragment of an MST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275" y="861538"/>
            <a:ext cx="300037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MST property 2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66325"/>
            <a:ext cx="42594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If all the edges of a connected graph have different weights, then the MST is unique.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625" y="1360500"/>
            <a:ext cx="235267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Distributed MST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Each fragment finds its minimum-weight outgoing edge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Then it tries to combine the fragment at the other edge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and when to combine depending on the levels of the two fragments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