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TSansNarrow-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PTSansNarrow-bold.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900"/>
              <a:t>In practice Chord needs to deal with nodes joining the system concurrently and with nodes that fail or leave voluntarily. In order to guarantee correctness of lookups, </a:t>
            </a:r>
            <a:r>
              <a:rPr lang="en"/>
              <a:t>Chrod need </a:t>
            </a:r>
            <a:r>
              <a:rPr lang="en" sz="900"/>
              <a:t>a “stabilization” protocol to keep nodes’ successor pointers up to date. Those successor pointers are then used to verify and correct finger table entries, which allows these lookups to be fast as well as correct.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Chrod’s author introduce stabilization protocol with 4 main methods: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900"/>
              <a:t>When node first starts, it calls </a:t>
            </a:r>
            <a:r>
              <a:rPr i="1" lang="en" sz="900"/>
              <a:t>join </a:t>
            </a:r>
            <a:r>
              <a:rPr lang="en" sz="900"/>
              <a:t>, where is any known Chord node. The function asks to find the immediate successor of m. By itself, does not make the rest of the network aware of 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900"/>
              <a:t>Every node runs </a:t>
            </a:r>
            <a:r>
              <a:rPr i="1" lang="en" sz="900"/>
              <a:t>stabilize </a:t>
            </a:r>
            <a:r>
              <a:rPr lang="en" sz="900"/>
              <a:t>periodically (this is how newly joined nodes are noticed by the network). When node runs </a:t>
            </a:r>
            <a:r>
              <a:rPr i="1" lang="en" sz="900"/>
              <a:t>stabilize</a:t>
            </a:r>
            <a:r>
              <a:rPr lang="en" sz="900"/>
              <a:t>, it asks ’s successor for the successor’s predecessor , and decides whether should be ’s successor instead. This would be the case if node recently joined the system. </a:t>
            </a:r>
            <a:r>
              <a:rPr i="1" lang="en" sz="900"/>
              <a:t>stabilize </a:t>
            </a:r>
            <a:r>
              <a:rPr lang="en" sz="900"/>
              <a:t>also noti- fies node ’s successor of ’s existence, giving the successor the chance to change its predecessor to . The successor does this only if it knows of no closer predecessor than m.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Although </a:t>
            </a:r>
            <a:r>
              <a:rPr lang="en"/>
              <a:t>Chrod’s stabilization process doesn’t takes much time, but there is a chance that chrod’s ring receive lookups request before stabilization process finish.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dos.csail.mit.edu/papers/chord:sigcomm01/chord_sigcomm.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446964"/>
            <a:ext cx="7136700" cy="1022400"/>
          </a:xfrm>
          <a:prstGeom prst="rect">
            <a:avLst/>
          </a:prstGeom>
        </p:spPr>
        <p:txBody>
          <a:bodyPr anchorCtr="0" anchor="b" bIns="91425" lIns="91425" rIns="91425" wrap="square" tIns="91425">
            <a:noAutofit/>
          </a:bodyPr>
          <a:lstStyle/>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rtl="0">
              <a:spcBef>
                <a:spcPts val="0"/>
              </a:spcBef>
              <a:buNone/>
            </a:pPr>
            <a:r>
              <a:rPr lang="en" sz="3600"/>
              <a:t>Chord: A Scalable Peer-to-peer Lookup Service for Internet Applications </a:t>
            </a:r>
          </a:p>
        </p:txBody>
      </p:sp>
      <p:sp>
        <p:nvSpPr>
          <p:cNvPr id="67" name="Shape 67"/>
          <p:cNvSpPr txBox="1"/>
          <p:nvPr>
            <p:ph idx="1" type="subTitle"/>
          </p:nvPr>
        </p:nvSpPr>
        <p:spPr>
          <a:xfrm>
            <a:off x="311700" y="4234100"/>
            <a:ext cx="8520600" cy="792600"/>
          </a:xfrm>
          <a:prstGeom prst="rect">
            <a:avLst/>
          </a:prstGeom>
        </p:spPr>
        <p:txBody>
          <a:bodyPr anchorCtr="0" anchor="t" bIns="91425" lIns="91425" rIns="91425" wrap="square" tIns="91425">
            <a:noAutofit/>
          </a:bodyPr>
          <a:lstStyle/>
          <a:p>
            <a:pPr lvl="0">
              <a:spcBef>
                <a:spcPts val="0"/>
              </a:spcBef>
              <a:buNone/>
            </a:pPr>
            <a:r>
              <a:rPr lang="en" sz="1800"/>
              <a:t>Presenters: </a:t>
            </a:r>
            <a:r>
              <a:rPr lang="en" sz="1800"/>
              <a:t>Van Quach &amp; Dale Pedzinski</a:t>
            </a:r>
          </a:p>
        </p:txBody>
      </p:sp>
      <p:sp>
        <p:nvSpPr>
          <p:cNvPr id="68" name="Shape 68"/>
          <p:cNvSpPr txBox="1"/>
          <p:nvPr>
            <p:ph idx="1" type="subTitle"/>
          </p:nvPr>
        </p:nvSpPr>
        <p:spPr>
          <a:xfrm>
            <a:off x="363200" y="2644775"/>
            <a:ext cx="8520600" cy="792600"/>
          </a:xfrm>
          <a:prstGeom prst="rect">
            <a:avLst/>
          </a:prstGeom>
        </p:spPr>
        <p:txBody>
          <a:bodyPr anchorCtr="0" anchor="t" bIns="91425" lIns="91425" rIns="91425" wrap="square" tIns="91425">
            <a:noAutofit/>
          </a:bodyPr>
          <a:lstStyle/>
          <a:p>
            <a:pPr lvl="0" rtl="0">
              <a:spcBef>
                <a:spcPts val="0"/>
              </a:spcBef>
              <a:buNone/>
            </a:pPr>
            <a:r>
              <a:rPr lang="en" sz="1800"/>
              <a:t>Ion Stoica, Robert Morris, David Karger, M. Frans Kaashoek, Hari Balakrishnan MIT Laboratory for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Scalable Key Locations Terms</a:t>
            </a:r>
          </a:p>
        </p:txBody>
      </p:sp>
      <p:sp>
        <p:nvSpPr>
          <p:cNvPr id="123" name="Shape 123"/>
          <p:cNvSpPr txBox="1"/>
          <p:nvPr>
            <p:ph idx="1" type="body"/>
          </p:nvPr>
        </p:nvSpPr>
        <p:spPr>
          <a:xfrm>
            <a:off x="311700" y="1152425"/>
            <a:ext cx="8520600" cy="3302700"/>
          </a:xfrm>
          <a:prstGeom prst="rect">
            <a:avLst/>
          </a:prstGeom>
        </p:spPr>
        <p:txBody>
          <a:bodyPr anchorCtr="0" anchor="t" bIns="91425" lIns="91425" rIns="91425" wrap="square" tIns="91425">
            <a:noAutofit/>
          </a:bodyPr>
          <a:lstStyle/>
          <a:p>
            <a:pPr indent="-228600" lvl="0" marL="457200" rtl="0">
              <a:spcBef>
                <a:spcPts val="0"/>
              </a:spcBef>
            </a:pPr>
            <a:r>
              <a:rPr b="1" lang="en"/>
              <a:t>m</a:t>
            </a:r>
            <a:r>
              <a:rPr lang="en"/>
              <a:t>=&gt; number of bits in the key/node identifiers  </a:t>
            </a:r>
          </a:p>
          <a:p>
            <a:pPr indent="-228600" lvl="0" marL="457200" rtl="0">
              <a:spcBef>
                <a:spcPts val="0"/>
              </a:spcBef>
            </a:pPr>
            <a:r>
              <a:rPr b="1" lang="en"/>
              <a:t>finger table</a:t>
            </a:r>
            <a:r>
              <a:rPr lang="en"/>
              <a:t>=&gt; each node maintains a routing table with, at most, m entries (includes the Chord identifier and the IP address of the relevant node) </a:t>
            </a:r>
          </a:p>
          <a:p>
            <a:pPr indent="-228600" lvl="1" marL="914400" rtl="0">
              <a:spcBef>
                <a:spcPts val="0"/>
              </a:spcBef>
            </a:pPr>
            <a:r>
              <a:rPr lang="en"/>
              <a:t>A node’s finger table generally does not contain enough information to determine the successor of a key</a:t>
            </a:r>
          </a:p>
          <a:p>
            <a:pPr indent="-228600" lvl="0" marL="457200" rtl="0">
              <a:spcBef>
                <a:spcPts val="0"/>
              </a:spcBef>
            </a:pPr>
            <a:r>
              <a:rPr b="1" lang="en"/>
              <a:t>successor</a:t>
            </a:r>
            <a:r>
              <a:rPr lang="en"/>
              <a:t> =&gt; first entry of node n’s finger table, or the next node on the identifier circle</a:t>
            </a:r>
          </a:p>
          <a:p>
            <a:pPr indent="-228600" lvl="0" marL="457200" rtl="0">
              <a:spcBef>
                <a:spcPts val="0"/>
              </a:spcBef>
            </a:pPr>
            <a:r>
              <a:rPr b="1" lang="en"/>
              <a:t>predecessor</a:t>
            </a:r>
            <a:r>
              <a:rPr lang="en"/>
              <a:t> =&gt; previous node on the identifier circle </a:t>
            </a:r>
          </a:p>
          <a:p>
            <a:pPr indent="-228600" lvl="0" marL="457200" rtl="0">
              <a:spcBef>
                <a:spcPts val="0"/>
              </a:spcBef>
            </a:pPr>
            <a:r>
              <a:rPr b="1" lang="en"/>
              <a:t>i</a:t>
            </a:r>
            <a:r>
              <a:rPr b="1" baseline="30000" lang="en"/>
              <a:t>th</a:t>
            </a:r>
            <a:r>
              <a:rPr b="1" lang="en"/>
              <a:t> finger</a:t>
            </a:r>
            <a:r>
              <a:rPr lang="en"/>
              <a:t> =&gt; The ith entry of node n’s finger table contains the identity of the first node, s, that succeeds n by at least 2</a:t>
            </a:r>
            <a:r>
              <a:rPr baseline="30000" lang="en"/>
              <a:t>i-1 </a:t>
            </a:r>
            <a:r>
              <a:rPr lang="en"/>
              <a:t>on the identifier circle, i.e., s=successor(n + 2i-1), where 1 ≤ i ≤m and all arithmetic is modulo 2 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Search Process</a:t>
            </a:r>
          </a:p>
        </p:txBody>
      </p:sp>
      <p:sp>
        <p:nvSpPr>
          <p:cNvPr id="129" name="Shape 129"/>
          <p:cNvSpPr txBox="1"/>
          <p:nvPr>
            <p:ph idx="1" type="body"/>
          </p:nvPr>
        </p:nvSpPr>
        <p:spPr>
          <a:xfrm>
            <a:off x="311700" y="1266325"/>
            <a:ext cx="4212900" cy="3302700"/>
          </a:xfrm>
          <a:prstGeom prst="rect">
            <a:avLst/>
          </a:prstGeom>
        </p:spPr>
        <p:txBody>
          <a:bodyPr anchorCtr="0" anchor="t" bIns="91425" lIns="91425" rIns="91425" wrap="square" tIns="91425">
            <a:noAutofit/>
          </a:bodyPr>
          <a:lstStyle/>
          <a:p>
            <a:pPr indent="-228600" lvl="0" marL="457200" rtl="0">
              <a:spcBef>
                <a:spcPts val="0"/>
              </a:spcBef>
            </a:pPr>
            <a:r>
              <a:rPr lang="en"/>
              <a:t>f</a:t>
            </a:r>
            <a:r>
              <a:rPr lang="en"/>
              <a:t>ind _successor: finds immediate predecessor node of identifier</a:t>
            </a:r>
          </a:p>
          <a:p>
            <a:pPr indent="-228600" lvl="0" marL="457200" rtl="0">
              <a:spcBef>
                <a:spcPts val="0"/>
              </a:spcBef>
            </a:pPr>
            <a:r>
              <a:rPr lang="en"/>
              <a:t>Find_predecessor: moves forward around the Chord circle towards id</a:t>
            </a:r>
          </a:p>
          <a:p>
            <a:pPr lvl="0" rtl="0">
              <a:spcBef>
                <a:spcPts val="0"/>
              </a:spcBef>
              <a:buNone/>
            </a:pPr>
            <a:r>
              <a:t/>
            </a:r>
            <a:endParaRPr/>
          </a:p>
          <a:p>
            <a:pPr indent="-228600" lvl="0" marL="457200" rtl="0">
              <a:spcBef>
                <a:spcPts val="0"/>
              </a:spcBef>
            </a:pPr>
            <a:r>
              <a:rPr lang="en"/>
              <a:t>Number of forwards necessary for search: O(log N)</a:t>
            </a:r>
          </a:p>
          <a:p>
            <a:pPr indent="-228600" lvl="0" marL="457200">
              <a:spcBef>
                <a:spcPts val="0"/>
              </a:spcBef>
            </a:pPr>
            <a:r>
              <a:rPr lang="en"/>
              <a:t>Average</a:t>
            </a:r>
            <a:r>
              <a:rPr lang="en"/>
              <a:t> lookup time is 1/2 log N</a:t>
            </a:r>
          </a:p>
        </p:txBody>
      </p:sp>
      <p:pic>
        <p:nvPicPr>
          <p:cNvPr descr="Search.png" id="130" name="Shape 130"/>
          <p:cNvPicPr preferRelativeResize="0"/>
          <p:nvPr/>
        </p:nvPicPr>
        <p:blipFill>
          <a:blip r:embed="rId3">
            <a:alphaModFix/>
          </a:blip>
          <a:stretch>
            <a:fillRect/>
          </a:stretch>
        </p:blipFill>
        <p:spPr>
          <a:xfrm>
            <a:off x="4666325" y="1074537"/>
            <a:ext cx="4269308" cy="3686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Node Joins</a:t>
            </a:r>
          </a:p>
        </p:txBody>
      </p:sp>
      <p:sp>
        <p:nvSpPr>
          <p:cNvPr id="136" name="Shape 13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i="1" lang="en"/>
              <a:t> “THEOREM 3. With high probability, any node joining or leaving an N-node Chord network will use O(log</a:t>
            </a:r>
            <a:r>
              <a:rPr baseline="30000" i="1" lang="en"/>
              <a:t>2</a:t>
            </a:r>
            <a:r>
              <a:rPr i="1" lang="en"/>
              <a:t> N) messages to re-establish the Chord routing invariants and finger tables. “</a:t>
            </a:r>
            <a:br>
              <a:rPr i="1" lang="en"/>
            </a:br>
          </a:p>
          <a:p>
            <a:pPr indent="-228600" lvl="0" marL="457200" rtl="0">
              <a:spcBef>
                <a:spcPts val="0"/>
              </a:spcBef>
            </a:pPr>
            <a:r>
              <a:rPr lang="en"/>
              <a:t>Chord preserves two invariants:</a:t>
            </a:r>
          </a:p>
          <a:p>
            <a:pPr indent="-228600" lvl="1" marL="914400" rtl="0">
              <a:spcBef>
                <a:spcPts val="0"/>
              </a:spcBef>
            </a:pPr>
            <a:r>
              <a:rPr lang="en"/>
              <a:t>node’s successor is correctly maintained</a:t>
            </a:r>
          </a:p>
          <a:p>
            <a:pPr indent="-228600" lvl="1" marL="914400" rtl="0">
              <a:spcBef>
                <a:spcPts val="0"/>
              </a:spcBef>
            </a:pPr>
            <a:r>
              <a:rPr lang="en"/>
              <a:t>For every key k, node successor(k) is responsible for k </a:t>
            </a:r>
          </a:p>
          <a:p>
            <a:pPr indent="-228600" lvl="1" marL="914400" rtl="0">
              <a:spcBef>
                <a:spcPts val="0"/>
              </a:spcBef>
            </a:pPr>
            <a:r>
              <a:rPr lang="en"/>
              <a:t>(In order for lookups to be fast, it is also desirable for the finger tables to be correct)</a:t>
            </a:r>
          </a:p>
          <a:p>
            <a:pPr indent="-228600" lvl="0" marL="457200" rtl="0">
              <a:spcBef>
                <a:spcPts val="0"/>
              </a:spcBef>
            </a:pPr>
            <a:r>
              <a:rPr lang="en"/>
              <a:t>Each node in Chord maintains a predecessor pointer</a:t>
            </a:r>
          </a:p>
          <a:p>
            <a:pPr indent="-228600" lvl="1" marL="914400" rtl="0">
              <a:spcBef>
                <a:spcPts val="0"/>
              </a:spcBef>
            </a:pPr>
            <a:r>
              <a:rPr lang="en"/>
              <a:t> contains the Chord identifier and IP address of the immediate predecessor of that node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Node Joins</a:t>
            </a:r>
          </a:p>
        </p:txBody>
      </p:sp>
      <p:sp>
        <p:nvSpPr>
          <p:cNvPr id="142" name="Shape 142"/>
          <p:cNvSpPr txBox="1"/>
          <p:nvPr>
            <p:ph idx="1" type="body"/>
          </p:nvPr>
        </p:nvSpPr>
        <p:spPr>
          <a:xfrm>
            <a:off x="311700" y="1074250"/>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Chord must perform three tasks when a node joins the network:  </a:t>
            </a:r>
          </a:p>
          <a:p>
            <a:pPr indent="-228600" lvl="1" marL="914400" rtl="0">
              <a:spcBef>
                <a:spcPts val="0"/>
              </a:spcBef>
            </a:pPr>
            <a:r>
              <a:rPr lang="en"/>
              <a:t>Initialize the fingers and predecessor of node n</a:t>
            </a:r>
          </a:p>
          <a:p>
            <a:pPr indent="-228600" lvl="1" marL="914400" rtl="0">
              <a:spcBef>
                <a:spcPts val="0"/>
              </a:spcBef>
            </a:pPr>
            <a:r>
              <a:rPr lang="en"/>
              <a:t>Update the fingers and predecessors of existing nodes to reflect the addition of n</a:t>
            </a:r>
          </a:p>
          <a:p>
            <a:pPr indent="-228600" lvl="1" marL="914400" rtl="0">
              <a:spcBef>
                <a:spcPts val="0"/>
              </a:spcBef>
            </a:pPr>
            <a:r>
              <a:rPr lang="en"/>
              <a:t>Notify the higher layer software so that it can transfer state (e.g. values) associated with keys that node n is now responsible for</a:t>
            </a:r>
          </a:p>
        </p:txBody>
      </p:sp>
      <p:pic>
        <p:nvPicPr>
          <p:cNvPr descr="Node Join.png" id="143" name="Shape 143"/>
          <p:cNvPicPr preferRelativeResize="0"/>
          <p:nvPr/>
        </p:nvPicPr>
        <p:blipFill>
          <a:blip r:embed="rId3">
            <a:alphaModFix/>
          </a:blip>
          <a:stretch>
            <a:fillRect/>
          </a:stretch>
        </p:blipFill>
        <p:spPr>
          <a:xfrm>
            <a:off x="1248525" y="2476846"/>
            <a:ext cx="6360000" cy="2539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Initialize the fingers and predecessor of node n</a:t>
            </a:r>
          </a:p>
        </p:txBody>
      </p:sp>
      <p:sp>
        <p:nvSpPr>
          <p:cNvPr id="149" name="Shape 14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Node n learns its </a:t>
            </a:r>
            <a:r>
              <a:rPr lang="en"/>
              <a:t>predecessors</a:t>
            </a:r>
            <a:r>
              <a:rPr lang="en"/>
              <a:t> by asking n’ to look them up</a:t>
            </a:r>
          </a:p>
          <a:p>
            <a:pPr indent="-228600" lvl="1" marL="914400" rtl="0">
              <a:spcBef>
                <a:spcPts val="0"/>
              </a:spcBef>
            </a:pPr>
            <a:r>
              <a:rPr lang="en"/>
              <a:t>O(m log N)</a:t>
            </a:r>
          </a:p>
          <a:p>
            <a:pPr indent="-228600" lvl="1" marL="914400" rtl="0">
              <a:spcBef>
                <a:spcPts val="0"/>
              </a:spcBef>
            </a:pPr>
            <a:r>
              <a:rPr lang="en"/>
              <a:t>Number of finger entries looked up via </a:t>
            </a:r>
            <a:r>
              <a:rPr lang="en"/>
              <a:t>utilizing</a:t>
            </a:r>
            <a:r>
              <a:rPr lang="en"/>
              <a:t> a check on ith finger entry: O(log N)</a:t>
            </a:r>
          </a:p>
          <a:p>
            <a:pPr indent="-228600" lvl="1" marL="914400" rtl="0">
              <a:spcBef>
                <a:spcPts val="0"/>
              </a:spcBef>
            </a:pPr>
            <a:r>
              <a:rPr lang="en"/>
              <a:t>Overall time: O(log</a:t>
            </a:r>
            <a:r>
              <a:rPr baseline="30000" lang="en"/>
              <a:t>2</a:t>
            </a:r>
            <a:r>
              <a:rPr lang="en"/>
              <a:t> N)</a:t>
            </a:r>
            <a:br>
              <a:rPr lang="en"/>
            </a:br>
          </a:p>
          <a:p>
            <a:pPr indent="-228600" lvl="0" marL="457200" rtl="0">
              <a:spcBef>
                <a:spcPts val="0"/>
              </a:spcBef>
            </a:pPr>
            <a:r>
              <a:rPr lang="en"/>
              <a:t>Optimization: a newly joined node n can ask immediate neighbor for a copy of </a:t>
            </a:r>
            <a:r>
              <a:rPr lang="en"/>
              <a:t>its</a:t>
            </a:r>
            <a:r>
              <a:rPr lang="en"/>
              <a:t> finger table and it’s predecessor</a:t>
            </a:r>
          </a:p>
          <a:p>
            <a:pPr indent="-228600" lvl="1" marL="914400" rtl="0">
              <a:spcBef>
                <a:spcPts val="0"/>
              </a:spcBef>
            </a:pPr>
            <a:r>
              <a:rPr lang="en"/>
              <a:t>Reduces overall time to O(log 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Update the fingers and predecessors </a:t>
            </a:r>
          </a:p>
        </p:txBody>
      </p:sp>
      <p:pic>
        <p:nvPicPr>
          <p:cNvPr descr="Node Join.png" id="155" name="Shape 155"/>
          <p:cNvPicPr preferRelativeResize="0"/>
          <p:nvPr/>
        </p:nvPicPr>
        <p:blipFill rotWithShape="1">
          <a:blip r:embed="rId3">
            <a:alphaModFix/>
          </a:blip>
          <a:srcRect b="0" l="0" r="48825" t="0"/>
          <a:stretch/>
        </p:blipFill>
        <p:spPr>
          <a:xfrm>
            <a:off x="5196850" y="1648112"/>
            <a:ext cx="3254700" cy="2539124"/>
          </a:xfrm>
          <a:prstGeom prst="rect">
            <a:avLst/>
          </a:prstGeom>
          <a:noFill/>
          <a:ln>
            <a:noFill/>
          </a:ln>
        </p:spPr>
      </p:pic>
      <p:sp>
        <p:nvSpPr>
          <p:cNvPr id="156" name="Shape 156"/>
          <p:cNvSpPr txBox="1"/>
          <p:nvPr/>
        </p:nvSpPr>
        <p:spPr>
          <a:xfrm>
            <a:off x="256100" y="1387250"/>
            <a:ext cx="4940700" cy="3500100"/>
          </a:xfrm>
          <a:prstGeom prst="rect">
            <a:avLst/>
          </a:prstGeom>
          <a:noFill/>
          <a:ln>
            <a:noFill/>
          </a:ln>
        </p:spPr>
        <p:txBody>
          <a:bodyPr anchorCtr="0" anchor="t" bIns="91425" lIns="91425" rIns="91425" wrap="square" tIns="91425">
            <a:noAutofit/>
          </a:bodyPr>
          <a:lstStyle/>
          <a:p>
            <a:pPr indent="-228600" lvl="0" marL="457200">
              <a:spcBef>
                <a:spcPts val="0"/>
              </a:spcBef>
              <a:buChar char="●"/>
            </a:pPr>
            <a:r>
              <a:rPr lang="en"/>
              <a:t>Node n will need to be entered into the finger tables of some existing nodes </a:t>
            </a:r>
          </a:p>
          <a:p>
            <a:pPr indent="-228600" lvl="0" marL="457200" rtl="0">
              <a:spcBef>
                <a:spcPts val="0"/>
              </a:spcBef>
              <a:buChar char="●"/>
            </a:pPr>
            <a:r>
              <a:rPr lang="en"/>
              <a:t>Node n will become the ith finger of node p iff</a:t>
            </a:r>
          </a:p>
          <a:p>
            <a:pPr indent="-228600" lvl="1" marL="914400" rtl="0">
              <a:spcBef>
                <a:spcPts val="0"/>
              </a:spcBef>
              <a:buChar char="○"/>
            </a:pPr>
            <a:r>
              <a:rPr lang="en"/>
              <a:t>p precedes n by at least 2</a:t>
            </a:r>
            <a:r>
              <a:rPr baseline="30000" lang="en"/>
              <a:t>i-1</a:t>
            </a:r>
            <a:r>
              <a:rPr lang="en"/>
              <a:t>  </a:t>
            </a:r>
          </a:p>
          <a:p>
            <a:pPr indent="-228600" lvl="1" marL="914400" rtl="0">
              <a:spcBef>
                <a:spcPts val="0"/>
              </a:spcBef>
              <a:buChar char="○"/>
            </a:pPr>
            <a:r>
              <a:rPr lang="en"/>
              <a:t>The i</a:t>
            </a:r>
            <a:r>
              <a:rPr baseline="30000" lang="en"/>
              <a:t>th</a:t>
            </a:r>
            <a:r>
              <a:rPr lang="en"/>
              <a:t> finger on node p succeeds n</a:t>
            </a:r>
          </a:p>
          <a:p>
            <a:pPr lvl="0" rtl="0">
              <a:spcBef>
                <a:spcPts val="0"/>
              </a:spcBef>
              <a:buNone/>
            </a:pPr>
            <a:r>
              <a:t/>
            </a:r>
            <a:endParaRPr/>
          </a:p>
          <a:p>
            <a:pPr indent="-228600" lvl="0" marL="457200" rtl="0">
              <a:spcBef>
                <a:spcPts val="0"/>
              </a:spcBef>
              <a:buChar char="●"/>
            </a:pPr>
            <a:r>
              <a:rPr lang="en"/>
              <a:t>Find predecessor p of node n</a:t>
            </a:r>
          </a:p>
          <a:p>
            <a:pPr indent="-228600" lvl="1" marL="914400" rtl="0">
              <a:spcBef>
                <a:spcPts val="0"/>
              </a:spcBef>
              <a:buChar char="○"/>
            </a:pPr>
            <a:r>
              <a:rPr lang="en"/>
              <a:t>Check if table needs updates</a:t>
            </a:r>
          </a:p>
          <a:p>
            <a:pPr indent="-228600" lvl="1" marL="914400" rtl="0">
              <a:spcBef>
                <a:spcPts val="0"/>
              </a:spcBef>
              <a:buChar char="○"/>
            </a:pPr>
            <a:r>
              <a:rPr lang="en"/>
              <a:t>Repeat for predecessor of i</a:t>
            </a:r>
          </a:p>
          <a:p>
            <a:pPr lvl="0" rtl="0">
              <a:spcBef>
                <a:spcPts val="0"/>
              </a:spcBef>
              <a:buNone/>
            </a:pPr>
            <a:r>
              <a:t/>
            </a:r>
            <a:endParaRPr/>
          </a:p>
          <a:p>
            <a:pPr indent="-228600" lvl="0" marL="457200" rtl="0">
              <a:spcBef>
                <a:spcPts val="0"/>
              </a:spcBef>
              <a:buChar char="●"/>
            </a:pPr>
            <a:r>
              <a:rPr lang="en"/>
              <a:t>Number of nodes that need an update: O(log n)</a:t>
            </a:r>
          </a:p>
          <a:p>
            <a:pPr indent="-228600" lvl="0" marL="457200" rtl="0">
              <a:spcBef>
                <a:spcPts val="0"/>
              </a:spcBef>
              <a:buChar char="●"/>
            </a:pPr>
            <a:r>
              <a:rPr lang="en"/>
              <a:t>Overall time it takes: O(log</a:t>
            </a:r>
            <a:r>
              <a:rPr baseline="30000" lang="en"/>
              <a:t>2</a:t>
            </a:r>
            <a:r>
              <a:rPr lang="en"/>
              <a:t> 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Transfer State</a:t>
            </a:r>
          </a:p>
        </p:txBody>
      </p:sp>
      <p:sp>
        <p:nvSpPr>
          <p:cNvPr id="162" name="Shape 16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Move data, associated with each key, over to new node</a:t>
            </a:r>
          </a:p>
          <a:p>
            <a:pPr indent="-228600" lvl="0" marL="457200" rtl="0">
              <a:spcBef>
                <a:spcPts val="0"/>
              </a:spcBef>
            </a:pPr>
            <a:r>
              <a:rPr lang="en"/>
              <a:t>Node n only needs to contact one node to transfer keys to it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Dynamic Operations and Failures</a:t>
            </a:r>
          </a:p>
        </p:txBody>
      </p:sp>
      <p:sp>
        <p:nvSpPr>
          <p:cNvPr id="168" name="Shape 16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a:spcBef>
                <a:spcPts val="0"/>
              </a:spcBef>
            </a:pPr>
            <a:r>
              <a:rPr lang="en"/>
              <a:t>Practical issues:</a:t>
            </a:r>
          </a:p>
          <a:p>
            <a:pPr indent="-228600" lvl="1" marL="914400">
              <a:spcBef>
                <a:spcPts val="0"/>
              </a:spcBef>
              <a:buAutoNum type="alphaLcPeriod"/>
            </a:pPr>
            <a:r>
              <a:rPr lang="en"/>
              <a:t>Nodes join system concurrently</a:t>
            </a:r>
          </a:p>
          <a:p>
            <a:pPr indent="-228600" lvl="1" marL="914400">
              <a:spcBef>
                <a:spcPts val="0"/>
              </a:spcBef>
              <a:buAutoNum type="alphaLcPeriod"/>
            </a:pPr>
            <a:r>
              <a:rPr lang="en"/>
              <a:t>Nodes fail or leave voluntarily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Stabilization protocol</a:t>
            </a:r>
          </a:p>
        </p:txBody>
      </p:sp>
      <p:sp>
        <p:nvSpPr>
          <p:cNvPr id="174" name="Shape 174"/>
          <p:cNvSpPr txBox="1"/>
          <p:nvPr>
            <p:ph idx="1" type="body"/>
          </p:nvPr>
        </p:nvSpPr>
        <p:spPr>
          <a:xfrm>
            <a:off x="233575" y="1266325"/>
            <a:ext cx="8520600" cy="3302700"/>
          </a:xfrm>
          <a:prstGeom prst="rect">
            <a:avLst/>
          </a:prstGeom>
        </p:spPr>
        <p:txBody>
          <a:bodyPr anchorCtr="0" anchor="t" bIns="91425" lIns="91425" rIns="91425" wrap="square" tIns="91425">
            <a:noAutofit/>
          </a:bodyPr>
          <a:lstStyle/>
          <a:p>
            <a:pPr lvl="0">
              <a:spcBef>
                <a:spcPts val="0"/>
              </a:spcBef>
              <a:buNone/>
            </a:pPr>
            <a:r>
              <a:rPr lang="en"/>
              <a:t>Main Goal: Keep nodes’ successor pointers up to date</a:t>
            </a:r>
          </a:p>
          <a:p>
            <a:pPr lvl="0">
              <a:spcBef>
                <a:spcPts val="0"/>
              </a:spcBef>
              <a:buNone/>
            </a:pPr>
            <a:r>
              <a:rPr lang="en"/>
              <a:t>Stabilization scheme:</a:t>
            </a:r>
          </a:p>
          <a:p>
            <a:pPr indent="-228600" lvl="0" marL="457200">
              <a:spcBef>
                <a:spcPts val="0"/>
              </a:spcBef>
              <a:buAutoNum type="arabicPeriod"/>
            </a:pPr>
            <a:r>
              <a:rPr lang="en"/>
              <a:t>join()</a:t>
            </a:r>
          </a:p>
          <a:p>
            <a:pPr indent="-228600" lvl="0" marL="457200">
              <a:spcBef>
                <a:spcPts val="0"/>
              </a:spcBef>
              <a:buAutoNum type="arabicPeriod"/>
            </a:pPr>
            <a:r>
              <a:rPr lang="en"/>
              <a:t>stabilize()</a:t>
            </a:r>
          </a:p>
          <a:p>
            <a:pPr indent="-228600" lvl="0" marL="457200">
              <a:spcBef>
                <a:spcPts val="0"/>
              </a:spcBef>
              <a:buAutoNum type="arabicPeriod"/>
            </a:pPr>
            <a:r>
              <a:rPr lang="en"/>
              <a:t>notify()</a:t>
            </a:r>
          </a:p>
          <a:p>
            <a:pPr indent="-228600" lvl="0" marL="457200">
              <a:spcBef>
                <a:spcPts val="0"/>
              </a:spcBef>
              <a:buAutoNum type="arabicPeriod"/>
            </a:pPr>
            <a:r>
              <a:rPr lang="en"/>
              <a:t>fix_fingers()</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join()</a:t>
            </a:r>
          </a:p>
        </p:txBody>
      </p:sp>
      <p:sp>
        <p:nvSpPr>
          <p:cNvPr id="180" name="Shape 18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406400" lvl="0" marL="457200" rtl="0">
              <a:spcBef>
                <a:spcPts val="700"/>
              </a:spcBef>
              <a:spcAft>
                <a:spcPts val="0"/>
              </a:spcAft>
              <a:buClr>
                <a:srgbClr val="000000"/>
              </a:buClr>
              <a:buSzPct val="100000"/>
              <a:buFont typeface="Arial"/>
            </a:pPr>
            <a:r>
              <a:rPr lang="en" sz="2800">
                <a:solidFill>
                  <a:srgbClr val="000000"/>
                </a:solidFill>
                <a:latin typeface="Arial"/>
                <a:ea typeface="Arial"/>
                <a:cs typeface="Arial"/>
                <a:sym typeface="Arial"/>
              </a:rPr>
              <a:t>Asks m to find the immediate successor of n.</a:t>
            </a:r>
          </a:p>
          <a:p>
            <a:pPr indent="-406400" lvl="0" marL="457200" rtl="0">
              <a:spcBef>
                <a:spcPts val="700"/>
              </a:spcBef>
              <a:spcAft>
                <a:spcPts val="0"/>
              </a:spcAft>
              <a:buClr>
                <a:srgbClr val="000000"/>
              </a:buClr>
              <a:buSzPct val="100000"/>
              <a:buFont typeface="Arial"/>
            </a:pPr>
            <a:r>
              <a:rPr lang="en" sz="2800">
                <a:solidFill>
                  <a:srgbClr val="000000"/>
                </a:solidFill>
                <a:latin typeface="Arial"/>
                <a:ea typeface="Arial"/>
                <a:cs typeface="Arial"/>
                <a:sym typeface="Arial"/>
              </a:rPr>
              <a:t>Doesn’t make rest of the network aware of n.</a:t>
            </a:r>
          </a:p>
          <a:p>
            <a:pPr indent="0" lvl="0" marL="914400" rtl="0">
              <a:spcBef>
                <a:spcPts val="600"/>
              </a:spcBef>
              <a:spcAft>
                <a:spcPts val="0"/>
              </a:spcAft>
              <a:buNone/>
            </a:pPr>
            <a:r>
              <a:rPr i="1" lang="en">
                <a:solidFill>
                  <a:srgbClr val="000000"/>
                </a:solidFill>
                <a:latin typeface="Arial"/>
                <a:ea typeface="Arial"/>
                <a:cs typeface="Arial"/>
                <a:sym typeface="Arial"/>
              </a:rPr>
              <a:t>n.</a:t>
            </a:r>
            <a:r>
              <a:rPr b="1" i="1" lang="en">
                <a:solidFill>
                  <a:srgbClr val="000000"/>
                </a:solidFill>
                <a:latin typeface="Arial"/>
                <a:ea typeface="Arial"/>
                <a:cs typeface="Arial"/>
                <a:sym typeface="Arial"/>
              </a:rPr>
              <a:t>join</a:t>
            </a:r>
            <a:r>
              <a:rPr i="1" lang="en">
                <a:solidFill>
                  <a:srgbClr val="000000"/>
                </a:solidFill>
                <a:latin typeface="Arial"/>
                <a:ea typeface="Arial"/>
                <a:cs typeface="Arial"/>
                <a:sym typeface="Arial"/>
              </a:rPr>
              <a:t>(m)</a:t>
            </a:r>
          </a:p>
          <a:p>
            <a:pPr indent="0" lvl="0" marL="914400" rtl="0">
              <a:spcBef>
                <a:spcPts val="600"/>
              </a:spcBef>
              <a:spcAft>
                <a:spcPts val="0"/>
              </a:spcAft>
              <a:buNone/>
            </a:pPr>
            <a:r>
              <a:rPr i="1" lang="en">
                <a:solidFill>
                  <a:srgbClr val="000000"/>
                </a:solidFill>
                <a:latin typeface="Arial"/>
                <a:ea typeface="Arial"/>
                <a:cs typeface="Arial"/>
                <a:sym typeface="Arial"/>
              </a:rPr>
              <a:t>  predecessor = nil;</a:t>
            </a:r>
          </a:p>
          <a:p>
            <a:pPr indent="0" lvl="0" marL="914400" rtl="0">
              <a:spcBef>
                <a:spcPts val="600"/>
              </a:spcBef>
              <a:spcAft>
                <a:spcPts val="0"/>
              </a:spcAft>
              <a:buNone/>
            </a:pPr>
            <a:r>
              <a:rPr i="1" lang="en">
                <a:solidFill>
                  <a:srgbClr val="000000"/>
                </a:solidFill>
                <a:latin typeface="Arial"/>
                <a:ea typeface="Arial"/>
                <a:cs typeface="Arial"/>
                <a:sym typeface="Arial"/>
              </a:rPr>
              <a:t>  successor = m.find_successor(n);</a:t>
            </a:r>
          </a:p>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5695525" y="2414587"/>
            <a:ext cx="2171700" cy="237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Topics</a:t>
            </a:r>
          </a:p>
        </p:txBody>
      </p:sp>
      <p:sp>
        <p:nvSpPr>
          <p:cNvPr id="74" name="Shape 7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Introduction</a:t>
            </a:r>
          </a:p>
          <a:p>
            <a:pPr indent="-228600" lvl="0" marL="457200" rtl="0">
              <a:spcBef>
                <a:spcPts val="0"/>
              </a:spcBef>
            </a:pPr>
            <a:r>
              <a:rPr lang="en"/>
              <a:t>Related Work</a:t>
            </a:r>
          </a:p>
          <a:p>
            <a:pPr indent="-228600" lvl="0" marL="457200" rtl="0">
              <a:spcBef>
                <a:spcPts val="0"/>
              </a:spcBef>
            </a:pPr>
            <a:r>
              <a:rPr lang="en"/>
              <a:t>System Model</a:t>
            </a:r>
          </a:p>
          <a:p>
            <a:pPr indent="-228600" lvl="0" marL="457200" rtl="0">
              <a:spcBef>
                <a:spcPts val="0"/>
              </a:spcBef>
            </a:pPr>
            <a:r>
              <a:rPr lang="en"/>
              <a:t>Chord Protocol</a:t>
            </a:r>
          </a:p>
          <a:p>
            <a:pPr indent="-228600" lvl="0" marL="457200" rtl="0">
              <a:spcBef>
                <a:spcPts val="0"/>
              </a:spcBef>
            </a:pPr>
            <a:r>
              <a:rPr lang="en"/>
              <a:t>Concurrent Operations and Failures</a:t>
            </a:r>
          </a:p>
          <a:p>
            <a:pPr indent="-228600" lvl="0" marL="457200" rtl="0">
              <a:spcBef>
                <a:spcPts val="0"/>
              </a:spcBef>
            </a:pPr>
            <a:r>
              <a:rPr lang="en"/>
              <a:t>Simulation and Experimental Results</a:t>
            </a:r>
          </a:p>
          <a:p>
            <a:pPr indent="-228600" lvl="0" marL="457200" rtl="0">
              <a:spcBef>
                <a:spcPts val="0"/>
              </a:spcBef>
            </a:pPr>
            <a:r>
              <a:rPr lang="en"/>
              <a:t>Future Work &amp; Conclusion</a:t>
            </a:r>
          </a:p>
          <a:p>
            <a:pPr indent="-228600" lvl="0" marL="457200" rtl="0">
              <a:spcBef>
                <a:spcPts val="0"/>
              </a:spcBef>
            </a:pPr>
            <a:r>
              <a:rPr lang="en"/>
              <a:t>Q &amp; A</a:t>
            </a:r>
          </a:p>
          <a:p>
            <a:pPr indent="-228600" lvl="0" marL="457200">
              <a:spcBef>
                <a:spcPts val="0"/>
              </a:spcBef>
            </a:pPr>
            <a:r>
              <a:rPr lang="en"/>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stabilize()</a:t>
            </a:r>
          </a:p>
        </p:txBody>
      </p:sp>
      <p:sp>
        <p:nvSpPr>
          <p:cNvPr id="187" name="Shape 18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55600" lvl="0" marL="457200" rtl="0">
              <a:lnSpc>
                <a:spcPct val="90000"/>
              </a:lnSpc>
              <a:spcBef>
                <a:spcPts val="500"/>
              </a:spcBef>
              <a:spcAft>
                <a:spcPts val="0"/>
              </a:spcAft>
              <a:buClr>
                <a:srgbClr val="000000"/>
              </a:buClr>
              <a:buSzPct val="100000"/>
              <a:buFont typeface="Arial"/>
            </a:pPr>
            <a:r>
              <a:rPr lang="en" sz="2000">
                <a:solidFill>
                  <a:srgbClr val="000000"/>
                </a:solidFill>
                <a:latin typeface="Arial"/>
                <a:ea typeface="Arial"/>
                <a:cs typeface="Arial"/>
                <a:sym typeface="Arial"/>
              </a:rPr>
              <a:t>Called periodically to learn about new nodes</a:t>
            </a:r>
          </a:p>
          <a:p>
            <a:pPr indent="-355600" lvl="0" marL="457200" rtl="0">
              <a:lnSpc>
                <a:spcPct val="90000"/>
              </a:lnSpc>
              <a:spcBef>
                <a:spcPts val="500"/>
              </a:spcBef>
              <a:spcAft>
                <a:spcPts val="0"/>
              </a:spcAft>
              <a:buClr>
                <a:srgbClr val="000000"/>
              </a:buClr>
              <a:buSzPct val="100000"/>
              <a:buFont typeface="Arial"/>
            </a:pPr>
            <a:r>
              <a:rPr lang="en" sz="2000">
                <a:solidFill>
                  <a:srgbClr val="000000"/>
                </a:solidFill>
                <a:latin typeface="Arial"/>
                <a:ea typeface="Arial"/>
                <a:cs typeface="Arial"/>
                <a:sym typeface="Arial"/>
              </a:rPr>
              <a:t>Asks n’s immediate successor about successor’s predecessor p</a:t>
            </a:r>
          </a:p>
          <a:p>
            <a:pPr indent="-349250" lvl="1" marL="914400" rtl="0">
              <a:lnSpc>
                <a:spcPct val="90000"/>
              </a:lnSpc>
              <a:spcBef>
                <a:spcPts val="500"/>
              </a:spcBef>
              <a:spcAft>
                <a:spcPts val="0"/>
              </a:spcAft>
              <a:buClr>
                <a:srgbClr val="000000"/>
              </a:buClr>
              <a:buSzPct val="100000"/>
              <a:buFont typeface="Arial"/>
            </a:pPr>
            <a:r>
              <a:rPr lang="en" sz="1900">
                <a:solidFill>
                  <a:srgbClr val="000000"/>
                </a:solidFill>
                <a:latin typeface="Arial"/>
                <a:ea typeface="Arial"/>
                <a:cs typeface="Arial"/>
                <a:sym typeface="Arial"/>
              </a:rPr>
              <a:t>Checks whether p should be n’s successor instead</a:t>
            </a:r>
          </a:p>
          <a:p>
            <a:pPr indent="-349250" lvl="1" marL="914400" rtl="0">
              <a:lnSpc>
                <a:spcPct val="90000"/>
              </a:lnSpc>
              <a:spcBef>
                <a:spcPts val="500"/>
              </a:spcBef>
              <a:spcAft>
                <a:spcPts val="0"/>
              </a:spcAft>
              <a:buClr>
                <a:srgbClr val="000000"/>
              </a:buClr>
              <a:buSzPct val="100000"/>
              <a:buFont typeface="Arial"/>
            </a:pPr>
            <a:r>
              <a:rPr lang="en" sz="1900">
                <a:solidFill>
                  <a:srgbClr val="000000"/>
                </a:solidFill>
                <a:latin typeface="Arial"/>
                <a:ea typeface="Arial"/>
                <a:cs typeface="Arial"/>
                <a:sym typeface="Arial"/>
              </a:rPr>
              <a:t>Also notifies n’s successor about n’s existence, so that successor may change its predecessor to n, if necessary</a:t>
            </a:r>
          </a:p>
          <a:p>
            <a:pPr indent="0" lvl="0" marL="1371600" rtl="0">
              <a:lnSpc>
                <a:spcPct val="90000"/>
              </a:lnSpc>
              <a:spcBef>
                <a:spcPts val="500"/>
              </a:spcBef>
              <a:spcAft>
                <a:spcPts val="0"/>
              </a:spcAft>
              <a:buNone/>
            </a:pPr>
            <a:r>
              <a:rPr i="1" lang="en" sz="2000">
                <a:solidFill>
                  <a:srgbClr val="000000"/>
                </a:solidFill>
                <a:latin typeface="Arial"/>
                <a:ea typeface="Arial"/>
                <a:cs typeface="Arial"/>
                <a:sym typeface="Arial"/>
              </a:rPr>
              <a:t>n.</a:t>
            </a:r>
            <a:r>
              <a:rPr b="1" i="1" lang="en" sz="2000">
                <a:solidFill>
                  <a:srgbClr val="000000"/>
                </a:solidFill>
                <a:latin typeface="Arial"/>
                <a:ea typeface="Arial"/>
                <a:cs typeface="Arial"/>
                <a:sym typeface="Arial"/>
              </a:rPr>
              <a:t>stabilize</a:t>
            </a:r>
            <a:r>
              <a:rPr i="1" lang="en" sz="2000">
                <a:solidFill>
                  <a:srgbClr val="000000"/>
                </a:solidFill>
                <a:latin typeface="Arial"/>
                <a:ea typeface="Arial"/>
                <a:cs typeface="Arial"/>
                <a:sym typeface="Arial"/>
              </a:rPr>
              <a:t>()</a:t>
            </a:r>
          </a:p>
          <a:p>
            <a:pPr indent="0" lvl="0" marL="1371600" rtl="0">
              <a:lnSpc>
                <a:spcPct val="90000"/>
              </a:lnSpc>
              <a:spcBef>
                <a:spcPts val="500"/>
              </a:spcBef>
              <a:spcAft>
                <a:spcPts val="0"/>
              </a:spcAft>
              <a:buNone/>
            </a:pPr>
            <a:r>
              <a:rPr i="1" lang="en" sz="2000">
                <a:solidFill>
                  <a:srgbClr val="000000"/>
                </a:solidFill>
                <a:latin typeface="Arial"/>
                <a:ea typeface="Arial"/>
                <a:cs typeface="Arial"/>
                <a:sym typeface="Arial"/>
              </a:rPr>
              <a:t>  x = successor.predecessor;</a:t>
            </a:r>
          </a:p>
          <a:p>
            <a:pPr indent="0" lvl="0" marL="1371600" rtl="0">
              <a:lnSpc>
                <a:spcPct val="90000"/>
              </a:lnSpc>
              <a:spcBef>
                <a:spcPts val="500"/>
              </a:spcBef>
              <a:spcAft>
                <a:spcPts val="0"/>
              </a:spcAft>
              <a:buNone/>
            </a:pPr>
            <a:r>
              <a:rPr i="1" lang="en" sz="2000">
                <a:solidFill>
                  <a:srgbClr val="000000"/>
                </a:solidFill>
                <a:latin typeface="Arial"/>
                <a:ea typeface="Arial"/>
                <a:cs typeface="Arial"/>
                <a:sym typeface="Arial"/>
              </a:rPr>
              <a:t>  if (x ∊ (n, successor))</a:t>
            </a:r>
          </a:p>
          <a:p>
            <a:pPr indent="0" lvl="0" marL="1828800" rtl="0">
              <a:lnSpc>
                <a:spcPct val="90000"/>
              </a:lnSpc>
              <a:spcBef>
                <a:spcPts val="500"/>
              </a:spcBef>
              <a:spcAft>
                <a:spcPts val="0"/>
              </a:spcAft>
              <a:buNone/>
            </a:pPr>
            <a:r>
              <a:rPr i="1" lang="en" sz="2000">
                <a:solidFill>
                  <a:srgbClr val="000000"/>
                </a:solidFill>
                <a:latin typeface="Arial"/>
                <a:ea typeface="Arial"/>
                <a:cs typeface="Arial"/>
                <a:sym typeface="Arial"/>
              </a:rPr>
              <a:t>  successor = x;</a:t>
            </a:r>
          </a:p>
          <a:p>
            <a:pPr indent="0" lvl="0" marL="1371600" rtl="0">
              <a:lnSpc>
                <a:spcPct val="90000"/>
              </a:lnSpc>
              <a:spcBef>
                <a:spcPts val="500"/>
              </a:spcBef>
              <a:spcAft>
                <a:spcPts val="0"/>
              </a:spcAft>
              <a:buNone/>
            </a:pPr>
            <a:r>
              <a:rPr i="1" lang="en" sz="2000">
                <a:solidFill>
                  <a:srgbClr val="000000"/>
                </a:solidFill>
                <a:latin typeface="Arial"/>
                <a:ea typeface="Arial"/>
                <a:cs typeface="Arial"/>
                <a:sym typeface="Arial"/>
              </a:rPr>
              <a:t>successor.notify(n);</a:t>
            </a:r>
          </a:p>
          <a:p>
            <a:pPr lvl="0">
              <a:spcBef>
                <a:spcPts val="0"/>
              </a:spcBef>
              <a:buNone/>
            </a:pPr>
            <a:r>
              <a:t/>
            </a:r>
            <a:endParaRPr/>
          </a:p>
          <a:p>
            <a:pPr lvl="0">
              <a:spcBef>
                <a:spcPts val="0"/>
              </a:spcBef>
              <a:buNone/>
            </a:pPr>
            <a:r>
              <a:t/>
            </a:r>
            <a:endParaRPr/>
          </a:p>
        </p:txBody>
      </p:sp>
      <p:pic>
        <p:nvPicPr>
          <p:cNvPr id="188" name="Shape 188"/>
          <p:cNvPicPr preferRelativeResize="0"/>
          <p:nvPr/>
        </p:nvPicPr>
        <p:blipFill>
          <a:blip r:embed="rId3">
            <a:alphaModFix/>
          </a:blip>
          <a:stretch>
            <a:fillRect/>
          </a:stretch>
        </p:blipFill>
        <p:spPr>
          <a:xfrm>
            <a:off x="5003248" y="2938498"/>
            <a:ext cx="1886824" cy="2150474"/>
          </a:xfrm>
          <a:prstGeom prst="rect">
            <a:avLst/>
          </a:prstGeom>
          <a:noFill/>
          <a:ln>
            <a:noFill/>
          </a:ln>
        </p:spPr>
      </p:pic>
      <p:pic>
        <p:nvPicPr>
          <p:cNvPr id="189" name="Shape 189"/>
          <p:cNvPicPr preferRelativeResize="0"/>
          <p:nvPr/>
        </p:nvPicPr>
        <p:blipFill>
          <a:blip r:embed="rId4">
            <a:alphaModFix/>
          </a:blip>
          <a:stretch>
            <a:fillRect/>
          </a:stretch>
        </p:blipFill>
        <p:spPr>
          <a:xfrm>
            <a:off x="7120375" y="2938500"/>
            <a:ext cx="1711925" cy="209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notify()</a:t>
            </a:r>
          </a:p>
        </p:txBody>
      </p:sp>
      <p:sp>
        <p:nvSpPr>
          <p:cNvPr id="195" name="Shape 19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406400" lvl="0" marL="457200" rtl="0">
              <a:spcBef>
                <a:spcPts val="700"/>
              </a:spcBef>
              <a:spcAft>
                <a:spcPts val="0"/>
              </a:spcAft>
              <a:buClr>
                <a:srgbClr val="000000"/>
              </a:buClr>
              <a:buSzPct val="100000"/>
              <a:buFont typeface="Arial"/>
            </a:pPr>
            <a:r>
              <a:rPr lang="en" sz="2800">
                <a:solidFill>
                  <a:srgbClr val="000000"/>
                </a:solidFill>
                <a:latin typeface="Arial"/>
                <a:ea typeface="Arial"/>
                <a:cs typeface="Arial"/>
                <a:sym typeface="Arial"/>
              </a:rPr>
              <a:t>m thinks it might be n’s predecessor</a:t>
            </a:r>
          </a:p>
          <a:p>
            <a:pPr indent="0" lvl="0" marL="457200" rtl="0">
              <a:spcBef>
                <a:spcPts val="600"/>
              </a:spcBef>
              <a:spcAft>
                <a:spcPts val="0"/>
              </a:spcAft>
              <a:buNone/>
            </a:pPr>
            <a:r>
              <a:rPr i="1" lang="en" sz="2400">
                <a:solidFill>
                  <a:srgbClr val="000000"/>
                </a:solidFill>
                <a:latin typeface="Arial"/>
                <a:ea typeface="Arial"/>
                <a:cs typeface="Arial"/>
                <a:sym typeface="Arial"/>
              </a:rPr>
              <a:t>n.</a:t>
            </a:r>
            <a:r>
              <a:rPr b="1" i="1" lang="en" sz="2400">
                <a:solidFill>
                  <a:srgbClr val="000000"/>
                </a:solidFill>
                <a:latin typeface="Arial"/>
                <a:ea typeface="Arial"/>
                <a:cs typeface="Arial"/>
                <a:sym typeface="Arial"/>
              </a:rPr>
              <a:t>notify</a:t>
            </a:r>
            <a:r>
              <a:rPr i="1" lang="en" sz="2400">
                <a:solidFill>
                  <a:srgbClr val="000000"/>
                </a:solidFill>
                <a:latin typeface="Arial"/>
                <a:ea typeface="Arial"/>
                <a:cs typeface="Arial"/>
                <a:sym typeface="Arial"/>
              </a:rPr>
              <a:t>(m)</a:t>
            </a:r>
          </a:p>
          <a:p>
            <a:pPr indent="0" lvl="0" marL="457200" rtl="0">
              <a:spcBef>
                <a:spcPts val="600"/>
              </a:spcBef>
              <a:spcAft>
                <a:spcPts val="0"/>
              </a:spcAft>
              <a:buNone/>
            </a:pPr>
            <a:r>
              <a:rPr i="1" lang="en" sz="2400">
                <a:solidFill>
                  <a:srgbClr val="000000"/>
                </a:solidFill>
                <a:latin typeface="Arial"/>
                <a:ea typeface="Arial"/>
                <a:cs typeface="Arial"/>
                <a:sym typeface="Arial"/>
              </a:rPr>
              <a:t>  if (predecessor is nil or m ∊  (predecessor, n))</a:t>
            </a:r>
          </a:p>
          <a:p>
            <a:pPr indent="457200" lvl="0" marL="457200" rtl="0">
              <a:spcBef>
                <a:spcPts val="600"/>
              </a:spcBef>
              <a:spcAft>
                <a:spcPts val="0"/>
              </a:spcAft>
              <a:buNone/>
            </a:pPr>
            <a:r>
              <a:rPr i="1" lang="en" sz="2400">
                <a:solidFill>
                  <a:srgbClr val="000000"/>
                </a:solidFill>
                <a:latin typeface="Arial"/>
                <a:ea typeface="Arial"/>
                <a:cs typeface="Arial"/>
                <a:sym typeface="Arial"/>
              </a:rPr>
              <a:t>  predecessor = m;</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fix_fingers()</a:t>
            </a:r>
          </a:p>
        </p:txBody>
      </p:sp>
      <p:sp>
        <p:nvSpPr>
          <p:cNvPr id="201" name="Shape 20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74650" lvl="0" marL="457200" rtl="0">
              <a:lnSpc>
                <a:spcPct val="90000"/>
              </a:lnSpc>
              <a:spcBef>
                <a:spcPts val="600"/>
              </a:spcBef>
              <a:spcAft>
                <a:spcPts val="0"/>
              </a:spcAft>
              <a:buClr>
                <a:srgbClr val="000000"/>
              </a:buClr>
              <a:buSzPct val="100000"/>
              <a:buFont typeface="Arial"/>
            </a:pPr>
            <a:r>
              <a:rPr lang="en" sz="2300">
                <a:solidFill>
                  <a:srgbClr val="000000"/>
                </a:solidFill>
                <a:latin typeface="Arial"/>
                <a:ea typeface="Arial"/>
                <a:cs typeface="Arial"/>
                <a:sym typeface="Arial"/>
              </a:rPr>
              <a:t>Periodically called to make sure that finger table entries are correct</a:t>
            </a:r>
          </a:p>
          <a:p>
            <a:pPr indent="-355600" lvl="1" marL="914400" rtl="0">
              <a:lnSpc>
                <a:spcPct val="90000"/>
              </a:lnSpc>
              <a:spcBef>
                <a:spcPts val="500"/>
              </a:spcBef>
              <a:spcAft>
                <a:spcPts val="0"/>
              </a:spcAft>
              <a:buClr>
                <a:srgbClr val="000000"/>
              </a:buClr>
              <a:buSzPct val="100000"/>
              <a:buFont typeface="Arial"/>
            </a:pPr>
            <a:r>
              <a:rPr lang="en" sz="2000">
                <a:solidFill>
                  <a:srgbClr val="000000"/>
                </a:solidFill>
                <a:latin typeface="Arial"/>
                <a:ea typeface="Arial"/>
                <a:cs typeface="Arial"/>
                <a:sym typeface="Arial"/>
              </a:rPr>
              <a:t>New nodes initialize their finger tables</a:t>
            </a:r>
          </a:p>
          <a:p>
            <a:pPr indent="-355600" lvl="1" marL="914400" rtl="0">
              <a:lnSpc>
                <a:spcPct val="90000"/>
              </a:lnSpc>
              <a:spcBef>
                <a:spcPts val="500"/>
              </a:spcBef>
              <a:spcAft>
                <a:spcPts val="0"/>
              </a:spcAft>
              <a:buClr>
                <a:srgbClr val="000000"/>
              </a:buClr>
              <a:buSzPct val="100000"/>
              <a:buFont typeface="Arial"/>
            </a:pPr>
            <a:r>
              <a:rPr lang="en" sz="2000">
                <a:solidFill>
                  <a:srgbClr val="000000"/>
                </a:solidFill>
                <a:latin typeface="Arial"/>
                <a:ea typeface="Arial"/>
                <a:cs typeface="Arial"/>
                <a:sym typeface="Arial"/>
              </a:rPr>
              <a:t>Existing nodes incorporate new nodes into their finger tables</a:t>
            </a:r>
          </a:p>
          <a:p>
            <a:pPr indent="0" lvl="0" marL="914400" rtl="0">
              <a:lnSpc>
                <a:spcPct val="90000"/>
              </a:lnSpc>
              <a:spcBef>
                <a:spcPts val="600"/>
              </a:spcBef>
              <a:spcAft>
                <a:spcPts val="0"/>
              </a:spcAft>
              <a:buNone/>
            </a:pPr>
            <a:r>
              <a:rPr i="1" lang="en">
                <a:solidFill>
                  <a:srgbClr val="000000"/>
                </a:solidFill>
                <a:latin typeface="Arial"/>
                <a:ea typeface="Arial"/>
                <a:cs typeface="Arial"/>
                <a:sym typeface="Arial"/>
              </a:rPr>
              <a:t>n</a:t>
            </a:r>
            <a:r>
              <a:rPr b="1" i="1" lang="en">
                <a:solidFill>
                  <a:srgbClr val="000000"/>
                </a:solidFill>
                <a:latin typeface="Arial"/>
                <a:ea typeface="Arial"/>
                <a:cs typeface="Arial"/>
                <a:sym typeface="Arial"/>
              </a:rPr>
              <a:t>.fix_fingers</a:t>
            </a:r>
            <a:r>
              <a:rPr i="1" lang="en">
                <a:solidFill>
                  <a:srgbClr val="000000"/>
                </a:solidFill>
                <a:latin typeface="Arial"/>
                <a:ea typeface="Arial"/>
                <a:cs typeface="Arial"/>
                <a:sym typeface="Arial"/>
              </a:rPr>
              <a:t>()</a:t>
            </a:r>
          </a:p>
          <a:p>
            <a:pPr indent="0" lvl="0" marL="914400" rtl="0">
              <a:lnSpc>
                <a:spcPct val="90000"/>
              </a:lnSpc>
              <a:spcBef>
                <a:spcPts val="600"/>
              </a:spcBef>
              <a:spcAft>
                <a:spcPts val="0"/>
              </a:spcAft>
              <a:buNone/>
            </a:pPr>
            <a:r>
              <a:rPr i="1" lang="en">
                <a:solidFill>
                  <a:srgbClr val="000000"/>
                </a:solidFill>
                <a:latin typeface="Arial"/>
                <a:ea typeface="Arial"/>
                <a:cs typeface="Arial"/>
                <a:sym typeface="Arial"/>
              </a:rPr>
              <a:t>  next = next + 1 ;</a:t>
            </a:r>
          </a:p>
          <a:p>
            <a:pPr indent="0" lvl="0" marL="914400" rtl="0">
              <a:lnSpc>
                <a:spcPct val="90000"/>
              </a:lnSpc>
              <a:spcBef>
                <a:spcPts val="600"/>
              </a:spcBef>
              <a:spcAft>
                <a:spcPts val="0"/>
              </a:spcAft>
              <a:buNone/>
            </a:pPr>
            <a:r>
              <a:rPr i="1" lang="en">
                <a:solidFill>
                  <a:srgbClr val="000000"/>
                </a:solidFill>
                <a:latin typeface="Arial"/>
                <a:ea typeface="Arial"/>
                <a:cs typeface="Arial"/>
                <a:sym typeface="Arial"/>
              </a:rPr>
              <a:t>  if (next &gt; m)</a:t>
            </a:r>
          </a:p>
          <a:p>
            <a:pPr indent="457200" lvl="0" marL="914400" rtl="0">
              <a:lnSpc>
                <a:spcPct val="90000"/>
              </a:lnSpc>
              <a:spcBef>
                <a:spcPts val="600"/>
              </a:spcBef>
              <a:spcAft>
                <a:spcPts val="0"/>
              </a:spcAft>
              <a:buNone/>
            </a:pPr>
            <a:r>
              <a:rPr i="1" lang="en">
                <a:solidFill>
                  <a:srgbClr val="000000"/>
                </a:solidFill>
                <a:latin typeface="Arial"/>
                <a:ea typeface="Arial"/>
                <a:cs typeface="Arial"/>
                <a:sym typeface="Arial"/>
              </a:rPr>
              <a:t>next = 1 ;</a:t>
            </a:r>
          </a:p>
          <a:p>
            <a:pPr indent="0" lvl="0" marL="914400" rtl="0">
              <a:lnSpc>
                <a:spcPct val="90000"/>
              </a:lnSpc>
              <a:spcBef>
                <a:spcPts val="600"/>
              </a:spcBef>
              <a:spcAft>
                <a:spcPts val="0"/>
              </a:spcAft>
              <a:buNone/>
            </a:pPr>
            <a:r>
              <a:rPr i="1" lang="en">
                <a:solidFill>
                  <a:srgbClr val="000000"/>
                </a:solidFill>
                <a:latin typeface="Arial"/>
                <a:ea typeface="Arial"/>
                <a:cs typeface="Arial"/>
                <a:sym typeface="Arial"/>
              </a:rPr>
              <a:t>  finger[next] = find_successor(n + 2</a:t>
            </a:r>
            <a:r>
              <a:rPr baseline="30000" i="1" lang="en">
                <a:solidFill>
                  <a:srgbClr val="000000"/>
                </a:solidFill>
                <a:latin typeface="Arial"/>
                <a:ea typeface="Arial"/>
                <a:cs typeface="Arial"/>
                <a:sym typeface="Arial"/>
              </a:rPr>
              <a:t>next-1</a:t>
            </a:r>
            <a:r>
              <a:rPr i="1" lang="en">
                <a:solidFill>
                  <a:srgbClr val="000000"/>
                </a:solidFill>
                <a:latin typeface="Arial"/>
                <a:ea typeface="Arial"/>
                <a:cs typeface="Arial"/>
                <a:sym typeface="Arial"/>
              </a:rPr>
              <a:t>);</a:t>
            </a:r>
          </a:p>
          <a:p>
            <a:pPr indent="0" lvl="0" marL="91440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Stabilization after join</a:t>
            </a:r>
          </a:p>
        </p:txBody>
      </p:sp>
      <p:sp>
        <p:nvSpPr>
          <p:cNvPr id="207" name="Shape 207"/>
          <p:cNvSpPr txBox="1"/>
          <p:nvPr>
            <p:ph idx="1" type="body"/>
          </p:nvPr>
        </p:nvSpPr>
        <p:spPr>
          <a:xfrm>
            <a:off x="311700" y="1266175"/>
            <a:ext cx="3168600" cy="330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8" name="Shape 208"/>
          <p:cNvSpPr txBox="1"/>
          <p:nvPr>
            <p:ph idx="2" type="body"/>
          </p:nvPr>
        </p:nvSpPr>
        <p:spPr>
          <a:xfrm>
            <a:off x="3672550" y="1266175"/>
            <a:ext cx="5159700" cy="3302700"/>
          </a:xfrm>
          <a:prstGeom prst="rect">
            <a:avLst/>
          </a:prstGeom>
        </p:spPr>
        <p:txBody>
          <a:bodyPr anchorCtr="0" anchor="t" bIns="91425" lIns="91425" rIns="91425" wrap="square" tIns="91425">
            <a:noAutofit/>
          </a:bodyPr>
          <a:lstStyle/>
          <a:p>
            <a:pPr indent="-311150" lvl="0" marL="457200" rtl="0">
              <a:lnSpc>
                <a:spcPct val="100000"/>
              </a:lnSpc>
              <a:spcBef>
                <a:spcPts val="0"/>
              </a:spcBef>
              <a:spcAft>
                <a:spcPts val="600"/>
              </a:spcAft>
              <a:buClr>
                <a:srgbClr val="000000"/>
              </a:buClr>
              <a:buSzPct val="100000"/>
              <a:buFont typeface="Arial"/>
              <a:buAutoNum type="arabicPeriod"/>
            </a:pPr>
            <a:r>
              <a:rPr b="1" lang="en" sz="1300">
                <a:solidFill>
                  <a:srgbClr val="000000"/>
                </a:solidFill>
                <a:latin typeface="Arial"/>
                <a:ea typeface="Arial"/>
                <a:cs typeface="Arial"/>
                <a:sym typeface="Arial"/>
              </a:rPr>
              <a:t>n joins</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predecessor = nil</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 acquires n</a:t>
            </a:r>
            <a:r>
              <a:rPr baseline="-25000" lang="en" sz="1300">
                <a:solidFill>
                  <a:srgbClr val="000000"/>
                </a:solidFill>
                <a:latin typeface="Arial"/>
                <a:ea typeface="Arial"/>
                <a:cs typeface="Arial"/>
                <a:sym typeface="Arial"/>
              </a:rPr>
              <a:t>s</a:t>
            </a:r>
            <a:r>
              <a:rPr lang="en" sz="1300">
                <a:solidFill>
                  <a:srgbClr val="000000"/>
                </a:solidFill>
                <a:latin typeface="Arial"/>
                <a:ea typeface="Arial"/>
                <a:cs typeface="Arial"/>
                <a:sym typeface="Arial"/>
              </a:rPr>
              <a:t> as successor</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 notifies n</a:t>
            </a:r>
            <a:r>
              <a:rPr baseline="-25000" lang="en" sz="1300">
                <a:solidFill>
                  <a:srgbClr val="000000"/>
                </a:solidFill>
                <a:latin typeface="Arial"/>
                <a:ea typeface="Arial"/>
                <a:cs typeface="Arial"/>
                <a:sym typeface="Arial"/>
              </a:rPr>
              <a:t>s</a:t>
            </a:r>
            <a:r>
              <a:rPr lang="en" sz="1300">
                <a:solidFill>
                  <a:srgbClr val="000000"/>
                </a:solidFill>
                <a:latin typeface="Arial"/>
                <a:ea typeface="Arial"/>
                <a:cs typeface="Arial"/>
                <a:sym typeface="Arial"/>
              </a:rPr>
              <a:t> being the new predecessor</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a:t>
            </a:r>
            <a:r>
              <a:rPr baseline="-25000" lang="en" sz="1300">
                <a:solidFill>
                  <a:srgbClr val="000000"/>
                </a:solidFill>
                <a:latin typeface="Arial"/>
                <a:ea typeface="Arial"/>
                <a:cs typeface="Arial"/>
                <a:sym typeface="Arial"/>
              </a:rPr>
              <a:t>s</a:t>
            </a:r>
            <a:r>
              <a:rPr lang="en" sz="1300">
                <a:solidFill>
                  <a:srgbClr val="000000"/>
                </a:solidFill>
                <a:latin typeface="Arial"/>
                <a:ea typeface="Arial"/>
                <a:cs typeface="Arial"/>
                <a:sym typeface="Arial"/>
              </a:rPr>
              <a:t> acquires n as its predecessor</a:t>
            </a:r>
          </a:p>
          <a:p>
            <a:pPr indent="-311150" lvl="0" marL="457200" rtl="0">
              <a:lnSpc>
                <a:spcPct val="100000"/>
              </a:lnSpc>
              <a:spcBef>
                <a:spcPts val="0"/>
              </a:spcBef>
              <a:spcAft>
                <a:spcPts val="600"/>
              </a:spcAft>
              <a:buClr>
                <a:srgbClr val="000000"/>
              </a:buClr>
              <a:buSzPct val="100000"/>
              <a:buFont typeface="Arial"/>
              <a:buAutoNum type="arabicPeriod"/>
            </a:pPr>
            <a:r>
              <a:rPr b="1" lang="en" sz="1300">
                <a:solidFill>
                  <a:srgbClr val="000000"/>
                </a:solidFill>
                <a:latin typeface="Arial"/>
                <a:ea typeface="Arial"/>
                <a:cs typeface="Arial"/>
                <a:sym typeface="Arial"/>
              </a:rPr>
              <a:t>n</a:t>
            </a:r>
            <a:r>
              <a:rPr b="1" baseline="-25000" lang="en" sz="1300">
                <a:solidFill>
                  <a:srgbClr val="000000"/>
                </a:solidFill>
                <a:latin typeface="Arial"/>
                <a:ea typeface="Arial"/>
                <a:cs typeface="Arial"/>
                <a:sym typeface="Arial"/>
              </a:rPr>
              <a:t>p</a:t>
            </a:r>
            <a:r>
              <a:rPr b="1" lang="en" sz="1300">
                <a:solidFill>
                  <a:srgbClr val="000000"/>
                </a:solidFill>
                <a:latin typeface="Arial"/>
                <a:ea typeface="Arial"/>
                <a:cs typeface="Arial"/>
                <a:sym typeface="Arial"/>
              </a:rPr>
              <a:t> runs stabilize</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a:t>
            </a:r>
            <a:r>
              <a:rPr baseline="-25000" lang="en" sz="1300">
                <a:solidFill>
                  <a:srgbClr val="000000"/>
                </a:solidFill>
                <a:latin typeface="Arial"/>
                <a:ea typeface="Arial"/>
                <a:cs typeface="Arial"/>
                <a:sym typeface="Arial"/>
              </a:rPr>
              <a:t>p</a:t>
            </a:r>
            <a:r>
              <a:rPr lang="en" sz="1300">
                <a:solidFill>
                  <a:srgbClr val="000000"/>
                </a:solidFill>
                <a:latin typeface="Arial"/>
                <a:ea typeface="Arial"/>
                <a:cs typeface="Arial"/>
                <a:sym typeface="Arial"/>
              </a:rPr>
              <a:t> asks n</a:t>
            </a:r>
            <a:r>
              <a:rPr baseline="-25000" lang="en" sz="1300">
                <a:solidFill>
                  <a:srgbClr val="000000"/>
                </a:solidFill>
                <a:latin typeface="Arial"/>
                <a:ea typeface="Arial"/>
                <a:cs typeface="Arial"/>
                <a:sym typeface="Arial"/>
              </a:rPr>
              <a:t>s</a:t>
            </a:r>
            <a:r>
              <a:rPr lang="en" sz="1300">
                <a:solidFill>
                  <a:srgbClr val="000000"/>
                </a:solidFill>
                <a:latin typeface="Arial"/>
                <a:ea typeface="Arial"/>
                <a:cs typeface="Arial"/>
                <a:sym typeface="Arial"/>
              </a:rPr>
              <a:t> for its predecessor (now n)</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a:t>
            </a:r>
            <a:r>
              <a:rPr baseline="-25000" lang="en" sz="1300">
                <a:solidFill>
                  <a:srgbClr val="000000"/>
                </a:solidFill>
                <a:latin typeface="Arial"/>
                <a:ea typeface="Arial"/>
                <a:cs typeface="Arial"/>
                <a:sym typeface="Arial"/>
              </a:rPr>
              <a:t>p</a:t>
            </a:r>
            <a:r>
              <a:rPr lang="en" sz="1300">
                <a:solidFill>
                  <a:srgbClr val="000000"/>
                </a:solidFill>
                <a:latin typeface="Arial"/>
                <a:ea typeface="Arial"/>
                <a:cs typeface="Arial"/>
                <a:sym typeface="Arial"/>
              </a:rPr>
              <a:t> acquires n as its successor</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a:t>
            </a:r>
            <a:r>
              <a:rPr baseline="-25000" lang="en" sz="1300">
                <a:solidFill>
                  <a:srgbClr val="000000"/>
                </a:solidFill>
                <a:latin typeface="Arial"/>
                <a:ea typeface="Arial"/>
                <a:cs typeface="Arial"/>
                <a:sym typeface="Arial"/>
              </a:rPr>
              <a:t>p</a:t>
            </a:r>
            <a:r>
              <a:rPr lang="en" sz="1300">
                <a:solidFill>
                  <a:srgbClr val="000000"/>
                </a:solidFill>
                <a:latin typeface="Arial"/>
                <a:ea typeface="Arial"/>
                <a:cs typeface="Arial"/>
                <a:sym typeface="Arial"/>
              </a:rPr>
              <a:t> notifies n</a:t>
            </a:r>
          </a:p>
          <a:p>
            <a:pPr indent="-311150" lvl="1" marL="914400" rtl="0">
              <a:lnSpc>
                <a:spcPct val="100000"/>
              </a:lnSpc>
              <a:spcBef>
                <a:spcPts val="0"/>
              </a:spcBef>
              <a:spcAft>
                <a:spcPts val="200"/>
              </a:spcAft>
              <a:buClr>
                <a:srgbClr val="000000"/>
              </a:buClr>
              <a:buSzPct val="100000"/>
              <a:buFont typeface="Arial"/>
              <a:buAutoNum type="alphaLcPeriod"/>
            </a:pPr>
            <a:r>
              <a:rPr lang="en" sz="1300">
                <a:solidFill>
                  <a:srgbClr val="000000"/>
                </a:solidFill>
                <a:latin typeface="Arial"/>
                <a:ea typeface="Arial"/>
                <a:cs typeface="Arial"/>
                <a:sym typeface="Arial"/>
              </a:rPr>
              <a:t>n will acquire n</a:t>
            </a:r>
            <a:r>
              <a:rPr baseline="-25000" lang="en" sz="1300">
                <a:solidFill>
                  <a:srgbClr val="000000"/>
                </a:solidFill>
                <a:latin typeface="Arial"/>
                <a:ea typeface="Arial"/>
                <a:cs typeface="Arial"/>
                <a:sym typeface="Arial"/>
              </a:rPr>
              <a:t>p</a:t>
            </a:r>
            <a:r>
              <a:rPr lang="en" sz="1300">
                <a:solidFill>
                  <a:srgbClr val="000000"/>
                </a:solidFill>
                <a:latin typeface="Arial"/>
                <a:ea typeface="Arial"/>
                <a:cs typeface="Arial"/>
                <a:sym typeface="Arial"/>
              </a:rPr>
              <a:t> as its predecessor</a:t>
            </a:r>
          </a:p>
          <a:p>
            <a:pPr indent="-311150" lvl="0" marL="457200" rtl="0">
              <a:lnSpc>
                <a:spcPct val="100000"/>
              </a:lnSpc>
              <a:spcBef>
                <a:spcPts val="0"/>
              </a:spcBef>
              <a:spcAft>
                <a:spcPts val="1000"/>
              </a:spcAft>
              <a:buClr>
                <a:srgbClr val="000000"/>
              </a:buClr>
              <a:buSzPct val="100000"/>
              <a:buFont typeface="Arial"/>
              <a:buAutoNum type="arabicPeriod"/>
            </a:pPr>
            <a:r>
              <a:rPr b="1" lang="en" sz="1300">
                <a:solidFill>
                  <a:srgbClr val="000000"/>
                </a:solidFill>
                <a:latin typeface="Arial"/>
                <a:ea typeface="Arial"/>
                <a:cs typeface="Arial"/>
                <a:sym typeface="Arial"/>
              </a:rPr>
              <a:t>all predecessor and successor pointers are now correct</a:t>
            </a:r>
          </a:p>
          <a:p>
            <a:pPr indent="-311150" lvl="0" marL="457200" rtl="0">
              <a:lnSpc>
                <a:spcPct val="100000"/>
              </a:lnSpc>
              <a:spcBef>
                <a:spcPts val="0"/>
              </a:spcBef>
              <a:spcAft>
                <a:spcPts val="1000"/>
              </a:spcAft>
              <a:buClr>
                <a:srgbClr val="000000"/>
              </a:buClr>
              <a:buSzPct val="100000"/>
              <a:buFont typeface="Arial"/>
              <a:buAutoNum type="arabicPeriod"/>
            </a:pPr>
            <a:r>
              <a:rPr b="1" lang="en" sz="1300">
                <a:solidFill>
                  <a:srgbClr val="000000"/>
                </a:solidFill>
                <a:latin typeface="Arial"/>
                <a:ea typeface="Arial"/>
                <a:cs typeface="Arial"/>
                <a:sym typeface="Arial"/>
              </a:rPr>
              <a:t>fingers still need to be fixed, but old fingers will still work</a:t>
            </a:r>
          </a:p>
          <a:p>
            <a:pPr lvl="0">
              <a:spcBef>
                <a:spcPts val="0"/>
              </a:spcBef>
              <a:buNone/>
            </a:pPr>
            <a:r>
              <a:t/>
            </a:r>
            <a:endParaRPr/>
          </a:p>
        </p:txBody>
      </p:sp>
      <p:pic>
        <p:nvPicPr>
          <p:cNvPr id="209" name="Shape 209"/>
          <p:cNvPicPr preferRelativeResize="0"/>
          <p:nvPr/>
        </p:nvPicPr>
        <p:blipFill>
          <a:blip r:embed="rId3">
            <a:alphaModFix/>
          </a:blip>
          <a:stretch>
            <a:fillRect/>
          </a:stretch>
        </p:blipFill>
        <p:spPr>
          <a:xfrm>
            <a:off x="311708" y="1266175"/>
            <a:ext cx="3168599" cy="3457575"/>
          </a:xfrm>
          <a:prstGeom prst="rect">
            <a:avLst/>
          </a:prstGeom>
          <a:noFill/>
          <a:ln>
            <a:noFill/>
          </a:ln>
        </p:spPr>
      </p:pic>
      <p:sp>
        <p:nvSpPr>
          <p:cNvPr id="210" name="Shape 210"/>
          <p:cNvSpPr txBox="1"/>
          <p:nvPr/>
        </p:nvSpPr>
        <p:spPr>
          <a:xfrm>
            <a:off x="2268900" y="1749750"/>
            <a:ext cx="634500" cy="336600"/>
          </a:xfrm>
          <a:prstGeom prst="rect">
            <a:avLst/>
          </a:prstGeom>
          <a:noFill/>
          <a:ln>
            <a:noFill/>
          </a:ln>
        </p:spPr>
        <p:txBody>
          <a:bodyPr anchorCtr="0" anchor="t" bIns="91425" lIns="91425" rIns="91425" wrap="square" tIns="91425">
            <a:noAutofit/>
          </a:bodyPr>
          <a:lstStyle/>
          <a:p>
            <a:pPr lvl="0">
              <a:spcBef>
                <a:spcPts val="0"/>
              </a:spcBef>
              <a:buNone/>
            </a:pPr>
            <a:r>
              <a:rPr lang="en"/>
              <a:t>1b,c</a:t>
            </a:r>
          </a:p>
        </p:txBody>
      </p:sp>
      <p:sp>
        <p:nvSpPr>
          <p:cNvPr id="211" name="Shape 211"/>
          <p:cNvSpPr txBox="1"/>
          <p:nvPr/>
        </p:nvSpPr>
        <p:spPr>
          <a:xfrm>
            <a:off x="1547875" y="3009200"/>
            <a:ext cx="471000" cy="432600"/>
          </a:xfrm>
          <a:prstGeom prst="rect">
            <a:avLst/>
          </a:prstGeom>
          <a:noFill/>
          <a:ln>
            <a:noFill/>
          </a:ln>
        </p:spPr>
        <p:txBody>
          <a:bodyPr anchorCtr="0" anchor="t" bIns="91425" lIns="91425" rIns="91425" wrap="square" tIns="91425">
            <a:noAutofit/>
          </a:bodyPr>
          <a:lstStyle/>
          <a:p>
            <a:pPr lvl="0">
              <a:spcBef>
                <a:spcPts val="0"/>
              </a:spcBef>
              <a:buNone/>
            </a:pPr>
            <a:r>
              <a:rPr lang="en"/>
              <a:t>1a</a:t>
            </a:r>
          </a:p>
        </p:txBody>
      </p:sp>
      <p:sp>
        <p:nvSpPr>
          <p:cNvPr id="212" name="Shape 212"/>
          <p:cNvSpPr txBox="1"/>
          <p:nvPr/>
        </p:nvSpPr>
        <p:spPr>
          <a:xfrm>
            <a:off x="1105600" y="1586300"/>
            <a:ext cx="702000" cy="211500"/>
          </a:xfrm>
          <a:prstGeom prst="rect">
            <a:avLst/>
          </a:prstGeom>
          <a:noFill/>
          <a:ln>
            <a:noFill/>
          </a:ln>
        </p:spPr>
        <p:txBody>
          <a:bodyPr anchorCtr="0" anchor="t" bIns="91425" lIns="91425" rIns="91425" wrap="square" tIns="91425">
            <a:noAutofit/>
          </a:bodyPr>
          <a:lstStyle/>
          <a:p>
            <a:pPr lvl="0">
              <a:spcBef>
                <a:spcPts val="0"/>
              </a:spcBef>
              <a:buNone/>
            </a:pPr>
            <a:r>
              <a:rPr lang="en"/>
              <a:t>1d</a:t>
            </a:r>
          </a:p>
        </p:txBody>
      </p:sp>
      <p:sp>
        <p:nvSpPr>
          <p:cNvPr id="213" name="Shape 213"/>
          <p:cNvSpPr txBox="1"/>
          <p:nvPr/>
        </p:nvSpPr>
        <p:spPr>
          <a:xfrm>
            <a:off x="2365050" y="2672700"/>
            <a:ext cx="634500" cy="336600"/>
          </a:xfrm>
          <a:prstGeom prst="rect">
            <a:avLst/>
          </a:prstGeom>
          <a:noFill/>
          <a:ln>
            <a:noFill/>
          </a:ln>
        </p:spPr>
        <p:txBody>
          <a:bodyPr anchorCtr="0" anchor="t" bIns="91425" lIns="91425" rIns="91425" wrap="square" tIns="91425">
            <a:noAutofit/>
          </a:bodyPr>
          <a:lstStyle/>
          <a:p>
            <a:pPr lvl="0">
              <a:spcBef>
                <a:spcPts val="0"/>
              </a:spcBef>
              <a:buNone/>
            </a:pPr>
            <a:r>
              <a:rPr lang="en"/>
              <a:t>2a, b</a:t>
            </a:r>
          </a:p>
        </p:txBody>
      </p:sp>
      <p:sp>
        <p:nvSpPr>
          <p:cNvPr id="214" name="Shape 214"/>
          <p:cNvSpPr txBox="1"/>
          <p:nvPr/>
        </p:nvSpPr>
        <p:spPr>
          <a:xfrm>
            <a:off x="1749575" y="3336050"/>
            <a:ext cx="702000" cy="336600"/>
          </a:xfrm>
          <a:prstGeom prst="rect">
            <a:avLst/>
          </a:prstGeom>
          <a:noFill/>
          <a:ln>
            <a:noFill/>
          </a:ln>
        </p:spPr>
        <p:txBody>
          <a:bodyPr anchorCtr="0" anchor="t" bIns="91425" lIns="91425" rIns="91425" wrap="square" tIns="91425">
            <a:noAutofit/>
          </a:bodyPr>
          <a:lstStyle/>
          <a:p>
            <a:pPr lvl="0">
              <a:spcBef>
                <a:spcPts val="0"/>
              </a:spcBef>
              <a:buNone/>
            </a:pPr>
            <a:r>
              <a:rPr lang="en"/>
              <a:t>2c, 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Lookups before stabilization finish</a:t>
            </a:r>
          </a:p>
        </p:txBody>
      </p:sp>
      <p:sp>
        <p:nvSpPr>
          <p:cNvPr id="220" name="Shape 22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Three behaviors can occur before Chord ring stable:</a:t>
            </a:r>
          </a:p>
          <a:p>
            <a:pPr indent="-228600" lvl="0" marL="457200">
              <a:spcBef>
                <a:spcPts val="0"/>
              </a:spcBef>
              <a:buAutoNum type="arabicPeriod"/>
            </a:pPr>
            <a:r>
              <a:rPr lang="en"/>
              <a:t>All finger table entries are reasonably current ⇒</a:t>
            </a:r>
            <a:r>
              <a:rPr lang="en"/>
              <a:t> </a:t>
            </a:r>
            <a:r>
              <a:rPr lang="en"/>
              <a:t>take O(logN) steps</a:t>
            </a:r>
          </a:p>
          <a:p>
            <a:pPr indent="-228600" lvl="0" marL="457200">
              <a:spcBef>
                <a:spcPts val="0"/>
              </a:spcBef>
              <a:buAutoNum type="arabicPeriod"/>
            </a:pPr>
            <a:r>
              <a:rPr lang="en"/>
              <a:t>Successor pointers are correct, but fingers inaccurate ⇒ correct lookups, but slower</a:t>
            </a:r>
          </a:p>
          <a:p>
            <a:pPr indent="-228600" lvl="0" marL="457200" rtl="0">
              <a:spcBef>
                <a:spcPts val="0"/>
              </a:spcBef>
              <a:buAutoNum type="arabicPeriod"/>
            </a:pPr>
            <a:r>
              <a:rPr lang="en"/>
              <a:t>Incorrect successor, or keys not yet migrated to newly joined nodes ⇒ lookups may fail, can pause and retry.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Failure Recovery</a:t>
            </a:r>
          </a:p>
        </p:txBody>
      </p:sp>
      <p:sp>
        <p:nvSpPr>
          <p:cNvPr id="226" name="Shape 22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Main goal: </a:t>
            </a:r>
            <a:r>
              <a:rPr lang="en"/>
              <a:t>maintain</a:t>
            </a:r>
            <a:r>
              <a:rPr lang="en"/>
              <a:t> correct successor pointers</a:t>
            </a:r>
          </a:p>
          <a:p>
            <a:pPr indent="-228600" lvl="0" marL="457200" rtl="0">
              <a:spcBef>
                <a:spcPts val="0"/>
              </a:spcBef>
            </a:pPr>
            <a:r>
              <a:rPr lang="en"/>
              <a:t>How:</a:t>
            </a:r>
          </a:p>
          <a:p>
            <a:pPr indent="-228600" lvl="1" marL="914400" rtl="0">
              <a:spcBef>
                <a:spcPts val="0"/>
              </a:spcBef>
            </a:pPr>
            <a:r>
              <a:rPr lang="en"/>
              <a:t>Each node maintains a successor list of r nearest successors on the ring</a:t>
            </a:r>
          </a:p>
          <a:p>
            <a:pPr indent="-228600" lvl="1" marL="914400" rtl="0">
              <a:spcBef>
                <a:spcPts val="0"/>
              </a:spcBef>
            </a:pPr>
            <a:r>
              <a:rPr lang="en"/>
              <a:t>If node n notices its successor has failed, it replaces the failed node with the 1st live entry</a:t>
            </a:r>
          </a:p>
          <a:p>
            <a:pPr indent="-228600" lvl="1" marL="914400">
              <a:spcBef>
                <a:spcPts val="0"/>
              </a:spcBef>
            </a:pPr>
            <a:r>
              <a:rPr i="1" lang="en"/>
              <a:t>stabilize</a:t>
            </a:r>
            <a:r>
              <a:rPr lang="en"/>
              <a:t> will correct finger table entries and successor-list entries pointing to failed node</a:t>
            </a:r>
          </a:p>
        </p:txBody>
      </p:sp>
      <p:pic>
        <p:nvPicPr>
          <p:cNvPr id="227" name="Shape 227"/>
          <p:cNvPicPr preferRelativeResize="0"/>
          <p:nvPr/>
        </p:nvPicPr>
        <p:blipFill>
          <a:blip r:embed="rId3">
            <a:alphaModFix/>
          </a:blip>
          <a:stretch>
            <a:fillRect/>
          </a:stretch>
        </p:blipFill>
        <p:spPr>
          <a:xfrm>
            <a:off x="2980896" y="2699800"/>
            <a:ext cx="2624575" cy="2285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Voluntary Node Departures</a:t>
            </a:r>
          </a:p>
        </p:txBody>
      </p:sp>
      <p:sp>
        <p:nvSpPr>
          <p:cNvPr id="233" name="Shape 23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Can be treated as node failures with enhancements</a:t>
            </a:r>
          </a:p>
          <a:p>
            <a:pPr indent="-228600" lvl="1" marL="914400" rtl="0">
              <a:spcBef>
                <a:spcPts val="0"/>
              </a:spcBef>
            </a:pPr>
            <a:r>
              <a:rPr lang="en"/>
              <a:t>Transfer all keys to its successor</a:t>
            </a:r>
          </a:p>
          <a:p>
            <a:pPr indent="-228600" lvl="1" marL="914400">
              <a:spcBef>
                <a:spcPts val="0"/>
              </a:spcBef>
            </a:pPr>
            <a:r>
              <a:rPr lang="en"/>
              <a:t>Notify its predecessor and successor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Chord - Fact</a:t>
            </a:r>
          </a:p>
        </p:txBody>
      </p:sp>
      <p:sp>
        <p:nvSpPr>
          <p:cNvPr id="239" name="Shape 23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81000" lvl="0" marL="457200" rtl="0">
              <a:spcBef>
                <a:spcPts val="0"/>
              </a:spcBef>
              <a:buSzPct val="100000"/>
            </a:pPr>
            <a:r>
              <a:rPr lang="en" sz="2400"/>
              <a:t>Every node is responsible for about K/N keys</a:t>
            </a:r>
          </a:p>
          <a:p>
            <a:pPr indent="-381000" lvl="0" marL="457200" rtl="0">
              <a:spcBef>
                <a:spcPts val="1200"/>
              </a:spcBef>
              <a:spcAft>
                <a:spcPts val="1200"/>
              </a:spcAft>
              <a:buSzPct val="100000"/>
            </a:pPr>
            <a:r>
              <a:rPr lang="en" sz="2400"/>
              <a:t>When a node joins or leaves an N-node network, only O(K/N) keys change hands (and only to and from joining or leaving node)</a:t>
            </a:r>
          </a:p>
          <a:p>
            <a:pPr indent="-381000" lvl="0" marL="457200" rtl="0">
              <a:spcBef>
                <a:spcPts val="0"/>
              </a:spcBef>
              <a:buSzPct val="100000"/>
            </a:pPr>
            <a:r>
              <a:rPr lang="en" sz="2400"/>
              <a:t>Lookups need O(logN) messages</a:t>
            </a:r>
          </a:p>
          <a:p>
            <a:pPr indent="-381000" lvl="0" marL="457200">
              <a:spcBef>
                <a:spcPts val="0"/>
              </a:spcBef>
              <a:buSzPct val="100000"/>
            </a:pPr>
            <a:r>
              <a:rPr lang="en" sz="2400"/>
              <a:t>Stabilization for node leaving / joining need O(log</a:t>
            </a:r>
            <a:r>
              <a:rPr baseline="30000" lang="en" sz="2400"/>
              <a:t>2</a:t>
            </a:r>
            <a:r>
              <a:rPr lang="en" sz="2400"/>
              <a:t>N) message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Experimental Results</a:t>
            </a:r>
          </a:p>
        </p:txBody>
      </p:sp>
      <p:sp>
        <p:nvSpPr>
          <p:cNvPr id="245" name="Shape 245"/>
          <p:cNvSpPr txBox="1"/>
          <p:nvPr>
            <p:ph idx="1" type="body"/>
          </p:nvPr>
        </p:nvSpPr>
        <p:spPr>
          <a:xfrm>
            <a:off x="311700" y="1266175"/>
            <a:ext cx="3999900" cy="3302700"/>
          </a:xfrm>
          <a:prstGeom prst="rect">
            <a:avLst/>
          </a:prstGeom>
        </p:spPr>
        <p:txBody>
          <a:bodyPr anchorCtr="0" anchor="t" bIns="91425" lIns="91425" rIns="91425" wrap="square" tIns="91425">
            <a:noAutofit/>
          </a:bodyPr>
          <a:lstStyle/>
          <a:p>
            <a:pPr indent="-381000" lvl="0" marL="457200" rtl="0">
              <a:spcBef>
                <a:spcPts val="0"/>
              </a:spcBef>
              <a:buSzPct val="100000"/>
              <a:buAutoNum type="arabicPeriod"/>
            </a:pPr>
            <a:r>
              <a:rPr lang="en" sz="2400"/>
              <a:t>Latency grows slowly with total number of nodes</a:t>
            </a:r>
          </a:p>
          <a:p>
            <a:pPr indent="-381000" lvl="0" marL="457200">
              <a:spcBef>
                <a:spcPts val="0"/>
              </a:spcBef>
              <a:buSzPct val="100000"/>
              <a:buAutoNum type="arabicPeriod"/>
            </a:pPr>
            <a:r>
              <a:rPr lang="en" sz="2400"/>
              <a:t>Chord is robust for multiple node failures</a:t>
            </a:r>
          </a:p>
        </p:txBody>
      </p:sp>
      <p:sp>
        <p:nvSpPr>
          <p:cNvPr id="246" name="Shape 246"/>
          <p:cNvSpPr txBox="1"/>
          <p:nvPr>
            <p:ph idx="2" type="body"/>
          </p:nvPr>
        </p:nvSpPr>
        <p:spPr>
          <a:xfrm>
            <a:off x="4832400" y="1266175"/>
            <a:ext cx="39999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47" name="Shape 247"/>
          <p:cNvPicPr preferRelativeResize="0"/>
          <p:nvPr/>
        </p:nvPicPr>
        <p:blipFill>
          <a:blip r:embed="rId3">
            <a:alphaModFix/>
          </a:blip>
          <a:stretch>
            <a:fillRect/>
          </a:stretch>
        </p:blipFill>
        <p:spPr>
          <a:xfrm>
            <a:off x="4850550" y="1266175"/>
            <a:ext cx="3963598" cy="1844199"/>
          </a:xfrm>
          <a:prstGeom prst="rect">
            <a:avLst/>
          </a:prstGeom>
          <a:noFill/>
          <a:ln>
            <a:noFill/>
          </a:ln>
        </p:spPr>
      </p:pic>
      <p:pic>
        <p:nvPicPr>
          <p:cNvPr id="248" name="Shape 248"/>
          <p:cNvPicPr preferRelativeResize="0"/>
          <p:nvPr/>
        </p:nvPicPr>
        <p:blipFill>
          <a:blip r:embed="rId4">
            <a:alphaModFix/>
          </a:blip>
          <a:stretch>
            <a:fillRect/>
          </a:stretch>
        </p:blipFill>
        <p:spPr>
          <a:xfrm>
            <a:off x="4773025" y="3010100"/>
            <a:ext cx="4041126" cy="1704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Q &amp; A</a:t>
            </a:r>
          </a:p>
        </p:txBody>
      </p:sp>
      <p:sp>
        <p:nvSpPr>
          <p:cNvPr id="254" name="Shape 25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sz="1200">
                <a:solidFill>
                  <a:srgbClr val="24292E"/>
                </a:solidFill>
                <a:highlight>
                  <a:srgbClr val="FFFFFF"/>
                </a:highlight>
                <a:latin typeface="Arial"/>
                <a:ea typeface="Arial"/>
                <a:cs typeface="Arial"/>
                <a:sym typeface="Arial"/>
              </a:rPr>
              <a:t>What is Chord Protocol?</a:t>
            </a:r>
          </a:p>
          <a:p>
            <a:pPr indent="-228600" lvl="0" marL="457200" rtl="0">
              <a:spcBef>
                <a:spcPts val="0"/>
              </a:spcBef>
            </a:pPr>
            <a:r>
              <a:rPr lang="en" sz="1200">
                <a:solidFill>
                  <a:srgbClr val="24292E"/>
                </a:solidFill>
                <a:highlight>
                  <a:srgbClr val="FFFFFF"/>
                </a:highlight>
                <a:latin typeface="Arial"/>
                <a:ea typeface="Arial"/>
                <a:cs typeface="Arial"/>
                <a:sym typeface="Arial"/>
              </a:rPr>
              <a:t>Consistent Hashing</a:t>
            </a:r>
          </a:p>
          <a:p>
            <a:pPr indent="-304800" lvl="1" marL="914400" rtl="0">
              <a:spcBef>
                <a:spcPts val="0"/>
              </a:spcBef>
              <a:buClr>
                <a:srgbClr val="24292E"/>
              </a:buClr>
              <a:buSzPct val="100000"/>
              <a:buFont typeface="Arial"/>
            </a:pPr>
            <a:r>
              <a:rPr lang="en" sz="1200">
                <a:solidFill>
                  <a:srgbClr val="24292E"/>
                </a:solidFill>
                <a:highlight>
                  <a:srgbClr val="FFFFFF"/>
                </a:highlight>
                <a:latin typeface="Arial"/>
                <a:ea typeface="Arial"/>
                <a:cs typeface="Arial"/>
                <a:sym typeface="Arial"/>
              </a:rPr>
              <a:t>Node maintains information about only O(log N) nodes</a:t>
            </a:r>
          </a:p>
          <a:p>
            <a:pPr indent="-304800" lvl="1" marL="914400" rtl="0">
              <a:spcBef>
                <a:spcPts val="0"/>
              </a:spcBef>
              <a:buClr>
                <a:srgbClr val="24292E"/>
              </a:buClr>
              <a:buSzPct val="100000"/>
              <a:buFont typeface="Arial"/>
            </a:pPr>
            <a:r>
              <a:rPr lang="en" sz="1200">
                <a:solidFill>
                  <a:srgbClr val="24292E"/>
                </a:solidFill>
                <a:highlight>
                  <a:srgbClr val="FFFFFF"/>
                </a:highlight>
                <a:latin typeface="Arial"/>
                <a:ea typeface="Arial"/>
                <a:cs typeface="Arial"/>
                <a:sym typeface="Arial"/>
              </a:rPr>
              <a:t>Resolves all lookups via O(log N) messages </a:t>
            </a:r>
          </a:p>
          <a:p>
            <a:pPr indent="-304800" lvl="1" marL="914400" rtl="0">
              <a:spcBef>
                <a:spcPts val="0"/>
              </a:spcBef>
              <a:buClr>
                <a:srgbClr val="24292E"/>
              </a:buClr>
              <a:buSzPct val="100000"/>
              <a:buFont typeface="Arial"/>
            </a:pPr>
            <a:r>
              <a:rPr lang="en" sz="1200">
                <a:solidFill>
                  <a:srgbClr val="24292E"/>
                </a:solidFill>
                <a:highlight>
                  <a:srgbClr val="FFFFFF"/>
                </a:highlight>
                <a:latin typeface="Arial"/>
                <a:ea typeface="Arial"/>
                <a:cs typeface="Arial"/>
                <a:sym typeface="Arial"/>
              </a:rPr>
              <a:t>Node joins/leave result in no more than O(log</a:t>
            </a:r>
            <a:r>
              <a:rPr baseline="30000" lang="en" sz="1200">
                <a:solidFill>
                  <a:srgbClr val="24292E"/>
                </a:solidFill>
                <a:highlight>
                  <a:srgbClr val="FFFFFF"/>
                </a:highlight>
                <a:latin typeface="Arial"/>
                <a:ea typeface="Arial"/>
                <a:cs typeface="Arial"/>
                <a:sym typeface="Arial"/>
              </a:rPr>
              <a:t>2</a:t>
            </a:r>
            <a:r>
              <a:rPr lang="en" sz="1200">
                <a:solidFill>
                  <a:srgbClr val="24292E"/>
                </a:solidFill>
                <a:highlight>
                  <a:srgbClr val="FFFFFF"/>
                </a:highlight>
                <a:latin typeface="Arial"/>
                <a:ea typeface="Arial"/>
                <a:cs typeface="Arial"/>
                <a:sym typeface="Arial"/>
              </a:rPr>
              <a:t> N) messages</a:t>
            </a:r>
            <a:br>
              <a:rPr lang="en" sz="1200">
                <a:solidFill>
                  <a:srgbClr val="24292E"/>
                </a:solidFill>
                <a:highlight>
                  <a:srgbClr val="FFFFFF"/>
                </a:highlight>
                <a:latin typeface="Arial"/>
                <a:ea typeface="Arial"/>
                <a:cs typeface="Arial"/>
                <a:sym typeface="Arial"/>
              </a:rPr>
            </a:br>
          </a:p>
          <a:p>
            <a:pPr indent="-228600" lvl="0" marL="457200" rtl="0">
              <a:spcBef>
                <a:spcPts val="0"/>
              </a:spcBef>
            </a:pPr>
            <a:r>
              <a:rPr lang="en" sz="1200">
                <a:solidFill>
                  <a:srgbClr val="24292E"/>
                </a:solidFill>
                <a:highlight>
                  <a:srgbClr val="FFFFFF"/>
                </a:highlight>
                <a:latin typeface="Arial"/>
                <a:ea typeface="Arial"/>
                <a:cs typeface="Arial"/>
                <a:sym typeface="Arial"/>
              </a:rPr>
              <a:t>Main Features of Chord</a:t>
            </a:r>
          </a:p>
          <a:p>
            <a:pPr indent="-304800" lvl="1" marL="914400" rtl="0">
              <a:spcBef>
                <a:spcPts val="0"/>
              </a:spcBef>
              <a:buClr>
                <a:srgbClr val="24292E"/>
              </a:buClr>
              <a:buSzPct val="100000"/>
              <a:buFont typeface="Arial"/>
            </a:pPr>
            <a:r>
              <a:rPr lang="en" sz="1200">
                <a:solidFill>
                  <a:srgbClr val="24292E"/>
                </a:solidFill>
                <a:highlight>
                  <a:srgbClr val="FFFFFF"/>
                </a:highlight>
                <a:latin typeface="Arial"/>
                <a:ea typeface="Arial"/>
                <a:cs typeface="Arial"/>
                <a:sym typeface="Arial"/>
              </a:rPr>
              <a:t>Simplicity</a:t>
            </a:r>
          </a:p>
          <a:p>
            <a:pPr indent="-304800" lvl="1" marL="914400" rtl="0">
              <a:spcBef>
                <a:spcPts val="0"/>
              </a:spcBef>
              <a:buClr>
                <a:srgbClr val="24292E"/>
              </a:buClr>
              <a:buSzPct val="100000"/>
              <a:buFont typeface="Arial"/>
            </a:pPr>
            <a:r>
              <a:rPr lang="en" sz="1200">
                <a:solidFill>
                  <a:srgbClr val="24292E"/>
                </a:solidFill>
                <a:highlight>
                  <a:srgbClr val="FFFFFF"/>
                </a:highlight>
                <a:latin typeface="Arial"/>
                <a:ea typeface="Arial"/>
                <a:cs typeface="Arial"/>
                <a:sym typeface="Arial"/>
              </a:rPr>
              <a:t>Provable Correctness </a:t>
            </a:r>
          </a:p>
          <a:p>
            <a:pPr indent="-304800" lvl="1" marL="914400" rtl="0">
              <a:spcBef>
                <a:spcPts val="0"/>
              </a:spcBef>
              <a:buClr>
                <a:srgbClr val="24292E"/>
              </a:buClr>
              <a:buSzPct val="100000"/>
              <a:buFont typeface="Arial"/>
            </a:pPr>
            <a:r>
              <a:rPr lang="en" sz="1200">
                <a:solidFill>
                  <a:srgbClr val="24292E"/>
                </a:solidFill>
                <a:highlight>
                  <a:srgbClr val="FFFFFF"/>
                </a:highlight>
                <a:latin typeface="Arial"/>
                <a:ea typeface="Arial"/>
                <a:cs typeface="Arial"/>
                <a:sym typeface="Arial"/>
              </a:rPr>
              <a:t>Provable Performance</a:t>
            </a:r>
            <a:br>
              <a:rPr lang="en" sz="1200">
                <a:solidFill>
                  <a:srgbClr val="24292E"/>
                </a:solidFill>
                <a:highlight>
                  <a:srgbClr val="FFFFFF"/>
                </a:highlight>
                <a:latin typeface="Arial"/>
                <a:ea typeface="Arial"/>
                <a:cs typeface="Arial"/>
                <a:sym typeface="Arial"/>
              </a:rPr>
            </a:br>
          </a:p>
          <a:p>
            <a:pPr indent="-228600" lvl="0" marL="457200" rtl="0">
              <a:spcBef>
                <a:spcPts val="0"/>
              </a:spcBef>
            </a:pPr>
            <a:r>
              <a:rPr lang="en" sz="1200">
                <a:solidFill>
                  <a:srgbClr val="24292E"/>
                </a:solidFill>
                <a:highlight>
                  <a:srgbClr val="FFFFFF"/>
                </a:highlight>
                <a:latin typeface="Arial"/>
                <a:ea typeface="Arial"/>
                <a:cs typeface="Arial"/>
                <a:sym typeface="Arial"/>
              </a:rPr>
              <a:t>Funded by DARPA and the Space and Naval Warfare Systems Center (SPAWAR), San Diego, under contract N66001-00-1-893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References</a:t>
            </a:r>
          </a:p>
        </p:txBody>
      </p:sp>
      <p:sp>
        <p:nvSpPr>
          <p:cNvPr id="260" name="Shape 26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https://pdos.csail.mit.edu/papers/chord:sigcomm01/chord_sigcomm.pdf</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Related Work</a:t>
            </a:r>
          </a:p>
        </p:txBody>
      </p:sp>
      <p:sp>
        <p:nvSpPr>
          <p:cNvPr id="86" name="Shape 8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Key/Value Mappings</a:t>
            </a:r>
          </a:p>
          <a:p>
            <a:pPr indent="-228600" lvl="1" marL="914400" rtl="0">
              <a:spcBef>
                <a:spcPts val="0"/>
              </a:spcBef>
            </a:pPr>
            <a:r>
              <a:rPr lang="en"/>
              <a:t>DNS hostname to IP address mapping</a:t>
            </a:r>
          </a:p>
          <a:p>
            <a:pPr indent="-228600" lvl="1" marL="914400" rtl="0">
              <a:spcBef>
                <a:spcPts val="0"/>
              </a:spcBef>
            </a:pPr>
            <a:r>
              <a:rPr lang="en"/>
              <a:t>CAN</a:t>
            </a:r>
          </a:p>
          <a:p>
            <a:pPr indent="-228600" lvl="0" marL="457200" rtl="0">
              <a:spcBef>
                <a:spcPts val="0"/>
              </a:spcBef>
            </a:pPr>
            <a:r>
              <a:rPr lang="en"/>
              <a:t>Lookup Operations</a:t>
            </a:r>
          </a:p>
          <a:p>
            <a:pPr indent="-228600" lvl="1" marL="914400" rtl="0">
              <a:spcBef>
                <a:spcPts val="0"/>
              </a:spcBef>
            </a:pPr>
            <a:r>
              <a:rPr lang="en"/>
              <a:t>Freenet peer-to-peer storage system</a:t>
            </a:r>
          </a:p>
          <a:p>
            <a:pPr indent="-228600" lvl="0" marL="457200" rtl="0">
              <a:spcBef>
                <a:spcPts val="0"/>
              </a:spcBef>
            </a:pPr>
            <a:r>
              <a:rPr lang="en"/>
              <a:t>Consistent Hashing</a:t>
            </a:r>
          </a:p>
          <a:p>
            <a:pPr indent="-228600" lvl="1" marL="914400" rtl="0">
              <a:spcBef>
                <a:spcPts val="0"/>
              </a:spcBef>
            </a:pPr>
            <a:r>
              <a:rPr lang="en"/>
              <a:t>Ohaha system &amp; Freenet-style query routing</a:t>
            </a:r>
          </a:p>
          <a:p>
            <a:pPr indent="-228600" lvl="1" marL="914400" rtl="0">
              <a:spcBef>
                <a:spcPts val="0"/>
              </a:spcBef>
            </a:pPr>
            <a:r>
              <a:rPr lang="en"/>
              <a:t>Globe System</a:t>
            </a:r>
          </a:p>
          <a:p>
            <a:pPr indent="-228600" lvl="0" marL="457200" rtl="0">
              <a:spcBef>
                <a:spcPts val="0"/>
              </a:spcBef>
            </a:pPr>
            <a:r>
              <a:rPr lang="en"/>
              <a:t>Distributed</a:t>
            </a:r>
            <a:r>
              <a:rPr lang="en"/>
              <a:t> data location protocol</a:t>
            </a:r>
          </a:p>
          <a:p>
            <a:pPr indent="-228600" lvl="1" marL="914400" rtl="0">
              <a:spcBef>
                <a:spcPts val="0"/>
              </a:spcBef>
            </a:pPr>
            <a:r>
              <a:rPr lang="en"/>
              <a:t>Oceanstore</a:t>
            </a:r>
          </a:p>
          <a:p>
            <a:pPr indent="-228600" lvl="0" marL="457200" rtl="0">
              <a:spcBef>
                <a:spcPts val="0"/>
              </a:spcBef>
            </a:pPr>
            <a:r>
              <a:rPr lang="en"/>
              <a:t>Lookup Service</a:t>
            </a:r>
          </a:p>
          <a:p>
            <a:pPr indent="-228600" lvl="1" marL="914400" rtl="0">
              <a:spcBef>
                <a:spcPts val="0"/>
              </a:spcBef>
            </a:pPr>
            <a:r>
              <a:rPr lang="en"/>
              <a:t>Napster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System Model</a:t>
            </a:r>
          </a:p>
        </p:txBody>
      </p:sp>
      <p:sp>
        <p:nvSpPr>
          <p:cNvPr id="92" name="Shape 9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spcBef>
                <a:spcPts val="0"/>
              </a:spcBef>
            </a:pPr>
            <a:r>
              <a:rPr lang="en"/>
              <a:t>Core Features</a:t>
            </a:r>
          </a:p>
          <a:p>
            <a:pPr indent="-228600" lvl="1" marL="914400" rtl="0">
              <a:spcBef>
                <a:spcPts val="0"/>
              </a:spcBef>
            </a:pPr>
            <a:r>
              <a:rPr lang="en"/>
              <a:t>Load Balancing</a:t>
            </a:r>
          </a:p>
          <a:p>
            <a:pPr indent="-228600" lvl="1" marL="914400" rtl="0">
              <a:spcBef>
                <a:spcPts val="0"/>
              </a:spcBef>
            </a:pPr>
            <a:r>
              <a:rPr lang="en"/>
              <a:t>Decentralization</a:t>
            </a:r>
          </a:p>
          <a:p>
            <a:pPr indent="-228600" lvl="1" marL="914400" rtl="0">
              <a:spcBef>
                <a:spcPts val="0"/>
              </a:spcBef>
            </a:pPr>
            <a:r>
              <a:rPr lang="en"/>
              <a:t>Scalability</a:t>
            </a:r>
          </a:p>
          <a:p>
            <a:pPr indent="-228600" lvl="1" marL="914400" rtl="0">
              <a:spcBef>
                <a:spcPts val="0"/>
              </a:spcBef>
            </a:pPr>
            <a:r>
              <a:rPr lang="en"/>
              <a:t>Availability</a:t>
            </a:r>
          </a:p>
          <a:p>
            <a:pPr indent="-228600" lvl="1" marL="914400" rtl="0">
              <a:spcBef>
                <a:spcPts val="0"/>
              </a:spcBef>
            </a:pPr>
            <a:r>
              <a:rPr lang="en"/>
              <a:t>Flexible naming</a:t>
            </a:r>
            <a:br>
              <a:rPr lang="en"/>
            </a:br>
          </a:p>
          <a:p>
            <a:pPr indent="-228600" lvl="0" marL="457200" rtl="0">
              <a:spcBef>
                <a:spcPts val="0"/>
              </a:spcBef>
            </a:pPr>
            <a:r>
              <a:rPr lang="en"/>
              <a:t>Applicable Applications</a:t>
            </a:r>
          </a:p>
          <a:p>
            <a:pPr indent="-228600" lvl="1" marL="914400" rtl="0">
              <a:spcBef>
                <a:spcPts val="0"/>
              </a:spcBef>
            </a:pPr>
            <a:r>
              <a:rPr lang="en"/>
              <a:t>Cooperative Mirroring</a:t>
            </a:r>
          </a:p>
          <a:p>
            <a:pPr indent="-228600" lvl="1" marL="914400" rtl="0">
              <a:spcBef>
                <a:spcPts val="0"/>
              </a:spcBef>
            </a:pPr>
            <a:r>
              <a:rPr lang="en"/>
              <a:t>Time-Shared Storage</a:t>
            </a:r>
          </a:p>
          <a:p>
            <a:pPr indent="-228600" lvl="1" marL="914400" rtl="0">
              <a:spcBef>
                <a:spcPts val="0"/>
              </a:spcBef>
            </a:pPr>
            <a:r>
              <a:rPr lang="en"/>
              <a:t>Distributed</a:t>
            </a:r>
            <a:r>
              <a:rPr lang="en"/>
              <a:t> Indexes</a:t>
            </a:r>
          </a:p>
          <a:p>
            <a:pPr indent="-228600" lvl="1" marL="914400" rtl="0">
              <a:spcBef>
                <a:spcPts val="0"/>
              </a:spcBef>
            </a:pPr>
            <a:r>
              <a:rPr lang="en"/>
              <a:t>Large-Scale Combinatorial Search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Chord Protocol</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i="1" lang="en"/>
              <a:t>“Chord Protocol defines how to find the location keys, how new nodes join the system, and how to recover from failure of </a:t>
            </a:r>
            <a:r>
              <a:rPr i="1" lang="en"/>
              <a:t>existing</a:t>
            </a:r>
            <a:r>
              <a:rPr i="1" lang="en"/>
              <a:t> nodes.”</a:t>
            </a:r>
          </a:p>
          <a:p>
            <a:pPr lvl="0">
              <a:spcBef>
                <a:spcPts val="0"/>
              </a:spcBef>
              <a:buNone/>
            </a:pPr>
            <a:r>
              <a:rPr lang="en"/>
              <a:t>What is included?</a:t>
            </a:r>
          </a:p>
          <a:p>
            <a:pPr indent="-228600" lvl="0" marL="457200" rtl="0">
              <a:spcBef>
                <a:spcPts val="0"/>
              </a:spcBef>
            </a:pPr>
            <a:r>
              <a:rPr lang="en"/>
              <a:t>Consistent Hashing</a:t>
            </a:r>
          </a:p>
          <a:p>
            <a:pPr indent="-228600" lvl="0" marL="457200" rtl="0">
              <a:spcBef>
                <a:spcPts val="0"/>
              </a:spcBef>
            </a:pPr>
            <a:r>
              <a:rPr lang="en"/>
              <a:t>Scalable Key Locations</a:t>
            </a:r>
          </a:p>
          <a:p>
            <a:pPr indent="-228600" lvl="0" marL="457200" rtl="0">
              <a:spcBef>
                <a:spcPts val="0"/>
              </a:spcBef>
            </a:pPr>
            <a:r>
              <a:rPr lang="en"/>
              <a:t>Node Joins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Consistent Hashing</a:t>
            </a:r>
          </a:p>
        </p:txBody>
      </p:sp>
      <p:sp>
        <p:nvSpPr>
          <p:cNvPr id="104" name="Shape 104"/>
          <p:cNvSpPr txBox="1"/>
          <p:nvPr>
            <p:ph idx="1" type="body"/>
          </p:nvPr>
        </p:nvSpPr>
        <p:spPr>
          <a:xfrm>
            <a:off x="311700" y="1266325"/>
            <a:ext cx="8608500" cy="3599700"/>
          </a:xfrm>
          <a:prstGeom prst="rect">
            <a:avLst/>
          </a:prstGeom>
        </p:spPr>
        <p:txBody>
          <a:bodyPr anchorCtr="0" anchor="t" bIns="91425" lIns="91425" rIns="91425" wrap="square" tIns="91425">
            <a:noAutofit/>
          </a:bodyPr>
          <a:lstStyle/>
          <a:p>
            <a:pPr lvl="0" rtl="0">
              <a:spcBef>
                <a:spcPts val="0"/>
              </a:spcBef>
              <a:buNone/>
            </a:pPr>
            <a:r>
              <a:rPr lang="en">
                <a:solidFill>
                  <a:srgbClr val="666666"/>
                </a:solidFill>
              </a:rPr>
              <a:t>“</a:t>
            </a:r>
            <a:r>
              <a:rPr i="1" lang="en">
                <a:solidFill>
                  <a:srgbClr val="666666"/>
                </a:solidFill>
              </a:rPr>
              <a:t>THEOREM 1. For any set of N nodes and K keys, with high probability:</a:t>
            </a:r>
            <a:br>
              <a:rPr i="1" lang="en">
                <a:solidFill>
                  <a:srgbClr val="666666"/>
                </a:solidFill>
              </a:rPr>
            </a:br>
            <a:r>
              <a:rPr i="1" lang="en">
                <a:solidFill>
                  <a:srgbClr val="666666"/>
                </a:solidFill>
              </a:rPr>
              <a:t>	1. Each Node is Responsible for at most (1 + e) K/N keys</a:t>
            </a:r>
            <a:br>
              <a:rPr i="1" lang="en">
                <a:solidFill>
                  <a:srgbClr val="666666"/>
                </a:solidFill>
              </a:rPr>
            </a:br>
            <a:r>
              <a:rPr i="1" lang="en">
                <a:solidFill>
                  <a:srgbClr val="666666"/>
                </a:solidFill>
              </a:rPr>
              <a:t>	2. When an (N + 1)</a:t>
            </a:r>
            <a:r>
              <a:rPr baseline="30000" i="1" lang="en">
                <a:solidFill>
                  <a:srgbClr val="666666"/>
                </a:solidFill>
              </a:rPr>
              <a:t>st</a:t>
            </a:r>
            <a:r>
              <a:rPr i="1" lang="en">
                <a:solidFill>
                  <a:srgbClr val="666666"/>
                </a:solidFill>
              </a:rPr>
              <a:t> node joins or leaves the network, responsibility for O(K/N) keys changes hands (and only to or from the joining or leaving node).</a:t>
            </a:r>
            <a:r>
              <a:rPr lang="en">
                <a:solidFill>
                  <a:srgbClr val="666666"/>
                </a:solidFill>
              </a:rPr>
              <a:t> “</a:t>
            </a:r>
          </a:p>
          <a:p>
            <a:pPr indent="-228600" lvl="0" marL="457200" rtl="0">
              <a:spcBef>
                <a:spcPts val="0"/>
              </a:spcBef>
              <a:buClr>
                <a:srgbClr val="666666"/>
              </a:buClr>
            </a:pPr>
            <a:r>
              <a:rPr lang="en">
                <a:solidFill>
                  <a:srgbClr val="666666"/>
                </a:solidFill>
              </a:rPr>
              <a:t>hash function assigns each node and key an m-bit identifier</a:t>
            </a:r>
          </a:p>
          <a:p>
            <a:pPr indent="-228600" lvl="1" marL="914400" rtl="0">
              <a:spcBef>
                <a:spcPts val="0"/>
              </a:spcBef>
              <a:buClr>
                <a:srgbClr val="666666"/>
              </a:buClr>
            </a:pPr>
            <a:r>
              <a:rPr lang="en">
                <a:solidFill>
                  <a:srgbClr val="666666"/>
                </a:solidFill>
              </a:rPr>
              <a:t>Like SHA-1</a:t>
            </a:r>
          </a:p>
          <a:p>
            <a:pPr indent="-228600" lvl="0" marL="457200" rtl="0">
              <a:spcBef>
                <a:spcPts val="0"/>
              </a:spcBef>
              <a:buClr>
                <a:srgbClr val="666666"/>
              </a:buClr>
            </a:pPr>
            <a:r>
              <a:rPr lang="en">
                <a:solidFill>
                  <a:srgbClr val="666666"/>
                </a:solidFill>
              </a:rPr>
              <a:t>node identifier is node’s hashed IP address</a:t>
            </a:r>
          </a:p>
          <a:p>
            <a:pPr indent="-228600" lvl="0" marL="457200" rtl="0">
              <a:spcBef>
                <a:spcPts val="0"/>
              </a:spcBef>
              <a:buClr>
                <a:srgbClr val="666666"/>
              </a:buClr>
            </a:pPr>
            <a:r>
              <a:rPr lang="en">
                <a:solidFill>
                  <a:srgbClr val="666666"/>
                </a:solidFill>
              </a:rPr>
              <a:t>key’s identifier is produced by hashing the key </a:t>
            </a:r>
          </a:p>
          <a:p>
            <a:pPr indent="-228600" lvl="0" marL="457200" rtl="0">
              <a:spcBef>
                <a:spcPts val="0"/>
              </a:spcBef>
              <a:buClr>
                <a:srgbClr val="666666"/>
              </a:buClr>
            </a:pPr>
            <a:r>
              <a:rPr lang="en"/>
              <a:t>Identifiers are ordered in an identifier circle modulo 2</a:t>
            </a:r>
            <a:r>
              <a:rPr baseline="30000" lang="en"/>
              <a:t>m</a:t>
            </a:r>
            <a:r>
              <a:rPr lang="en"/>
              <a:t> -1 </a:t>
            </a:r>
            <a:r>
              <a:rPr lang="en">
                <a:solidFill>
                  <a:srgbClr val="666666"/>
                </a:solidFill>
              </a:rPr>
              <a:t> </a:t>
            </a:r>
          </a:p>
          <a:p>
            <a:pPr indent="-228600" lvl="0" marL="457200" rtl="0">
              <a:spcBef>
                <a:spcPts val="0"/>
              </a:spcBef>
              <a:buClr>
                <a:srgbClr val="666666"/>
              </a:buClr>
            </a:pPr>
            <a:r>
              <a:rPr lang="en">
                <a:solidFill>
                  <a:srgbClr val="666666"/>
                </a:solidFill>
              </a:rPr>
              <a:t>First node is successor(k) on the circle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Consistent Hashing Terms</a:t>
            </a:r>
          </a:p>
        </p:txBody>
      </p:sp>
      <p:sp>
        <p:nvSpPr>
          <p:cNvPr id="110" name="Shape 110"/>
          <p:cNvSpPr txBox="1"/>
          <p:nvPr>
            <p:ph idx="1" type="body"/>
          </p:nvPr>
        </p:nvSpPr>
        <p:spPr>
          <a:xfrm>
            <a:off x="311700" y="1266325"/>
            <a:ext cx="4761300" cy="3302700"/>
          </a:xfrm>
          <a:prstGeom prst="rect">
            <a:avLst/>
          </a:prstGeom>
        </p:spPr>
        <p:txBody>
          <a:bodyPr anchorCtr="0" anchor="t" bIns="91425" lIns="91425" rIns="91425" wrap="square" tIns="91425">
            <a:noAutofit/>
          </a:bodyPr>
          <a:lstStyle/>
          <a:p>
            <a:pPr indent="-228600" lvl="0" marL="457200" marR="0" rtl="0" algn="l">
              <a:lnSpc>
                <a:spcPct val="115000"/>
              </a:lnSpc>
              <a:spcBef>
                <a:spcPts val="0"/>
              </a:spcBef>
              <a:spcAft>
                <a:spcPts val="1600"/>
              </a:spcAft>
            </a:pPr>
            <a:r>
              <a:rPr lang="en"/>
              <a:t>Key k is assigned to the first node with an identifier equal to or in the identifier space  </a:t>
            </a:r>
          </a:p>
          <a:p>
            <a:pPr indent="-228600" lvl="1" marL="914400" marR="0" rtl="0" algn="l">
              <a:lnSpc>
                <a:spcPct val="115000"/>
              </a:lnSpc>
              <a:spcBef>
                <a:spcPts val="0"/>
              </a:spcBef>
              <a:spcAft>
                <a:spcPts val="1600"/>
              </a:spcAft>
            </a:pPr>
            <a:r>
              <a:rPr lang="en"/>
              <a:t>This node = successor node of key </a:t>
            </a:r>
          </a:p>
          <a:p>
            <a:pPr indent="-228600" lvl="0" marL="457200" rtl="0">
              <a:spcBef>
                <a:spcPts val="0"/>
              </a:spcBef>
            </a:pPr>
            <a:r>
              <a:rPr lang="en"/>
              <a:t>Node Joins the Network</a:t>
            </a:r>
          </a:p>
          <a:p>
            <a:pPr indent="-228600" lvl="1" marL="914400" rtl="0">
              <a:spcBef>
                <a:spcPts val="0"/>
              </a:spcBef>
            </a:pPr>
            <a:r>
              <a:rPr lang="en"/>
              <a:t>Keys on n’s successor move  </a:t>
            </a:r>
          </a:p>
          <a:p>
            <a:pPr indent="-228600" lvl="0" marL="457200" rtl="0">
              <a:spcBef>
                <a:spcPts val="0"/>
              </a:spcBef>
            </a:pPr>
            <a:r>
              <a:rPr lang="en"/>
              <a:t>Node Leaves the Network</a:t>
            </a:r>
          </a:p>
          <a:p>
            <a:pPr indent="-228600" lvl="1" marL="914400" rtl="0">
              <a:spcBef>
                <a:spcPts val="0"/>
              </a:spcBef>
            </a:pPr>
            <a:r>
              <a:rPr lang="en"/>
              <a:t>Keys move to successor</a:t>
            </a:r>
          </a:p>
        </p:txBody>
      </p:sp>
      <p:pic>
        <p:nvPicPr>
          <p:cNvPr descr="Chord Protocol.png" id="111" name="Shape 111"/>
          <p:cNvPicPr preferRelativeResize="0"/>
          <p:nvPr/>
        </p:nvPicPr>
        <p:blipFill>
          <a:blip r:embed="rId3">
            <a:alphaModFix/>
          </a:blip>
          <a:stretch>
            <a:fillRect/>
          </a:stretch>
        </p:blipFill>
        <p:spPr>
          <a:xfrm>
            <a:off x="4290725" y="1947351"/>
            <a:ext cx="4433774" cy="2781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Scalable Key Locations</a:t>
            </a:r>
          </a:p>
        </p:txBody>
      </p:sp>
      <p:sp>
        <p:nvSpPr>
          <p:cNvPr id="117" name="Shape 11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spcBef>
                <a:spcPts val="0"/>
              </a:spcBef>
              <a:buNone/>
            </a:pPr>
            <a:r>
              <a:rPr i="1" lang="en"/>
              <a:t>“THEOREM 2. With high probability (or under standard hardness assumptions), the number of nodes that must be contacted to find a successor in an N-node network is O(log N)”</a:t>
            </a:r>
          </a:p>
          <a:p>
            <a:pPr indent="-228600" lvl="0" marL="457200" rtl="0">
              <a:spcBef>
                <a:spcPts val="0"/>
              </a:spcBef>
            </a:pPr>
            <a:r>
              <a:rPr lang="en"/>
              <a:t>A node only needs to know its successor node on the circle  </a:t>
            </a:r>
          </a:p>
          <a:p>
            <a:pPr indent="-228600" lvl="0" marL="457200" rtl="0">
              <a:spcBef>
                <a:spcPts val="0"/>
              </a:spcBef>
            </a:pPr>
            <a:r>
              <a:rPr lang="en"/>
              <a:t>Queries utilize these successor nodes by finding the first node that succeeds the requested identifier </a:t>
            </a:r>
          </a:p>
          <a:p>
            <a:pPr indent="-228600" lvl="0" marL="457200" rtl="0">
              <a:spcBef>
                <a:spcPts val="0"/>
              </a:spcBef>
            </a:pPr>
            <a:r>
              <a:rPr lang="en"/>
              <a:t>It is possible to traverse all N nodes </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