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29"/>
  </p:notesMasterIdLst>
  <p:sldIdLst>
    <p:sldId id="256" r:id="rId2"/>
    <p:sldId id="276" r:id="rId3"/>
    <p:sldId id="277" r:id="rId4"/>
    <p:sldId id="278" r:id="rId5"/>
    <p:sldId id="279" r:id="rId6"/>
    <p:sldId id="280" r:id="rId7"/>
    <p:sldId id="281" r:id="rId8"/>
    <p:sldId id="282" r:id="rId9"/>
    <p:sldId id="283" r:id="rId10"/>
    <p:sldId id="284" r:id="rId11"/>
    <p:sldId id="285" r:id="rId12"/>
    <p:sldId id="297" r:id="rId13"/>
    <p:sldId id="298" r:id="rId14"/>
    <p:sldId id="299" r:id="rId15"/>
    <p:sldId id="286" r:id="rId16"/>
    <p:sldId id="287" r:id="rId17"/>
    <p:sldId id="288" r:id="rId18"/>
    <p:sldId id="289" r:id="rId19"/>
    <p:sldId id="290" r:id="rId20"/>
    <p:sldId id="291" r:id="rId21"/>
    <p:sldId id="292" r:id="rId22"/>
    <p:sldId id="293" r:id="rId23"/>
    <p:sldId id="294" r:id="rId24"/>
    <p:sldId id="295" r:id="rId25"/>
    <p:sldId id="296" r:id="rId26"/>
    <p:sldId id="300" r:id="rId27"/>
    <p:sldId id="301"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431"/>
    <p:restoredTop sz="84118" autoAdjust="0"/>
  </p:normalViewPr>
  <p:slideViewPr>
    <p:cSldViewPr>
      <p:cViewPr varScale="1">
        <p:scale>
          <a:sx n="105" d="100"/>
          <a:sy n="105" d="100"/>
        </p:scale>
        <p:origin x="1944" y="20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5B8A3CC-2FE1-4845-BE5A-AD6214355A18}" type="datetimeFigureOut">
              <a:rPr lang="en-US" smtClean="0"/>
              <a:pPr/>
              <a:t>3/1/18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750079A-7198-4326-B3BC-B5A9E274B990}" type="slidenum">
              <a:rPr lang="en-US" smtClean="0"/>
              <a:pPr/>
              <a:t>‹#›</a:t>
            </a:fld>
            <a:endParaRPr lang="en-US"/>
          </a:p>
        </p:txBody>
      </p:sp>
    </p:spTree>
    <p:extLst>
      <p:ext uri="{BB962C8B-B14F-4D97-AF65-F5344CB8AC3E}">
        <p14:creationId xmlns:p14="http://schemas.microsoft.com/office/powerpoint/2010/main" val="41883957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750079A-7198-4326-B3BC-B5A9E274B990}" type="slidenum">
              <a:rPr lang="en-US" smtClean="0"/>
              <a:pPr/>
              <a:t>1</a:t>
            </a:fld>
            <a:endParaRPr lang="en-US"/>
          </a:p>
        </p:txBody>
      </p:sp>
    </p:spTree>
    <p:extLst>
      <p:ext uri="{BB962C8B-B14F-4D97-AF65-F5344CB8AC3E}">
        <p14:creationId xmlns:p14="http://schemas.microsoft.com/office/powerpoint/2010/main" val="7306072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516624"/>
            <a:ext cx="7315200" cy="2595025"/>
          </a:xfrm>
        </p:spPr>
        <p:txBody>
          <a:bodyPr>
            <a:normAutofit/>
          </a:bodyPr>
          <a:lstStyle>
            <a:lvl1pPr>
              <a:defRPr sz="4800"/>
            </a:lvl1pPr>
          </a:lstStyle>
          <a:p>
            <a:r>
              <a:rPr lang="en-US"/>
              <a:t>Click to edit Master title style</a:t>
            </a:r>
          </a:p>
        </p:txBody>
      </p:sp>
      <p:sp>
        <p:nvSpPr>
          <p:cNvPr id="3" name="Subtitle 2"/>
          <p:cNvSpPr>
            <a:spLocks noGrp="1"/>
          </p:cNvSpPr>
          <p:nvPr>
            <p:ph type="subTitle" idx="1"/>
          </p:nvPr>
        </p:nvSpPr>
        <p:spPr>
          <a:xfrm>
            <a:off x="914400" y="5166530"/>
            <a:ext cx="7315200" cy="1144632"/>
          </a:xfrm>
        </p:spPr>
        <p:txBody>
          <a:bodyPr>
            <a:normAutofit/>
          </a:bodyPr>
          <a:lstStyle>
            <a:lvl1pPr marL="0" indent="0" algn="l">
              <a:buNone/>
              <a:defRPr sz="22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3/1/18</a:t>
            </a:fld>
            <a:endParaRPr lang="en-US" dirty="0"/>
          </a:p>
        </p:txBody>
      </p:sp>
      <p:sp>
        <p:nvSpPr>
          <p:cNvPr id="8" name="Slide Number Placeholder 7"/>
          <p:cNvSpPr>
            <a:spLocks noGrp="1"/>
          </p:cNvSpPr>
          <p:nvPr>
            <p:ph type="sldNum" sz="quarter" idx="11"/>
          </p:nvPr>
        </p:nvSpPr>
        <p:spPr/>
        <p:txBody>
          <a:bodyPr/>
          <a:lstStyle/>
          <a:p>
            <a:fld id="{B6F15528-21DE-4FAA-801E-634DDDAF4B2B}" type="slidenum">
              <a:rPr lang="en-US" smtClean="0"/>
              <a:pPr/>
              <a:t>‹#›</a:t>
            </a:fld>
            <a:endParaRPr lang="en-US" dirty="0"/>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48400" y="1826709"/>
            <a:ext cx="1492499" cy="448445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54524" y="1826709"/>
            <a:ext cx="5241476" cy="448445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solidFill>
                  <a:schemeClr val="tx1">
                    <a:lumMod val="85000"/>
                  </a:schemeClr>
                </a:solidFill>
              </a:defRPr>
            </a:lvl1pPr>
          </a:lstStyle>
          <a:p>
            <a:fld id="{1D8BD707-D9CF-40AE-B4C6-C98DA3205C09}" type="datetimeFigureOut">
              <a:rPr lang="en-US" smtClean="0"/>
              <a:pPr/>
              <a:t>3/1/18</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lvl1pPr>
              <a:defRPr>
                <a:solidFill>
                  <a:schemeClr val="tx1">
                    <a:lumMod val="85000"/>
                  </a:schemeClr>
                </a:solidFill>
              </a:defRPr>
            </a:lvl1pPr>
          </a:lstStyle>
          <a:p>
            <a:fld id="{B6F15528-21DE-4FAA-801E-634DDDAF4B2B}"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14400" y="5017572"/>
            <a:ext cx="7315200" cy="1293592"/>
          </a:xfrm>
        </p:spPr>
        <p:txBody>
          <a:bodyPr anchor="t"/>
          <a:lstStyle>
            <a:lvl1pPr algn="l">
              <a:defRPr sz="4000" b="0" cap="none"/>
            </a:lvl1pPr>
          </a:lstStyle>
          <a:p>
            <a:r>
              <a:rPr lang="en-US" dirty="0"/>
              <a:t>Click to edit Master title style</a:t>
            </a:r>
          </a:p>
        </p:txBody>
      </p:sp>
      <p:sp>
        <p:nvSpPr>
          <p:cNvPr id="3" name="Text Placeholder 2"/>
          <p:cNvSpPr>
            <a:spLocks noGrp="1"/>
          </p:cNvSpPr>
          <p:nvPr>
            <p:ph type="body" idx="1"/>
          </p:nvPr>
        </p:nvSpPr>
        <p:spPr>
          <a:xfrm>
            <a:off x="914400" y="3865097"/>
            <a:ext cx="7315200" cy="1098439"/>
          </a:xfrm>
        </p:spPr>
        <p:txBody>
          <a:bodyPr anchor="b"/>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1D8BD707-D9CF-40AE-B4C6-C98DA3205C09}" type="datetimeFigureOut">
              <a:rPr lang="en-US" smtClean="0"/>
              <a:pPr/>
              <a:t>3/1/18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Title 8"/>
          <p:cNvSpPr>
            <a:spLocks noGrp="1"/>
          </p:cNvSpPr>
          <p:nvPr>
            <p:ph type="title"/>
          </p:nvPr>
        </p:nvSpPr>
        <p:spPr>
          <a:xfrm>
            <a:off x="914400" y="1544715"/>
            <a:ext cx="7315200" cy="1154097"/>
          </a:xfrm>
        </p:spPr>
        <p:txBody>
          <a:bodyPr/>
          <a:lstStyle/>
          <a:p>
            <a:r>
              <a:rPr lang="en-US"/>
              <a:t>Click to edit Master title style</a:t>
            </a:r>
          </a:p>
        </p:txBody>
      </p:sp>
      <p:sp>
        <p:nvSpPr>
          <p:cNvPr id="8" name="Content Placeholder 7"/>
          <p:cNvSpPr>
            <a:spLocks noGrp="1"/>
          </p:cNvSpPr>
          <p:nvPr>
            <p:ph sz="quarter" idx="13"/>
          </p:nvPr>
        </p:nvSpPr>
        <p:spPr>
          <a:xfrm>
            <a:off x="914400" y="2743200"/>
            <a:ext cx="3566160" cy="35935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10"/>
          <p:cNvSpPr>
            <a:spLocks noGrp="1"/>
          </p:cNvSpPr>
          <p:nvPr>
            <p:ph sz="quarter" idx="14"/>
          </p:nvPr>
        </p:nvSpPr>
        <p:spPr>
          <a:xfrm>
            <a:off x="4681728" y="2743200"/>
            <a:ext cx="3566160" cy="35956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16348" y="2743200"/>
            <a:ext cx="3364992" cy="621792"/>
          </a:xfrm>
        </p:spPr>
        <p:txBody>
          <a:bodyPr anchor="b">
            <a:noAutofit/>
          </a:bodyPr>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p:cNvSpPr>
            <a:spLocks noGrp="1"/>
          </p:cNvSpPr>
          <p:nvPr>
            <p:ph type="body" sz="quarter" idx="3"/>
          </p:nvPr>
        </p:nvSpPr>
        <p:spPr>
          <a:xfrm>
            <a:off x="4885144" y="2743200"/>
            <a:ext cx="3362062" cy="621792"/>
          </a:xfrm>
        </p:spPr>
        <p:txBody>
          <a:bodyPr anchor="b">
            <a:noAutofit/>
          </a:bodyPr>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1D8BD707-D9CF-40AE-B4C6-C98DA3205C09}" type="datetimeFigureOut">
              <a:rPr lang="en-US" smtClean="0"/>
              <a:pPr/>
              <a:t>3/1/18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0" name="Title 9"/>
          <p:cNvSpPr>
            <a:spLocks noGrp="1"/>
          </p:cNvSpPr>
          <p:nvPr>
            <p:ph type="title"/>
          </p:nvPr>
        </p:nvSpPr>
        <p:spPr>
          <a:xfrm>
            <a:off x="914400" y="1544715"/>
            <a:ext cx="7315200" cy="1154097"/>
          </a:xfrm>
        </p:spPr>
        <p:txBody>
          <a:bodyPr/>
          <a:lstStyle/>
          <a:p>
            <a:r>
              <a:rPr lang="en-US"/>
              <a:t>Click to edit Master title style</a:t>
            </a:r>
            <a:endParaRPr lang="en-US" dirty="0"/>
          </a:p>
        </p:txBody>
      </p:sp>
      <p:sp>
        <p:nvSpPr>
          <p:cNvPr id="11" name="Content Placeholder 10"/>
          <p:cNvSpPr>
            <a:spLocks noGrp="1"/>
          </p:cNvSpPr>
          <p:nvPr>
            <p:ph sz="quarter" idx="13"/>
          </p:nvPr>
        </p:nvSpPr>
        <p:spPr>
          <a:xfrm>
            <a:off x="914400" y="3383280"/>
            <a:ext cx="3566160" cy="29535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4"/>
          </p:nvPr>
        </p:nvSpPr>
        <p:spPr>
          <a:xfrm>
            <a:off x="4681727" y="3383280"/>
            <a:ext cx="3566160" cy="29535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3/1/18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3/1/18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1825362"/>
            <a:ext cx="2950936" cy="2173015"/>
          </a:xfrm>
        </p:spPr>
        <p:txBody>
          <a:bodyPr anchor="b">
            <a:normAutofit/>
          </a:bodyPr>
          <a:lstStyle>
            <a:lvl1pPr algn="l">
              <a:defRPr sz="2800" b="0"/>
            </a:lvl1pPr>
          </a:lstStyle>
          <a:p>
            <a:r>
              <a:rPr lang="en-US"/>
              <a:t>Click to edit Master title style</a:t>
            </a:r>
            <a:endParaRPr lang="en-US" dirty="0"/>
          </a:p>
        </p:txBody>
      </p:sp>
      <p:sp>
        <p:nvSpPr>
          <p:cNvPr id="3" name="Content Placeholder 2"/>
          <p:cNvSpPr>
            <a:spLocks noGrp="1"/>
          </p:cNvSpPr>
          <p:nvPr>
            <p:ph idx="1"/>
          </p:nvPr>
        </p:nvSpPr>
        <p:spPr>
          <a:xfrm>
            <a:off x="4021752" y="1826709"/>
            <a:ext cx="4207848" cy="4476614"/>
          </a:xfrm>
        </p:spPr>
        <p:txBody>
          <a:bodyPr anchor="ct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4400" y="4061095"/>
            <a:ext cx="2950936" cy="22453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3/1/18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1828800"/>
            <a:ext cx="2953512" cy="2176272"/>
          </a:xfrm>
        </p:spPr>
        <p:txBody>
          <a:bodyPr anchor="b">
            <a:normAutofit/>
          </a:bodyPr>
          <a:lstStyle>
            <a:lvl1pPr algn="l">
              <a:defRPr sz="2800" b="0"/>
            </a:lvl1pPr>
          </a:lstStyle>
          <a:p>
            <a:r>
              <a:rPr lang="en-US"/>
              <a:t>Click to edit Master title style</a:t>
            </a:r>
            <a:endParaRPr lang="en-US" dirty="0"/>
          </a:p>
        </p:txBody>
      </p:sp>
      <p:sp>
        <p:nvSpPr>
          <p:cNvPr id="3" name="Picture Placeholder 2"/>
          <p:cNvSpPr>
            <a:spLocks noGrp="1"/>
          </p:cNvSpPr>
          <p:nvPr>
            <p:ph type="pic" idx="1"/>
          </p:nvPr>
        </p:nvSpPr>
        <p:spPr>
          <a:xfrm>
            <a:off x="4191000" y="2286000"/>
            <a:ext cx="4038600" cy="3352800"/>
          </a:xfrm>
          <a:solidFill>
            <a:schemeClr val="accent2"/>
          </a:solidFill>
          <a:ln w="12700">
            <a:noFill/>
          </a:ln>
          <a:effectLst>
            <a:reflection blurRad="12700" stA="30000" endPos="30000" dist="31750" dir="5400000" sy="-100000" algn="bl" rotWithShape="0"/>
          </a:effectLst>
          <a:scene3d>
            <a:camera prst="perspectiveRight" fov="2700000">
              <a:rot lat="240000" lon="900000" rev="0"/>
            </a:camera>
            <a:lightRig rig="threePt" dir="t">
              <a:rot lat="0" lon="0" rev="2700000"/>
            </a:lightRig>
          </a:scene3d>
          <a:sp3d/>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4059936"/>
            <a:ext cx="2953512" cy="2249424"/>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3/1/18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10" name="Rectangle 9"/>
          <p:cNvSpPr/>
          <p:nvPr/>
        </p:nvSpPr>
        <p:spPr>
          <a:xfrm>
            <a:off x="8435268" y="573807"/>
            <a:ext cx="86236" cy="5723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8569419" y="573807"/>
            <a:ext cx="576072" cy="5723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914400" y="1544715"/>
            <a:ext cx="7315200" cy="115409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914400" y="2769833"/>
            <a:ext cx="7315200" cy="353952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07690" y="548797"/>
            <a:ext cx="1189132" cy="297918"/>
          </a:xfrm>
          <a:prstGeom prst="rect">
            <a:avLst/>
          </a:prstGeom>
        </p:spPr>
        <p:txBody>
          <a:bodyPr vert="horz" lIns="91440" tIns="45720" rIns="91440" bIns="45720" rtlCol="0" anchor="ctr"/>
          <a:lstStyle>
            <a:lvl1pPr algn="l">
              <a:defRPr sz="1200">
                <a:solidFill>
                  <a:schemeClr val="tx1">
                    <a:alpha val="50000"/>
                  </a:schemeClr>
                </a:solidFill>
              </a:defRPr>
            </a:lvl1pPr>
          </a:lstStyle>
          <a:p>
            <a:fld id="{1D8BD707-D9CF-40AE-B4C6-C98DA3205C09}" type="datetimeFigureOut">
              <a:rPr lang="en-US" smtClean="0"/>
              <a:pPr/>
              <a:t>3/1/18</a:t>
            </a:fld>
            <a:endParaRPr lang="en-US"/>
          </a:p>
        </p:txBody>
      </p:sp>
      <p:sp>
        <p:nvSpPr>
          <p:cNvPr id="6" name="Slide Number Placeholder 5"/>
          <p:cNvSpPr>
            <a:spLocks noGrp="1"/>
          </p:cNvSpPr>
          <p:nvPr>
            <p:ph type="sldNum" sz="quarter" idx="4"/>
          </p:nvPr>
        </p:nvSpPr>
        <p:spPr>
          <a:xfrm>
            <a:off x="7314415" y="548797"/>
            <a:ext cx="941203" cy="301752"/>
          </a:xfrm>
          <a:prstGeom prst="rect">
            <a:avLst/>
          </a:prstGeom>
        </p:spPr>
        <p:txBody>
          <a:bodyPr vert="horz" lIns="91440" tIns="45720" rIns="91440" bIns="45720" rtlCol="0" anchor="ctr"/>
          <a:lstStyle>
            <a:lvl1pPr algn="r">
              <a:defRPr sz="1200">
                <a:solidFill>
                  <a:schemeClr val="tx1"/>
                </a:solidFill>
              </a:defRPr>
            </a:lvl1pPr>
          </a:lstStyle>
          <a:p>
            <a:fld id="{B6F15528-21DE-4FAA-801E-634DDDAF4B2B}" type="slidenum">
              <a:rPr lang="en-US" smtClean="0"/>
              <a:pPr/>
              <a:t>‹#›</a:t>
            </a:fld>
            <a:endParaRPr lang="en-US"/>
          </a:p>
        </p:txBody>
      </p:sp>
      <p:sp>
        <p:nvSpPr>
          <p:cNvPr id="5" name="Footer Placeholder 4"/>
          <p:cNvSpPr>
            <a:spLocks noGrp="1"/>
          </p:cNvSpPr>
          <p:nvPr>
            <p:ph type="ftr" sz="quarter" idx="3"/>
          </p:nvPr>
        </p:nvSpPr>
        <p:spPr>
          <a:xfrm>
            <a:off x="6008688" y="855956"/>
            <a:ext cx="2246489" cy="301227"/>
          </a:xfrm>
          <a:prstGeom prst="rect">
            <a:avLst/>
          </a:prstGeom>
        </p:spPr>
        <p:txBody>
          <a:bodyPr vert="horz" lIns="91440" tIns="0" rIns="91440" bIns="45720" rtlCol="0" anchor="t"/>
          <a:lstStyle>
            <a:lvl1pPr algn="l">
              <a:defRPr sz="1000">
                <a:solidFill>
                  <a:schemeClr val="tx1"/>
                </a:solidFill>
              </a:defRPr>
            </a:lvl1pPr>
          </a:lstStyle>
          <a:p>
            <a:endParaRPr lang="en-US"/>
          </a:p>
        </p:txBody>
      </p:sp>
    </p:spTree>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spcBef>
          <a:spcPct val="0"/>
        </a:spcBef>
        <a:buNone/>
        <a:defRPr sz="40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182880" algn="l" defTabSz="914400" rtl="0" eaLnBrk="1" latinLnBrk="0" hangingPunct="1">
        <a:spcBef>
          <a:spcPct val="20000"/>
        </a:spcBef>
        <a:buClr>
          <a:schemeClr val="tx2"/>
        </a:buClr>
        <a:buFont typeface="Wingdings" charset="2"/>
        <a:buChar char="§"/>
        <a:defRPr sz="2000" kern="1200">
          <a:solidFill>
            <a:schemeClr val="tx1"/>
          </a:solidFill>
          <a:latin typeface="+mn-lt"/>
          <a:ea typeface="+mn-ea"/>
          <a:cs typeface="+mn-cs"/>
        </a:defRPr>
      </a:lvl1pPr>
      <a:lvl2pPr marL="502920" indent="-182880" algn="l" defTabSz="914400" rtl="0" eaLnBrk="1" latinLnBrk="0" hangingPunct="1">
        <a:spcBef>
          <a:spcPct val="20000"/>
        </a:spcBef>
        <a:buClr>
          <a:schemeClr val="tx2"/>
        </a:buClr>
        <a:buFont typeface="Wingdings" charset="2"/>
        <a:buChar char="§"/>
        <a:defRPr sz="1800" kern="1200">
          <a:solidFill>
            <a:schemeClr val="tx1"/>
          </a:solidFill>
          <a:latin typeface="+mn-lt"/>
          <a:ea typeface="+mn-ea"/>
          <a:cs typeface="+mn-cs"/>
        </a:defRPr>
      </a:lvl2pPr>
      <a:lvl3pPr marL="685800" indent="-182880" algn="l" defTabSz="914400" rtl="0" eaLnBrk="1" latinLnBrk="0" hangingPunct="1">
        <a:spcBef>
          <a:spcPct val="20000"/>
        </a:spcBef>
        <a:buClr>
          <a:schemeClr val="tx2"/>
        </a:buClr>
        <a:buFont typeface="Wingdings" charset="2"/>
        <a:buChar char="§"/>
        <a:defRPr sz="1600" kern="1200">
          <a:solidFill>
            <a:schemeClr val="tx1"/>
          </a:solidFill>
          <a:latin typeface="+mn-lt"/>
          <a:ea typeface="+mn-ea"/>
          <a:cs typeface="+mn-cs"/>
        </a:defRPr>
      </a:lvl3pPr>
      <a:lvl4pPr marL="914400" indent="-182880" algn="l" defTabSz="914400" rtl="0" eaLnBrk="1" latinLnBrk="0" hangingPunct="1">
        <a:spcBef>
          <a:spcPct val="20000"/>
        </a:spcBef>
        <a:buClr>
          <a:schemeClr val="tx2"/>
        </a:buClr>
        <a:buFont typeface="Wingdings" charset="2"/>
        <a:buChar char="§"/>
        <a:defRPr sz="1400" kern="1200">
          <a:solidFill>
            <a:schemeClr val="tx1"/>
          </a:solidFill>
          <a:latin typeface="+mn-lt"/>
          <a:ea typeface="+mn-ea"/>
          <a:cs typeface="+mn-cs"/>
        </a:defRPr>
      </a:lvl4pPr>
      <a:lvl5pPr marL="1143000" indent="-182880" algn="l" defTabSz="914400" rtl="0" eaLnBrk="1" latinLnBrk="0" hangingPunct="1">
        <a:spcBef>
          <a:spcPct val="20000"/>
        </a:spcBef>
        <a:buClr>
          <a:schemeClr val="tx2"/>
        </a:buClr>
        <a:buFont typeface="Wingdings" charset="2"/>
        <a:buChar char="§"/>
        <a:defRPr sz="1400" kern="1200">
          <a:solidFill>
            <a:schemeClr val="tx1"/>
          </a:solidFill>
          <a:latin typeface="+mn-lt"/>
          <a:ea typeface="+mn-ea"/>
          <a:cs typeface="+mn-cs"/>
        </a:defRPr>
      </a:lvl5pPr>
      <a:lvl6pPr marL="13716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6pPr>
      <a:lvl7pPr marL="16002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7pPr>
      <a:lvl8pPr marL="18288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8pPr>
      <a:lvl9pPr marL="20574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4.wmf"/></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1" y="1752600"/>
            <a:ext cx="8775173" cy="2286001"/>
          </a:xfrm>
        </p:spPr>
        <p:txBody>
          <a:bodyPr>
            <a:normAutofit fontScale="90000"/>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Advanced Applications of Systems </a:t>
            </a:r>
            <a:r>
              <a:rPr lang="en-US" sz="7200"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Edwardian Script ITC" pitchFamily="66" charset="0"/>
                <a:ea typeface="宋体" pitchFamily="2" charset="-122"/>
              </a:rPr>
              <a:t>Modeling</a:t>
            </a:r>
            <a:r>
              <a:rPr lang="en-US"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rPr>
              <a:t>  &amp;</a:t>
            </a:r>
            <a:r>
              <a:rPr lang="en-US" altLang="zh-CN" sz="7200"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Edwardian Script ITC" pitchFamily="66" charset="0"/>
                <a:ea typeface="宋体" pitchFamily="2" charset="-122"/>
              </a:rPr>
              <a:t>Simulation</a:t>
            </a:r>
            <a:endParaRPr lang="en-US"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
        <p:nvSpPr>
          <p:cNvPr id="3" name="Subtitle 2"/>
          <p:cNvSpPr>
            <a:spLocks noGrp="1"/>
          </p:cNvSpPr>
          <p:nvPr>
            <p:ph type="subTitle" idx="1"/>
          </p:nvPr>
        </p:nvSpPr>
        <p:spPr>
          <a:xfrm>
            <a:off x="967497" y="4495800"/>
            <a:ext cx="7315200" cy="1144632"/>
          </a:xfrm>
        </p:spPr>
        <p:txBody>
          <a:bodyPr>
            <a:normAutofit/>
          </a:bodyPr>
          <a:lstStyle/>
          <a:p>
            <a:pPr algn="ctr"/>
            <a:r>
              <a:rPr lang="en-US" dirty="0"/>
              <a:t>Dr. Xueping Li</a:t>
            </a:r>
          </a:p>
          <a:p>
            <a:pPr algn="ctr"/>
            <a:r>
              <a:rPr lang="en-US" dirty="0"/>
              <a:t>University of Tennessee, Knoxville</a:t>
            </a:r>
          </a:p>
        </p:txBody>
      </p:sp>
      <p:pic>
        <p:nvPicPr>
          <p:cNvPr id="4" name="Picture 2" descr="https://encrypted-tbn3.gstatic.com/images?q=tbn:ANd9GcS_NYxxKBzt13U8dlaZj_6x6TkA0S1Lbg19gR_4QOFEjPjJlLdwCA"/>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r="9432" b="6577"/>
          <a:stretch/>
        </p:blipFill>
        <p:spPr bwMode="auto">
          <a:xfrm>
            <a:off x="1060174" y="596347"/>
            <a:ext cx="4591050" cy="99060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pic>
        <p:nvPicPr>
          <p:cNvPr id="2050" name="Picture 2" descr="https://encrypted-tbn3.gstatic.com/images?q=tbn:ANd9GcRspOpYDgCW8CnZdZ10-AHdyLKBg8VT6nORqGDPpAgeQA8dWp_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657600" y="5943600"/>
            <a:ext cx="1612374" cy="9144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spTree>
    <p:extLst>
      <p:ext uri="{BB962C8B-B14F-4D97-AF65-F5344CB8AC3E}">
        <p14:creationId xmlns:p14="http://schemas.microsoft.com/office/powerpoint/2010/main" val="3998862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Screenshots</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8516825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p:cNvPicPr>
            <a:picLocks noGrp="1" noChangeAspect="1"/>
          </p:cNvPicPr>
          <p:nvPr>
            <p:ph idx="1"/>
          </p:nvPr>
        </p:nvPicPr>
        <p:blipFill>
          <a:blip r:embed="rId2"/>
          <a:srcRect t="3992" b="3992"/>
          <a:stretch>
            <a:fillRect/>
          </a:stretch>
        </p:blipFill>
        <p:spPr/>
      </p:pic>
      <p:pic>
        <p:nvPicPr>
          <p:cNvPr id="5" name="Picture 4"/>
          <p:cNvPicPr>
            <a:picLocks noChangeAspect="1"/>
          </p:cNvPicPr>
          <p:nvPr/>
        </p:nvPicPr>
        <p:blipFill>
          <a:blip r:embed="rId3"/>
          <a:stretch>
            <a:fillRect/>
          </a:stretch>
        </p:blipFill>
        <p:spPr>
          <a:xfrm>
            <a:off x="152400" y="304800"/>
            <a:ext cx="2095500" cy="1765300"/>
          </a:xfrm>
          <a:prstGeom prst="rect">
            <a:avLst/>
          </a:prstGeom>
        </p:spPr>
      </p:pic>
    </p:spTree>
    <p:extLst>
      <p:ext uri="{BB962C8B-B14F-4D97-AF65-F5344CB8AC3E}">
        <p14:creationId xmlns:p14="http://schemas.microsoft.com/office/powerpoint/2010/main" val="22836013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rcRect l="2102" r="2102"/>
          <a:stretch>
            <a:fillRect/>
          </a:stretch>
        </p:blipFill>
        <p:spPr/>
      </p:pic>
    </p:spTree>
    <p:extLst>
      <p:ext uri="{BB962C8B-B14F-4D97-AF65-F5344CB8AC3E}">
        <p14:creationId xmlns:p14="http://schemas.microsoft.com/office/powerpoint/2010/main" val="22270443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rcRect l="4334" r="4334"/>
          <a:stretch>
            <a:fillRect/>
          </a:stretch>
        </p:blipFill>
        <p:spPr/>
      </p:pic>
    </p:spTree>
    <p:extLst>
      <p:ext uri="{BB962C8B-B14F-4D97-AF65-F5344CB8AC3E}">
        <p14:creationId xmlns:p14="http://schemas.microsoft.com/office/powerpoint/2010/main" val="5071114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rcRect t="1159" b="1159"/>
          <a:stretch>
            <a:fillRect/>
          </a:stretch>
        </p:blipFill>
        <p:spPr/>
      </p:pic>
    </p:spTree>
    <p:extLst>
      <p:ext uri="{BB962C8B-B14F-4D97-AF65-F5344CB8AC3E}">
        <p14:creationId xmlns:p14="http://schemas.microsoft.com/office/powerpoint/2010/main" val="296153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rcRect l="6037" r="6037"/>
          <a:stretch>
            <a:fillRect/>
          </a:stretch>
        </p:blipFill>
        <p:spPr/>
      </p:pic>
    </p:spTree>
    <p:extLst>
      <p:ext uri="{BB962C8B-B14F-4D97-AF65-F5344CB8AC3E}">
        <p14:creationId xmlns:p14="http://schemas.microsoft.com/office/powerpoint/2010/main" val="38824864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rcRect l="3703" r="3703"/>
          <a:stretch>
            <a:fillRect/>
          </a:stretch>
        </p:blipFill>
        <p:spPr/>
      </p:pic>
    </p:spTree>
    <p:extLst>
      <p:ext uri="{BB962C8B-B14F-4D97-AF65-F5344CB8AC3E}">
        <p14:creationId xmlns:p14="http://schemas.microsoft.com/office/powerpoint/2010/main" val="20590756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rcRect l="5953" r="5953"/>
          <a:stretch>
            <a:fillRect/>
          </a:stretch>
        </p:blipFill>
        <p:spPr/>
      </p:pic>
    </p:spTree>
    <p:extLst>
      <p:ext uri="{BB962C8B-B14F-4D97-AF65-F5344CB8AC3E}">
        <p14:creationId xmlns:p14="http://schemas.microsoft.com/office/powerpoint/2010/main" val="16622039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rcRect l="4028" r="4028"/>
          <a:stretch>
            <a:fillRect/>
          </a:stretch>
        </p:blipFill>
        <p:spPr/>
      </p:pic>
    </p:spTree>
    <p:extLst>
      <p:ext uri="{BB962C8B-B14F-4D97-AF65-F5344CB8AC3E}">
        <p14:creationId xmlns:p14="http://schemas.microsoft.com/office/powerpoint/2010/main" val="39468668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rcRect l="2969" r="2969"/>
          <a:stretch>
            <a:fillRect/>
          </a:stretch>
        </p:blipFill>
        <p:spPr/>
      </p:pic>
    </p:spTree>
    <p:extLst>
      <p:ext uri="{BB962C8B-B14F-4D97-AF65-F5344CB8AC3E}">
        <p14:creationId xmlns:p14="http://schemas.microsoft.com/office/powerpoint/2010/main" val="41122656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2667000"/>
            <a:ext cx="7315200" cy="1154097"/>
          </a:xfrm>
        </p:spPr>
        <p:txBody>
          <a:bodyPr>
            <a:normAutofit fontScale="90000"/>
          </a:bodyPr>
          <a:lstStyle/>
          <a:p>
            <a:r>
              <a:rPr lang="en-US" dirty="0"/>
              <a:t>Case Study: </a:t>
            </a:r>
            <a:br>
              <a:rPr lang="en-US" dirty="0"/>
            </a:br>
            <a:r>
              <a:rPr lang="en-US" b="1" i="1" dirty="0"/>
              <a:t>Ophthalmology Department Model</a:t>
            </a:r>
            <a:endParaRPr lang="en-US" i="1" dirty="0"/>
          </a:p>
        </p:txBody>
      </p:sp>
      <p:graphicFrame>
        <p:nvGraphicFramePr>
          <p:cNvPr id="1026" name="Object 2"/>
          <p:cNvGraphicFramePr>
            <a:graphicFrameLocks noChangeAspect="1"/>
          </p:cNvGraphicFramePr>
          <p:nvPr/>
        </p:nvGraphicFramePr>
        <p:xfrm>
          <a:off x="5867400" y="5943600"/>
          <a:ext cx="2957512" cy="685800"/>
        </p:xfrm>
        <a:graphic>
          <a:graphicData uri="http://schemas.openxmlformats.org/presentationml/2006/ole">
            <mc:AlternateContent xmlns:mc="http://schemas.openxmlformats.org/markup-compatibility/2006">
              <mc:Choice xmlns:v="urn:schemas-microsoft-com:vml" Requires="v">
                <p:oleObj spid="_x0000_s1041" name="Packager Shell Object" showAsIcon="1" r:id="rId3" imgW="2957760" imgH="685440" progId="Package">
                  <p:embed/>
                </p:oleObj>
              </mc:Choice>
              <mc:Fallback>
                <p:oleObj name="Packager Shell Object" showAsIcon="1" r:id="rId3" imgW="2957760" imgH="685440" progId="Package">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67400" y="5943600"/>
                        <a:ext cx="2957512" cy="685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rcRect l="235" r="235"/>
          <a:stretch>
            <a:fillRect/>
          </a:stretch>
        </p:blipFill>
        <p:spPr/>
      </p:pic>
    </p:spTree>
    <p:extLst>
      <p:ext uri="{BB962C8B-B14F-4D97-AF65-F5344CB8AC3E}">
        <p14:creationId xmlns:p14="http://schemas.microsoft.com/office/powerpoint/2010/main" val="3388338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rcRect t="9339" b="9339"/>
          <a:stretch>
            <a:fillRect/>
          </a:stretch>
        </p:blipFill>
        <p:spPr/>
      </p:pic>
    </p:spTree>
    <p:extLst>
      <p:ext uri="{BB962C8B-B14F-4D97-AF65-F5344CB8AC3E}">
        <p14:creationId xmlns:p14="http://schemas.microsoft.com/office/powerpoint/2010/main" val="31867060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rcRect l="836" r="836"/>
          <a:stretch>
            <a:fillRect/>
          </a:stretch>
        </p:blipFill>
        <p:spPr/>
      </p:pic>
    </p:spTree>
    <p:extLst>
      <p:ext uri="{BB962C8B-B14F-4D97-AF65-F5344CB8AC3E}">
        <p14:creationId xmlns:p14="http://schemas.microsoft.com/office/powerpoint/2010/main" val="30891139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rcRect t="2562" b="2562"/>
          <a:stretch>
            <a:fillRect/>
          </a:stretch>
        </p:blipFill>
        <p:spPr/>
      </p:pic>
    </p:spTree>
    <p:extLst>
      <p:ext uri="{BB962C8B-B14F-4D97-AF65-F5344CB8AC3E}">
        <p14:creationId xmlns:p14="http://schemas.microsoft.com/office/powerpoint/2010/main" val="23463147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rcRect t="8900" b="8900"/>
          <a:stretch>
            <a:fillRect/>
          </a:stretch>
        </p:blipFill>
        <p:spPr/>
      </p:pic>
    </p:spTree>
    <p:extLst>
      <p:ext uri="{BB962C8B-B14F-4D97-AF65-F5344CB8AC3E}">
        <p14:creationId xmlns:p14="http://schemas.microsoft.com/office/powerpoint/2010/main" val="26754677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3425302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rcRect t="8671" b="8671"/>
          <a:stretch>
            <a:fillRect/>
          </a:stretch>
        </p:blipFill>
        <p:spPr/>
      </p:pic>
    </p:spTree>
    <p:extLst>
      <p:ext uri="{BB962C8B-B14F-4D97-AF65-F5344CB8AC3E}">
        <p14:creationId xmlns:p14="http://schemas.microsoft.com/office/powerpoint/2010/main" val="5555425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4417259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28600"/>
            <a:ext cx="7315200" cy="1154097"/>
          </a:xfrm>
        </p:spPr>
        <p:txBody>
          <a:bodyPr/>
          <a:lstStyle/>
          <a:p>
            <a:r>
              <a:rPr lang="en-US" dirty="0"/>
              <a:t>Business Logic</a:t>
            </a:r>
          </a:p>
        </p:txBody>
      </p:sp>
      <p:sp>
        <p:nvSpPr>
          <p:cNvPr id="3" name="Content Placeholder 2"/>
          <p:cNvSpPr>
            <a:spLocks noGrp="1"/>
          </p:cNvSpPr>
          <p:nvPr>
            <p:ph idx="1"/>
          </p:nvPr>
        </p:nvSpPr>
        <p:spPr>
          <a:xfrm>
            <a:off x="914400" y="1828800"/>
            <a:ext cx="7620000" cy="4876800"/>
          </a:xfrm>
        </p:spPr>
        <p:txBody>
          <a:bodyPr>
            <a:normAutofit/>
          </a:bodyPr>
          <a:lstStyle/>
          <a:p>
            <a:r>
              <a:rPr lang="en-US" dirty="0"/>
              <a:t>In this section of the tutorial we will build a model of a typical ophthalmology unit. Patients arrive to the department to undergo the </a:t>
            </a:r>
            <a:r>
              <a:rPr lang="en-US" dirty="0" err="1"/>
              <a:t>ophthalmoscopy</a:t>
            </a:r>
            <a:r>
              <a:rPr lang="en-US" dirty="0"/>
              <a:t> procedure. They are held in the waiting room and wait for ophthalmologists to come and make an examination. The procedure is held in the procedure room. When a doctor arrives, patient moves to empty procedure room escorted by the doctor. The procedure is performed using an ophthalmoscope. Ophthalmoscopes are stored in the storage room and are taken by doctors just before the procedure begins. Following the procedure, the doctor transports the ophthalmoscope back to the storage room and returns to the staffroom, and the patient leaves the ophthalmology department.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1026" name="Picture 2"/>
          <p:cNvPicPr>
            <a:picLocks noChangeAspect="1" noChangeArrowheads="1"/>
          </p:cNvPicPr>
          <p:nvPr/>
        </p:nvPicPr>
        <p:blipFill>
          <a:blip r:embed="rId2" cstate="print"/>
          <a:srcRect/>
          <a:stretch>
            <a:fillRect/>
          </a:stretch>
        </p:blipFill>
        <p:spPr bwMode="auto">
          <a:xfrm>
            <a:off x="1905000" y="457200"/>
            <a:ext cx="6553200" cy="6113656"/>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What’s needed</a:t>
            </a:r>
          </a:p>
        </p:txBody>
      </p:sp>
      <p:sp>
        <p:nvSpPr>
          <p:cNvPr id="3" name="Content Placeholder 2"/>
          <p:cNvSpPr>
            <a:spLocks noGrp="1"/>
          </p:cNvSpPr>
          <p:nvPr>
            <p:ph idx="1"/>
          </p:nvPr>
        </p:nvSpPr>
        <p:spPr/>
        <p:txBody>
          <a:bodyPr/>
          <a:lstStyle/>
          <a:p>
            <a:r>
              <a:rPr lang="en-US" dirty="0"/>
              <a:t>Modules</a:t>
            </a:r>
          </a:p>
          <a:p>
            <a:pPr lvl="1"/>
            <a:r>
              <a:rPr lang="en-US" dirty="0"/>
              <a:t>Move To</a:t>
            </a:r>
          </a:p>
          <a:p>
            <a:pPr lvl="1"/>
            <a:r>
              <a:rPr lang="en-US" dirty="0"/>
              <a:t>Size</a:t>
            </a:r>
          </a:p>
          <a:p>
            <a:pPr lvl="1"/>
            <a:r>
              <a:rPr lang="en-US" dirty="0"/>
              <a:t>Resource Attach</a:t>
            </a:r>
          </a:p>
          <a:p>
            <a:pPr lvl="1"/>
            <a:r>
              <a:rPr lang="en-US" dirty="0"/>
              <a:t>Release</a:t>
            </a:r>
          </a:p>
          <a:p>
            <a:pPr lvl="1"/>
            <a:r>
              <a:rPr lang="en-US" dirty="0"/>
              <a:t>Resource Pool</a:t>
            </a:r>
          </a:p>
          <a:p>
            <a:pPr lvl="1"/>
            <a:r>
              <a:rPr lang="en-US" dirty="0"/>
              <a:t>Resource Task Start/End</a:t>
            </a:r>
          </a:p>
          <a:p>
            <a:pPr lvl="1"/>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New concepts/modules</a:t>
            </a:r>
          </a:p>
        </p:txBody>
      </p:sp>
      <p:sp>
        <p:nvSpPr>
          <p:cNvPr id="3" name="Content Placeholder 2"/>
          <p:cNvSpPr>
            <a:spLocks noGrp="1"/>
          </p:cNvSpPr>
          <p:nvPr>
            <p:ph idx="1"/>
          </p:nvPr>
        </p:nvSpPr>
        <p:spPr/>
        <p:txBody>
          <a:bodyPr/>
          <a:lstStyle/>
          <a:p>
            <a:r>
              <a:rPr lang="en-US" dirty="0"/>
              <a:t>Parameter</a:t>
            </a:r>
          </a:p>
          <a:p>
            <a:r>
              <a:rPr lang="en-US" dirty="0"/>
              <a:t>Controls</a:t>
            </a:r>
          </a:p>
          <a:p>
            <a:pPr lvl="1"/>
            <a:r>
              <a:rPr lang="en-US" dirty="0"/>
              <a:t>Button</a:t>
            </a:r>
          </a:p>
          <a:p>
            <a:pPr lvl="1"/>
            <a:r>
              <a:rPr lang="en-US" dirty="0"/>
              <a:t>Slider</a:t>
            </a:r>
          </a:p>
          <a:p>
            <a:pPr lvl="1"/>
            <a:r>
              <a:rPr lang="en-US" dirty="0"/>
              <a: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Phase 1 Tasks</a:t>
            </a:r>
          </a:p>
        </p:txBody>
      </p:sp>
      <p:sp>
        <p:nvSpPr>
          <p:cNvPr id="3" name="Content Placeholder 2"/>
          <p:cNvSpPr>
            <a:spLocks noGrp="1"/>
          </p:cNvSpPr>
          <p:nvPr>
            <p:ph idx="1"/>
          </p:nvPr>
        </p:nvSpPr>
        <p:spPr/>
        <p:txBody>
          <a:bodyPr/>
          <a:lstStyle/>
          <a:p>
            <a:r>
              <a:rPr lang="en-US" dirty="0"/>
              <a:t>Build the model</a:t>
            </a:r>
          </a:p>
          <a:p>
            <a:pPr lvl="1"/>
            <a:r>
              <a:rPr lang="en-US" dirty="0"/>
              <a:t>Define “agents”</a:t>
            </a:r>
          </a:p>
          <a:p>
            <a:pPr lvl="1"/>
            <a:r>
              <a:rPr lang="en-US" dirty="0"/>
              <a:t>Business logic -&gt; models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Phase 2 Tasks</a:t>
            </a:r>
          </a:p>
        </p:txBody>
      </p:sp>
      <p:sp>
        <p:nvSpPr>
          <p:cNvPr id="3" name="Content Placeholder 2"/>
          <p:cNvSpPr>
            <a:spLocks noGrp="1"/>
          </p:cNvSpPr>
          <p:nvPr>
            <p:ph idx="1"/>
          </p:nvPr>
        </p:nvSpPr>
        <p:spPr/>
        <p:txBody>
          <a:bodyPr/>
          <a:lstStyle/>
          <a:p>
            <a:r>
              <a:rPr lang="en-US" dirty="0"/>
              <a:t>Enhance Animation</a:t>
            </a:r>
          </a:p>
          <a:p>
            <a:pPr lvl="1"/>
            <a:r>
              <a:rPr lang="en-US" dirty="0"/>
              <a:t>Walls </a:t>
            </a:r>
          </a:p>
          <a:p>
            <a:pPr lvl="1"/>
            <a:r>
              <a:rPr lang="en-US" dirty="0"/>
              <a:t>Floor plans</a:t>
            </a:r>
          </a:p>
          <a:p>
            <a:pPr lvl="1"/>
            <a:r>
              <a:rPr lang="en-US" dirty="0"/>
              <a: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Debugging &amp; troubleshooting</a:t>
            </a:r>
          </a:p>
        </p:txBody>
      </p:sp>
      <p:sp>
        <p:nvSpPr>
          <p:cNvPr id="3" name="Content Placeholder 2"/>
          <p:cNvSpPr>
            <a:spLocks noGrp="1"/>
          </p:cNvSpPr>
          <p:nvPr>
            <p:ph idx="1"/>
          </p:nvPr>
        </p:nvSpPr>
        <p:spPr/>
        <p:txBody>
          <a:bodyPr/>
          <a:lstStyle/>
          <a:p>
            <a:r>
              <a:rPr lang="en-US" dirty="0"/>
              <a:t>Step runs</a:t>
            </a:r>
          </a:p>
          <a:p>
            <a:r>
              <a:rPr lang="en-US" dirty="0"/>
              <a:t>Dive into Java?</a:t>
            </a:r>
          </a:p>
          <a:p>
            <a:r>
              <a:rPr lang="en-US" dirty="0"/>
              <a:t>…</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erspective">
  <a:themeElements>
    <a:clrScheme name="Perspective">
      <a:dk1>
        <a:sysClr val="windowText" lastClr="000000"/>
      </a:dk1>
      <a:lt1>
        <a:sysClr val="window" lastClr="FFFFFF"/>
      </a:lt1>
      <a:dk2>
        <a:srgbClr val="283138"/>
      </a:dk2>
      <a:lt2>
        <a:srgbClr val="FF8600"/>
      </a:lt2>
      <a:accent1>
        <a:srgbClr val="838D9B"/>
      </a:accent1>
      <a:accent2>
        <a:srgbClr val="D2610C"/>
      </a:accent2>
      <a:accent3>
        <a:srgbClr val="80716A"/>
      </a:accent3>
      <a:accent4>
        <a:srgbClr val="94147C"/>
      </a:accent4>
      <a:accent5>
        <a:srgbClr val="5D5AD2"/>
      </a:accent5>
      <a:accent6>
        <a:srgbClr val="6F6C7D"/>
      </a:accent6>
      <a:hlink>
        <a:srgbClr val="6187E3"/>
      </a:hlink>
      <a:folHlink>
        <a:srgbClr val="7B8EB8"/>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erspective">
      <a:fillStyleLst>
        <a:solidFill>
          <a:schemeClr val="phClr"/>
        </a:solidFill>
        <a:gradFill rotWithShape="1">
          <a:gsLst>
            <a:gs pos="0">
              <a:schemeClr val="phClr">
                <a:tint val="50000"/>
                <a:alpha val="100000"/>
                <a:satMod val="160000"/>
                <a:lumMod val="105000"/>
              </a:schemeClr>
            </a:gs>
            <a:gs pos="41000">
              <a:schemeClr val="phClr">
                <a:tint val="57000"/>
                <a:satMod val="180000"/>
                <a:lumMod val="99000"/>
              </a:schemeClr>
            </a:gs>
            <a:gs pos="100000">
              <a:schemeClr val="phClr">
                <a:tint val="80000"/>
                <a:satMod val="200000"/>
                <a:lumMod val="104000"/>
              </a:schemeClr>
            </a:gs>
          </a:gsLst>
          <a:lin ang="5400000" scaled="1"/>
        </a:gradFill>
        <a:gradFill rotWithShape="1">
          <a:gsLst>
            <a:gs pos="0">
              <a:schemeClr val="phClr">
                <a:tint val="96000"/>
                <a:satMod val="130000"/>
                <a:lumMod val="114000"/>
              </a:schemeClr>
            </a:gs>
            <a:gs pos="60000">
              <a:schemeClr val="phClr">
                <a:tint val="100000"/>
                <a:satMod val="106000"/>
                <a:lumMod val="110000"/>
              </a:schemeClr>
            </a:gs>
            <a:gs pos="100000">
              <a:schemeClr val="ph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50800" dist="38100" dir="5400000" rotWithShape="0">
              <a:srgbClr val="000000">
                <a:alpha val="28000"/>
              </a:srgbClr>
            </a:outerShdw>
          </a:effectLst>
        </a:effectStyle>
        <a:effectStyle>
          <a:effectLst>
            <a:outerShdw blurRad="47625" dist="38100" dir="5400000" sy="98000" rotWithShape="0">
              <a:srgbClr val="000000">
                <a:alpha val="48000"/>
              </a:srgbClr>
            </a:outerShdw>
          </a:effectLst>
          <a:scene3d>
            <a:camera prst="orthographicFront">
              <a:rot lat="0" lon="0" rev="0"/>
            </a:camera>
            <a:lightRig rig="twoPt" dir="br">
              <a:rot lat="0" lon="0" rev="8700000"/>
            </a:lightRig>
          </a:scene3d>
          <a:sp3d prstMaterial="matte">
            <a:bevelT w="25400" h="53975"/>
          </a:sp3d>
        </a:effectStyle>
        <a:effectStyle>
          <a:effectLst>
            <a:reflection blurRad="12700" stA="24000" endPos="28000" dist="50800" dir="5400000" sy="-100000" rotWithShape="0"/>
          </a:effectLst>
          <a:scene3d>
            <a:camera prst="orthographicFront">
              <a:rot lat="0" lon="0" rev="0"/>
            </a:camera>
            <a:lightRig rig="threePt" dir="t">
              <a:rot lat="0" lon="0" rev="4800000"/>
            </a:lightRig>
          </a:scene3d>
          <a:sp3d>
            <a:bevelT w="69850" h="31750"/>
          </a:sp3d>
        </a:effectStyle>
      </a:effectStyleLst>
      <a:bgFillStyleLst>
        <a:solidFill>
          <a:schemeClr val="phClr"/>
        </a:solidFill>
        <a:gradFill rotWithShape="1">
          <a:gsLst>
            <a:gs pos="0">
              <a:schemeClr val="phClr">
                <a:tint val="100000"/>
                <a:shade val="80000"/>
                <a:satMod val="100000"/>
                <a:lumMod val="100000"/>
              </a:schemeClr>
            </a:gs>
            <a:gs pos="65000">
              <a:schemeClr val="phClr">
                <a:tint val="100000"/>
                <a:shade val="95000"/>
                <a:satMod val="100000"/>
                <a:lumMod val="100000"/>
              </a:schemeClr>
            </a:gs>
            <a:gs pos="100000">
              <a:schemeClr val="phClr">
                <a:tint val="88000"/>
                <a:shade val="100000"/>
                <a:satMod val="400000"/>
                <a:lumMod val="100000"/>
              </a:schemeClr>
            </a:gs>
          </a:gsLst>
          <a:lin ang="5400000" scaled="0"/>
        </a:gradFill>
        <a:blipFill rotWithShape="1">
          <a:blip xmlns:r="http://schemas.openxmlformats.org/officeDocument/2006/relationships" r:embed="rId1">
            <a:duotone>
              <a:schemeClr val="phClr">
                <a:tint val="95000"/>
                <a:satMod val="90000"/>
              </a:schemeClr>
              <a:schemeClr val="phClr">
                <a:shade val="92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Perspective</Template>
  <TotalTime>20389</TotalTime>
  <Words>119</Words>
  <Application>Microsoft Macintosh PowerPoint</Application>
  <PresentationFormat>On-screen Show (4:3)</PresentationFormat>
  <Paragraphs>35</Paragraphs>
  <Slides>27</Slides>
  <Notes>1</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27</vt:i4>
      </vt:variant>
    </vt:vector>
  </HeadingPairs>
  <TitlesOfParts>
    <vt:vector size="34" baseType="lpstr">
      <vt:lpstr>宋体</vt:lpstr>
      <vt:lpstr>Arial</vt:lpstr>
      <vt:lpstr>Calibri</vt:lpstr>
      <vt:lpstr>Edwardian Script ITC</vt:lpstr>
      <vt:lpstr>Wingdings</vt:lpstr>
      <vt:lpstr>Perspective</vt:lpstr>
      <vt:lpstr>Packager Shell Object</vt:lpstr>
      <vt:lpstr>Advanced Applications of Systems Modeling  &amp;Simulation</vt:lpstr>
      <vt:lpstr>Case Study:  Ophthalmology Department Model</vt:lpstr>
      <vt:lpstr>Business Logic</vt:lpstr>
      <vt:lpstr>PowerPoint Presentation</vt:lpstr>
      <vt:lpstr>What’s needed</vt:lpstr>
      <vt:lpstr>New concepts/modules</vt:lpstr>
      <vt:lpstr>Phase 1 Tasks</vt:lpstr>
      <vt:lpstr>Phase 2 Tasks</vt:lpstr>
      <vt:lpstr>Debugging &amp; troubleshooting</vt:lpstr>
      <vt:lpstr>Screenshots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16.0010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Advanced Optimization via Simulation</dc:title>
  <dc:creator>Xueping Li</dc:creator>
  <cp:lastModifiedBy>Microsoft Office User</cp:lastModifiedBy>
  <cp:revision>96</cp:revision>
  <dcterms:created xsi:type="dcterms:W3CDTF">2006-08-16T00:00:00Z</dcterms:created>
  <dcterms:modified xsi:type="dcterms:W3CDTF">2018-03-01T17:26:11Z</dcterms:modified>
</cp:coreProperties>
</file>