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343" r:id="rId3"/>
    <p:sldId id="345" r:id="rId4"/>
    <p:sldId id="346" r:id="rId5"/>
    <p:sldId id="347" r:id="rId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009B"/>
    <a:srgbClr val="008000"/>
    <a:srgbClr val="00FF03"/>
    <a:srgbClr val="00CC00"/>
    <a:srgbClr val="FF0000"/>
    <a:srgbClr val="FFFF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703" autoAdjust="0"/>
  </p:normalViewPr>
  <p:slideViewPr>
    <p:cSldViewPr snapToGrid="0">
      <p:cViewPr>
        <p:scale>
          <a:sx n="100" d="100"/>
          <a:sy n="100" d="100"/>
        </p:scale>
        <p:origin x="-1880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 snapToGrid="0">
      <p:cViewPr varScale="1">
        <p:scale>
          <a:sx n="55" d="100"/>
          <a:sy n="55" d="100"/>
        </p:scale>
        <p:origin x="-1056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4375150" y="7010400"/>
            <a:ext cx="49403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207" tIns="47604" rIns="95207" bIns="47604">
            <a:spAutoFit/>
          </a:bodyPr>
          <a:lstStyle/>
          <a:p>
            <a:pPr algn="r" defTabSz="952500"/>
            <a:r>
              <a:rPr lang="en-US" sz="1200"/>
              <a:t>Chapt. 5 -- Handout  </a:t>
            </a:r>
            <a:fld id="{79EC5318-A64B-4C10-B47F-AE6DEC7EE4E6}" type="slidenum">
              <a:rPr lang="en-US" sz="1200"/>
              <a:pPr algn="r" defTabSz="952500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16530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t" anchorCtr="0" compatLnSpc="1">
            <a:prstTxWarp prst="textNoShape">
              <a:avLst/>
            </a:prstTxWarp>
          </a:bodyPr>
          <a:lstStyle>
            <a:lvl1pPr defTabSz="95250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t" anchorCtr="0" compatLnSpc="1">
            <a:prstTxWarp prst="textNoShape">
              <a:avLst/>
            </a:prstTxWarp>
          </a:bodyPr>
          <a:lstStyle>
            <a:lvl1pPr algn="r" defTabSz="952500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b" anchorCtr="0" compatLnSpc="1">
            <a:prstTxWarp prst="textNoShape">
              <a:avLst/>
            </a:prstTxWarp>
          </a:bodyPr>
          <a:lstStyle>
            <a:lvl1pPr defTabSz="952500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b" anchorCtr="0" compatLnSpc="1">
            <a:prstTxWarp prst="textNoShape">
              <a:avLst/>
            </a:prstTxWarp>
          </a:bodyPr>
          <a:lstStyle>
            <a:lvl1pPr algn="r" defTabSz="952500">
              <a:defRPr sz="1200"/>
            </a:lvl1pPr>
          </a:lstStyle>
          <a:p>
            <a:fld id="{75D497AC-9240-4222-9211-6D9F9DD294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04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63B96-4EE3-4CAC-8EC5-0F3D748D5D3B}" type="slidenum">
              <a:rPr lang="en-US"/>
              <a:pPr/>
              <a:t>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r>
              <a:rPr lang="en-US" smtClean="0"/>
              <a:t>Slide </a:t>
            </a:r>
            <a:fld id="{AC8F73A8-DC35-4D5A-BF8C-2829FBB7E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5B86088B-70FC-42C2-8262-763F6F152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562BA6D4-89B1-4FF6-BD15-F30BCE10F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E5FFBB3-1ADE-4E09-8ED1-E9F9881AF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3E6DE4E-66F9-48BB-B85C-CDD91F199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r>
              <a:rPr lang="en-US" smtClean="0"/>
              <a:t>Slide </a:t>
            </a:r>
            <a:fld id="{24CDE5F2-2D06-480D-B1E6-8D5C5CF81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8D730BC-5925-4436-94D3-96841BE3C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3209A724-7C57-471B-8246-B6DF52B2B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8336187-0C32-4395-9838-2190F4EDB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F5E097B-B485-4057-A31F-EF7780863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10/27/16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5D449813-0B77-4A29-992F-AB38C8A3F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03313" y="1063625"/>
            <a:ext cx="7364412" cy="3200400"/>
          </a:xfrm>
          <a:noFill/>
        </p:spPr>
        <p:txBody>
          <a:bodyPr anchor="t" anchorCtr="1"/>
          <a:lstStyle/>
          <a:p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Case Study: //Mini-project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Economic Order Quantity Model</a:t>
            </a:r>
            <a:endParaRPr lang="en-US" sz="4000" i="1" dirty="0" smtClean="0"/>
          </a:p>
        </p:txBody>
      </p:sp>
      <p:sp>
        <p:nvSpPr>
          <p:cNvPr id="205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3225491" y="4057766"/>
            <a:ext cx="4044950" cy="12255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Dr. </a:t>
            </a:r>
            <a:r>
              <a:rPr lang="en-US" sz="2400" dirty="0" err="1" smtClean="0"/>
              <a:t>Xueping</a:t>
            </a:r>
            <a:r>
              <a:rPr lang="en-US" sz="2400" dirty="0" smtClean="0"/>
              <a:t> Li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University of Tennessee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9BE1AA0-C527-4EF6-967A-C2A24730CB86}" type="slidenum">
              <a:rPr lang="en-US"/>
              <a:pPr/>
              <a:t>1</a:t>
            </a:fld>
            <a:endParaRPr 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Please refer to the enclosed </a:t>
            </a:r>
            <a:r>
              <a:rPr lang="en-US" dirty="0" err="1" smtClean="0"/>
              <a:t>pdf</a:t>
            </a:r>
            <a:r>
              <a:rPr lang="en-US" dirty="0" smtClean="0"/>
              <a:t> file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(EOQ Model.pdf which is from chapter 2 </a:t>
            </a:r>
            <a:r>
              <a:rPr lang="en-US" smtClean="0"/>
              <a:t>of the </a:t>
            </a:r>
            <a:r>
              <a:rPr lang="en-US" i="1" smtClean="0"/>
              <a:t>Factory </a:t>
            </a:r>
            <a:r>
              <a:rPr lang="en-US" i="1" dirty="0" smtClean="0"/>
              <a:t>Physics</a:t>
            </a:r>
            <a:r>
              <a:rPr lang="en-US" dirty="0" smtClean="0"/>
              <a:t> book)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it using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55"/>
          </a:xfrm>
        </p:spPr>
        <p:txBody>
          <a:bodyPr>
            <a:normAutofit/>
          </a:bodyPr>
          <a:lstStyle/>
          <a:p>
            <a:r>
              <a:rPr lang="en-US" dirty="0" smtClean="0"/>
              <a:t>Questions/Requirements:</a:t>
            </a:r>
          </a:p>
          <a:p>
            <a:pPr lvl="1"/>
            <a:r>
              <a:rPr lang="en-US" dirty="0" smtClean="0"/>
              <a:t>Build a base simulation model</a:t>
            </a:r>
          </a:p>
          <a:p>
            <a:pPr lvl="1"/>
            <a:r>
              <a:rPr lang="en-US" dirty="0" smtClean="0"/>
              <a:t>Based on the base model, use </a:t>
            </a:r>
            <a:r>
              <a:rPr lang="en-US" dirty="0" err="1" smtClean="0"/>
              <a:t>OptQuest</a:t>
            </a:r>
            <a:r>
              <a:rPr lang="en-US" dirty="0" smtClean="0"/>
              <a:t> (Optimization in </a:t>
            </a:r>
            <a:r>
              <a:rPr lang="en-US" dirty="0" err="1" smtClean="0"/>
              <a:t>AnyLogic</a:t>
            </a:r>
            <a:r>
              <a:rPr lang="en-US" dirty="0" smtClean="0"/>
              <a:t>) to find out the optimal order quantity for the problem. (</a:t>
            </a:r>
            <a:r>
              <a:rPr lang="en-US" i="1" dirty="0" smtClean="0"/>
              <a:t>Tip: it should be close to the closed-form Q* on page 51 of the reference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it using Simulation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What’s the long-run average of cost ($/unit) if the Q is 100? Use Parameter Variation can run 1000 replications and make a plot of the cost. </a:t>
            </a:r>
          </a:p>
          <a:p>
            <a:pPr lvl="1"/>
            <a:r>
              <a:rPr lang="en-US" dirty="0" smtClean="0"/>
              <a:t>What’s the long-run average of cost ($/unit) if the Q is 200? Use Parameter Variation can run 1000 replications and make a plot of the cost.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Tip/</a:t>
            </a:r>
            <a:r>
              <a:rPr lang="en-US" dirty="0" smtClean="0">
                <a:solidFill>
                  <a:srgbClr val="FF0000"/>
                </a:solidFill>
              </a:rPr>
              <a:t>Warning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use the closed form solution and “embed” into your simulation model to get the answer!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42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14232</TotalTime>
  <Words>206</Words>
  <Application>Microsoft Macintosh PowerPoint</Application>
  <PresentationFormat>On-screen Show (4:3)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Case Study: //Mini-project   The Economic Order Quantity Model</vt:lpstr>
      <vt:lpstr>Problem description</vt:lpstr>
      <vt:lpstr>Solve it using Simulation</vt:lpstr>
      <vt:lpstr>Solve it using Simulation (cont.)</vt:lpstr>
      <vt:lpstr>Tip/Warning</vt:lpstr>
    </vt:vector>
  </TitlesOfParts>
  <Company>Simulation with Arena, 4th ed.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5 -- Modeling Detailed Operations</dc:title>
  <dc:creator>Dr. Xueping Li</dc:creator>
  <cp:lastModifiedBy>XUEPING LI</cp:lastModifiedBy>
  <cp:revision>788</cp:revision>
  <dcterms:created xsi:type="dcterms:W3CDTF">2001-06-23T20:49:48Z</dcterms:created>
  <dcterms:modified xsi:type="dcterms:W3CDTF">2016-10-28T02:39:35Z</dcterms:modified>
</cp:coreProperties>
</file>