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7" r:id="rId3"/>
    <p:sldId id="336" r:id="rId4"/>
    <p:sldId id="340" r:id="rId5"/>
    <p:sldId id="339" r:id="rId6"/>
    <p:sldId id="346" r:id="rId7"/>
    <p:sldId id="343" r:id="rId8"/>
    <p:sldId id="344" r:id="rId9"/>
    <p:sldId id="345" r:id="rId10"/>
    <p:sldId id="341" r:id="rId11"/>
    <p:sldId id="342" r:id="rId12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0009B"/>
    <a:srgbClr val="008000"/>
    <a:srgbClr val="00FF03"/>
    <a:srgbClr val="00CC00"/>
    <a:srgbClr val="FF0000"/>
    <a:srgbClr val="FFFF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-8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14"/>
    </p:cViewPr>
  </p:sorterViewPr>
  <p:notesViewPr>
    <p:cSldViewPr snapToGrid="0">
      <p:cViewPr varScale="1">
        <p:scale>
          <a:sx n="55" d="100"/>
          <a:sy n="55" d="100"/>
        </p:scale>
        <p:origin x="-1056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4375150" y="7010400"/>
            <a:ext cx="49403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207" tIns="47604" rIns="95207" bIns="47604">
            <a:spAutoFit/>
          </a:bodyPr>
          <a:lstStyle/>
          <a:p>
            <a:pPr algn="r" defTabSz="952500"/>
            <a:r>
              <a:rPr lang="en-US" sz="1200"/>
              <a:t>Chapt. 5 -- Handout  </a:t>
            </a:r>
            <a:fld id="{79EC5318-A64B-4C10-B47F-AE6DEC7EE4E6}" type="slidenum">
              <a:rPr lang="en-US" sz="1200"/>
              <a:pPr algn="r" defTabSz="952500"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04471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t" anchorCtr="0" compatLnSpc="1">
            <a:prstTxWarp prst="textNoShape">
              <a:avLst/>
            </a:prstTxWarp>
          </a:bodyPr>
          <a:lstStyle>
            <a:lvl1pPr defTabSz="95250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t" anchorCtr="0" compatLnSpc="1">
            <a:prstTxWarp prst="textNoShape">
              <a:avLst/>
            </a:prstTxWarp>
          </a:bodyPr>
          <a:lstStyle>
            <a:lvl1pPr algn="r" defTabSz="952500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b" anchorCtr="0" compatLnSpc="1">
            <a:prstTxWarp prst="textNoShape">
              <a:avLst/>
            </a:prstTxWarp>
          </a:bodyPr>
          <a:lstStyle>
            <a:lvl1pPr defTabSz="952500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2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07" tIns="47604" rIns="95207" bIns="47604" numCol="1" anchor="b" anchorCtr="0" compatLnSpc="1">
            <a:prstTxWarp prst="textNoShape">
              <a:avLst/>
            </a:prstTxWarp>
          </a:bodyPr>
          <a:lstStyle>
            <a:lvl1pPr algn="r" defTabSz="952500">
              <a:defRPr sz="1200"/>
            </a:lvl1pPr>
          </a:lstStyle>
          <a:p>
            <a:fld id="{75D497AC-9240-4222-9211-6D9F9DD294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67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363B96-4EE3-4CAC-8EC5-0F3D748D5D3B}" type="slidenum">
              <a:rPr lang="en-US"/>
              <a:pPr/>
              <a:t>1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B1DCF-28FF-48E0-8C35-37046699B9E8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Slide </a:t>
            </a:r>
            <a:fld id="{AC8F73A8-DC35-4D5A-BF8C-2829FBB7E8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5B86088B-70FC-42C2-8262-763F6F152E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r>
              <a:rPr lang="en-US" smtClean="0"/>
              <a:t>Slide </a:t>
            </a:r>
            <a:fld id="{562BA6D4-89B1-4FF6-BD15-F30BCE10FD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Slide </a:t>
            </a:r>
            <a:fld id="{7E5FFBB3-1ADE-4E09-8ED1-E9F9881AF8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r>
              <a:rPr lang="en-US" smtClean="0"/>
              <a:t>Slide </a:t>
            </a:r>
            <a:fld id="{23E6DE4E-66F9-48BB-B85C-CDD91F1995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r>
              <a:rPr lang="en-US" smtClean="0"/>
              <a:t>Slide </a:t>
            </a:r>
            <a:fld id="{24CDE5F2-2D06-480D-B1E6-8D5C5CF814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Slide </a:t>
            </a:r>
            <a:fld id="{78D730BC-5925-4436-94D3-96841BE3C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Slide </a:t>
            </a:r>
            <a:fld id="{3209A724-7C57-471B-8246-B6DF52B2BA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Simulation with Arena, 4</a:t>
            </a:r>
            <a:r>
              <a:rPr lang="en-US" baseline="30000" smtClean="0"/>
              <a:t>th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Slide </a:t>
            </a:r>
            <a:fld id="{78336187-0C32-4395-9838-2190F4EDB4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r>
              <a:rPr lang="en-US" smtClean="0"/>
              <a:t>Slide </a:t>
            </a:r>
            <a:fld id="{7F5E097B-B485-4057-A31F-EF77808636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4/5/16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Slide </a:t>
            </a:r>
            <a:fld id="{5D449813-0B77-4A29-992F-AB38C8A3F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>
            <a:solidFill>
              <a:srgbClr val="00009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281113" y="2054225"/>
            <a:ext cx="6581775" cy="3200400"/>
          </a:xfrm>
          <a:noFill/>
        </p:spPr>
        <p:txBody>
          <a:bodyPr anchor="t" anchorCtr="1"/>
          <a:lstStyle/>
          <a:p>
            <a:pPr eaLnBrk="1" hangingPunct="1"/>
            <a: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charset="-122"/>
              </a:rPr>
              <a:t>Case Study:</a:t>
            </a:r>
            <a:br>
              <a:rPr lang="en-US" altLang="zh-CN" dirty="0" smtClean="0">
                <a:solidFill>
                  <a:schemeClr val="bg2">
                    <a:lumMod val="60000"/>
                    <a:lumOff val="40000"/>
                  </a:schemeClr>
                </a:solidFill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A Stochastic Inspection System</a:t>
            </a:r>
            <a:endParaRPr lang="en-US" sz="4000" dirty="0" smtClean="0"/>
          </a:p>
        </p:txBody>
      </p:sp>
      <p:sp>
        <p:nvSpPr>
          <p:cNvPr id="205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2368240" y="6092709"/>
            <a:ext cx="6623359" cy="765291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Dr. Xueping Li, University of Tennessee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27000"/>
            <a:ext cx="9144000" cy="7694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Optimization via simulation</a:t>
            </a:r>
            <a:endParaRPr 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Closed form</a:t>
            </a:r>
            <a:br>
              <a:rPr lang="en-US" altLang="zh-CN" dirty="0">
                <a:ea typeface="宋体" charset="-122"/>
              </a:rPr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zh-CN" i="1" dirty="0" smtClean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T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* = </a:t>
            </a:r>
            <a:r>
              <a:rPr lang="en-US" altLang="zh-CN" i="1" dirty="0" err="1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Sqrt</a:t>
            </a:r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ea typeface="宋体" charset="-122"/>
              </a:rPr>
              <a:t>(2K/(h*Lambda))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6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if the holding cost is </a:t>
            </a:r>
            <a:r>
              <a:rPr lang="en-US" i="1" dirty="0" smtClean="0"/>
              <a:t>f(</a:t>
            </a:r>
            <a:r>
              <a:rPr lang="en-US" i="1" dirty="0" err="1" smtClean="0"/>
              <a:t>n_t</a:t>
            </a:r>
            <a:r>
              <a:rPr lang="en-US" i="1" dirty="0" smtClean="0"/>
              <a:t>) </a:t>
            </a:r>
            <a:r>
              <a:rPr lang="en-US" dirty="0" smtClean="0"/>
              <a:t>per time unit, in which </a:t>
            </a:r>
            <a:r>
              <a:rPr lang="en-US" i="1" dirty="0" err="1" smtClean="0"/>
              <a:t>n_t</a:t>
            </a:r>
            <a:r>
              <a:rPr lang="en-US" dirty="0" smtClean="0"/>
              <a:t> is the number of items and </a:t>
            </a:r>
            <a:r>
              <a:rPr lang="en-US" i="1" dirty="0" smtClean="0"/>
              <a:t>f</a:t>
            </a:r>
            <a:r>
              <a:rPr lang="en-US" dirty="0" smtClean="0"/>
              <a:t> is a function, e.g., </a:t>
            </a:r>
            <a:r>
              <a:rPr lang="en-US" i="1" dirty="0" smtClean="0"/>
              <a:t>f(x) = </a:t>
            </a:r>
            <a:r>
              <a:rPr lang="en-US" i="1" dirty="0" err="1" smtClean="0"/>
              <a:t>xlog</a:t>
            </a:r>
            <a:r>
              <a:rPr lang="en-US" i="1" dirty="0" smtClean="0"/>
              <a:t>(x+5)</a:t>
            </a:r>
            <a:r>
              <a:rPr lang="en-US" dirty="0" smtClean="0"/>
              <a:t>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2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>
                <a:ea typeface="宋体" charset="-122"/>
              </a:rPr>
              <a:t>Preparation: 	</a:t>
            </a: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Slide </a:t>
            </a:r>
            <a:fld id="{FB871BC7-C4EA-4527-9350-598971BA0236}" type="slidenum">
              <a:rPr lang="en-US"/>
              <a:pPr/>
              <a:t>2</a:t>
            </a:fld>
            <a:endParaRPr lang="en-US"/>
          </a:p>
        </p:txBody>
      </p:sp>
      <p:sp>
        <p:nvSpPr>
          <p:cNvPr id="307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Hold Module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How to create a “signal” module?</a:t>
            </a:r>
          </a:p>
          <a:p>
            <a:pPr lvl="2" eaLnBrk="1" hangingPunct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A 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Stochastic </a:t>
            </a:r>
            <a:r>
              <a:rPr lang="en-US" altLang="zh-CN">
                <a:solidFill>
                  <a:schemeClr val="accent2"/>
                </a:solidFill>
                <a:ea typeface="宋体" charset="-12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ea typeface="宋体" charset="-122"/>
              </a:rPr>
              <a:t>nspection </a:t>
            </a:r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System</a:t>
            </a: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Slide </a:t>
            </a:r>
            <a:fld id="{C33ECA70-8BD1-4D29-B4D3-3A44923E7CA4}" type="slidenum">
              <a:rPr lang="en-US"/>
              <a:pPr/>
              <a:t>3</a:t>
            </a:fld>
            <a:endParaRPr lang="en-US"/>
          </a:p>
        </p:txBody>
      </p:sp>
      <p:sp>
        <p:nvSpPr>
          <p:cNvPr id="512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54162"/>
            <a:ext cx="8686800" cy="52149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dirty="0" smtClean="0"/>
              <a:t>In a nuclear plant, some parts that need inspection (or some special treatment) arrive according to a Poisson process with rate </a:t>
            </a:r>
            <a:r>
              <a:rPr lang="en-US" sz="2600" dirty="0" err="1" smtClean="0">
                <a:solidFill>
                  <a:srgbClr val="FF0000"/>
                </a:solidFill>
              </a:rPr>
              <a:t>Lumbda</a:t>
            </a:r>
            <a:r>
              <a:rPr lang="en-US" sz="2600" dirty="0" smtClean="0"/>
              <a:t>. Every </a:t>
            </a:r>
            <a:r>
              <a:rPr lang="en-US" sz="2600" dirty="0" smtClean="0">
                <a:solidFill>
                  <a:srgbClr val="FF0000"/>
                </a:solidFill>
              </a:rPr>
              <a:t>T</a:t>
            </a:r>
            <a:r>
              <a:rPr lang="en-US" sz="2600" dirty="0" smtClean="0"/>
              <a:t> time units the system is inspected and at each inspection time all messages present (if any) are cleared from the system (this process takes almost no time). A fixed cost of </a:t>
            </a:r>
            <a:r>
              <a:rPr lang="en-US" sz="2600" dirty="0" smtClean="0">
                <a:solidFill>
                  <a:srgbClr val="FF0000"/>
                </a:solidFill>
              </a:rPr>
              <a:t>K</a:t>
            </a:r>
            <a:r>
              <a:rPr lang="en-US" sz="2600" dirty="0" smtClean="0"/>
              <a:t>&gt;0 is incurred for each inspection. Also, for each item there is a holding cost of </a:t>
            </a:r>
            <a:r>
              <a:rPr lang="en-US" sz="2600" dirty="0" smtClean="0">
                <a:solidFill>
                  <a:srgbClr val="FF0000"/>
                </a:solidFill>
              </a:rPr>
              <a:t>h</a:t>
            </a:r>
            <a:r>
              <a:rPr lang="en-US" sz="2600" dirty="0" smtClean="0"/>
              <a:t>&gt;0 per unit time the item has to wait before it is cleared from the system. We wish to determine the optimal value of T for which the long-run average cost per unit time is minimal.</a:t>
            </a:r>
            <a:endParaRPr lang="en-US" altLang="zh-CN" sz="2600" dirty="0" smtClean="0">
              <a:ea typeface="宋体" charset="-122"/>
            </a:endParaRPr>
          </a:p>
          <a:p>
            <a:pPr eaLnBrk="1" hangingPunct="1"/>
            <a:r>
              <a:rPr lang="en-US" altLang="zh-CN" sz="2600" dirty="0" smtClean="0">
                <a:ea typeface="宋体" charset="-122"/>
              </a:rPr>
              <a:t>Let K=50, h=1, </a:t>
            </a:r>
            <a:r>
              <a:rPr lang="en-US" altLang="zh-CN" sz="2600" dirty="0" err="1" smtClean="0">
                <a:ea typeface="宋体" charset="-122"/>
              </a:rPr>
              <a:t>Lumbda</a:t>
            </a:r>
            <a:r>
              <a:rPr lang="en-US" altLang="zh-CN" sz="2600" dirty="0" smtClean="0">
                <a:ea typeface="宋体" charset="-122"/>
              </a:rPr>
              <a:t>=1. What’s the T*?</a:t>
            </a:r>
          </a:p>
          <a:p>
            <a:pPr eaLnBrk="1" hangingPunct="1"/>
            <a:r>
              <a:rPr lang="en-US" sz="2600" dirty="0" smtClean="0">
                <a:ea typeface="宋体" charset="-122"/>
              </a:rPr>
              <a:t>How about K=500, h=0.01, </a:t>
            </a:r>
            <a:r>
              <a:rPr lang="en-US" sz="2600" dirty="0" err="1" smtClean="0">
                <a:ea typeface="宋体" charset="-122"/>
              </a:rPr>
              <a:t>Lumbda</a:t>
            </a:r>
            <a:r>
              <a:rPr lang="en-US" sz="2600" dirty="0" smtClean="0">
                <a:ea typeface="宋体" charset="-122"/>
              </a:rPr>
              <a:t>=1?</a:t>
            </a:r>
            <a:endParaRPr lang="en-US" sz="26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the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Discussions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Slide </a:t>
            </a:r>
            <a:fld id="{7C879A39-BBEE-4E10-88D2-92B950AB0BFE}" type="slidenum">
              <a:rPr lang="en-US"/>
              <a:pPr/>
              <a:t>5</a:t>
            </a:fld>
            <a:endParaRPr lang="en-US"/>
          </a:p>
        </p:txBody>
      </p:sp>
      <p:sp>
        <p:nvSpPr>
          <p:cNvPr id="614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How to find out the optimal T*?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Trial &amp; error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Optimization techniques/DOE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7883553" cy="4531487"/>
          </a:xfrm>
        </p:spPr>
        <p:txBody>
          <a:bodyPr/>
          <a:lstStyle/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Build a base model</a:t>
            </a:r>
          </a:p>
          <a:p>
            <a:pPr lvl="1"/>
            <a:r>
              <a:rPr lang="en-US" dirty="0" smtClean="0"/>
              <a:t>Identify control/decision variables</a:t>
            </a:r>
          </a:p>
          <a:p>
            <a:pPr lvl="1"/>
            <a:r>
              <a:rPr lang="en-US" dirty="0" smtClean="0"/>
              <a:t>Create an “optimization” model – </a:t>
            </a:r>
            <a:r>
              <a:rPr lang="en-US" dirty="0" err="1" smtClean="0"/>
              <a:t>OptQuest</a:t>
            </a:r>
            <a:endParaRPr lang="en-US" dirty="0" smtClean="0"/>
          </a:p>
          <a:p>
            <a:pPr lvl="1"/>
            <a:r>
              <a:rPr lang="en-US" dirty="0" smtClean="0"/>
              <a:t>Change the decision variables from “fix” to “design”</a:t>
            </a:r>
          </a:p>
          <a:p>
            <a:pPr lvl="1"/>
            <a:r>
              <a:rPr lang="en-US" dirty="0" smtClean="0"/>
              <a:t>Configure parameters, constraints, replications etc.</a:t>
            </a:r>
          </a:p>
          <a:p>
            <a:pPr lvl="1"/>
            <a:r>
              <a:rPr lang="en-US" dirty="0" smtClean="0"/>
              <a:t>Optimize!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4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-2072" r="297"/>
          <a:stretch/>
        </p:blipFill>
        <p:spPr>
          <a:xfrm>
            <a:off x="3942527" y="1723941"/>
            <a:ext cx="4626429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1293586"/>
            <a:ext cx="3369302" cy="290648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5201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3821" b="-38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8596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Slide </a:t>
            </a:r>
            <a:fld id="{DBA04E76-333C-427A-AF9B-5584597187C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3454" b="-34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3521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15885</TotalTime>
  <Words>333</Words>
  <Application>Microsoft Macintosh PowerPoint</Application>
  <PresentationFormat>On-screen Show (4:3)</PresentationFormat>
  <Paragraphs>40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Case Study: A Stochastic Inspection System</vt:lpstr>
      <vt:lpstr>Preparation:  </vt:lpstr>
      <vt:lpstr>A Stochastic Inspection System</vt:lpstr>
      <vt:lpstr>Build the model</vt:lpstr>
      <vt:lpstr>Discussions</vt:lpstr>
      <vt:lpstr>OptQuest</vt:lpstr>
      <vt:lpstr>OptQuest</vt:lpstr>
      <vt:lpstr>PowerPoint Presentation</vt:lpstr>
      <vt:lpstr>PowerPoint Presentation</vt:lpstr>
      <vt:lpstr>Closed form </vt:lpstr>
      <vt:lpstr>Extension?</vt:lpstr>
    </vt:vector>
  </TitlesOfParts>
  <Company>Simulation with Arena, 4th ed.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5 -- Modeling Detailed Operations</dc:title>
  <dc:creator>Dr. Xueping Li</dc:creator>
  <cp:lastModifiedBy>Xueping Li</cp:lastModifiedBy>
  <cp:revision>778</cp:revision>
  <dcterms:created xsi:type="dcterms:W3CDTF">2001-06-23T20:49:48Z</dcterms:created>
  <dcterms:modified xsi:type="dcterms:W3CDTF">2016-04-05T13:02:34Z</dcterms:modified>
</cp:coreProperties>
</file>