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43" r:id="rId3"/>
    <p:sldId id="347" r:id="rId4"/>
    <p:sldId id="345" r:id="rId5"/>
    <p:sldId id="346" r:id="rId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B"/>
    <a:srgbClr val="008000"/>
    <a:srgbClr val="00FF03"/>
    <a:srgbClr val="00CC00"/>
    <a:srgbClr val="FF0000"/>
    <a:srgbClr val="FF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2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 snapToGrid="0">
      <p:cViewPr varScale="1">
        <p:scale>
          <a:sx n="55" d="100"/>
          <a:sy n="55" d="100"/>
        </p:scale>
        <p:origin x="-1056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375150" y="7010400"/>
            <a:ext cx="49403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207" tIns="47604" rIns="95207" bIns="47604">
            <a:spAutoFit/>
          </a:bodyPr>
          <a:lstStyle/>
          <a:p>
            <a:pPr algn="r" defTabSz="952500"/>
            <a:r>
              <a:rPr lang="en-US" sz="1200"/>
              <a:t>Chapt. 5 -- Handout  </a:t>
            </a:r>
            <a:fld id="{79EC5318-A64B-4C10-B47F-AE6DEC7EE4E6}" type="slidenum">
              <a:rPr lang="en-US" sz="1200"/>
              <a:pPr algn="r" defTabSz="952500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653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fld id="{75D497AC-9240-4222-9211-6D9F9DD2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63B96-4EE3-4CAC-8EC5-0F3D748D5D3B}" type="slidenum">
              <a:rPr lang="en-US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r>
              <a:rPr lang="en-US" smtClean="0"/>
              <a:t>Slide </a:t>
            </a:r>
            <a:fld id="{AC8F73A8-DC35-4D5A-BF8C-2829FBB7E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B86088B-70FC-42C2-8262-763F6F152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62BA6D4-89B1-4FF6-BD15-F30BCE10F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E5FFBB3-1ADE-4E09-8ED1-E9F9881AF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E6DE4E-66F9-48BB-B85C-CDD91F199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r>
              <a:rPr lang="en-US" smtClean="0"/>
              <a:t>Slide </a:t>
            </a:r>
            <a:fld id="{24CDE5F2-2D06-480D-B1E6-8D5C5CF81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8D730BC-5925-4436-94D3-96841BE3C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3209A724-7C57-471B-8246-B6DF52B2B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8336187-0C32-4395-9838-2190F4EDB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F5E097B-B485-4057-A31F-EF7780863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11/8/16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5D449813-0B77-4A29-992F-AB38C8A3F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03313" y="1063625"/>
            <a:ext cx="6581775" cy="3200400"/>
          </a:xfrm>
          <a:noFill/>
        </p:spPr>
        <p:txBody>
          <a:bodyPr anchor="t" anchorCtr="1"/>
          <a:lstStyle/>
          <a:p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Case Study: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dirty="0" smtClean="0"/>
              <a:t> Newsvendor Problem</a:t>
            </a:r>
            <a:endParaRPr lang="en-US" sz="4000" i="1" dirty="0" smtClean="0"/>
          </a:p>
        </p:txBody>
      </p:sp>
      <p:sp>
        <p:nvSpPr>
          <p:cNvPr id="205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406341" y="3972041"/>
            <a:ext cx="4044950" cy="12255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Dr. </a:t>
            </a:r>
            <a:r>
              <a:rPr lang="en-US" sz="2400" dirty="0" err="1" smtClean="0"/>
              <a:t>Xueping</a:t>
            </a:r>
            <a:r>
              <a:rPr lang="en-US" sz="2400" dirty="0" smtClean="0"/>
              <a:t> Li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University of Tennessee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9BE1AA0-C527-4EF6-967A-C2A24730CB86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Rupert sells daily newspapers on street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Rupert buys for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= $0.55 each, sells for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$1.00 each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morning, Rupert buys </a:t>
            </a:r>
            <a:r>
              <a:rPr lang="en-US" i="1" dirty="0" smtClean="0">
                <a:solidFill>
                  <a:srgbClr val="008000"/>
                </a:solidFill>
              </a:rPr>
              <a:t>q</a:t>
            </a:r>
            <a:r>
              <a:rPr lang="en-US" dirty="0" smtClean="0"/>
              <a:t> copies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q</a:t>
            </a:r>
            <a:r>
              <a:rPr lang="en-US" dirty="0" smtClean="0"/>
              <a:t> is a fixed number, same every day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Demand during a day: 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= max (</a:t>
            </a: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/>
              <a:t>X</a:t>
            </a:r>
            <a:r>
              <a:rPr lang="en-US" dirty="0" smtClean="0">
                <a:sym typeface="Symbol" pitchFamily="18" charset="2"/>
              </a:rPr>
              <a:t></a:t>
            </a:r>
            <a:r>
              <a:rPr lang="en-US" dirty="0" smtClean="0"/>
              <a:t>, 0)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X</a:t>
            </a:r>
            <a:r>
              <a:rPr lang="en-US" dirty="0" smtClean="0"/>
              <a:t> ~ normal (</a:t>
            </a:r>
            <a:r>
              <a:rPr lang="en-US" i="1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dirty="0" smtClean="0"/>
              <a:t> = 135.7, </a:t>
            </a:r>
            <a:r>
              <a:rPr lang="en-US" i="1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27.1), from historical 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/>
              <a:t>X</a:t>
            </a:r>
            <a:r>
              <a:rPr lang="en-US" dirty="0" smtClean="0">
                <a:sym typeface="Symbol" pitchFamily="18" charset="2"/>
              </a:rPr>
              <a:t> rounds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 to nearest integer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CC00"/>
                </a:solidFill>
              </a:rPr>
              <a:t>q</a:t>
            </a:r>
            <a:r>
              <a:rPr lang="en-US" dirty="0" smtClean="0"/>
              <a:t>, satisfy all demand, and </a:t>
            </a:r>
            <a:r>
              <a:rPr lang="en-US" i="1" dirty="0" smtClean="0">
                <a:solidFill>
                  <a:srgbClr val="00CC00"/>
                </a:solidFill>
              </a:rPr>
              <a:t>q</a:t>
            </a:r>
            <a:r>
              <a:rPr lang="en-US" dirty="0" smtClean="0"/>
              <a:t> –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dirty="0" smtClean="0"/>
              <a:t> 0 left over, sell for scrap at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= $0.03 each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&gt; </a:t>
            </a:r>
            <a:r>
              <a:rPr lang="en-US" i="1" dirty="0" smtClean="0">
                <a:solidFill>
                  <a:srgbClr val="00CC00"/>
                </a:solidFill>
              </a:rPr>
              <a:t>q</a:t>
            </a:r>
            <a:r>
              <a:rPr lang="en-US" dirty="0" smtClean="0"/>
              <a:t>, sells out (sells all </a:t>
            </a:r>
            <a:r>
              <a:rPr lang="en-US" i="1" dirty="0" smtClean="0"/>
              <a:t>q</a:t>
            </a:r>
            <a:r>
              <a:rPr lang="en-US" dirty="0" smtClean="0"/>
              <a:t> copies), no scrap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missed out on </a:t>
            </a:r>
            <a:r>
              <a:rPr lang="en-US" i="1" dirty="0" smtClean="0"/>
              <a:t>D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rgbClr val="00CC00"/>
                </a:solidFill>
              </a:rPr>
              <a:t>q</a:t>
            </a:r>
            <a:r>
              <a:rPr lang="en-US" dirty="0" smtClean="0"/>
              <a:t> &gt; 0 sales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What should </a:t>
            </a:r>
            <a:r>
              <a:rPr lang="en-US" i="1" u="sng" dirty="0" smtClean="0">
                <a:solidFill>
                  <a:srgbClr val="00CC00"/>
                </a:solidFill>
              </a:rPr>
              <a:t>q</a:t>
            </a:r>
            <a:r>
              <a:rPr lang="en-US" u="sng" dirty="0" smtClean="0"/>
              <a:t> be?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 using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model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Tips:</a:t>
            </a:r>
          </a:p>
          <a:p>
            <a:pPr lvl="2"/>
            <a:r>
              <a:rPr lang="en-US" dirty="0" smtClean="0"/>
              <a:t>Conversion of double data to int.</a:t>
            </a:r>
          </a:p>
          <a:p>
            <a:pPr lvl="3"/>
            <a:r>
              <a:rPr lang="en-US" dirty="0" smtClean="0"/>
              <a:t>E.g. (</a:t>
            </a:r>
            <a:r>
              <a:rPr lang="en-US" dirty="0" err="1" smtClean="0"/>
              <a:t>int</a:t>
            </a:r>
            <a:r>
              <a:rPr lang="en-US" dirty="0" smtClean="0"/>
              <a:t>)normal (sigma, mu)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using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What’s the profit if </a:t>
            </a:r>
            <a:r>
              <a:rPr lang="en-US" dirty="0"/>
              <a:t>Rupert bought </a:t>
            </a:r>
            <a:r>
              <a:rPr lang="en-US" dirty="0" smtClean="0"/>
              <a:t>100 news papers? </a:t>
            </a:r>
          </a:p>
          <a:p>
            <a:pPr lvl="2"/>
            <a:r>
              <a:rPr lang="en-US" dirty="0" smtClean="0"/>
              <a:t>1. Using random seed 1, one run only</a:t>
            </a:r>
          </a:p>
          <a:p>
            <a:pPr lvl="2"/>
            <a:r>
              <a:rPr lang="en-US" dirty="0" smtClean="0"/>
              <a:t>2. What’s his long-term expected profit? Using multiple runs (1000). Add a plot showing the profit of each run. Add a “statistics” to calculate the overall mean profit.</a:t>
            </a:r>
          </a:p>
          <a:p>
            <a:pPr lvl="1"/>
            <a:r>
              <a:rPr lang="en-US" dirty="0" smtClean="0"/>
              <a:t>What’s the profit if </a:t>
            </a:r>
            <a:r>
              <a:rPr lang="en-US" dirty="0"/>
              <a:t>Rupert bought </a:t>
            </a:r>
            <a:r>
              <a:rPr lang="en-US" dirty="0" smtClean="0"/>
              <a:t>200 news papers? </a:t>
            </a:r>
          </a:p>
          <a:p>
            <a:pPr lvl="2"/>
            <a:r>
              <a:rPr lang="en-US" dirty="0" smtClean="0"/>
              <a:t>1. Using random seed 2, one run only</a:t>
            </a:r>
          </a:p>
          <a:p>
            <a:pPr lvl="2"/>
            <a:r>
              <a:rPr lang="en-US" dirty="0" smtClean="0"/>
              <a:t>2. Long-term expected profit. Using multiple runs (1000). </a:t>
            </a:r>
            <a:r>
              <a:rPr lang="en-US" dirty="0"/>
              <a:t>Add a plot showing the profit of each run</a:t>
            </a:r>
            <a:r>
              <a:rPr lang="en-US" dirty="0" smtClean="0"/>
              <a:t>.</a:t>
            </a:r>
            <a:r>
              <a:rPr lang="en-US" dirty="0"/>
              <a:t> Add a “statistics” to calculate the overall mean profit.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using Simulation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What’s Rupert’s long-term strategy (how many news papers to buy) and his expected profit? (Use </a:t>
            </a:r>
            <a:r>
              <a:rPr lang="en-US" dirty="0" err="1" smtClean="0"/>
              <a:t>OptQuest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14222</TotalTime>
  <Words>338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Case Study:  Newsvendor Problem</vt:lpstr>
      <vt:lpstr>Setup</vt:lpstr>
      <vt:lpstr>Solve it using Simulation</vt:lpstr>
      <vt:lpstr>Solve it using Simulation</vt:lpstr>
      <vt:lpstr>Solve it using Simulation (cont.)</vt:lpstr>
    </vt:vector>
  </TitlesOfParts>
  <Company>Simulation with Arena, 4th ed.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5 -- Modeling Detailed Operations</dc:title>
  <dc:creator>Dr. Xueping Li</dc:creator>
  <cp:lastModifiedBy>Xueping Li</cp:lastModifiedBy>
  <cp:revision>786</cp:revision>
  <dcterms:created xsi:type="dcterms:W3CDTF">2001-06-23T20:49:48Z</dcterms:created>
  <dcterms:modified xsi:type="dcterms:W3CDTF">2016-11-08T16:31:26Z</dcterms:modified>
</cp:coreProperties>
</file>