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handoutMasterIdLst>
    <p:handoutMasterId r:id="rId10"/>
  </p:handoutMasterIdLst>
  <p:sldIdLst>
    <p:sldId id="256" r:id="rId2"/>
    <p:sldId id="343" r:id="rId3"/>
    <p:sldId id="341" r:id="rId4"/>
    <p:sldId id="337" r:id="rId5"/>
    <p:sldId id="342" r:id="rId6"/>
    <p:sldId id="340" r:id="rId7"/>
    <p:sldId id="339" r:id="rId8"/>
  </p:sldIdLst>
  <p:sldSz cx="9144000" cy="6858000" type="screen4x3"/>
  <p:notesSz cx="9601200" cy="73152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00009B"/>
    <a:srgbClr val="008000"/>
    <a:srgbClr val="00FF03"/>
    <a:srgbClr val="00CC00"/>
    <a:srgbClr val="FF0000"/>
    <a:srgbClr val="FFFF99"/>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autoAdjust="0"/>
    <p:restoredTop sz="94660" autoAdjust="0"/>
  </p:normalViewPr>
  <p:slideViewPr>
    <p:cSldViewPr snapToGrid="0">
      <p:cViewPr varScale="1">
        <p:scale>
          <a:sx n="100" d="100"/>
          <a:sy n="100" d="100"/>
        </p:scale>
        <p:origin x="-1824" y="-10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1314"/>
    </p:cViewPr>
  </p:sorterViewPr>
  <p:notesViewPr>
    <p:cSldViewPr snapToGrid="0">
      <p:cViewPr varScale="1">
        <p:scale>
          <a:sx n="55" d="100"/>
          <a:sy n="55" d="100"/>
        </p:scale>
        <p:origin x="-1056" y="-96"/>
      </p:cViewPr>
      <p:guideLst>
        <p:guide orient="horz" pos="2304"/>
        <p:guide pos="3024"/>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414" name="Text Box 6"/>
          <p:cNvSpPr txBox="1">
            <a:spLocks noChangeArrowheads="1"/>
          </p:cNvSpPr>
          <p:nvPr/>
        </p:nvSpPr>
        <p:spPr bwMode="auto">
          <a:xfrm>
            <a:off x="4375150" y="7010400"/>
            <a:ext cx="4940300" cy="215900"/>
          </a:xfrm>
          <a:prstGeom prst="rect">
            <a:avLst/>
          </a:prstGeom>
          <a:noFill/>
          <a:ln w="9525">
            <a:noFill/>
            <a:miter lim="800000"/>
            <a:headEnd/>
            <a:tailEnd/>
          </a:ln>
          <a:effectLst/>
        </p:spPr>
        <p:txBody>
          <a:bodyPr lIns="95207" tIns="47604" rIns="95207" bIns="47604">
            <a:spAutoFit/>
          </a:bodyPr>
          <a:lstStyle/>
          <a:p>
            <a:pPr algn="r" defTabSz="952500"/>
            <a:r>
              <a:rPr lang="en-US" sz="1200"/>
              <a:t>Chapt. 5 -- Handout  </a:t>
            </a:r>
            <a:fld id="{79EC5318-A64B-4C10-B47F-AE6DEC7EE4E6}" type="slidenum">
              <a:rPr lang="en-US" sz="1200"/>
              <a:pPr algn="r" defTabSz="952500"/>
              <a:t>‹#›</a:t>
            </a:fld>
            <a:endParaRPr lang="en-US" sz="1200"/>
          </a:p>
        </p:txBody>
      </p:sp>
    </p:spTree>
    <p:extLst>
      <p:ext uri="{BB962C8B-B14F-4D97-AF65-F5344CB8AC3E}">
        <p14:creationId xmlns:p14="http://schemas.microsoft.com/office/powerpoint/2010/main" val="39520025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162425" cy="366713"/>
          </a:xfrm>
          <a:prstGeom prst="rect">
            <a:avLst/>
          </a:prstGeom>
          <a:noFill/>
          <a:ln w="9525">
            <a:noFill/>
            <a:miter lim="800000"/>
            <a:headEnd/>
            <a:tailEnd/>
          </a:ln>
          <a:effectLst/>
        </p:spPr>
        <p:txBody>
          <a:bodyPr vert="horz" wrap="square" lIns="95207" tIns="47604" rIns="95207" bIns="47604" numCol="1" anchor="t" anchorCtr="0" compatLnSpc="1">
            <a:prstTxWarp prst="textNoShape">
              <a:avLst/>
            </a:prstTxWarp>
          </a:bodyPr>
          <a:lstStyle>
            <a:lvl1pPr defTabSz="952500">
              <a:defRPr sz="1200"/>
            </a:lvl1pPr>
          </a:lstStyle>
          <a:p>
            <a:endParaRPr lang="en-US"/>
          </a:p>
        </p:txBody>
      </p:sp>
      <p:sp>
        <p:nvSpPr>
          <p:cNvPr id="5123" name="Rectangle 3"/>
          <p:cNvSpPr>
            <a:spLocks noGrp="1" noChangeArrowheads="1"/>
          </p:cNvSpPr>
          <p:nvPr>
            <p:ph type="dt" idx="1"/>
          </p:nvPr>
        </p:nvSpPr>
        <p:spPr bwMode="auto">
          <a:xfrm>
            <a:off x="5438775" y="0"/>
            <a:ext cx="4162425" cy="366713"/>
          </a:xfrm>
          <a:prstGeom prst="rect">
            <a:avLst/>
          </a:prstGeom>
          <a:noFill/>
          <a:ln w="9525">
            <a:noFill/>
            <a:miter lim="800000"/>
            <a:headEnd/>
            <a:tailEnd/>
          </a:ln>
          <a:effectLst/>
        </p:spPr>
        <p:txBody>
          <a:bodyPr vert="horz" wrap="square" lIns="95207" tIns="47604" rIns="95207" bIns="47604" numCol="1" anchor="t" anchorCtr="0" compatLnSpc="1">
            <a:prstTxWarp prst="textNoShape">
              <a:avLst/>
            </a:prstTxWarp>
          </a:bodyPr>
          <a:lstStyle>
            <a:lvl1pPr algn="r" defTabSz="952500">
              <a:defRPr sz="1200"/>
            </a:lvl1pPr>
          </a:lstStyle>
          <a:p>
            <a:endParaRPr lang="en-US"/>
          </a:p>
        </p:txBody>
      </p:sp>
      <p:sp>
        <p:nvSpPr>
          <p:cNvPr id="7172" name="Rectangle 4"/>
          <p:cNvSpPr>
            <a:spLocks noGrp="1" noRot="1" noChangeAspect="1" noChangeArrowheads="1" noTextEdit="1"/>
          </p:cNvSpPr>
          <p:nvPr>
            <p:ph type="sldImg" idx="2"/>
          </p:nvPr>
        </p:nvSpPr>
        <p:spPr bwMode="auto">
          <a:xfrm>
            <a:off x="2971800" y="547688"/>
            <a:ext cx="3657600" cy="27432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1281113" y="3475038"/>
            <a:ext cx="7038975" cy="3292475"/>
          </a:xfrm>
          <a:prstGeom prst="rect">
            <a:avLst/>
          </a:prstGeom>
          <a:noFill/>
          <a:ln w="9525">
            <a:noFill/>
            <a:miter lim="800000"/>
            <a:headEnd/>
            <a:tailEnd/>
          </a:ln>
          <a:effectLst/>
        </p:spPr>
        <p:txBody>
          <a:bodyPr vert="horz" wrap="square" lIns="95207" tIns="47604" rIns="95207" bIns="4760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6948488"/>
            <a:ext cx="4162425" cy="366712"/>
          </a:xfrm>
          <a:prstGeom prst="rect">
            <a:avLst/>
          </a:prstGeom>
          <a:noFill/>
          <a:ln w="9525">
            <a:noFill/>
            <a:miter lim="800000"/>
            <a:headEnd/>
            <a:tailEnd/>
          </a:ln>
          <a:effectLst/>
        </p:spPr>
        <p:txBody>
          <a:bodyPr vert="horz" wrap="square" lIns="95207" tIns="47604" rIns="95207" bIns="47604" numCol="1" anchor="b" anchorCtr="0" compatLnSpc="1">
            <a:prstTxWarp prst="textNoShape">
              <a:avLst/>
            </a:prstTxWarp>
          </a:bodyPr>
          <a:lstStyle>
            <a:lvl1pPr defTabSz="952500">
              <a:defRPr sz="1200"/>
            </a:lvl1pPr>
          </a:lstStyle>
          <a:p>
            <a:endParaRPr lang="en-US"/>
          </a:p>
        </p:txBody>
      </p:sp>
      <p:sp>
        <p:nvSpPr>
          <p:cNvPr id="5127" name="Rectangle 7"/>
          <p:cNvSpPr>
            <a:spLocks noGrp="1" noChangeArrowheads="1"/>
          </p:cNvSpPr>
          <p:nvPr>
            <p:ph type="sldNum" sz="quarter" idx="5"/>
          </p:nvPr>
        </p:nvSpPr>
        <p:spPr bwMode="auto">
          <a:xfrm>
            <a:off x="5438775" y="6948488"/>
            <a:ext cx="4162425" cy="366712"/>
          </a:xfrm>
          <a:prstGeom prst="rect">
            <a:avLst/>
          </a:prstGeom>
          <a:noFill/>
          <a:ln w="9525">
            <a:noFill/>
            <a:miter lim="800000"/>
            <a:headEnd/>
            <a:tailEnd/>
          </a:ln>
          <a:effectLst/>
        </p:spPr>
        <p:txBody>
          <a:bodyPr vert="horz" wrap="square" lIns="95207" tIns="47604" rIns="95207" bIns="47604" numCol="1" anchor="b" anchorCtr="0" compatLnSpc="1">
            <a:prstTxWarp prst="textNoShape">
              <a:avLst/>
            </a:prstTxWarp>
          </a:bodyPr>
          <a:lstStyle>
            <a:lvl1pPr algn="r" defTabSz="952500">
              <a:defRPr sz="1200"/>
            </a:lvl1pPr>
          </a:lstStyle>
          <a:p>
            <a:fld id="{75D497AC-9240-4222-9211-6D9F9DD2944A}" type="slidenum">
              <a:rPr lang="en-US"/>
              <a:pPr/>
              <a:t>‹#›</a:t>
            </a:fld>
            <a:endParaRPr lang="en-US"/>
          </a:p>
        </p:txBody>
      </p:sp>
    </p:spTree>
    <p:extLst>
      <p:ext uri="{BB962C8B-B14F-4D97-AF65-F5344CB8AC3E}">
        <p14:creationId xmlns:p14="http://schemas.microsoft.com/office/powerpoint/2010/main" val="7893504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p>
            <a:fld id="{72363B96-4EE3-4CAC-8EC5-0F3D748D5D3B}" type="slidenum">
              <a:rPr lang="en-US"/>
              <a:pPr/>
              <a:t>1</a:t>
            </a:fld>
            <a:endParaRPr 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pPr>
              <a:defRPr/>
            </a:pPr>
            <a:r>
              <a:rPr lang="en-US" smtClean="0"/>
              <a:t>Simulation with Arena, 4</a:t>
            </a:r>
            <a:r>
              <a:rPr lang="en-US" baseline="30000" smtClean="0"/>
              <a:t>th</a:t>
            </a:r>
            <a:r>
              <a:rPr lang="en-US" smtClean="0"/>
              <a:t> ed.</a:t>
            </a:r>
            <a:endParaRPr lang="en-US"/>
          </a:p>
        </p:txBody>
      </p:sp>
      <p:sp>
        <p:nvSpPr>
          <p:cNvPr id="2" name="Footer Placeholder 1"/>
          <p:cNvSpPr>
            <a:spLocks noGrp="1"/>
          </p:cNvSpPr>
          <p:nvPr>
            <p:ph type="ftr" sz="quarter" idx="11"/>
          </p:nvPr>
        </p:nvSpPr>
        <p:spPr/>
        <p:txBody>
          <a:bodyPr/>
          <a:lstStyle/>
          <a:p>
            <a:endParaRPr kumimoji="0" lang="en-US"/>
          </a:p>
        </p:txBody>
      </p:sp>
      <p:sp>
        <p:nvSpPr>
          <p:cNvPr id="15" name="Slide Number Placeholder 14"/>
          <p:cNvSpPr>
            <a:spLocks noGrp="1"/>
          </p:cNvSpPr>
          <p:nvPr>
            <p:ph type="sldNum" sz="quarter" idx="12"/>
          </p:nvPr>
        </p:nvSpPr>
        <p:spPr>
          <a:xfrm>
            <a:off x="8229600" y="6473952"/>
            <a:ext cx="758952" cy="246888"/>
          </a:xfrm>
        </p:spPr>
        <p:txBody>
          <a:bodyPr/>
          <a:lstStyle/>
          <a:p>
            <a:r>
              <a:rPr lang="en-US" smtClean="0"/>
              <a:t>Slide </a:t>
            </a:r>
            <a:fld id="{AC8F73A8-DC35-4D5A-BF8C-2829FBB7E80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US" smtClean="0"/>
              <a:t>Simulation with Arena, 4</a:t>
            </a:r>
            <a:r>
              <a:rPr lang="en-US" baseline="30000" smtClean="0"/>
              <a:t>th</a:t>
            </a:r>
            <a:r>
              <a:rPr lang="en-US" smtClean="0"/>
              <a:t> ed.</a:t>
            </a:r>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r>
              <a:rPr lang="en-US" smtClean="0"/>
              <a:t>Slide </a:t>
            </a:r>
            <a:fld id="{5B86088B-70FC-42C2-8262-763F6F152E5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US" smtClean="0"/>
              <a:t>Simulation with Arena, 4</a:t>
            </a:r>
            <a:r>
              <a:rPr lang="en-US" baseline="30000" smtClean="0"/>
              <a:t>th</a:t>
            </a:r>
            <a:r>
              <a:rPr lang="en-US" smtClean="0"/>
              <a:t> ed.</a:t>
            </a:r>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r>
              <a:rPr lang="en-US" smtClean="0"/>
              <a:t>Slide </a:t>
            </a:r>
            <a:fld id="{562BA6D4-89B1-4FF6-BD15-F30BCE10FDA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pPr>
              <a:defRPr/>
            </a:pPr>
            <a:r>
              <a:rPr lang="en-US" smtClean="0"/>
              <a:t>Simulation with Arena, 4</a:t>
            </a:r>
            <a:r>
              <a:rPr lang="en-US" baseline="30000" smtClean="0"/>
              <a:t>th</a:t>
            </a:r>
            <a:r>
              <a:rPr lang="en-US" smtClean="0"/>
              <a:t> ed.</a:t>
            </a:r>
            <a:endParaRPr lang="en-US"/>
          </a:p>
        </p:txBody>
      </p:sp>
      <p:sp>
        <p:nvSpPr>
          <p:cNvPr id="19" name="Footer Placeholder 18"/>
          <p:cNvSpPr>
            <a:spLocks noGrp="1"/>
          </p:cNvSpPr>
          <p:nvPr>
            <p:ph type="ftr" sz="quarter" idx="11"/>
          </p:nvPr>
        </p:nvSpPr>
        <p:spPr>
          <a:xfrm>
            <a:off x="3581400" y="76200"/>
            <a:ext cx="2895600" cy="288925"/>
          </a:xfrm>
        </p:spPr>
        <p:txBody>
          <a:bodyPr/>
          <a:lstStyle/>
          <a:p>
            <a:endParaRPr kumimoji="0" lang="en-US"/>
          </a:p>
        </p:txBody>
      </p:sp>
      <p:sp>
        <p:nvSpPr>
          <p:cNvPr id="16" name="Slide Number Placeholder 15"/>
          <p:cNvSpPr>
            <a:spLocks noGrp="1"/>
          </p:cNvSpPr>
          <p:nvPr>
            <p:ph type="sldNum" sz="quarter" idx="12"/>
          </p:nvPr>
        </p:nvSpPr>
        <p:spPr>
          <a:xfrm>
            <a:off x="8229600" y="6473952"/>
            <a:ext cx="758952" cy="246888"/>
          </a:xfrm>
        </p:spPr>
        <p:txBody>
          <a:bodyPr/>
          <a:lstStyle/>
          <a:p>
            <a:r>
              <a:rPr lang="en-US" smtClean="0"/>
              <a:t>Slide </a:t>
            </a:r>
            <a:fld id="{DBA04E76-333C-427A-AF9B-5584597187C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pPr>
              <a:defRPr/>
            </a:pPr>
            <a:r>
              <a:rPr lang="en-US" smtClean="0"/>
              <a:t>Simulation with Arena, 4</a:t>
            </a:r>
            <a:r>
              <a:rPr lang="en-US" baseline="30000" smtClean="0"/>
              <a:t>th</a:t>
            </a:r>
            <a:r>
              <a:rPr lang="en-US" smtClean="0"/>
              <a:t> ed.</a:t>
            </a:r>
            <a:endParaRPr lang="en-US"/>
          </a:p>
        </p:txBody>
      </p:sp>
      <p:sp>
        <p:nvSpPr>
          <p:cNvPr id="11" name="Footer Placeholder 10"/>
          <p:cNvSpPr>
            <a:spLocks noGrp="1"/>
          </p:cNvSpPr>
          <p:nvPr>
            <p:ph type="ftr" sz="quarter" idx="11"/>
          </p:nvPr>
        </p:nvSpPr>
        <p:spPr/>
        <p:txBody>
          <a:bodyPr/>
          <a:lstStyle/>
          <a:p>
            <a:endParaRPr kumimoji="0" lang="en-US"/>
          </a:p>
        </p:txBody>
      </p:sp>
      <p:sp>
        <p:nvSpPr>
          <p:cNvPr id="16" name="Slide Number Placeholder 15"/>
          <p:cNvSpPr>
            <a:spLocks noGrp="1"/>
          </p:cNvSpPr>
          <p:nvPr>
            <p:ph type="sldNum" sz="quarter" idx="12"/>
          </p:nvPr>
        </p:nvSpPr>
        <p:spPr/>
        <p:txBody>
          <a:bodyPr/>
          <a:lstStyle/>
          <a:p>
            <a:r>
              <a:rPr lang="en-US" smtClean="0"/>
              <a:t>Slide </a:t>
            </a:r>
            <a:fld id="{7E5FFBB3-1ADE-4E09-8ED1-E9F9881AF844}"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pPr>
              <a:defRPr/>
            </a:pPr>
            <a:r>
              <a:rPr lang="en-US" smtClean="0"/>
              <a:t>Simulation with Arena, 4</a:t>
            </a:r>
            <a:r>
              <a:rPr lang="en-US" baseline="30000" smtClean="0"/>
              <a:t>th</a:t>
            </a:r>
            <a:r>
              <a:rPr lang="en-US" smtClean="0"/>
              <a:t> ed.</a:t>
            </a:r>
            <a:endParaRPr lang="en-US"/>
          </a:p>
        </p:txBody>
      </p:sp>
      <p:sp>
        <p:nvSpPr>
          <p:cNvPr id="10" name="Footer Placeholder 9"/>
          <p:cNvSpPr>
            <a:spLocks noGrp="1"/>
          </p:cNvSpPr>
          <p:nvPr>
            <p:ph type="ftr" sz="quarter" idx="11"/>
          </p:nvPr>
        </p:nvSpPr>
        <p:spPr/>
        <p:txBody>
          <a:bodyPr/>
          <a:lstStyle/>
          <a:p>
            <a:endParaRPr kumimoji="0" lang="en-US"/>
          </a:p>
        </p:txBody>
      </p:sp>
      <p:sp>
        <p:nvSpPr>
          <p:cNvPr id="31" name="Slide Number Placeholder 30"/>
          <p:cNvSpPr>
            <a:spLocks noGrp="1"/>
          </p:cNvSpPr>
          <p:nvPr>
            <p:ph type="sldNum" sz="quarter" idx="12"/>
          </p:nvPr>
        </p:nvSpPr>
        <p:spPr/>
        <p:txBody>
          <a:bodyPr/>
          <a:lstStyle/>
          <a:p>
            <a:r>
              <a:rPr lang="en-US" smtClean="0"/>
              <a:t>Slide </a:t>
            </a:r>
            <a:fld id="{23E6DE4E-66F9-48BB-B85C-CDD91F1995C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pPr>
              <a:defRPr/>
            </a:pPr>
            <a:r>
              <a:rPr lang="en-US" smtClean="0"/>
              <a:t>Simulation with Arena, 4</a:t>
            </a:r>
            <a:r>
              <a:rPr lang="en-US" baseline="30000" smtClean="0"/>
              <a:t>th</a:t>
            </a:r>
            <a:r>
              <a:rPr lang="en-US" smtClean="0"/>
              <a:t> ed.</a:t>
            </a:r>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229600" y="6477000"/>
            <a:ext cx="762000" cy="246888"/>
          </a:xfrm>
        </p:spPr>
        <p:txBody>
          <a:bodyPr/>
          <a:lstStyle/>
          <a:p>
            <a:r>
              <a:rPr lang="en-US" smtClean="0"/>
              <a:t>Slide </a:t>
            </a:r>
            <a:fld id="{24CDE5F2-2D06-480D-B1E6-8D5C5CF814B6}"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pPr>
              <a:defRPr/>
            </a:pPr>
            <a:r>
              <a:rPr lang="en-US" smtClean="0"/>
              <a:t>Simulation with Arena, 4</a:t>
            </a:r>
            <a:r>
              <a:rPr lang="en-US" baseline="30000" smtClean="0"/>
              <a:t>th</a:t>
            </a:r>
            <a:r>
              <a:rPr lang="en-US" smtClean="0"/>
              <a:t> ed.</a:t>
            </a:r>
            <a:endParaRPr lang="en-US"/>
          </a:p>
        </p:txBody>
      </p:sp>
      <p:sp>
        <p:nvSpPr>
          <p:cNvPr id="21" name="Footer Placeholder 20"/>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r>
              <a:rPr lang="en-US" smtClean="0"/>
              <a:t>Slide </a:t>
            </a:r>
            <a:fld id="{78D730BC-5925-4436-94D3-96841BE3C79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smtClean="0"/>
              <a:t>Simulation with Arena, 4</a:t>
            </a:r>
            <a:r>
              <a:rPr lang="en-US" baseline="30000" smtClean="0"/>
              <a:t>th</a:t>
            </a:r>
            <a:r>
              <a:rPr lang="en-US" smtClean="0"/>
              <a:t> ed.</a:t>
            </a:r>
            <a:endParaRPr lang="en-US"/>
          </a:p>
        </p:txBody>
      </p:sp>
      <p:sp>
        <p:nvSpPr>
          <p:cNvPr id="24" name="Footer Placeholder 23"/>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r>
              <a:rPr lang="en-US" smtClean="0"/>
              <a:t>Slide </a:t>
            </a:r>
            <a:fld id="{3209A724-7C57-471B-8246-B6DF52B2BA3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pPr>
              <a:defRPr/>
            </a:pPr>
            <a:r>
              <a:rPr lang="en-US" smtClean="0"/>
              <a:t>Simulation with Arena, 4</a:t>
            </a:r>
            <a:r>
              <a:rPr lang="en-US" baseline="30000" smtClean="0"/>
              <a:t>th</a:t>
            </a:r>
            <a:r>
              <a:rPr lang="en-US" smtClean="0"/>
              <a:t> ed.</a:t>
            </a:r>
            <a:endParaRPr lang="en-US"/>
          </a:p>
        </p:txBody>
      </p:sp>
      <p:sp>
        <p:nvSpPr>
          <p:cNvPr id="29" name="Footer Placeholder 28"/>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r>
              <a:rPr lang="en-US" smtClean="0"/>
              <a:t>Slide </a:t>
            </a:r>
            <a:fld id="{78336187-0C32-4395-9838-2190F4EDB4C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pPr>
              <a:defRPr/>
            </a:pPr>
            <a:r>
              <a:rPr lang="en-US" smtClean="0"/>
              <a:t>Simulation with Arena, 4</a:t>
            </a:r>
            <a:r>
              <a:rPr lang="en-US" baseline="30000" smtClean="0"/>
              <a:t>th</a:t>
            </a:r>
            <a:r>
              <a:rPr lang="en-US" smtClean="0"/>
              <a:t> ed.</a:t>
            </a:r>
            <a:endParaRPr lang="en-US"/>
          </a:p>
        </p:txBody>
      </p:sp>
      <p:sp>
        <p:nvSpPr>
          <p:cNvPr id="5" name="Footer Placeholder 4"/>
          <p:cNvSpPr>
            <a:spLocks noGrp="1"/>
          </p:cNvSpPr>
          <p:nvPr>
            <p:ph type="ftr" sz="quarter" idx="11"/>
          </p:nvPr>
        </p:nvSpPr>
        <p:spPr/>
        <p:txBody>
          <a:bodyPr/>
          <a:lstStyle/>
          <a:p>
            <a:endParaRPr kumimoji="0" lang="en-US"/>
          </a:p>
        </p:txBody>
      </p:sp>
      <p:sp>
        <p:nvSpPr>
          <p:cNvPr id="31" name="Slide Number Placeholder 30"/>
          <p:cNvSpPr>
            <a:spLocks noGrp="1"/>
          </p:cNvSpPr>
          <p:nvPr>
            <p:ph type="sldNum" sz="quarter" idx="12"/>
          </p:nvPr>
        </p:nvSpPr>
        <p:spPr/>
        <p:txBody>
          <a:bodyPr/>
          <a:lstStyle/>
          <a:p>
            <a:r>
              <a:rPr lang="en-US" smtClean="0"/>
              <a:t>Slide </a:t>
            </a:r>
            <a:fld id="{7F5E097B-B485-4057-A31F-EF77808636E0}"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pPr algn="l" eaLnBrk="1" latinLnBrk="0" hangingPunct="1"/>
            <a:fld id="{48D92626-37D2-4832-BF7A-BC283494A20D}" type="datetimeFigureOut">
              <a:rPr lang="en-US" smtClean="0"/>
              <a:pPr algn="l" eaLnBrk="1" latinLnBrk="0" hangingPunct="1"/>
              <a:t>3/28/16</a:t>
            </a:fld>
            <a:endParaRPr lang="en-US" sz="1300" dirty="0">
              <a:solidFill>
                <a:schemeClr val="bg2">
                  <a:tint val="60000"/>
                  <a:satMod val="155000"/>
                </a:schemeClr>
              </a:solidFill>
            </a:endParaRPr>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pPr algn="r" eaLnBrk="1" latinLnBrk="0" hangingPunct="1"/>
            <a:endParaRPr kumimoji="0" lang="en-US" sz="1300" dirty="0">
              <a:solidFill>
                <a:schemeClr val="bg2">
                  <a:tint val="60000"/>
                  <a:satMod val="155000"/>
                </a:schemeClr>
              </a:solidFill>
            </a:endParaRPr>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r>
              <a:rPr lang="en-US" smtClean="0"/>
              <a:t>Slide </a:t>
            </a:r>
            <a:fld id="{5D449813-0B77-4A29-992F-AB38C8A3FC80}"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Line 9"/>
          <p:cNvSpPr>
            <a:spLocks noChangeShapeType="1"/>
          </p:cNvSpPr>
          <p:nvPr userDrawn="1"/>
        </p:nvSpPr>
        <p:spPr bwMode="auto">
          <a:xfrm>
            <a:off x="0" y="1143000"/>
            <a:ext cx="9144000" cy="0"/>
          </a:xfrm>
          <a:prstGeom prst="line">
            <a:avLst/>
          </a:prstGeom>
          <a:noFill/>
          <a:ln w="12700">
            <a:solidFill>
              <a:srgbClr val="00009B"/>
            </a:solidFill>
            <a:round/>
            <a:headEnd/>
            <a:tailEnd/>
          </a:ln>
          <a:effectLst/>
        </p:spPr>
        <p:txBody>
          <a:bodyPr/>
          <a:lstStyle/>
          <a:p>
            <a:pPr>
              <a:defRPr/>
            </a:pPr>
            <a:endParaRPr lang="en-US"/>
          </a:p>
        </p:txBody>
      </p:sp>
      <p:sp>
        <p:nvSpPr>
          <p:cNvPr id="14" name="Line 10"/>
          <p:cNvSpPr>
            <a:spLocks noChangeShapeType="1"/>
          </p:cNvSpPr>
          <p:nvPr userDrawn="1"/>
        </p:nvSpPr>
        <p:spPr bwMode="auto">
          <a:xfrm>
            <a:off x="0" y="6553200"/>
            <a:ext cx="9144000" cy="0"/>
          </a:xfrm>
          <a:prstGeom prst="line">
            <a:avLst/>
          </a:prstGeom>
          <a:noFill/>
          <a:ln w="12700">
            <a:solidFill>
              <a:srgbClr val="00009B"/>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9"/>
          <p:cNvSpPr>
            <a:spLocks noGrp="1" noChangeArrowheads="1"/>
          </p:cNvSpPr>
          <p:nvPr>
            <p:ph type="ctrTitle"/>
          </p:nvPr>
        </p:nvSpPr>
        <p:spPr>
          <a:xfrm>
            <a:off x="1103313" y="1063625"/>
            <a:ext cx="6581775" cy="3200400"/>
          </a:xfrm>
          <a:noFill/>
        </p:spPr>
        <p:txBody>
          <a:bodyPr anchor="t" anchorCtr="1"/>
          <a:lstStyle/>
          <a:p>
            <a:pPr eaLnBrk="1" hangingPunct="1"/>
            <a:r>
              <a:rPr lang="en-US" altLang="zh-CN" dirty="0" smtClean="0">
                <a:solidFill>
                  <a:srgbClr val="FF0000"/>
                </a:solidFill>
                <a:ea typeface="宋体" charset="-122"/>
              </a:rPr>
              <a:t>Case Study:</a:t>
            </a:r>
            <a:r>
              <a:rPr lang="en-US" altLang="zh-CN" dirty="0" smtClean="0">
                <a:ea typeface="宋体" charset="-122"/>
              </a:rPr>
              <a:t/>
            </a:r>
            <a:br>
              <a:rPr lang="en-US" altLang="zh-CN" dirty="0" smtClean="0">
                <a:ea typeface="宋体" charset="-122"/>
              </a:rPr>
            </a:br>
            <a:r>
              <a:rPr lang="en-US" altLang="zh-CN" dirty="0" smtClean="0">
                <a:ea typeface="宋体" charset="-122"/>
              </a:rPr>
              <a:t>Inventory Control</a:t>
            </a:r>
            <a:br>
              <a:rPr lang="en-US" altLang="zh-CN" dirty="0" smtClean="0">
                <a:ea typeface="宋体" charset="-122"/>
              </a:rPr>
            </a:br>
            <a:r>
              <a:rPr lang="en-US" altLang="zh-CN" dirty="0" smtClean="0">
                <a:ea typeface="宋体" charset="-122"/>
              </a:rPr>
              <a:t>Policies</a:t>
            </a:r>
            <a:endParaRPr lang="en-US" sz="4000" dirty="0" smtClean="0"/>
          </a:p>
        </p:txBody>
      </p:sp>
      <p:sp>
        <p:nvSpPr>
          <p:cNvPr id="2054" name="Rectangle 14"/>
          <p:cNvSpPr>
            <a:spLocks noGrp="1" noChangeArrowheads="1"/>
          </p:cNvSpPr>
          <p:nvPr>
            <p:ph type="subTitle" idx="1"/>
          </p:nvPr>
        </p:nvSpPr>
        <p:spPr>
          <a:xfrm>
            <a:off x="2406341" y="3972041"/>
            <a:ext cx="4044950" cy="1225550"/>
          </a:xfrm>
          <a:noFill/>
        </p:spPr>
        <p:txBody>
          <a:bodyPr/>
          <a:lstStyle/>
          <a:p>
            <a:pPr eaLnBrk="1" hangingPunct="1">
              <a:lnSpc>
                <a:spcPct val="90000"/>
              </a:lnSpc>
            </a:pPr>
            <a:r>
              <a:rPr lang="en-US" sz="2400" dirty="0" smtClean="0"/>
              <a:t>Dr. </a:t>
            </a:r>
            <a:r>
              <a:rPr lang="en-US" sz="2400" dirty="0" err="1" smtClean="0"/>
              <a:t>Xueping</a:t>
            </a:r>
            <a:r>
              <a:rPr lang="en-US" sz="2400" dirty="0" smtClean="0"/>
              <a:t> Li</a:t>
            </a:r>
          </a:p>
          <a:p>
            <a:pPr eaLnBrk="1" hangingPunct="1">
              <a:lnSpc>
                <a:spcPct val="90000"/>
              </a:lnSpc>
            </a:pPr>
            <a:r>
              <a:rPr lang="en-US" sz="2400" dirty="0" smtClean="0"/>
              <a:t>University of Tennessee</a:t>
            </a:r>
          </a:p>
        </p:txBody>
      </p:sp>
      <p:sp>
        <p:nvSpPr>
          <p:cNvPr id="6" name="Slide Number Placeholder 4"/>
          <p:cNvSpPr>
            <a:spLocks noGrp="1"/>
          </p:cNvSpPr>
          <p:nvPr>
            <p:ph type="sldNum" sz="quarter" idx="12"/>
          </p:nvPr>
        </p:nvSpPr>
        <p:spPr/>
        <p:txBody>
          <a:bodyPr/>
          <a:lstStyle/>
          <a:p>
            <a:r>
              <a:rPr lang="en-US"/>
              <a:t>Slide </a:t>
            </a:r>
            <a:fld id="{49BE1AA0-C527-4EF6-967A-C2A24730CB86}" type="slidenum">
              <a:rPr lang="en-US"/>
              <a:pPr/>
              <a:t>1</a:t>
            </a:fld>
            <a:endParaRPr lang="en-US"/>
          </a:p>
        </p:txBody>
      </p:sp>
      <p:sp>
        <p:nvSpPr>
          <p:cNvPr id="2052" name="Line 4"/>
          <p:cNvSpPr>
            <a:spLocks noChangeShapeType="1"/>
          </p:cNvSpPr>
          <p:nvPr/>
        </p:nvSpPr>
        <p:spPr bwMode="auto">
          <a:xfrm>
            <a:off x="0" y="1143000"/>
            <a:ext cx="9144000" cy="0"/>
          </a:xfrm>
          <a:prstGeom prst="line">
            <a:avLst/>
          </a:prstGeom>
          <a:noFill/>
          <a:ln w="76200">
            <a:solidFill>
              <a:schemeClr val="bg1"/>
            </a:solidFill>
            <a:round/>
            <a:headEnd/>
            <a:tailEnd/>
          </a:ln>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Materials</a:t>
            </a:r>
            <a:endParaRPr lang="en-US" dirty="0"/>
          </a:p>
        </p:txBody>
      </p:sp>
      <p:sp>
        <p:nvSpPr>
          <p:cNvPr id="3" name="Content Placeholder 2"/>
          <p:cNvSpPr>
            <a:spLocks noGrp="1"/>
          </p:cNvSpPr>
          <p:nvPr>
            <p:ph idx="1"/>
          </p:nvPr>
        </p:nvSpPr>
        <p:spPr/>
        <p:txBody>
          <a:bodyPr/>
          <a:lstStyle/>
          <a:p>
            <a:r>
              <a:rPr lang="en-US" dirty="0" smtClean="0"/>
              <a:t>Case Study – stochastic inventory models.pdf</a:t>
            </a:r>
            <a:endParaRPr lang="en-US" dirty="0"/>
          </a:p>
        </p:txBody>
      </p:sp>
      <p:sp>
        <p:nvSpPr>
          <p:cNvPr id="5" name="Slide Number Placeholder 4"/>
          <p:cNvSpPr>
            <a:spLocks noGrp="1"/>
          </p:cNvSpPr>
          <p:nvPr>
            <p:ph type="sldNum" sz="quarter" idx="12"/>
          </p:nvPr>
        </p:nvSpPr>
        <p:spPr/>
        <p:txBody>
          <a:bodyPr/>
          <a:lstStyle/>
          <a:p>
            <a:r>
              <a:rPr lang="en-US" smtClean="0"/>
              <a:t>Slide </a:t>
            </a:r>
            <a:fld id="{DBA04E76-333C-427A-AF9B-5584597187C9}"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pPr eaLnBrk="1" hangingPunct="1"/>
            <a:r>
              <a:rPr lang="en-US" altLang="zh-CN" sz="3200" dirty="0" smtClean="0">
                <a:ea typeface="宋体" charset="-122"/>
              </a:rPr>
              <a:t>(</a:t>
            </a:r>
            <a:r>
              <a:rPr lang="en-US" altLang="zh-CN" sz="3200" cap="none" dirty="0" smtClean="0">
                <a:ea typeface="宋体" charset="-122"/>
              </a:rPr>
              <a:t>R</a:t>
            </a:r>
            <a:r>
              <a:rPr lang="en-US" altLang="zh-CN" sz="3200" dirty="0" smtClean="0">
                <a:ea typeface="宋体" charset="-122"/>
              </a:rPr>
              <a:t>,Q) Model: 	</a:t>
            </a:r>
            <a:endParaRPr lang="en-US" sz="3200" dirty="0" smtClean="0"/>
          </a:p>
        </p:txBody>
      </p:sp>
      <p:sp>
        <p:nvSpPr>
          <p:cNvPr id="3077" name="Rectangle 3"/>
          <p:cNvSpPr>
            <a:spLocks noGrp="1" noChangeArrowheads="1"/>
          </p:cNvSpPr>
          <p:nvPr>
            <p:ph idx="1"/>
          </p:nvPr>
        </p:nvSpPr>
        <p:spPr/>
        <p:txBody>
          <a:bodyPr/>
          <a:lstStyle/>
          <a:p>
            <a:r>
              <a:rPr lang="en-US" dirty="0" smtClean="0"/>
              <a:t>R,Q is a fixed replenishment point/fixed replenishment quantity inventory policy.  When the inventory level on-hand falls below a certain replenishment point, R, the site will generate a replenishment order for a certain quantity, Q, of this product.  When using this policy, the Reorder Point field is set as the trigger level.  The Reorder/Order Up To Qty field will be the exact number of units reordered.</a:t>
            </a:r>
          </a:p>
        </p:txBody>
      </p:sp>
      <p:sp>
        <p:nvSpPr>
          <p:cNvPr id="5" name="Slide Number Placeholder 4"/>
          <p:cNvSpPr>
            <a:spLocks noGrp="1"/>
          </p:cNvSpPr>
          <p:nvPr>
            <p:ph type="sldNum" sz="quarter" idx="12"/>
          </p:nvPr>
        </p:nvSpPr>
        <p:spPr/>
        <p:txBody>
          <a:bodyPr/>
          <a:lstStyle/>
          <a:p>
            <a:r>
              <a:rPr lang="en-US"/>
              <a:t>Slide </a:t>
            </a:r>
            <a:fld id="{FB871BC7-C4EA-4527-9350-598971BA0236}" type="slidenum">
              <a:rPr lang="en-US"/>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pPr eaLnBrk="1" hangingPunct="1"/>
            <a:r>
              <a:rPr lang="en-US" altLang="zh-CN" sz="3200" dirty="0" smtClean="0">
                <a:ea typeface="宋体" charset="-122"/>
              </a:rPr>
              <a:t>(</a:t>
            </a:r>
            <a:r>
              <a:rPr lang="en-US" altLang="zh-CN" sz="3200" cap="none" dirty="0" smtClean="0">
                <a:ea typeface="宋体" charset="-122"/>
              </a:rPr>
              <a:t>s</a:t>
            </a:r>
            <a:r>
              <a:rPr lang="en-US" altLang="zh-CN" sz="3200" dirty="0" smtClean="0">
                <a:ea typeface="宋体" charset="-122"/>
              </a:rPr>
              <a:t>,S) Model: 	</a:t>
            </a:r>
            <a:endParaRPr lang="en-US" sz="3200" dirty="0" smtClean="0"/>
          </a:p>
        </p:txBody>
      </p:sp>
      <p:sp>
        <p:nvSpPr>
          <p:cNvPr id="3077" name="Rectangle 3"/>
          <p:cNvSpPr>
            <a:spLocks noGrp="1" noChangeArrowheads="1"/>
          </p:cNvSpPr>
          <p:nvPr>
            <p:ph idx="1"/>
          </p:nvPr>
        </p:nvSpPr>
        <p:spPr/>
        <p:txBody>
          <a:bodyPr>
            <a:normAutofit fontScale="77500" lnSpcReduction="20000"/>
          </a:bodyPr>
          <a:lstStyle/>
          <a:p>
            <a:r>
              <a:rPr lang="en-US" i="1" dirty="0" smtClean="0"/>
              <a:t>s,S</a:t>
            </a:r>
            <a:r>
              <a:rPr lang="en-US" dirty="0" smtClean="0"/>
              <a:t> is a minimum/maximum inventory policy.  When the inventory level on-hand falls below a minimum, </a:t>
            </a:r>
            <a:r>
              <a:rPr lang="en-US" i="1" dirty="0" smtClean="0"/>
              <a:t>s</a:t>
            </a:r>
            <a:r>
              <a:rPr lang="en-US" dirty="0" smtClean="0"/>
              <a:t>, the site will generate a request for a replenishment order that will restore the on-hand inventory to a target, or maximum, number, </a:t>
            </a:r>
            <a:r>
              <a:rPr lang="en-US" i="1" dirty="0" smtClean="0"/>
              <a:t>S</a:t>
            </a:r>
            <a:r>
              <a:rPr lang="en-US" dirty="0" smtClean="0"/>
              <a:t>.  When using this policy, the Reorder Point field is the minimum, or trigger level.  The Reorder/Order Up To Qty field is the maximum, or the number to which the inventory level is restored.</a:t>
            </a:r>
          </a:p>
          <a:p>
            <a:endParaRPr lang="en-US" dirty="0" smtClean="0"/>
          </a:p>
          <a:p>
            <a:r>
              <a:rPr lang="en-US" dirty="0" smtClean="0"/>
              <a:t>The main difference between s,S and R,Q is that the s,S takes into account exactly how far below the reorder level the inventory is when the request for replenishment is generated. </a:t>
            </a:r>
          </a:p>
          <a:p>
            <a:pPr lvl="2" eaLnBrk="1" hangingPunct="1"/>
            <a:endParaRPr lang="en-US" dirty="0" smtClean="0"/>
          </a:p>
        </p:txBody>
      </p:sp>
      <p:sp>
        <p:nvSpPr>
          <p:cNvPr id="5" name="Slide Number Placeholder 4"/>
          <p:cNvSpPr>
            <a:spLocks noGrp="1"/>
          </p:cNvSpPr>
          <p:nvPr>
            <p:ph type="sldNum" sz="quarter" idx="12"/>
          </p:nvPr>
        </p:nvSpPr>
        <p:spPr/>
        <p:txBody>
          <a:bodyPr/>
          <a:lstStyle/>
          <a:p>
            <a:r>
              <a:rPr lang="en-US"/>
              <a:t>Slide </a:t>
            </a:r>
            <a:fld id="{FB871BC7-C4EA-4527-9350-598971BA0236}" type="slidenum">
              <a:rPr lang="en-US"/>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pPr eaLnBrk="1" hangingPunct="1"/>
            <a:r>
              <a:rPr lang="en-US" altLang="zh-CN" sz="3200" dirty="0" smtClean="0">
                <a:ea typeface="宋体" charset="-122"/>
              </a:rPr>
              <a:t>Comparison</a:t>
            </a:r>
            <a:endParaRPr lang="en-US" sz="3200" dirty="0" smtClean="0"/>
          </a:p>
        </p:txBody>
      </p:sp>
      <p:sp>
        <p:nvSpPr>
          <p:cNvPr id="3077" name="Rectangle 3"/>
          <p:cNvSpPr>
            <a:spLocks noGrp="1" noChangeArrowheads="1"/>
          </p:cNvSpPr>
          <p:nvPr>
            <p:ph idx="1"/>
          </p:nvPr>
        </p:nvSpPr>
        <p:spPr/>
        <p:txBody>
          <a:bodyPr>
            <a:normAutofit/>
          </a:bodyPr>
          <a:lstStyle/>
          <a:p>
            <a:r>
              <a:rPr lang="en-US" dirty="0" smtClean="0"/>
              <a:t>The main difference between (s,S) and (R,Q) is that the s,S takes into account exactly how far below the reorder level the inventory is when the request for replenishment is generated. </a:t>
            </a:r>
          </a:p>
          <a:p>
            <a:endParaRPr lang="en-US" dirty="0" smtClean="0"/>
          </a:p>
          <a:p>
            <a:r>
              <a:rPr lang="en-US" dirty="0" smtClean="0"/>
              <a:t>The (R, Q) policy is appropriate when inventory levels are reviewed continuously. In the case of periodic review, (s, S) policy is required.</a:t>
            </a:r>
          </a:p>
          <a:p>
            <a:endParaRPr lang="en-US" dirty="0" smtClean="0"/>
          </a:p>
          <a:p>
            <a:endParaRPr lang="en-US" dirty="0" smtClean="0"/>
          </a:p>
          <a:p>
            <a:pPr lvl="2" eaLnBrk="1" hangingPunct="1"/>
            <a:endParaRPr lang="en-US" dirty="0" smtClean="0"/>
          </a:p>
        </p:txBody>
      </p:sp>
      <p:sp>
        <p:nvSpPr>
          <p:cNvPr id="5" name="Slide Number Placeholder 4"/>
          <p:cNvSpPr>
            <a:spLocks noGrp="1"/>
          </p:cNvSpPr>
          <p:nvPr>
            <p:ph type="sldNum" sz="quarter" idx="12"/>
          </p:nvPr>
        </p:nvSpPr>
        <p:spPr/>
        <p:txBody>
          <a:bodyPr/>
          <a:lstStyle/>
          <a:p>
            <a:r>
              <a:rPr lang="en-US"/>
              <a:t>Slide </a:t>
            </a:r>
            <a:fld id="{FB871BC7-C4EA-4527-9350-598971BA0236}" type="slidenum">
              <a:rPr lang="en-US"/>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the </a:t>
            </a:r>
            <a:r>
              <a:rPr lang="en-US" dirty="0" smtClean="0"/>
              <a:t>models</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pPr>
              <a:defRPr/>
            </a:pPr>
            <a:r>
              <a:rPr lang="en-US" smtClean="0"/>
              <a:t>Simulation with Arena, 4</a:t>
            </a:r>
            <a:r>
              <a:rPr lang="en-US" baseline="30000" smtClean="0"/>
              <a:t>th</a:t>
            </a:r>
            <a:r>
              <a:rPr lang="en-US" smtClean="0"/>
              <a:t> ed.</a:t>
            </a:r>
            <a:endParaRPr lang="en-US"/>
          </a:p>
        </p:txBody>
      </p:sp>
      <p:sp>
        <p:nvSpPr>
          <p:cNvPr id="5" name="Slide Number Placeholder 4"/>
          <p:cNvSpPr>
            <a:spLocks noGrp="1"/>
          </p:cNvSpPr>
          <p:nvPr>
            <p:ph type="sldNum" sz="quarter" idx="12"/>
          </p:nvPr>
        </p:nvSpPr>
        <p:spPr/>
        <p:txBody>
          <a:bodyPr/>
          <a:lstStyle/>
          <a:p>
            <a:r>
              <a:rPr lang="en-US" smtClean="0"/>
              <a:t>Slide </a:t>
            </a:r>
            <a:fld id="{DBA04E76-333C-427A-AF9B-5584597187C9}"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altLang="zh-CN" smtClean="0">
                <a:ea typeface="宋体" charset="-122"/>
              </a:rPr>
              <a:t>Discussions</a:t>
            </a:r>
            <a:endParaRPr lang="en-US" smtClean="0"/>
          </a:p>
        </p:txBody>
      </p:sp>
      <p:sp>
        <p:nvSpPr>
          <p:cNvPr id="6149" name="Rectangle 3"/>
          <p:cNvSpPr>
            <a:spLocks noGrp="1" noChangeArrowheads="1"/>
          </p:cNvSpPr>
          <p:nvPr>
            <p:ph idx="1"/>
          </p:nvPr>
        </p:nvSpPr>
        <p:spPr/>
        <p:txBody>
          <a:bodyPr/>
          <a:lstStyle/>
          <a:p>
            <a:pPr eaLnBrk="1" hangingPunct="1"/>
            <a:r>
              <a:rPr lang="en-US" altLang="zh-CN" dirty="0" smtClean="0">
                <a:ea typeface="宋体" charset="-122"/>
              </a:rPr>
              <a:t>EOQ</a:t>
            </a:r>
          </a:p>
          <a:p>
            <a:pPr eaLnBrk="1" hangingPunct="1"/>
            <a:endParaRPr lang="en-US" altLang="zh-CN" i="1" dirty="0" smtClean="0">
              <a:ea typeface="宋体" charset="-122"/>
            </a:endParaRPr>
          </a:p>
          <a:p>
            <a:pPr lvl="1" eaLnBrk="1" hangingPunct="1"/>
            <a:endParaRPr lang="en-US" dirty="0" smtClean="0"/>
          </a:p>
        </p:txBody>
      </p:sp>
      <p:sp>
        <p:nvSpPr>
          <p:cNvPr id="5" name="Slide Number Placeholder 4"/>
          <p:cNvSpPr>
            <a:spLocks noGrp="1"/>
          </p:cNvSpPr>
          <p:nvPr>
            <p:ph type="sldNum" sz="quarter" idx="12"/>
          </p:nvPr>
        </p:nvSpPr>
        <p:spPr/>
        <p:txBody>
          <a:bodyPr/>
          <a:lstStyle/>
          <a:p>
            <a:r>
              <a:rPr lang="en-US"/>
              <a:t>Slide </a:t>
            </a:r>
            <a:fld id="{7C879A39-BBEE-4E10-88D2-92B950AB0BFE}" type="slidenum">
              <a:rPr lang="en-US"/>
              <a:pPr/>
              <a:t>7</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14021</TotalTime>
  <Words>128</Words>
  <Application>Microsoft Macintosh PowerPoint</Application>
  <PresentationFormat>On-screen Show (4:3)</PresentationFormat>
  <Paragraphs>28</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Trek</vt:lpstr>
      <vt:lpstr>Case Study: Inventory Control Policies</vt:lpstr>
      <vt:lpstr>Reading Materials</vt:lpstr>
      <vt:lpstr>(R,Q) Model:  </vt:lpstr>
      <vt:lpstr>(s,S) Model:  </vt:lpstr>
      <vt:lpstr>Comparison</vt:lpstr>
      <vt:lpstr>Build the models</vt:lpstr>
      <vt:lpstr>Discussions</vt:lpstr>
    </vt:vector>
  </TitlesOfParts>
  <Company>Simulation with Arena, 4th 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 Modeling Detailed Operations</dc:title>
  <dc:creator>Dr. Xueping Li</dc:creator>
  <cp:lastModifiedBy>XUEPING LI</cp:lastModifiedBy>
  <cp:revision>772</cp:revision>
  <dcterms:created xsi:type="dcterms:W3CDTF">2001-06-23T20:49:48Z</dcterms:created>
  <dcterms:modified xsi:type="dcterms:W3CDTF">2016-03-29T02:37:55Z</dcterms:modified>
</cp:coreProperties>
</file>