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82" r:id="rId2"/>
    <p:sldId id="256" r:id="rId3"/>
    <p:sldId id="257" r:id="rId4"/>
    <p:sldId id="258" r:id="rId5"/>
    <p:sldId id="284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83" r:id="rId23"/>
    <p:sldId id="275" r:id="rId24"/>
    <p:sldId id="276" r:id="rId25"/>
    <p:sldId id="277" r:id="rId26"/>
    <p:sldId id="278" r:id="rId27"/>
    <p:sldId id="280" r:id="rId28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FFCC99"/>
    <a:srgbClr val="00009B"/>
    <a:srgbClr val="008000"/>
    <a:srgbClr val="00FF03"/>
    <a:srgbClr val="00CC00"/>
    <a:srgbClr val="FF0000"/>
    <a:srgbClr val="CC33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4679" autoAdjust="0"/>
  </p:normalViewPr>
  <p:slideViewPr>
    <p:cSldViewPr>
      <p:cViewPr varScale="1">
        <p:scale>
          <a:sx n="91" d="100"/>
          <a:sy n="91" d="100"/>
        </p:scale>
        <p:origin x="58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250"/>
    </p:cViewPr>
  </p:sorterViewPr>
  <p:notesViewPr>
    <p:cSldViewPr>
      <p:cViewPr varScale="1">
        <p:scale>
          <a:sx n="64" d="100"/>
          <a:sy n="64" d="100"/>
        </p:scale>
        <p:origin x="-1230" y="-102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3124200" y="8763000"/>
            <a:ext cx="3530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200"/>
              <a:t>Chapt. 1 -- Handout  </a:t>
            </a:r>
            <a:fld id="{E9DF3633-2679-4673-AB79-7BECE1B4800C}" type="slidenum">
              <a:rPr lang="en-US" sz="1200"/>
              <a:pPr algn="r"/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93835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C5395C10-11F6-42ED-9E63-FDF616C8FAC2}" type="datetime1">
              <a:rPr lang="en-US"/>
              <a:pPr/>
              <a:t>8/20/18</a:t>
            </a:fld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ADDAAAD2-452B-45FC-8A2A-6154B5020E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558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C7B598-9298-4E0A-B092-01B1C15D026B}" type="slidenum">
              <a:rPr lang="en-US"/>
              <a:pPr/>
              <a:t>1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3063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89D80F-A309-48FA-9BAA-E92B3351FE2A}" type="slidenum">
              <a:rPr lang="en-US"/>
              <a:pPr/>
              <a:t>11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F0D801-EAE1-46C8-A886-18BDF27DB66F}" type="slidenum">
              <a:rPr lang="en-US"/>
              <a:pPr/>
              <a:t>12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4897C8-D3E6-4ED8-8F61-48CD343830E0}" type="slidenum">
              <a:rPr lang="en-US"/>
              <a:pPr/>
              <a:t>13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CA73DE-6CA3-48D2-9173-A36C5C092B99}" type="slidenum">
              <a:rPr lang="en-US"/>
              <a:pPr/>
              <a:t>14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F39878-A311-4ECB-A088-3190EFCD3DB7}" type="slidenum">
              <a:rPr lang="en-US"/>
              <a:pPr/>
              <a:t>15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16F285-33BB-4980-88F8-785958001849}" type="slidenum">
              <a:rPr lang="en-US"/>
              <a:pPr/>
              <a:t>16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71CA18-0A00-4789-9D26-36ABDF7AA684}" type="slidenum">
              <a:rPr lang="en-US"/>
              <a:pPr/>
              <a:t>17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B7270A-6D07-4021-B08C-695CFA863559}" type="slidenum">
              <a:rPr lang="en-US"/>
              <a:pPr/>
              <a:t>18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FDF3D7-38D5-4593-96A5-7AD6ACD07432}" type="slidenum">
              <a:rPr lang="en-US"/>
              <a:pPr/>
              <a:t>19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BDC75D-BA8D-424C-993C-F5E764C58679}" type="slidenum">
              <a:rPr lang="en-US"/>
              <a:pPr/>
              <a:t>20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98319D-837F-415E-990E-7C9AF86808AE}" type="slidenum">
              <a:rPr lang="en-US"/>
              <a:pPr/>
              <a:t>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EA4A0A-82E1-449E-AF0C-01526EDE0F15}" type="slidenum">
              <a:rPr lang="en-US"/>
              <a:pPr/>
              <a:t>21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8DE3D1-A3B1-45E7-AB97-8E7D466192D8}" type="slidenum">
              <a:rPr lang="en-US"/>
              <a:pPr/>
              <a:t>23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704850"/>
            <a:ext cx="4630738" cy="3473450"/>
          </a:xfrm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3250"/>
            <a:ext cx="5029200" cy="41830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43" tIns="45722" rIns="91443" bIns="45722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3EB82E-98F0-4CD2-9B54-BE9DB702A8D8}" type="slidenum">
              <a:rPr lang="en-US"/>
              <a:pPr/>
              <a:t>24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704850"/>
            <a:ext cx="4630738" cy="3473450"/>
          </a:xfrm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3250"/>
            <a:ext cx="5029200" cy="41830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43" tIns="45722" rIns="91443" bIns="45722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E5FB35-DB2B-4C78-8CD1-81E66C36BEC2}" type="slidenum">
              <a:rPr lang="en-US"/>
              <a:pPr/>
              <a:t>25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704850"/>
            <a:ext cx="4630738" cy="3473450"/>
          </a:xfrm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3250"/>
            <a:ext cx="5029200" cy="41830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43" tIns="45722" rIns="91443" bIns="45722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4E502D-FA18-460E-8C6F-E8A11E2A13A0}" type="slidenum">
              <a:rPr lang="en-US"/>
              <a:pPr/>
              <a:t>26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704850"/>
            <a:ext cx="4630738" cy="3473450"/>
          </a:xfrm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3250"/>
            <a:ext cx="5029200" cy="41830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43" tIns="45722" rIns="91443" bIns="45722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E1C6E0-B2C4-4610-AB20-2A3A9006F4A9}" type="slidenum">
              <a:rPr lang="en-US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F2C2A1-F91A-458D-B749-0E8E631BACCF}" type="slidenum">
              <a:rPr lang="en-US"/>
              <a:pPr/>
              <a:t>3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9CDC7C-C4C5-48ED-8D11-A7D5AB2EDEE9}" type="slidenum">
              <a:rPr lang="en-US"/>
              <a:pPr/>
              <a:t>4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163E7E-A706-4573-84A3-B0671B5C6D56}" type="slidenum">
              <a:rPr lang="en-US"/>
              <a:pPr/>
              <a:t>6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EB9E76-5382-496A-B49E-14239E2786A2}" type="slidenum">
              <a:rPr lang="en-US"/>
              <a:pPr/>
              <a:t>7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420803-D752-4C27-A28C-EC73A412A7E7}" type="slidenum">
              <a:rPr lang="en-US"/>
              <a:pPr/>
              <a:t>8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5B3788-2F8D-4FE3-AF28-606D63E3A116}" type="slidenum">
              <a:rPr lang="en-US"/>
              <a:pPr/>
              <a:t>9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66154E-9CF0-4D8C-A3AF-B70987DBD96C}" type="slidenum">
              <a:rPr lang="en-US"/>
              <a:pPr/>
              <a:t>10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IE526 – What Is Simulation?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D94A1F9A-37D1-4ADA-9035-4A4279A2A9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What Is Simulation?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80B83842-6638-487F-9019-BCF693203D9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" y="1219200"/>
            <a:ext cx="4419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419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What Is Simulation?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60104F2F-3D62-4B54-A782-D92CAD4439B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8991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1219200"/>
            <a:ext cx="8991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r>
              <a:rPr lang="en-US" dirty="0"/>
              <a:t>	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553200"/>
            <a:ext cx="274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1">
                <a:solidFill>
                  <a:srgbClr val="00009B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274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9B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What Is Simulation?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9B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Slide </a:t>
            </a:r>
            <a:fld id="{9D12F16B-C95C-47DF-8D70-AE5C038CBF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2700">
            <a:solidFill>
              <a:srgbClr val="00009B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12700">
            <a:solidFill>
              <a:srgbClr val="00009B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80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B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B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B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B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9B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9B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9B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9B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25000"/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B"/>
        </a:buClr>
        <a:buSzPct val="75000"/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www.angelfire.com/wa/hurben/buff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ste.uiuc.edu/reese/buffon/bufjava.html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 descr="White marble"/>
          <p:cNvSpPr>
            <a:spLocks noGrp="1" noChangeArrowheads="1"/>
          </p:cNvSpPr>
          <p:nvPr>
            <p:ph type="ctrTitle"/>
          </p:nvPr>
        </p:nvSpPr>
        <p:spPr>
          <a:xfrm>
            <a:off x="1143000" y="1295400"/>
            <a:ext cx="7010400" cy="2819400"/>
          </a:xfrm>
          <a:noFill/>
        </p:spPr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hangingPunct="1"/>
            <a:r>
              <a:rPr lang="en-US" sz="3200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Advanced Applications of Systems </a:t>
            </a:r>
            <a:r>
              <a:rPr lang="en-US" sz="4800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Edwardian Script ITC" pitchFamily="66" charset="0"/>
                <a:ea typeface="宋体" pitchFamily="2" charset="-122"/>
              </a:rPr>
              <a:t>Modeling</a:t>
            </a:r>
            <a:r>
              <a:rPr lang="en-US" sz="3200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 &amp;</a:t>
            </a:r>
            <a:r>
              <a:rPr lang="en-US" altLang="zh-CN" sz="4800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Edwardian Script ITC" pitchFamily="66" charset="0"/>
                <a:ea typeface="宋体" pitchFamily="2" charset="-122"/>
              </a:rPr>
              <a:t>Simulation</a:t>
            </a:r>
            <a:endParaRPr lang="en-US" sz="480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Edwardian Script ITC" pitchFamily="66" charset="0"/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hangingPunct="1"/>
            <a:r>
              <a:rPr lang="en-US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Dr. </a:t>
            </a:r>
            <a:r>
              <a:rPr lang="en-US" dirty="0" err="1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Xueping</a:t>
            </a:r>
            <a:r>
              <a:rPr lang="en-US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Li</a:t>
            </a:r>
          </a:p>
          <a:p>
            <a:pPr eaLnBrk="1" hangingPunct="1"/>
            <a:r>
              <a:rPr lang="en-US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University of Tennessee</a:t>
            </a:r>
          </a:p>
        </p:txBody>
      </p:sp>
      <p:sp>
        <p:nvSpPr>
          <p:cNvPr id="2055" name="Text Box 4"/>
          <p:cNvSpPr txBox="1">
            <a:spLocks noChangeArrowheads="1"/>
          </p:cNvSpPr>
          <p:nvPr/>
        </p:nvSpPr>
        <p:spPr bwMode="auto">
          <a:xfrm>
            <a:off x="6705600" y="304800"/>
            <a:ext cx="2133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800" dirty="0">
                <a:latin typeface="Tahoma" pitchFamily="34" charset="0"/>
                <a:ea typeface="宋体" pitchFamily="2" charset="-122"/>
                <a:cs typeface="Arial" charset="0"/>
              </a:rPr>
              <a:t>IE526</a:t>
            </a:r>
          </a:p>
          <a:p>
            <a:pPr algn="r" eaLnBrk="0" hangingPunct="0"/>
            <a:r>
              <a:rPr lang="en-US" sz="1800" dirty="0">
                <a:latin typeface="Tahoma" pitchFamily="34" charset="0"/>
                <a:ea typeface="宋体" pitchFamily="2" charset="-122"/>
                <a:cs typeface="Arial" charset="0"/>
              </a:rPr>
              <a:t>UTK/ISE</a:t>
            </a:r>
          </a:p>
        </p:txBody>
      </p:sp>
      <p:sp>
        <p:nvSpPr>
          <p:cNvPr id="2" name="AutoShape 2" descr="data:image/jpeg;base64,/9j/4AAQSkZJRgABAQAAAQABAAD/2wCEAAkGBxQTEhUUExQUFBUUFBUUGBgXFxcUFxgUFBUXGBcYFxUYHCggHRwlHBcUITEhJSkrLi4uGB8zODMsNygtLisBCgoKDg0OGxAQGywkHyQsLCwsLCwsLCw0LCwsLCwsLCwsLCwsLCwsLCwsNCwsLCwvLCwsLCwsLDQsLCwsNCwsLP/AABEIALQBGAMBIgACEQEDEQH/xAAcAAACAwEBAQEAAAAAAAAAAAADBAACBQEGBwj/xAA6EAACAQIEAwYEBQMEAgMAAAABAhEAAwQSITEiQVEFE2FxgZEyobHwQlLB0eEUI/EGM2JyFdJDksL/xAAaAQADAQEBAQAAAAAAAAAAAAABAgMEAAUG/8QALBEAAgIBAwIDCAMBAAAAAAAAAAECEQMSITFB8BNR0QQiYXGBkbHhMsHxQv/aAAwDAQACEQMRAD8A+LV2pFdAq6RE6BVwK4BVwKYFllFEUVxRRFFFIVssoq6rXAtFUU6QrZFFFUVFFFVKdIRsJbSii3XLYpu0lGgWACUVLdNLYoi2KY4AtqmbFqaaw2Fmm8Pg5POaF0Oo2ATD0ZMNWrbwR5imLGC1rlIWWNoyjhOVaOD7PgTG9amG7Pk7VpNhcorr6E2up5rEYaNBRML2d1rcsYCTJp5Oz55U6aRmlbPPHDcgKLY7JJ5V6rD9kgb0+mGA5UfGUeCXgylyeXw/YM8q0LPYajetm40ff8UrdveQpfFnIDxQjyB/8cg+4qNaQbAffpVHv0rcxVOoyZGeSERt7g6fOqG6CY0Hr/7GKzLmLpZ8YRtVVhZml7UjZN5ObHyGmvpP6UIXFI1I0HPr6kH2msd8aZmdfICPKNvShZ2MnUgbnkPXrTrB8ST9qvoaN4ZWgE+/7GgKrahZPXSdB4H1oOVRu5XQHiQiQeYiZHjS11j8gdCDE7TFUjEjKbuxpsFm1lDIO8Ax6gCfI1KXXGsCeI9NddBsNalN764AnB82fn4VdamWrAV4aR9o2WAqwFcAoi0yQrZdBRVWqoKKq06QrZ1RRVFcUUZVp0hGyKtGRa4q0ZFp0ibYS2tNWVoNtacsimoWxzDrT1vDTQMKtbeCsTFLLYtDcEmDiD7VopgSYb7mnsJh53Feg7PwA261nlKjVFGNb7P0FOYbBRuK9BbwEUVcLSawtGZhsFAmr/0mY1rJYo6WQK7xKIyx2Z9nAgUwtoDl8qYb73oFw+VDU2SlFRKN6/P96FdcDl8jUuv4D0NJYjEkbq421+Lfw6+HOfesItmPLlUSl/ECs+/i/GqY/FZjOblsdDvsdI9qyrl2t+LFtueNn9pd0hm7iaWuX6Wu3PvwoJu+NaowSMblJjDXqopLGBqT4gfM6ClmvVol1a0AGtleHQaXnIiQJkjXQabAbA0ZPSGMLKLh7gMgRl1J0YCNdYnYakQT4Ud7rMC02rnJTcWHOn/xr0J25maXZF4kGdWkSqnNaSds++kbzrMiBQmvsGbL3d85cxZgIQCYEzlA20B8PCpN333+S8cdbd9/QbF8oYbvLYboRcZ22Yljz20AHpzq9xWylcmuyWpW407Kd/X11NIviwMpHeWiRrcfM3DBkJodTyIj61YEOmYogtiZIgXCFnzAJPImTy5UON++/r9imnvv0+4VrKnQOM4MERwrPI3Bpp1mpS732TNlL2kgkC4ACzEfgB16c9K5TrW+GLoguUfDxRFqoq6146Pq2XC1cJVVWiqadIRs6goyVxCKOtunURHIiiiqlcFuiKKdIRsslMItUt603bs06EbIi01ZFXs2q0cPhQaIu5XDrW52a2tBw2BrZwWB2qU2jRj5NbssgxNenwVuKwsBg4r0GFWBWPIbIjsVwJXUFXqI5wCuNVpob0UJIFcPnSOIv/8AL3H340XERG5H06e1I4l2iQQwn1k7AR+KD6e1aMcTz8830AYq43NQRIGkTJMQPHy23pDEYtQBIuKdSNTHThJkc5LefWr4rEKo4rZG8ZdjGkAjSDOp/ig3cTmBC3A88JEQzn8iDcA7THPzrbBV0PJyW3ycv3SwIDJc/DoIYz+C2NYnrHPw0xu0bybKIYE5iplNNgvUePWa52rilAgIAxJlxIU5dIt8ivKfDnvWQl1nYIoksYE6e56eNascaVmacb2G7Su5hFLEamATp4+FCvW3UBipCkgAxvMx7wY8qsboQL31pu61grrnc7MTIOXKDABExOutEbFK+Q2ruZ5lLbSyWhG7FuaKPiJ5DSneRoCwo5YS3Csrh7hPDbYGCZjjIOkDi3jlrrRHKsDKk8RL4hTI4eJiiwJGkaCBvrpSj3EdOK3/AGxJe+NWuFdCwlc+VmOpho6c6RW8eLuLrd2HUW7bGTcuaErkB+GdddNp1qblffp35lo4h0YmAws3SLY/NEtcYRlQABtQIkAbcqmOxRGXvbIVeKFSBmYRwkg6ASNN/XWke0e0bgYNiLalgrd0AQVmeJmIYkxGgnSOVFwmK+E273e3nULFwsQBGZxOhUCN51jag317+46x7DNrGZ1VmuLdcnhtZR8bGBvuwE8TCPrQMVbhizrlZ/8AbW2QFBESxYTtEmBrJNJ4m0c5W4Ju3SHzgHJbtzqwUQ06HcDSPOoQwebF3vDkOZiVJQSIPeEkAnXYyKCdcDeGOY207Mv9wXWM6LGg5tA5TzMTXKRTGraHdlDbuiFLzMFvxEg6iIOUCPOpR1SXH49ArEn36nzIXOooqgHmKGG8K6FU/cV5yPbYYWqsAelUVCNj70VbzDdZ8qdCNsuhFHtrQ0uIefvTC2Pyn9qolfBJyrkIj9aOkGgqG5ifKjIAfCnQjDLaotsEVy1bjnTdu6BuKbYS2XsMelauFtE0pavDlTlnMdtKDRykjawKEbmvRYACvOYBDz1r03Z9sVCaNGORu4Ra07KUjgbdaqCKxTNsHZYCpNSaoXqY9kdqRxN4DefSi37g1ms3EZ44CGB5HpO0+on2q+OJkz5HWwLEYlspKsCAJPhA0+mgrMxfaCr8dsrBIkeGuUHqdQTymq4jFofiBRtCG1mTrn0gk6SBt+iz3LmQlGRhkJgxNpIJEsNCxE7jdTymd0YJcnlTnJhLuLJRst1WEQ3I6jS3b8TtseXOYQxN20ZFxSkGHuAEopGgtqyzrGUEkTM7kik7iWSQMxs3YBGYgZEAkEkwC7LruNW5RqnaxN+3lVAL9sNcFtQsFlU/7oAE5ZYwSdzprBFlFLj0/RNqyXLVy8QlslkAJTMy6IzELMbExt67Vm2Aimb6v3ZBghSVdumYESNzodSBtRLeOtXGYO5sFgz3WByF2Ygd2AJhQNYIJOvM0XH3L47u4ct3McthPhOZ14LjrlhjkAkTAkDaRT62tgeHuFuYgsUa1eW5cJ4EJDCyrCc7EHRrYCyzDfkYBpS4bLqAUa2izmvwSHccJUXcp+JiWLEcgAATqsMNh7pCWXKOqkux0JGixlJCk5iZiFAG5pQdoXEXUpfw1q53WyqLhWcg11YAw0a8p60l+XoUUBpcRdUZrTm5aF0LZS4CTdIMmEAkhSZ1gCZ0OlB7R7UOdnv2yt0IFtiSFGpOfOGzMwMxBga+VKN2mjO1xR3d7ht20GmU7G7cbKFMzlyxrPLetK+92yYe2uJuXJAgRC2wBly5P9oE8soJnlQch9FBbV90M2byYi48Zix0VEBJbMH4UBIGU79NNcy5aGbu7nBdZ+8e6dFQHVcoUxxSNWiCQNKUweEMolp2S/xPcaWQW1H4IjMzDfTTXnuO4nv7Xe24Ls2U3LiB3fIR8Lk/CPDT1FBPcbRuN3MPcUuthxcDKvePKAgkmENzNEmBoDrtUTH2xlthTh7khGecuQqeMkgy0kbGAPSarh71piqYRmtMxkkltFVWnMpJzPrplA5iaDfssjf08Z2ukXLjgFrndgnQWzJVhxHckz6V2rzCojZUq3d2XW694HM0hnC8wWDFeLed9NeVSlXwyFguEuGWVs/HCi2I1ZoHPca7+GvK7XXUKimeCFw9KILmkkaTHv8A4oQHQ12D4fSsCbPTaQdCvIx60wpPUHz0+dIEDmD9+VWTwYj76U6mJKFmjIPxL+v0olq2PwMV8j+lIpdcdD8qMMSPxKR6T86qpLqRcJLjv6Glbu3F6OPY0wuLQ/GCvmNPes6xeX8LR6z8jTtq6eYBHt/FWT8mQkq5X9fodtWQfgb2M/KmEtMNxPlv7Ulbt2zrBQ9Rp8xpT1lnHwuGHRtfmKNitfH7+o3Ytr5Hx0rVwgI2M1lWsWfx2yPEcQrW7PRW+BvT+DQZ2/e5uYF/CvTdnWZisLAWisTrXq+yrNQyPYtj5NfCpApgGhL4aVDc66Vhatm5OkXa5SuJvAb+4oeJvaGRp1+9vvpSF66w+HjHTnGg089QPWqwxmfLmC3r7RKHNH+JHXWQPKs+7iUMzKtqDBieQWdo2knpQbGNVmMNkY6RoBIGpIOkAaDxk89FcTiVAK3ASIk3ACQqEkgtoSGcifJh0itSx06MTyalYa9cYrOQXlkwAILuJ4iNsohlHhl02rz5w6sJt3BmkKEOmd1hizKx0QAncHRCTvFELXAGew8LlZoMEpbJzKAdeMhc0CI01k0kccjErdVrNyQqsZTurQAyhSSCD8W+5YEmJm0U1wTasFe7RNsNbvpnti4e8ZZJe4eNQxJAJkCQYMLHWQYO61xz/TPkZwXI+NbdpWCooBXVwxzSsKM3hIsl022Btjv0l1sqdGJ0a7dDBeISCmcwYGhEGsftC1Ydgik22UO+IZgwCKAMw7tiBOYwFXqBJ3prXfoBRvYY7VxQIVr1kLZtZwmUki854VhgAy2zlLTzg7k0qeyHQjuLwuOyMHKlQAjR8LyYDEkDZjqRvQL+MxNrumuiQoPdBioCXAgCu6rqWVIgN4VbAG24RMNddL7LmuPxzAUm5K7M2YgKF10nNSt0iiTS2B/+VQhcPiLQtpbJVyJM3LQIjhHDLfERJM6aVxcUEIvWSTbtt3WHtsCS7uP7pticywTIJk6gVXhQtauqGsYdpuOsw1+4OBrqqZMAlYU6EeNBbs1StzF2H7pVJe2CJI7sD4mJ4WZhwrB0PSlbRRJLvYb7RxFuHbF2yLrTlUZiIRQqBGVokH4ixnw10Rwdm9ZK90Q127bzPaKhgtsEFS7EwAdDBiNjvVcN226EXMVbLh0HdEKgAUMc4URAzGJO+niKFg7+WGsEd/iLjRaXK1tLeaQrhhuCJG0Aa6aUtjKDSr/CXcWdUugpeuXVN264HCARl7uNtCZI5eG2sGe1CYV0uli1w5ijZICjvSwYKAdIDTsDvNJ43FrYQjEWxcuXc7Z4RluN8I4zBQLoIUcgQaQwmFdO67lj391SxRcrqLRgqXJ0EwDBn0rrO02rf6Df0i8GHIy3nfM9x4hQRIVMphgRBk8zpE6GvYS7YY27RNw3U1i3F0KDuYkqDpz15xFJXsZct96Lqlr10AG4xVl7oj8IHCSYEEHygitCzaWzaz2bi3C4trkMFbhJHAqKQ0iTMnXUEbwdQWmUw+LspbyhHS+qlZ1RhcP4s86KPyx10qUG+sNcu4tCXYZUQbFoEcSk5coymJmCPWV1oaMTxkCugdCRXA5q3edRWLY3blgzeB86sLn5kn51QMvlV1A5NTIR/I6HTqV9x/FGSTswP34VSG6g1O66p7U6sR0GKnmoPl/NEtuBsWXzmPnS6iNmYfP60VHbkVPy+lMmBofs4p+RVvl9Kcs4n8ykeI1+YrLTqU16qR/Bpi1dH5iP+380ymybgu/0ekwOIB2b31/mt7CuD+EE9RXj8LcJ0GVvv1r1HY9qI3Hzqqd8knBLg9h2NY1EE+R1r2eFWF+9K832Db2r0ydRy5dahm8hsYbNG+3Wg4i7A11Ebjl9/e9ce7oSNR0/asvEXystbOYbkfr6bx/13qUIWxsuXSjmIuMBK8Sz8M6xMQD4yR70smJDHgORolug04jHhIAiOfTUBvqRKNlI1KmdwNyN+EbGNTHOlMYy3Gy5e7u7xI0MDIojcBYYmNAD1ArZGHmee8ls5jsrMe9UodAoEbxwIraieIkz/wAdgDWdfxdywSDF9VcBgNCbjJIEkEkjKDtplWYquLxhtsRfXOpLorkSuYsFdyDqSBA8lgbzQLd5kYf0vHmDLbVuQGU3LuYkQM4VdfiIPIRVapd0ItweHxAuFmS5kZSLhUad7iGYuq92WgqrZUEamZnoviGBcpiQNcrvcUFlAgrZtqwBKAnPJ3aBB1khxFi1df8AsA22UKlsSFdrmYku2phVVWlt5A8qXu33tOVxKm4gfM7KCwZzbGTOWjNAI4DG7daSTReMGVxGHuWClzDsD3zZLaEZiUucS/FodMk8hmHU1n4jta1dCW7yBe7JuXWOr3HUNmVcoBDOzEkk6adBTt60jAXcO4W7eY27aDKcivKtCgSjBZYsIAzEDrSpxFi9lt3Atq3ZkBswCvcELCXI+GJuGeJtOlLqspp6h7N/EW1W8w75rgVUt5iHUXP7gCsF4iQoLaSRGtYtrAC82ScuIZrl66crju1mBaW0YzMSQfXehWLl20RetHvLZuXbNpHzszodyqCDGwJWNaqmM79wjcN+9e47jLl7pUGVUtQZGkyNNgNd6VsooNW+/sdexctHI6G7hsNeLNlWEZjE5iNyNjJIGomKYjD4ty7MLARVXe3aZpLFrh3ACjhAEnYSKtj8PfRDhsOO8QWwGJWLqC65JtklsssdcoGbiA5ClsJ2XaxTMLJyJZW3bkIDcuEzNy4sgKNCT5Ab0jYdq1N/X9fEmH7XUFr2IVbgb+1bKqkqtrfLaYgKrAjUba1mm/a47qG5buFmdAgXIgmVWZzDTmBA6Gi4e5dR7d66jXbFjNbQxNuASqlOUZiDJ3gCZinks2cdcZyWt5AiASgdviLXXaCABtp0AkaChZRpRd9O+gn2Z/qJldmu5rhKhAwIVkCk8KaQobYxB0mh2u1ED3rwBt3HIyIoU28rTnV5GoiOQ16UXMt03bmIGa0kWFu2wFCMpARhbB1BXXnv0OmVew0A3ElrWdkQmM0rB41Gxgg0LHUY+R6aziMoN3FoG7wIA4W3dVV4iLeQGFJ11I5nprl2MOG73Eoe5S282ydZaZVB4gR1H1rMwmJdQNC9sOrMhk22bkGG0kTWoAuKe2lpO6gM10gKEEH4gogQJiTBMgGd6KkK4ae/6C3Mc7taOKVlshs/DbgOdTOu88/M6VKLd7Y74lHACG4veXVzHhU6MqkcC7nWdz1NdougKL8vt/h40CugGqZa7FZDYXg9KkeFVFWDGjYDseYoiOfzUMOauH8KZMVoOl9vA0QXhzWlg46VcMKdS+IjivIaW4v/ACFMWTOze9ILHWncJZk8qdMRpG92XhPBT5V6/sy3qBr9a8v2emWvXdgISwrRjRnyypHuuxbULr0j3rVLRpOo2PWlsGuVAem/kateM6T0KkfTz/as0vekGL0xA41jrl0I3Xr96R1kVnDElzKEB9NDszb7b/mMjYBatiL8khpW4NtNxvoOfM8vwxSOMQ3C0cFxVJMc9IMEbjVVHmemuiEKW/f6MOXJb2AYkKwzKStxIaIksx+CNgcxhpE7jlslfx5MW7vCZIFzYfFxXAxgTw5VI01PgKJ/UK39u4Ml1WkMDHGx1aV0AUBecQNNhSeOxIZVW8oUPly3IAy2EIMxJKuQCI551HICr10ffy8yMSuKJUrnOeyUKqw3TDpkLFgq65h3IzDULOk7Z97ClCLuGfKbwcIggf2lGaczEx8IPgSNZBoeKt3LBHeBrloi29xdXyWldsttiYAGaZGgJXwrji3cl7LKr3pzoSuVbCA584VZSciEkb94wEjdZbIvjW6ODtYXmWB3dwZLVoAkBS7CXziIACqAv/InXWp2gLgHd3JexbYPdcLDmSbmQqzGDmZZ6ArO0UPtLG2r9tnuIyXMoW0kmSN1KnKAwzMw6AJA3FKO1y0rWWl7COBdKLqCcrNbz7AzAOu43rPLbg2QjYG/2axVLtl8t28ScikKq22Vi4kn4UEKSdOKNxQD2ikLhcQgtohhtTBKZmVeH4ZYiWEz4CnbaFg1+24GIuuQLYyFeJwBbKEa8ILE6RAJnWs+5hwWGHvsQ9x2v3LkoS8Ke7W0x0E66+m0UmofZ3f7BHECyzX7ZLWUjD2UYuM+cA3e5JllAaTOujRM0DtNrDWbly+CmKuSchDoymYtgIdMmRRJOp89Ko3Z9yzcN6xF2zh3zLmZWBKqDcy7SFOhYAfDRMNj8NiWL4mEZAqquZ5CDM7MpWC9wsT7zHUWdX/XPxXPyr8idh8Tg/7dvKxZFulQhdrTMpEkRwsAeciI2mh4RbeJNjDrwwjvcuMJuM5GZ1WDqojQc9Tyq/Zvbxw6G4St5r1wsVLkXA1skKbpgypJBjQyOlcx1jDDCi6twd+wRtH4s7kF17sfCqgmD5axutlGmnut31X9/Ib7XOIVThba94iW7as6oxuLb0IRwpIB01gSRFJjsy3iGIsMqpZS2rXCGJu3GkBhb01JBHKlOyO3nw6soVXBfvQWJ0uREmPiGgMHnrRcPe4bKWHJxN5mZ3Qm3kDad22wbbMZ2jQ60LDplH1/LYnje8Rv6d2BWw54fwSdSZEHUTvrE7ULG40u05EtgbC2oQabTG531PU0/wBu27tmzbsvlK57rl1YsLjlhObMAcyzEneR41iKa5uisN1ZpYPHkIbTHLbuOhuFQM2UHXzHOOo93u2cJYVFbDvqxK5Q+ebcHibmskbHkdpBrAmaupjzP0op+YHDe0b3Yv8AqDuFyFCyh84hssmBo2hkSAf3qVhgg+H09qlHkV4oXugGU1MtMxVgtT0DaxXL4V3L4U2Eq4tim8MV5BHL4V0Cnxbq4sim8IXxkZ0V2K0hYFWGFFHwWDx0Z9tK1sGmWr2sGo5UzYwoJoxwuwPPEfwBNfQP9JWJIrxmAwmor6V/pfDZVFaq0wMc5qUqPS5o9BPpzpHE3QuhPCxEN+Xnvy6j/NNXNRI33H/6HvWP2jjRxLllTBjodJj5j1NZ8cLZ2bIooFjBJKsYuDVDoJOgUAdc2UbfgpFr+dglw5XUAo35mEd2Rm3zMxY9YXpRBeAHdueE8SPtzygnXQgZzGus0vi1NwqjjK/xBhoZMZRoNCq5iR1Ajea1JVszz27A4iwr/wBq4YuEtlfcQrFrjawJJzKQdoXoaxz2oVHd3uK24R825NlDKKF5ZikCds7HWZpvvACbOIAAeFDmFXu7ZYjKx2BYHXnnJ5CgHELHdXdbTEXWucQhIy2EuBBwkqiEGdQYEEmi9ue/l6FIgb6XVtAMxe3cUXrxXV7dshTFss+q5VYDSeBo0ms6/wBmG4FuYcjPfzMbaFURUYg5eWgJRYO7cuGhnvLakKGNm6BcuALLLaZ2UZniFLJOvQ+tHtMzq1+xcCX7zOCkplW2pYmVIkZVVWz78Sgamkk2jRFUD/8AN2boY3xle2sWwuec5GpUrs0raAnQAczVbF42gMPdhkTK15obMrOe8a2xBM8cZmGsCOVZGKdDcW06si2Lb2oEFheBYs0/iBuE6Tt61iX8Qes+PUnczUZR8jXGKao2+0cWi3y9k5QsEMBAJygMQp2BM6eO1Z1ztdrpZHIDYh7StcMQtlWEBVAgAHWQdhHjWVeuE8yetBzwOs8vDmfM7VN/EtGGxv8AbeMFlBYsXs1tlbMOB2UFpILqBAbQldxzrzr7a86rl6e3P+aoG+dSkVhHSiA/m1j38B40Nxz38f3HKiYjlH+T1oIaNedCyiQz3Di2HKnu2YqG5FwJI69fnWjh+xbq20xNpgSA10AGGVbZIzTsdjpvod9YDhe0FuvYTECLNoZcqCAdCZIBmScskfKu9q9pK3BZD2rZHEgY92zSdQsxEQPGNhQ+Ir1N6e6O2u0xdJGJY/7ZS2wWBbaVM5EAkECDoeXpmEjbbxG3ty+9K2LGLtXRYw7HubKAu7Eglr2UyQY25CevOBSHali0pU2bhdWWSDqyGdmgAbQduo1iT1nRq6qu/sLBeu2/p4V0vO9czRp7+f8AH710AHw++R/ej8EMWFSqc6lGwBQxq4Y0srmuhjQUhXAaDmrhzSgc10OaZTEcB0OasHNJBzVhcPWnUxHjH1c0e20VmpcPWrNfPWm8QV4jSN4mncG5rAS6etamBuHrVYTJTxHsOytSK+l9hLwjltXy/sR+Ia19T7GXg9P4quV+4ZVGpjeLuQp3AIlfM6MPrXmsW81tdqX9AOusdCNK85iWo+zx2sze1y3oFfxH9vIRrmzA+BGv0X59arbxxuAWnOpICtqTJYDMTO4XMB4x0pa+00nnklcubMMq6kQ50Vhy369TWlwVGbG3Y/ibIdxbvEBTwo/AB3VnNJBJMMxKEmPh23FZa4lrB7rEAG3dIuFjmY5QBlBA1ibaAjcCRzo925tZvH+20KtzRQbFokgL0zFbfEeQWsHtDtF3LjMSrAJxASEV8ygkDedSeZ3qGlvY2wVmoLmWVVWezfY3GWGL28Kr92DIOzIsARIExvWPj7ots2Iw7C2udbdsBdGPdg3SqsNFBgwR+IbEUnbxjoeB2UGNjGizE+5MeNIXmzaTETHTxMcjoPOKRx3NUI9Qb3CSzEyzEmeZJMsT7/WlbjTvv1/f96uz6/KKDeHyqM2aooAy66+fp4Ggu0mjXGgR6nz/AEoLLzH8jzqMi0QTVdW0k7nY/Un6T51VR7c/KuNrr9gVJspRy6ug+tBLUW68ae45VRUB2nTcc/TrSJeQ3HJwiB5/Ifz+/Wpbb/B2qhbWat9a6wl7iydPbn6da4hjX28/4/aoVmKjXJ39Dz/mijn5HAasamWNdxXAa4ARDyO30HhUqRpHPn+g+/CpTp0LVgZNdXxruXxqZalQxBNdArqgc66AKNAs5FXVagirhhTJCtnK4Fq4bwq6vTJIVtnLVutfAW6zbTGtbAzV8aVkcjdHquwk4hX1PsvRB0jXy0r5d2F8Qr6d2c3Cv3yrTl/iYL98B2q3EfT3jWsK+a2O0iZM9BH0FY181bCvdR53tErkxC8ef3971nXlJgDcn5mtDEUrhlQsc50KtHi0aDzmP8TV26ViY1YXtW8BauB1zZf7Vh8uhFtsrGZ0Og10kII515S4dNfIGt7td3Re4cK2SMhE6FiHmTvoYH/Y15+/r6VCKpHoQQq2hpW/p6/T/P0pomTrt9BSuJGv3tU5GuAq7dfIHp/FDnry26E8qtc129qDcbluP16j76VnmaIlHE0Ft+lEckDTUfTzqgucyBpt51maZZEZeWx3PTy8PvpQmOXzH1rjsaoW5HUfP78KRq+R1sUOvnUuCNPfz+/1qxWBPoP38PvpQxQew6LAzv78/Xr9aqyn+eVdYdK7b+XTr0FDnY4sTCgdfp96+1UAolwTtv0/aqbVxx0N0q6AHXb6E8vv6VQa1Zun34mmQGQ+NSuqfb72qUaABmuiuiK7NSoazgq6ipnq3eedNsLuRUNEFv7mh56memTQjsMEHUURYpXvKmem1IGlseRx9mtLB3h4Vgq/3vT+FY1WEyU8Z7bsXEcQr6RgMRwAjca18i7Iuww1r6R2TiJT2raveR5uZaWa/anEuYDQCfGM0D2OlI43DDIdeJFBnkytkjnvJbXy9HLFwkZR/wAonWZX4d/IgedZ/aDBQViZyup/KpzHL13amhadGLJTtmHiDv7UthlTvUFz4NZ1IHwmJI1GuWnVdVcFlzrrK7Tp1+dIdoYfKMw1QwM24z5FZwPIsR4wehq8n0FxrqB7aZ1gMcxYm7mJkkOoVA2m6qp/+1YN4cx/in8W5MSSYAGvQaADwiKQub1OqVG6HmK3NvE/T/P0pa4dPv5UzeE6j/FKsZqMjXAWcRr6D9fvxpY0zdbXw2oF1en+KhIvEXMz41W4J25cuviKIdvPQeXP9veglaiyyB/r9KqEmisZ336/v+9UdY057n9P39qm0PZQtrp5R4VMvTfp+37VImuNSjFQNdN6vodOnz6mrTpruefOPHrVCvzoVSOsh3qZp39+f81Jrqr7c65HHcsCeu3l9/rXBXc2v3HlVgOm/T9qPPAPmcipUAqUTherCpUqKHZJroNSpRAdroqVK4B2KtXKlOhSwNM2GqVKdCs2ez21FfQuwLp+VdqV6ODg8r2s9FZuHK3/ABCuPBldQPqaR7TER/1/WpUq0f5HmT4782Y9470KxcLI9s6qFa4B0cQAZ8idKlSqT4GxGJcMz6mkm5+1dqUkjbASc0C6N/IfOpUqEjVEVP0pcmpUqEjTEriRrQDUqVKfJSPCKga+U/IE1xNTB5n7NSpSdRwR2rtsSQOpA96lSkXI3QoTNWVompUpbCS4sEiodh7/ADIqVKZ8sC4RDXTUqUDgtvXfkCfapUqVS9he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eg;base64,/9j/4AAQSkZJRgABAQAAAQABAAD/2wCEAAkGBxQTEhUUExQUFBUUFBUUGBgXFxcUFxgUFBUXGBcYFxUYHCggHRwlHBcUITEhJSkrLi4uGB8zODMsNygtLisBCgoKDg0OGxAQGywkHyQsLCwsLCwsLCw0LCwsLCwsLCwsLCwsLCwsLCwsNCwsLCwvLCwsLCwsLDQsLCwsNCwsLP/AABEIALQBGAMBIgACEQEDEQH/xAAcAAACAwEBAQEAAAAAAAAAAAADBAACBQEGBwj/xAA6EAACAQIEAwYEBQMEAgMAAAABAhEAAwQSITEiQVEFE2FxgZEyobHwQlLB0eEUI/EGM2JyFdJDksL/xAAaAQADAQEBAQAAAAAAAAAAAAABAgMEAAUG/8QALBEAAgIBAwIDCAMBAAAAAAAAAAECEQMSITFB8BNR0QQiYXGBkbHhMsHxQv/aAAwDAQACEQMRAD8A+LV2pFdAq6RE6BVwK4BVwKYFllFEUVxRRFFFIVssoq6rXAtFUU6QrZFFFUVFFFVKdIRsJbSii3XLYpu0lGgWACUVLdNLYoi2KY4AtqmbFqaaw2Fmm8Pg5POaF0Oo2ATD0ZMNWrbwR5imLGC1rlIWWNoyjhOVaOD7PgTG9amG7Pk7VpNhcorr6E2up5rEYaNBRML2d1rcsYCTJp5Oz55U6aRmlbPPHDcgKLY7JJ5V6rD9kgb0+mGA5UfGUeCXgylyeXw/YM8q0LPYajetm40ff8UrdveQpfFnIDxQjyB/8cg+4qNaQbAffpVHv0rcxVOoyZGeSERt7g6fOqG6CY0Hr/7GKzLmLpZ8YRtVVhZml7UjZN5ObHyGmvpP6UIXFI1I0HPr6kH2msd8aZmdfICPKNvShZ2MnUgbnkPXrTrB8ST9qvoaN4ZWgE+/7GgKrahZPXSdB4H1oOVRu5XQHiQiQeYiZHjS11j8gdCDE7TFUjEjKbuxpsFm1lDIO8Ax6gCfI1KXXGsCeI9NddBsNalN764AnB82fn4VdamWrAV4aR9o2WAqwFcAoi0yQrZdBRVWqoKKq06QrZ1RRVFcUUZVp0hGyKtGRa4q0ZFp0ibYS2tNWVoNtacsimoWxzDrT1vDTQMKtbeCsTFLLYtDcEmDiD7VopgSYb7mnsJh53Feg7PwA261nlKjVFGNb7P0FOYbBRuK9BbwEUVcLSawtGZhsFAmr/0mY1rJYo6WQK7xKIyx2Z9nAgUwtoDl8qYb73oFw+VDU2SlFRKN6/P96FdcDl8jUuv4D0NJYjEkbq421+Lfw6+HOfesItmPLlUSl/ECs+/i/GqY/FZjOblsdDvsdI9qyrl2t+LFtueNn9pd0hm7iaWuX6Wu3PvwoJu+NaowSMblJjDXqopLGBqT4gfM6ClmvVol1a0AGtleHQaXnIiQJkjXQabAbA0ZPSGMLKLh7gMgRl1J0YCNdYnYakQT4Ud7rMC02rnJTcWHOn/xr0J25maXZF4kGdWkSqnNaSds++kbzrMiBQmvsGbL3d85cxZgIQCYEzlA20B8PCpN333+S8cdbd9/QbF8oYbvLYboRcZ22Yljz20AHpzq9xWylcmuyWpW407Kd/X11NIviwMpHeWiRrcfM3DBkJodTyIj61YEOmYogtiZIgXCFnzAJPImTy5UON++/r9imnvv0+4VrKnQOM4MERwrPI3Bpp1mpS732TNlL2kgkC4ACzEfgB16c9K5TrW+GLoguUfDxRFqoq6146Pq2XC1cJVVWiqadIRs6goyVxCKOtunURHIiiiqlcFuiKKdIRsslMItUt603bs06EbIi01ZFXs2q0cPhQaIu5XDrW52a2tBw2BrZwWB2qU2jRj5NbssgxNenwVuKwsBg4r0GFWBWPIbIjsVwJXUFXqI5wCuNVpob0UJIFcPnSOIv/8AL3H340XERG5H06e1I4l2iQQwn1k7AR+KD6e1aMcTz8830AYq43NQRIGkTJMQPHy23pDEYtQBIuKdSNTHThJkc5LefWr4rEKo4rZG8ZdjGkAjSDOp/ig3cTmBC3A88JEQzn8iDcA7THPzrbBV0PJyW3ycv3SwIDJc/DoIYz+C2NYnrHPw0xu0bybKIYE5iplNNgvUePWa52rilAgIAxJlxIU5dIt8ivKfDnvWQl1nYIoksYE6e56eNascaVmacb2G7Su5hFLEamATp4+FCvW3UBipCkgAxvMx7wY8qsboQL31pu61grrnc7MTIOXKDABExOutEbFK+Q2ruZ5lLbSyWhG7FuaKPiJ5DSneRoCwo5YS3Csrh7hPDbYGCZjjIOkDi3jlrrRHKsDKk8RL4hTI4eJiiwJGkaCBvrpSj3EdOK3/AGxJe+NWuFdCwlc+VmOpho6c6RW8eLuLrd2HUW7bGTcuaErkB+GdddNp1qblffp35lo4h0YmAws3SLY/NEtcYRlQABtQIkAbcqmOxRGXvbIVeKFSBmYRwkg6ASNN/XWke0e0bgYNiLalgrd0AQVmeJmIYkxGgnSOVFwmK+E273e3nULFwsQBGZxOhUCN51jag317+46x7DNrGZ1VmuLdcnhtZR8bGBvuwE8TCPrQMVbhizrlZ/8AbW2QFBESxYTtEmBrJNJ4m0c5W4Ju3SHzgHJbtzqwUQ06HcDSPOoQwebF3vDkOZiVJQSIPeEkAnXYyKCdcDeGOY207Mv9wXWM6LGg5tA5TzMTXKRTGraHdlDbuiFLzMFvxEg6iIOUCPOpR1SXH49ArEn36nzIXOooqgHmKGG8K6FU/cV5yPbYYWqsAelUVCNj70VbzDdZ8qdCNsuhFHtrQ0uIefvTC2Pyn9qolfBJyrkIj9aOkGgqG5ifKjIAfCnQjDLaotsEVy1bjnTdu6BuKbYS2XsMelauFtE0pavDlTlnMdtKDRykjawKEbmvRYACvOYBDz1r03Z9sVCaNGORu4Ra07KUjgbdaqCKxTNsHZYCpNSaoXqY9kdqRxN4DefSi37g1ms3EZ44CGB5HpO0+on2q+OJkz5HWwLEYlspKsCAJPhA0+mgrMxfaCr8dsrBIkeGuUHqdQTymq4jFofiBRtCG1mTrn0gk6SBt+iz3LmQlGRhkJgxNpIJEsNCxE7jdTymd0YJcnlTnJhLuLJRst1WEQ3I6jS3b8TtseXOYQxN20ZFxSkGHuAEopGgtqyzrGUEkTM7kik7iWSQMxs3YBGYgZEAkEkwC7LruNW5RqnaxN+3lVAL9sNcFtQsFlU/7oAE5ZYwSdzprBFlFLj0/RNqyXLVy8QlslkAJTMy6IzELMbExt67Vm2Aimb6v3ZBghSVdumYESNzodSBtRLeOtXGYO5sFgz3WByF2Ygd2AJhQNYIJOvM0XH3L47u4ct3McthPhOZ14LjrlhjkAkTAkDaRT62tgeHuFuYgsUa1eW5cJ4EJDCyrCc7EHRrYCyzDfkYBpS4bLqAUa2izmvwSHccJUXcp+JiWLEcgAATqsMNh7pCWXKOqkux0JGixlJCk5iZiFAG5pQdoXEXUpfw1q53WyqLhWcg11YAw0a8p60l+XoUUBpcRdUZrTm5aF0LZS4CTdIMmEAkhSZ1gCZ0OlB7R7UOdnv2yt0IFtiSFGpOfOGzMwMxBga+VKN2mjO1xR3d7ht20GmU7G7cbKFMzlyxrPLetK+92yYe2uJuXJAgRC2wBly5P9oE8soJnlQch9FBbV90M2byYi48Zix0VEBJbMH4UBIGU79NNcy5aGbu7nBdZ+8e6dFQHVcoUxxSNWiCQNKUweEMolp2S/xPcaWQW1H4IjMzDfTTXnuO4nv7Xe24Ls2U3LiB3fIR8Lk/CPDT1FBPcbRuN3MPcUuthxcDKvePKAgkmENzNEmBoDrtUTH2xlthTh7khGecuQqeMkgy0kbGAPSarh71piqYRmtMxkkltFVWnMpJzPrplA5iaDfssjf08Z2ukXLjgFrndgnQWzJVhxHckz6V2rzCojZUq3d2XW694HM0hnC8wWDFeLed9NeVSlXwyFguEuGWVs/HCi2I1ZoHPca7+GvK7XXUKimeCFw9KILmkkaTHv8A4oQHQ12D4fSsCbPTaQdCvIx60wpPUHz0+dIEDmD9+VWTwYj76U6mJKFmjIPxL+v0olq2PwMV8j+lIpdcdD8qMMSPxKR6T86qpLqRcJLjv6Glbu3F6OPY0wuLQ/GCvmNPes6xeX8LR6z8jTtq6eYBHt/FWT8mQkq5X9fodtWQfgb2M/KmEtMNxPlv7Ulbt2zrBQ9Rp8xpT1lnHwuGHRtfmKNitfH7+o3Ytr5Hx0rVwgI2M1lWsWfx2yPEcQrW7PRW+BvT+DQZ2/e5uYF/CvTdnWZisLAWisTrXq+yrNQyPYtj5NfCpApgGhL4aVDc66Vhatm5OkXa5SuJvAb+4oeJvaGRp1+9vvpSF66w+HjHTnGg089QPWqwxmfLmC3r7RKHNH+JHXWQPKs+7iUMzKtqDBieQWdo2knpQbGNVmMNkY6RoBIGpIOkAaDxk89FcTiVAK3ASIk3ACQqEkgtoSGcifJh0itSx06MTyalYa9cYrOQXlkwAILuJ4iNsohlHhl02rz5w6sJt3BmkKEOmd1hizKx0QAncHRCTvFELXAGew8LlZoMEpbJzKAdeMhc0CI01k0kccjErdVrNyQqsZTurQAyhSSCD8W+5YEmJm0U1wTasFe7RNsNbvpnti4e8ZZJe4eNQxJAJkCQYMLHWQYO61xz/TPkZwXI+NbdpWCooBXVwxzSsKM3hIsl022Btjv0l1sqdGJ0a7dDBeISCmcwYGhEGsftC1Ydgik22UO+IZgwCKAMw7tiBOYwFXqBJ3prXfoBRvYY7VxQIVr1kLZtZwmUki854VhgAy2zlLTzg7k0qeyHQjuLwuOyMHKlQAjR8LyYDEkDZjqRvQL+MxNrumuiQoPdBioCXAgCu6rqWVIgN4VbAG24RMNddL7LmuPxzAUm5K7M2YgKF10nNSt0iiTS2B/+VQhcPiLQtpbJVyJM3LQIjhHDLfERJM6aVxcUEIvWSTbtt3WHtsCS7uP7pticywTIJk6gVXhQtauqGsYdpuOsw1+4OBrqqZMAlYU6EeNBbs1StzF2H7pVJe2CJI7sD4mJ4WZhwrB0PSlbRRJLvYb7RxFuHbF2yLrTlUZiIRQqBGVokH4ixnw10Rwdm9ZK90Q127bzPaKhgtsEFS7EwAdDBiNjvVcN226EXMVbLh0HdEKgAUMc4URAzGJO+niKFg7+WGsEd/iLjRaXK1tLeaQrhhuCJG0Aa6aUtjKDSr/CXcWdUugpeuXVN264HCARl7uNtCZI5eG2sGe1CYV0uli1w5ijZICjvSwYKAdIDTsDvNJ43FrYQjEWxcuXc7Z4RluN8I4zBQLoIUcgQaQwmFdO67lj391SxRcrqLRgqXJ0EwDBn0rrO02rf6Df0i8GHIy3nfM9x4hQRIVMphgRBk8zpE6GvYS7YY27RNw3U1i3F0KDuYkqDpz15xFJXsZct96Lqlr10AG4xVl7oj8IHCSYEEHygitCzaWzaz2bi3C4trkMFbhJHAqKQ0iTMnXUEbwdQWmUw+LspbyhHS+qlZ1RhcP4s86KPyx10qUG+sNcu4tCXYZUQbFoEcSk5coymJmCPWV1oaMTxkCugdCRXA5q3edRWLY3blgzeB86sLn5kn51QMvlV1A5NTIR/I6HTqV9x/FGSTswP34VSG6g1O66p7U6sR0GKnmoPl/NEtuBsWXzmPnS6iNmYfP60VHbkVPy+lMmBofs4p+RVvl9Kcs4n8ykeI1+YrLTqU16qR/Bpi1dH5iP+380ymybgu/0ekwOIB2b31/mt7CuD+EE9RXj8LcJ0GVvv1r1HY9qI3Hzqqd8knBLg9h2NY1EE+R1r2eFWF+9K832Db2r0ydRy5dahm8hsYbNG+3Wg4i7A11Ebjl9/e9ce7oSNR0/asvEXystbOYbkfr6bx/13qUIWxsuXSjmIuMBK8Sz8M6xMQD4yR70smJDHgORolug04jHhIAiOfTUBvqRKNlI1KmdwNyN+EbGNTHOlMYy3Gy5e7u7xI0MDIojcBYYmNAD1ArZGHmee8ls5jsrMe9UodAoEbxwIraieIkz/wAdgDWdfxdywSDF9VcBgNCbjJIEkEkjKDtplWYquLxhtsRfXOpLorkSuYsFdyDqSBA8lgbzQLd5kYf0vHmDLbVuQGU3LuYkQM4VdfiIPIRVapd0ItweHxAuFmS5kZSLhUad7iGYuq92WgqrZUEamZnoviGBcpiQNcrvcUFlAgrZtqwBKAnPJ3aBB1khxFi1df8AsA22UKlsSFdrmYku2phVVWlt5A8qXu33tOVxKm4gfM7KCwZzbGTOWjNAI4DG7daSTReMGVxGHuWClzDsD3zZLaEZiUucS/FodMk8hmHU1n4jta1dCW7yBe7JuXWOr3HUNmVcoBDOzEkk6adBTt60jAXcO4W7eY27aDKcivKtCgSjBZYsIAzEDrSpxFi9lt3Atq3ZkBswCvcELCXI+GJuGeJtOlLqspp6h7N/EW1W8w75rgVUt5iHUXP7gCsF4iQoLaSRGtYtrAC82ScuIZrl66crju1mBaW0YzMSQfXehWLl20RetHvLZuXbNpHzszodyqCDGwJWNaqmM79wjcN+9e47jLl7pUGVUtQZGkyNNgNd6VsooNW+/sdexctHI6G7hsNeLNlWEZjE5iNyNjJIGomKYjD4ty7MLARVXe3aZpLFrh3ACjhAEnYSKtj8PfRDhsOO8QWwGJWLqC65JtklsssdcoGbiA5ClsJ2XaxTMLJyJZW3bkIDcuEzNy4sgKNCT5Ab0jYdq1N/X9fEmH7XUFr2IVbgb+1bKqkqtrfLaYgKrAjUba1mm/a47qG5buFmdAgXIgmVWZzDTmBA6Gi4e5dR7d66jXbFjNbQxNuASqlOUZiDJ3gCZinks2cdcZyWt5AiASgdviLXXaCABtp0AkaChZRpRd9O+gn2Z/qJldmu5rhKhAwIVkCk8KaQobYxB0mh2u1ED3rwBt3HIyIoU28rTnV5GoiOQ16UXMt03bmIGa0kWFu2wFCMpARhbB1BXXnv0OmVew0A3ElrWdkQmM0rB41Gxgg0LHUY+R6aziMoN3FoG7wIA4W3dVV4iLeQGFJ11I5nprl2MOG73Eoe5S282ydZaZVB4gR1H1rMwmJdQNC9sOrMhk22bkGG0kTWoAuKe2lpO6gM10gKEEH4gogQJiTBMgGd6KkK4ae/6C3Mc7taOKVlshs/DbgOdTOu88/M6VKLd7Y74lHACG4veXVzHhU6MqkcC7nWdz1NdougKL8vt/h40CugGqZa7FZDYXg9KkeFVFWDGjYDseYoiOfzUMOauH8KZMVoOl9vA0QXhzWlg46VcMKdS+IjivIaW4v/ACFMWTOze9ILHWncJZk8qdMRpG92XhPBT5V6/sy3qBr9a8v2emWvXdgISwrRjRnyypHuuxbULr0j3rVLRpOo2PWlsGuVAem/kateM6T0KkfTz/as0vekGL0xA41jrl0I3Xr96R1kVnDElzKEB9NDszb7b/mMjYBatiL8khpW4NtNxvoOfM8vwxSOMQ3C0cFxVJMc9IMEbjVVHmemuiEKW/f6MOXJb2AYkKwzKStxIaIksx+CNgcxhpE7jlslfx5MW7vCZIFzYfFxXAxgTw5VI01PgKJ/UK39u4Ml1WkMDHGx1aV0AUBecQNNhSeOxIZVW8oUPly3IAy2EIMxJKuQCI551HICr10ffy8yMSuKJUrnOeyUKqw3TDpkLFgq65h3IzDULOk7Z97ClCLuGfKbwcIggf2lGaczEx8IPgSNZBoeKt3LBHeBrloi29xdXyWldsttiYAGaZGgJXwrji3cl7LKr3pzoSuVbCA584VZSciEkb94wEjdZbIvjW6ODtYXmWB3dwZLVoAkBS7CXziIACqAv/InXWp2gLgHd3JexbYPdcLDmSbmQqzGDmZZ6ArO0UPtLG2r9tnuIyXMoW0kmSN1KnKAwzMw6AJA3FKO1y0rWWl7COBdKLqCcrNbz7AzAOu43rPLbg2QjYG/2axVLtl8t28ScikKq22Vi4kn4UEKSdOKNxQD2ikLhcQgtohhtTBKZmVeH4ZYiWEz4CnbaFg1+24GIuuQLYyFeJwBbKEa8ILE6RAJnWs+5hwWGHvsQ9x2v3LkoS8Ke7W0x0E66+m0UmofZ3f7BHECyzX7ZLWUjD2UYuM+cA3e5JllAaTOujRM0DtNrDWbly+CmKuSchDoymYtgIdMmRRJOp89Ko3Z9yzcN6xF2zh3zLmZWBKqDcy7SFOhYAfDRMNj8NiWL4mEZAqquZ5CDM7MpWC9wsT7zHUWdX/XPxXPyr8idh8Tg/7dvKxZFulQhdrTMpEkRwsAeciI2mh4RbeJNjDrwwjvcuMJuM5GZ1WDqojQc9Tyq/Zvbxw6G4St5r1wsVLkXA1skKbpgypJBjQyOlcx1jDDCi6twd+wRtH4s7kF17sfCqgmD5axutlGmnut31X9/Ib7XOIVThba94iW7as6oxuLb0IRwpIB01gSRFJjsy3iGIsMqpZS2rXCGJu3GkBhb01JBHKlOyO3nw6soVXBfvQWJ0uREmPiGgMHnrRcPe4bKWHJxN5mZ3Qm3kDad22wbbMZ2jQ60LDplH1/LYnje8Rv6d2BWw54fwSdSZEHUTvrE7ULG40u05EtgbC2oQabTG531PU0/wBu27tmzbsvlK57rl1YsLjlhObMAcyzEneR41iKa5uisN1ZpYPHkIbTHLbuOhuFQM2UHXzHOOo93u2cJYVFbDvqxK5Q+ebcHibmskbHkdpBrAmaupjzP0op+YHDe0b3Yv8AqDuFyFCyh84hssmBo2hkSAf3qVhgg+H09qlHkV4oXugGU1MtMxVgtT0DaxXL4V3L4U2Eq4tim8MV5BHL4V0Cnxbq4sim8IXxkZ0V2K0hYFWGFFHwWDx0Z9tK1sGmWr2sGo5UzYwoJoxwuwPPEfwBNfQP9JWJIrxmAwmor6V/pfDZVFaq0wMc5qUqPS5o9BPpzpHE3QuhPCxEN+Xnvy6j/NNXNRI33H/6HvWP2jjRxLllTBjodJj5j1NZ8cLZ2bIooFjBJKsYuDVDoJOgUAdc2UbfgpFr+dglw5XUAo35mEd2Rm3zMxY9YXpRBeAHdueE8SPtzygnXQgZzGus0vi1NwqjjK/xBhoZMZRoNCq5iR1Ajea1JVszz27A4iwr/wBq4YuEtlfcQrFrjawJJzKQdoXoaxz2oVHd3uK24R825NlDKKF5ZikCds7HWZpvvACbOIAAeFDmFXu7ZYjKx2BYHXnnJ5CgHELHdXdbTEXWucQhIy2EuBBwkqiEGdQYEEmi9ue/l6FIgb6XVtAMxe3cUXrxXV7dshTFss+q5VYDSeBo0ms6/wBmG4FuYcjPfzMbaFURUYg5eWgJRYO7cuGhnvLakKGNm6BcuALLLaZ2UZniFLJOvQ+tHtMzq1+xcCX7zOCkplW2pYmVIkZVVWz78Sgamkk2jRFUD/8AN2boY3xle2sWwuec5GpUrs0raAnQAczVbF42gMPdhkTK15obMrOe8a2xBM8cZmGsCOVZGKdDcW06si2Lb2oEFheBYs0/iBuE6Tt61iX8Qes+PUnczUZR8jXGKao2+0cWi3y9k5QsEMBAJygMQp2BM6eO1Z1ztdrpZHIDYh7StcMQtlWEBVAgAHWQdhHjWVeuE8yetBzwOs8vDmfM7VN/EtGGxv8AbeMFlBYsXs1tlbMOB2UFpILqBAbQldxzrzr7a86rl6e3P+aoG+dSkVhHSiA/m1j38B40Nxz38f3HKiYjlH+T1oIaNedCyiQz3Di2HKnu2YqG5FwJI69fnWjh+xbq20xNpgSA10AGGVbZIzTsdjpvod9YDhe0FuvYTECLNoZcqCAdCZIBmScskfKu9q9pK3BZD2rZHEgY92zSdQsxEQPGNhQ+Ir1N6e6O2u0xdJGJY/7ZS2wWBbaVM5EAkECDoeXpmEjbbxG3ty+9K2LGLtXRYw7HubKAu7Eglr2UyQY25CevOBSHali0pU2bhdWWSDqyGdmgAbQduo1iT1nRq6qu/sLBeu2/p4V0vO9czRp7+f8AH710AHw++R/ej8EMWFSqc6lGwBQxq4Y0srmuhjQUhXAaDmrhzSgc10OaZTEcB0OasHNJBzVhcPWnUxHjH1c0e20VmpcPWrNfPWm8QV4jSN4mncG5rAS6etamBuHrVYTJTxHsOytSK+l9hLwjltXy/sR+Ia19T7GXg9P4quV+4ZVGpjeLuQp3AIlfM6MPrXmsW81tdqX9AOusdCNK85iWo+zx2sze1y3oFfxH9vIRrmzA+BGv0X59arbxxuAWnOpICtqTJYDMTO4XMB4x0pa+00nnklcubMMq6kQ50Vhy369TWlwVGbG3Y/ibIdxbvEBTwo/AB3VnNJBJMMxKEmPh23FZa4lrB7rEAG3dIuFjmY5QBlBA1ibaAjcCRzo925tZvH+20KtzRQbFokgL0zFbfEeQWsHtDtF3LjMSrAJxASEV8ygkDedSeZ3qGlvY2wVmoLmWVVWezfY3GWGL28Kr92DIOzIsARIExvWPj7ots2Iw7C2udbdsBdGPdg3SqsNFBgwR+IbEUnbxjoeB2UGNjGizE+5MeNIXmzaTETHTxMcjoPOKRx3NUI9Qb3CSzEyzEmeZJMsT7/WlbjTvv1/f96uz6/KKDeHyqM2aooAy66+fp4Ggu0mjXGgR6nz/AEoLLzH8jzqMi0QTVdW0k7nY/Un6T51VR7c/KuNrr9gVJspRy6ug+tBLUW68ae45VRUB2nTcc/TrSJeQ3HJwiB5/Ifz+/Wpbb/B2qhbWat9a6wl7iydPbn6da4hjX28/4/aoVmKjXJ39Dz/mijn5HAasamWNdxXAa4ARDyO30HhUqRpHPn+g+/CpTp0LVgZNdXxruXxqZalQxBNdArqgc66AKNAs5FXVagirhhTJCtnK4Fq4bwq6vTJIVtnLVutfAW6zbTGtbAzV8aVkcjdHquwk4hX1PsvRB0jXy0r5d2F8Qr6d2c3Cv3yrTl/iYL98B2q3EfT3jWsK+a2O0iZM9BH0FY181bCvdR53tErkxC8ef3971nXlJgDcn5mtDEUrhlQsc50KtHi0aDzmP8TV26ViY1YXtW8BauB1zZf7Vh8uhFtsrGZ0Og10kII515S4dNfIGt7td3Re4cK2SMhE6FiHmTvoYH/Y15+/r6VCKpHoQQq2hpW/p6/T/P0pomTrt9BSuJGv3tU5GuAq7dfIHp/FDnry26E8qtc129qDcbluP16j76VnmaIlHE0Ft+lEckDTUfTzqgucyBpt51maZZEZeWx3PTy8PvpQmOXzH1rjsaoW5HUfP78KRq+R1sUOvnUuCNPfz+/1qxWBPoP38PvpQxQew6LAzv78/Xr9aqyn+eVdYdK7b+XTr0FDnY4sTCgdfp96+1UAolwTtv0/aqbVxx0N0q6AHXb6E8vv6VQa1Zun34mmQGQ+NSuqfb72qUaABmuiuiK7NSoazgq6ipnq3eedNsLuRUNEFv7mh56memTQjsMEHUURYpXvKmem1IGlseRx9mtLB3h4Vgq/3vT+FY1WEyU8Z7bsXEcQr6RgMRwAjca18i7Iuww1r6R2TiJT2raveR5uZaWa/anEuYDQCfGM0D2OlI43DDIdeJFBnkytkjnvJbXy9HLFwkZR/wAonWZX4d/IgedZ/aDBQViZyup/KpzHL13amhadGLJTtmHiDv7UthlTvUFz4NZ1IHwmJI1GuWnVdVcFlzrrK7Tp1+dIdoYfKMw1QwM24z5FZwPIsR4wehq8n0FxrqB7aZ1gMcxYm7mJkkOoVA2m6qp/+1YN4cx/in8W5MSSYAGvQaADwiKQub1OqVG6HmK3NvE/T/P0pa4dPv5UzeE6j/FKsZqMjXAWcRr6D9fvxpY0zdbXw2oF1en+KhIvEXMz41W4J25cuviKIdvPQeXP9veglaiyyB/r9KqEmisZ336/v+9UdY057n9P39qm0PZQtrp5R4VMvTfp+37VImuNSjFQNdN6vodOnz6mrTpruefOPHrVCvzoVSOsh3qZp39+f81Jrqr7c65HHcsCeu3l9/rXBXc2v3HlVgOm/T9qPPAPmcipUAqUTherCpUqKHZJroNSpRAdroqVK4B2KtXKlOhSwNM2GqVKdCs2ez21FfQuwLp+VdqV6ODg8r2s9FZuHK3/ABCuPBldQPqaR7TER/1/WpUq0f5HmT4782Y9470KxcLI9s6qFa4B0cQAZ8idKlSqT4GxGJcMz6mkm5+1dqUkjbASc0C6N/IfOpUqEjVEVP0pcmpUqEjTEriRrQDUqVKfJSPCKga+U/IE1xNTB5n7NSpSdRwR2rtsSQOpA96lSkXI3QoTNWVompUpbCS4sEiodh7/ADIqVKZ8sC4RDXTUqUDgtvXfkCfapUqVS9hep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data:image/jpeg;base64,/9j/4AAQSkZJRgABAQAAAQABAAD/2wCEAAkGBhAQDxAQEBAQEA8QDw8QEA8PDxAPDw8NFBAVFBQQFBQXGyYeFxkjGRISHy8gIycpLCwsFR4xNTAqNSYrLCkBCQoKDgwOGg8PGiwkHx8sLCwpKSwpLCwpLCkpLCkpKSksKSkpKSkpKSkpLCwsKSwsLCksLCksKSwpKSwsKSwpKf/AABEIAMAAwAMBIgACEQEDEQH/xAAcAAABBQEBAQAAAAAAAAAAAAACAAMEBQYBBwj/xAA7EAABBAAEBAIFCgYDAQAAAAABAAIDEQQFEiEGMUFRYXEVIoGhsQcTJTJCUlNikdEjNXLB4fAUFjOC/8QAGwEAAgIDAQAAAAAAAAAAAAAABQYDBAECBwD/xAAoEQABBAEEAQQCAwEAAAAAAAABAAIDEQQFEiExExQyQVEGIyJhcTP/2gAMAwEAAhEDEQA/ANPxBxQWu0NG4PNUx4mnsqtxTzrde6ZtCnTEromPgRMbRCuf+zT91w8Tz91T2ktPIVP6SG/arj/s8/cKXlvFEusAnms4Eg6jYO45LJeSFHJhQlpAat5hs8k1FpO/9lJdm0ndZuDEamteOY2crRkgNFBst8jTwVzLUITjy7a4Vj6Xk7pelpO6gWlaqeeWu1Tc6iCp/peTuuelpO6g2uWs+Z5Ha13kqf6Xl7qZgM6kLqJVBJLWw3J7K4yTLSDqdzKN6ayYnc/pWYbvlaNj7FokLGokxjpWFGxs2lhPVZ85xJ3Wjni1Cu6zGPwZY49vBBtSjkLdzD0oZAfhH6Xk7rvpaTuq/UlaWTNKHXaq7nBWHpeTul6Xk7qBa4s+eX7WdxU52aPPNS8lzLVKI+tqntN5M4jHxjoSiOnTvMoDipI3ElU83DEpeSomLyGWMaiLHgvVxg29uaaxOAYWmwK6+SZHY7aTNHrMweNx4XjYP6pWrHiLAfMzlvR27VWIc8BrqTtjyiVgciBXC3quJWo7U/IKsspxVO0nkRSu8G6iWH2LJB9b9t1ooZ9TGyDmOarzx7wlTX8IvZ5Ara0rTbX2AfBECgm2jVJC7FokE0tDxXQd1zDRapQOytYcAkkFraMWrPJMpJ9d3VaeGINHJN4SGmhSE6saGDaAr1UEgkkktl5IqLjMKHClKXK2WpAcs9hY7HYUxu8FGtX+fRDTZWdtKOowNjltoVOTgo7StBaVodt/pRWjtBk/8wi/3oUrQ5MfpCLz/dX9PH7gpI+16AAm59mk9BuU4hlZYI6HY+ScNqvBwFGl4/xDj/np3PA2adIVaQex/ReqTcMQk+qwAdTS4OHGDoP0VR2NvKZ4db8TA0MXlTrHRIFa3jbLxE2Mgfad8FkLVKSPxlMmFleqi31SMFWOTYqiWO5O5KrtE19EHso7tTzxCSMtK1uEfRLD05eSkk7KqixOprZBzBo+Ssg6+XLmhE8W11rlmo4xgmLa4TlpzCyaZAe6YtIlZx3+N9qkw7VucLKC0eSkhZDL83LNjyV7BnDCOYTXHkteO1bDgVZJKK3Ht+8EQxrPvD9VNvH2s8KQVxx2USXNGD7QVTj+IQQWs38VDJOyNt2sFwCHiHFA03sqMFJ8xcbJslDaVcmfzvVV5tFaVobSVYClGitDkv8AMIvMf3QPmDRbjXimuHMWH5jFV1ex77FX8GN7pQaUkfa9KXHOHVIv28li8z+UAQyvi+bstI+CaXO2jlFMfGln/iwLaUEvcsJH8pTCfWYQrGHj7DVu4jwpaiZpViTTslpstVd8pJ9SLxe4e5YJarjPPocS2MRuPquJ5dwslaHTOBPCc9HjdHjBrhSK0gUNpWq6L/StcnxNExnk4beaucJJzYeY96yTZS02OYpaJmIDgyUeGpRSs3hKv5Bhhw3tHKtA5LUm9V7hdKFbaNJBPdItS6CgtK1vZb8rFkJ0SnuUjMe6atK1ne/7W1lHqPcpX2QWlawLJ7WO0ZPsSDk0+UNFk0O6jsxL5TphaX9L6AreOFzjwF6q7UuSUNFk0PFRm4l8p0wsJP3q2Cn4bhwD18VJf5Apzswa0aYmBre/UhG8XRXyG3BVZMpkfah4bhwN9fEv1H8MJ7LZGf8APhbGwNA29m6ac8ncm0GRu+kIvP8AdMfoI4IyQOVBj5bpJgB0t+7p/u68h4xwTo8U5xGz97Xr9c1neKcjGIiP3huChszN7eE5aXkjGls/4vJC5c1Ip4SxzmH64KbP++aEEFvC6K0tc0Ob8o7StBaVrC3ogUjtK0FpWvLxFIlaZJiNyx3I/FVRK6x9EEc7BWw54UOREJmUVrcI/wCsw82fBSL/AMKtZidQZKOuzvNWAdYtD549ptcr1DG9PLSJJcSUB57VB3a7a78O/JNufW5Neajf8p0h0wtLnd96W7InSGgvdKU+QDmaHdR2Yl8h0wsL/wA3QKdDw9VOxMnkwKYcxawaYGhgH2uqOYeiyP5d0q0uU2NRcPw6B6+JkvroHwU5+YNaNMLAxvcc1XvmLtz63iSgvsU1Y2mxQ/CDS5znmgn3yEmyb890NpvUlqRDZXtVMvJ9yctFkJ+kIvP90zqR8Pn6Qi/3oVXyhURV7TyDMKW0yzOo8QCWchsf6lNkZqG3bfzXl/CebGOeSK9nUR/UvTcPJqCXIn7gnvOxjBIW/HwvPePOH6/jxt/qCwq94x2ED2uaRYcNwvHeJ8lOGlP3DuDXJVciKuQmXRc+2+JyqrXNSC0rVBpTS4o9SWpBaVryyeAjtK0CQd23Xlhtq3yPEbmJ3Jw2/qVzgpNi01YPXssi2YtIddaTfktC3EueGyQtLr2d4HusSxF7QAlD8ixRt3gq1e6hvt5qL/zHPOmFpe7uOQUzD5BdSYmShzDB18FLOZMjGmBgZX2upV3F0aSRw3dLnc+XHEOTZUeDh7k/FSX10D4KZ6SZGNEDNA+8q2WdzjZJJQByasXTIoR/aDTZ75OG9KRJMSdzZ7oNaatK0SArhDyXdkp3UlrTJekHLxICyGmt1J7UlqTQclqWeStSQndSd4bP0jH5D+6i6k/wyfpGPyH91Wyx+o2r+nO/cFjziDHiC4GqcCf0XsXD+PEkYI6gfBeLY8/xHlb3gDNrjDCbLeQ7BJuM8Dhdk1zGL4g9o6XolBZzijJ2zwuFAECwSnc54sgwzfXdbq2Y3clea5/xtPiiWj+Gzo0fFWZpGgINp+DO94e0VSo5o9Li27LTXgm7XL9pPMrm3+eiFOHNp/YCGAHsI7StBfU7fBdw0b5nBsLDIT93cBeC1fK2MW4rt9ei7hWvmdphYZDdbdFrsl+TN7qfi36R+GP3W2wmAggaGQsDQOoG5UMk7Y+0DyNVB4jWMyX5NXOp+KfQ/DC2sGXQxxOgiYGgg14HunHPXG7fuqAzz5AR0ECmL5wQ8rEPkeHlkhJLDt5LmpWvF+B0ubO3kdnUqYP6rp+m5AngDguWalAYZyD0ndS5rTepc1IhtHaH7yU7rS1JrUlqWVrQ+E+yMPcAtNBw41zVlYptJDhvS3eQ5o17RR9iD5vkabCaNKfE+Lxu7VRNwwRyKgyZBIF6AACuOgBVFuVIBaJPwYn/AAvN35fKD9VPcMYV4zBji2gABf6rePwLT0RYXAta4ED2rZ+U6RhBUcOnRwyB7V4Fjv8A0cjwWZSQkmM0SK9ibxp/ivTFpZ9pXZdofGGvTk2Ic86nOJPiSfegHu+C5fiB5rkLXyO0RMc9211dUfYvEutYJbCKsUi2SgY+V2iFhkdfIDYLW5J8mj5P4mKfpZz0N5+WxW5wGXwYdumBgbX2jzKryzMjFkoRkaqPawLFZN8mr30/Fv0Dn82B/lbbB4CHDjTDG1vjQtOGUnqVy0Jlzy72IO98kht5RmQnnuhDuygZnjNIDW/WJA9imMbQA/RVX7q3O+VEDynLSPJDaVqEnnhbkLk+GbNG+M/bBrwKwAa5jnRu5tNLfxuorN8Y4DS5mIaPVOz/AD6Jz/G9S2v8bkrfkGBvZvb2qbWlqTYde/l70guke4ilz32hOaktSbtLUvEr1kJwP/ypGCxxhcHNJq9woepLUtHsDxypInmJ24L0jJc5ErRvv5q6abXk+X490L9TeXUL0DJM4bM0EJeyccsdfwnPA1ATt2ntXQXYxuuNKKPmqRRNvHC+dsd/6PUeEOkdoia57+gA2/VbPB/JzJLI5+Jfojv6g6rY5fluHwrdMMbR+ahaWpp44/lPM2pDpnKxWSfJrJIRJi3BreYYOdea3GX5fh8M3TBGB+Y8z7Ub5SeaG0Hn1JzjTUKlc+Y7nlOvlJ5oSfb8UFpWhxJdyV4NpGXIXy6WlxXLULEOMrxG3kOauYcDppK+FFM8MamcK0vk+cdyF0Fa3/hB82GbV0SaVJqBqTYOgtMcHbuKMrtoLStDQaVmrRLmJw4mifEeTgT/APS4SiZJRFKxjTmGQOCimiErC0/K88+bcxzmO+s0m/EXsiBV5xlgKe3ENGztnV0VAd912bS8wZMIlXJtSxDjzFnwiLkrQrvRFKJ6Q02laJqFgtE1pJoLV79va3a0yHa0cpMBJob2tnwrgCwXyulByHICfWI9y2+EwgaAgGXll/8AEJx07A8I3u7UloRs5oQiYd0NukYrcbWYnmLibNps9FyTmUNrl8r7KY2tr2oiu6kFpWo93wpKRWlaG1wuqz0CzRe4NasONC0GLn0tI+0dh4KZk+ALW6jz7qBgYDNJqP1QtHMNMZrbZO2nYvpot57QbJk8jw0KpnfZPmm7QkrmpKE8pklcUWjbTQE4ClaC0rUFqSkdrlobS1e5YJWCingE0T4j1Bq/vdFgPmy1zo3bFhrz8Vvo3mwQs5xhgA1zcQ3k71XV32/dPP4vqOx/hd0UpfkWD5I/I3sKkStcHw2SaumNJXPCF1oJNBajIMh1ese6ocsYHSAHuvSMuLGtHIINmyPBoJn0mCMM8rlNwmEDB2UlV0+eQN2c9o9tKtxXGsDDVk+LRaGNilcekaflRM7ctHaJjt1hcTx+b9Rl+eyc4b4vlxGM+acAGloNA3ut34r2jc5RMzoXu2xmypMp3KC0pjuUFrkL+06hOWuWgtK1qTytkdqPiHlzhGOvNFLMGi1NyPAEkyOG59yYdIwvJJ5COAqGZNsFBWmVYAMb8Us4fTaVixtBM4rCh43TfPF5I9gNIRG8NduKy9hFqHgp02QAm9/YomJyRrBuT+qWJNDLbO5Em5oPACDXfUJWo8EAbfM+1O2luYbHUiTTYR2laDUlqUaye0a7NC2WJ8RHTbzTepE2Sq8+asYuR4ZGuUM8XmYWLBfNljnRu+s0kfouhXnF+BDXtnaKDtneY6qhB5Ltum5fqIGvC5LqOKceZzU5HKWkEFOux8hN63fqUwHJWrxjbu3KoJ3hu0Lr33ubJXAErXLW9KIuJXVacEH6RZ5D+6qrVnwT/Mo/If3VTNP6iiOmf92rUzHcoE7j4XsPJVjsyI20lcSmwJmO6XWGTtKnWlqUD0n+UrhzK9tJWowpbshb+VqkwVLKAPqDn5rXYNoa1YfD4zRelhF86pSvTMnZybMPJbDGIwwoTLEXuskLcakazeS46R/1r9qvpJCGk0bA5IyyUyN3AV/qqOaWmkOKxQYLKzeKxZkPgo2ZZrKXG4yBfJQDmXdpSxqk88p2RigiOM1oH8lYJKB6T/Kfcl6T/Kfcl84c7jyEQ8rAp6VqB6T/AClL0n+U+5eOHL9LHlZ9qeSuAqD6S/KUvSf5SsHBlI6WfMy7tWMsAnifC7qLHmFgzEWuLHfWaa9i1jc2og6TsVScSN1SiWNhsjcJ6/GsmSE+OQcJT17E87d7O1XEpIdEv4ZS0S/hlPnnZ9pJGNKeKRWuWufNy/hlLRJ+G5bGeP7XvSS/SIK14HafSDCBsKBVZDhJnmtFeK3HB+SGKRryN7FlUcydhjICJ6dhyNlDiOl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data:image/jpeg;base64,/9j/4AAQSkZJRgABAQAAAQABAAD/2wCEAAkGBhAQDxAQEBAQEA8QDw8QEA8PDxAPDw8NFBAVFBQQFBQXGyYeFxkjGRISHy8gIycpLCwsFR4xNTAqNSYrLCkBCQoKDgwOGg8PGiwkHx8sLCwpKSwpLCwpLCkpLCkpKSksKSkpKSkpKSkpLCwsKSwsLCksLCksKSwpKSwsKSwpKf/AABEIAMAAwAMBIgACEQEDEQH/xAAcAAABBQEBAQAAAAAAAAAAAAACAAMEBQYBBwj/xAA7EAABBAAEBAIFCgYDAQAAAAABAAIDEQQFEiEGMUFRYXEVIoGhsQcTJTJCUlNikdEjNXLB4fAUFjOC/8QAGwEAAgIDAQAAAAAAAAAAAAAABQYDBAECBwD/xAAoEQABBAEEAQQCAwEAAAAAAAABAAIDEQQFEiExExQyQVEGIyJhcTP/2gAMAwEAAhEDEQA/ANPxBxQWu0NG4PNUx4mnsqtxTzrde6ZtCnTEromPgRMbRCuf+zT91w8Tz91T2ktPIVP6SG/arj/s8/cKXlvFEusAnms4Eg6jYO45LJeSFHJhQlpAat5hs8k1FpO/9lJdm0ndZuDEamteOY2crRkgNFBst8jTwVzLUITjy7a4Vj6Xk7pelpO6gWlaqeeWu1Tc6iCp/peTuuelpO6g2uWs+Z5Ha13kqf6Xl7qZgM6kLqJVBJLWw3J7K4yTLSDqdzKN6ayYnc/pWYbvlaNj7FokLGokxjpWFGxs2lhPVZ85xJ3Wjni1Cu6zGPwZY49vBBtSjkLdzD0oZAfhH6Xk7rvpaTuq/UlaWTNKHXaq7nBWHpeTul6Xk7qBa4s+eX7WdxU52aPPNS8lzLVKI+tqntN5M4jHxjoSiOnTvMoDipI3ElU83DEpeSomLyGWMaiLHgvVxg29uaaxOAYWmwK6+SZHY7aTNHrMweNx4XjYP6pWrHiLAfMzlvR27VWIc8BrqTtjyiVgciBXC3quJWo7U/IKsspxVO0nkRSu8G6iWH2LJB9b9t1ooZ9TGyDmOarzx7wlTX8IvZ5Ara0rTbX2AfBECgm2jVJC7FokE0tDxXQd1zDRapQOytYcAkkFraMWrPJMpJ9d3VaeGINHJN4SGmhSE6saGDaAr1UEgkkktl5IqLjMKHClKXK2WpAcs9hY7HYUxu8FGtX+fRDTZWdtKOowNjltoVOTgo7StBaVodt/pRWjtBk/8wi/3oUrQ5MfpCLz/dX9PH7gpI+16AAm59mk9BuU4hlZYI6HY+ScNqvBwFGl4/xDj/np3PA2adIVaQex/ReqTcMQk+qwAdTS4OHGDoP0VR2NvKZ4db8TA0MXlTrHRIFa3jbLxE2Mgfad8FkLVKSPxlMmFleqi31SMFWOTYqiWO5O5KrtE19EHso7tTzxCSMtK1uEfRLD05eSkk7KqixOprZBzBo+Ssg6+XLmhE8W11rlmo4xgmLa4TlpzCyaZAe6YtIlZx3+N9qkw7VucLKC0eSkhZDL83LNjyV7BnDCOYTXHkteO1bDgVZJKK3Ht+8EQxrPvD9VNvH2s8KQVxx2USXNGD7QVTj+IQQWs38VDJOyNt2sFwCHiHFA03sqMFJ8xcbJslDaVcmfzvVV5tFaVobSVYClGitDkv8AMIvMf3QPmDRbjXimuHMWH5jFV1ex77FX8GN7pQaUkfa9KXHOHVIv28li8z+UAQyvi+bstI+CaXO2jlFMfGln/iwLaUEvcsJH8pTCfWYQrGHj7DVu4jwpaiZpViTTslpstVd8pJ9SLxe4e5YJarjPPocS2MRuPquJ5dwslaHTOBPCc9HjdHjBrhSK0gUNpWq6L/StcnxNExnk4beaucJJzYeY96yTZS02OYpaJmIDgyUeGpRSs3hKv5Bhhw3tHKtA5LUm9V7hdKFbaNJBPdItS6CgtK1vZb8rFkJ0SnuUjMe6atK1ne/7W1lHqPcpX2QWlawLJ7WO0ZPsSDk0+UNFk0O6jsxL5TphaX9L6AreOFzjwF6q7UuSUNFk0PFRm4l8p0wsJP3q2Cn4bhwD18VJf5Apzswa0aYmBre/UhG8XRXyG3BVZMpkfah4bhwN9fEv1H8MJ7LZGf8APhbGwNA29m6ac8ncm0GRu+kIvP8AdMfoI4IyQOVBj5bpJgB0t+7p/u68h4xwTo8U5xGz97Xr9c1neKcjGIiP3huChszN7eE5aXkjGls/4vJC5c1Ip4SxzmH64KbP++aEEFvC6K0tc0Ob8o7StBaVrC3ogUjtK0FpWvLxFIlaZJiNyx3I/FVRK6x9EEc7BWw54UOREJmUVrcI/wCsw82fBSL/AMKtZidQZKOuzvNWAdYtD549ptcr1DG9PLSJJcSUB57VB3a7a78O/JNufW5Neajf8p0h0wtLnd96W7InSGgvdKU+QDmaHdR2Yl8h0wsL/wA3QKdDw9VOxMnkwKYcxawaYGhgH2uqOYeiyP5d0q0uU2NRcPw6B6+JkvroHwU5+YNaNMLAxvcc1XvmLtz63iSgvsU1Y2mxQ/CDS5znmgn3yEmyb890NpvUlqRDZXtVMvJ9yctFkJ+kIvP90zqR8Pn6Qi/3oVXyhURV7TyDMKW0yzOo8QCWchsf6lNkZqG3bfzXl/CebGOeSK9nUR/UvTcPJqCXIn7gnvOxjBIW/HwvPePOH6/jxt/qCwq94x2ED2uaRYcNwvHeJ8lOGlP3DuDXJVciKuQmXRc+2+JyqrXNSC0rVBpTS4o9SWpBaVryyeAjtK0CQd23Xlhtq3yPEbmJ3Jw2/qVzgpNi01YPXssi2YtIddaTfktC3EueGyQtLr2d4HusSxF7QAlD8ixRt3gq1e6hvt5qL/zHPOmFpe7uOQUzD5BdSYmShzDB18FLOZMjGmBgZX2upV3F0aSRw3dLnc+XHEOTZUeDh7k/FSX10D4KZ6SZGNEDNA+8q2WdzjZJJQByasXTIoR/aDTZ75OG9KRJMSdzZ7oNaatK0SArhDyXdkp3UlrTJekHLxICyGmt1J7UlqTQclqWeStSQndSd4bP0jH5D+6i6k/wyfpGPyH91Wyx+o2r+nO/cFjziDHiC4GqcCf0XsXD+PEkYI6gfBeLY8/xHlb3gDNrjDCbLeQ7BJuM8Dhdk1zGL4g9o6XolBZzijJ2zwuFAECwSnc54sgwzfXdbq2Y3clea5/xtPiiWj+Gzo0fFWZpGgINp+DO94e0VSo5o9Li27LTXgm7XL9pPMrm3+eiFOHNp/YCGAHsI7StBfU7fBdw0b5nBsLDIT93cBeC1fK2MW4rt9ei7hWvmdphYZDdbdFrsl+TN7qfi36R+GP3W2wmAggaGQsDQOoG5UMk7Y+0DyNVB4jWMyX5NXOp+KfQ/DC2sGXQxxOgiYGgg14HunHPXG7fuqAzz5AR0ECmL5wQ8rEPkeHlkhJLDt5LmpWvF+B0ubO3kdnUqYP6rp+m5AngDguWalAYZyD0ndS5rTepc1IhtHaH7yU7rS1JrUlqWVrQ+E+yMPcAtNBw41zVlYptJDhvS3eQ5o17RR9iD5vkabCaNKfE+Lxu7VRNwwRyKgyZBIF6AACuOgBVFuVIBaJPwYn/AAvN35fKD9VPcMYV4zBji2gABf6rePwLT0RYXAta4ED2rZ+U6RhBUcOnRwyB7V4Fjv8A0cjwWZSQkmM0SK9ibxp/ivTFpZ9pXZdofGGvTk2Ic86nOJPiSfegHu+C5fiB5rkLXyO0RMc9211dUfYvEutYJbCKsUi2SgY+V2iFhkdfIDYLW5J8mj5P4mKfpZz0N5+WxW5wGXwYdumBgbX2jzKryzMjFkoRkaqPawLFZN8mr30/Fv0Dn82B/lbbB4CHDjTDG1vjQtOGUnqVy0Jlzy72IO98kht5RmQnnuhDuygZnjNIDW/WJA9imMbQA/RVX7q3O+VEDynLSPJDaVqEnnhbkLk+GbNG+M/bBrwKwAa5jnRu5tNLfxuorN8Y4DS5mIaPVOz/AD6Jz/G9S2v8bkrfkGBvZvb2qbWlqTYde/l70guke4ilz32hOaktSbtLUvEr1kJwP/ypGCxxhcHNJq9woepLUtHsDxypInmJ24L0jJc5ErRvv5q6abXk+X490L9TeXUL0DJM4bM0EJeyccsdfwnPA1ATt2ntXQXYxuuNKKPmqRRNvHC+dsd/6PUeEOkdoia57+gA2/VbPB/JzJLI5+Jfojv6g6rY5fluHwrdMMbR+ahaWpp44/lPM2pDpnKxWSfJrJIRJi3BreYYOdea3GX5fh8M3TBGB+Y8z7Ub5SeaG0Hn1JzjTUKlc+Y7nlOvlJ5oSfb8UFpWhxJdyV4NpGXIXy6WlxXLULEOMrxG3kOauYcDppK+FFM8MamcK0vk+cdyF0Fa3/hB82GbV0SaVJqBqTYOgtMcHbuKMrtoLStDQaVmrRLmJw4mifEeTgT/APS4SiZJRFKxjTmGQOCimiErC0/K88+bcxzmO+s0m/EXsiBV5xlgKe3ENGztnV0VAd912bS8wZMIlXJtSxDjzFnwiLkrQrvRFKJ6Q02laJqFgtE1pJoLV79va3a0yHa0cpMBJob2tnwrgCwXyulByHICfWI9y2+EwgaAgGXll/8AEJx07A8I3u7UloRs5oQiYd0NukYrcbWYnmLibNps9FyTmUNrl8r7KY2tr2oiu6kFpWo93wpKRWlaG1wuqz0CzRe4NasONC0GLn0tI+0dh4KZk+ALW6jz7qBgYDNJqP1QtHMNMZrbZO2nYvpot57QbJk8jw0KpnfZPmm7QkrmpKE8pklcUWjbTQE4ClaC0rUFqSkdrlobS1e5YJWCingE0T4j1Bq/vdFgPmy1zo3bFhrz8Vvo3mwQs5xhgA1zcQ3k71XV32/dPP4vqOx/hd0UpfkWD5I/I3sKkStcHw2SaumNJXPCF1oJNBajIMh1ese6ocsYHSAHuvSMuLGtHIINmyPBoJn0mCMM8rlNwmEDB2UlV0+eQN2c9o9tKtxXGsDDVk+LRaGNilcekaflRM7ctHaJjt1hcTx+b9Rl+eyc4b4vlxGM+acAGloNA3ut34r2jc5RMzoXu2xmypMp3KC0pjuUFrkL+06hOWuWgtK1qTytkdqPiHlzhGOvNFLMGi1NyPAEkyOG59yYdIwvJJ5COAqGZNsFBWmVYAMb8Us4fTaVixtBM4rCh43TfPF5I9gNIRG8NduKy9hFqHgp02QAm9/YomJyRrBuT+qWJNDLbO5Em5oPACDXfUJWo8EAbfM+1O2luYbHUiTTYR2laDUlqUaye0a7NC2WJ8RHTbzTepE2Sq8+asYuR4ZGuUM8XmYWLBfNljnRu+s0kfouhXnF+BDXtnaKDtneY6qhB5Ltum5fqIGvC5LqOKceZzU5HKWkEFOux8hN63fqUwHJWrxjbu3KoJ3hu0Lr33ubJXAErXLW9KIuJXVacEH6RZ5D+6qrVnwT/Mo/If3VTNP6iiOmf92rUzHcoE7j4XsPJVjsyI20lcSmwJmO6XWGTtKnWlqUD0n+UrhzK9tJWowpbshb+VqkwVLKAPqDn5rXYNoa1YfD4zRelhF86pSvTMnZybMPJbDGIwwoTLEXuskLcakazeS46R/1r9qvpJCGk0bA5IyyUyN3AV/qqOaWmkOKxQYLKzeKxZkPgo2ZZrKXG4yBfJQDmXdpSxqk88p2RigiOM1oH8lYJKB6T/Kfcl6T/Kfcl84c7jyEQ8rAp6VqB6T/AClL0n+U+5eOHL9LHlZ9qeSuAqD6S/KUvSf5SsHBlI6WfMy7tWMsAnifC7qLHmFgzEWuLHfWaa9i1jc2og6TsVScSN1SiWNhsjcJ6/GsmSE+OQcJT17E87d7O1XEpIdEv4ZS0S/hlPnnZ9pJGNKeKRWuWufNy/hlLRJ+G5bGeP7XvSS/SIK14HafSDCBsKBVZDhJnmtFeK3HB+SGKRryN7FlUcydhjICJ6dhyNlDiOl/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4" descr="http://www.workingpoint.com/wp-content/uploads/2010/04/anylogic6logo_onl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379511" cy="381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AutoShape 10" descr="data:image/jpeg;base64,/9j/4AAQSkZJRgABAQAAAQABAAD/2wCEAAkGBxQTEhUUExQUFBUUFBUUGBgXFxcUFxgUFBUXGBcYFxUYHCggHRwlHBcUITEhJSkrLi4uGB8zODMsNygtLisBCgoKDg0OGxAQGywkHyQsLCwsLCwsLCw0LCwsLCwsLCwsLCwsLCwsLCwsNCwsLCwvLCwsLCwsLDQsLCwsNCwsLP/AABEIALQBGAMBIgACEQEDEQH/xAAcAAACAwEBAQEAAAAAAAAAAAADBAACBQEGBwj/xAA6EAACAQIEAwYEBQMEAgMAAAABAhEAAwQSITEiQVEFE2FxgZEyobHwQlLB0eEUI/EGM2JyFdJDksL/xAAaAQADAQEBAQAAAAAAAAAAAAABAgMEAAUG/8QALBEAAgIBAwIDCAMBAAAAAAAAAAECEQMSITFB8BNR0QQiYXGBkbHhMsHxQv/aAAwDAQACEQMRAD8A+LV2pFdAq6RE6BVwK4BVwKYFllFEUVxRRFFFIVssoq6rXAtFUU6QrZFFFUVFFFVKdIRsJbSii3XLYpu0lGgWACUVLdNLYoi2KY4AtqmbFqaaw2Fmm8Pg5POaF0Oo2ATD0ZMNWrbwR5imLGC1rlIWWNoyjhOVaOD7PgTG9amG7Pk7VpNhcorr6E2up5rEYaNBRML2d1rcsYCTJp5Oz55U6aRmlbPPHDcgKLY7JJ5V6rD9kgb0+mGA5UfGUeCXgylyeXw/YM8q0LPYajetm40ff8UrdveQpfFnIDxQjyB/8cg+4qNaQbAffpVHv0rcxVOoyZGeSERt7g6fOqG6CY0Hr/7GKzLmLpZ8YRtVVhZml7UjZN5ObHyGmvpP6UIXFI1I0HPr6kH2msd8aZmdfICPKNvShZ2MnUgbnkPXrTrB8ST9qvoaN4ZWgE+/7GgKrahZPXSdB4H1oOVRu5XQHiQiQeYiZHjS11j8gdCDE7TFUjEjKbuxpsFm1lDIO8Ax6gCfI1KXXGsCeI9NddBsNalN764AnB82fn4VdamWrAV4aR9o2WAqwFcAoi0yQrZdBRVWqoKKq06QrZ1RRVFcUUZVp0hGyKtGRa4q0ZFp0ibYS2tNWVoNtacsimoWxzDrT1vDTQMKtbeCsTFLLYtDcEmDiD7VopgSYb7mnsJh53Feg7PwA261nlKjVFGNb7P0FOYbBRuK9BbwEUVcLSawtGZhsFAmr/0mY1rJYo6WQK7xKIyx2Z9nAgUwtoDl8qYb73oFw+VDU2SlFRKN6/P96FdcDl8jUuv4D0NJYjEkbq421+Lfw6+HOfesItmPLlUSl/ECs+/i/GqY/FZjOblsdDvsdI9qyrl2t+LFtueNn9pd0hm7iaWuX6Wu3PvwoJu+NaowSMblJjDXqopLGBqT4gfM6ClmvVol1a0AGtleHQaXnIiQJkjXQabAbA0ZPSGMLKLh7gMgRl1J0YCNdYnYakQT4Ud7rMC02rnJTcWHOn/xr0J25maXZF4kGdWkSqnNaSds++kbzrMiBQmvsGbL3d85cxZgIQCYEzlA20B8PCpN333+S8cdbd9/QbF8oYbvLYboRcZ22Yljz20AHpzq9xWylcmuyWpW407Kd/X11NIviwMpHeWiRrcfM3DBkJodTyIj61YEOmYogtiZIgXCFnzAJPImTy5UON++/r9imnvv0+4VrKnQOM4MERwrPI3Bpp1mpS732TNlL2kgkC4ACzEfgB16c9K5TrW+GLoguUfDxRFqoq6146Pq2XC1cJVVWiqadIRs6goyVxCKOtunURHIiiiqlcFuiKKdIRsslMItUt603bs06EbIi01ZFXs2q0cPhQaIu5XDrW52a2tBw2BrZwWB2qU2jRj5NbssgxNenwVuKwsBg4r0GFWBWPIbIjsVwJXUFXqI5wCuNVpob0UJIFcPnSOIv/8AL3H340XERG5H06e1I4l2iQQwn1k7AR+KD6e1aMcTz8830AYq43NQRIGkTJMQPHy23pDEYtQBIuKdSNTHThJkc5LefWr4rEKo4rZG8ZdjGkAjSDOp/ig3cTmBC3A88JEQzn8iDcA7THPzrbBV0PJyW3ycv3SwIDJc/DoIYz+C2NYnrHPw0xu0bybKIYE5iplNNgvUePWa52rilAgIAxJlxIU5dIt8ivKfDnvWQl1nYIoksYE6e56eNascaVmacb2G7Su5hFLEamATp4+FCvW3UBipCkgAxvMx7wY8qsboQL31pu61grrnc7MTIOXKDABExOutEbFK+Q2ruZ5lLbSyWhG7FuaKPiJ5DSneRoCwo5YS3Csrh7hPDbYGCZjjIOkDi3jlrrRHKsDKk8RL4hTI4eJiiwJGkaCBvrpSj3EdOK3/AGxJe+NWuFdCwlc+VmOpho6c6RW8eLuLrd2HUW7bGTcuaErkB+GdddNp1qblffp35lo4h0YmAws3SLY/NEtcYRlQABtQIkAbcqmOxRGXvbIVeKFSBmYRwkg6ASNN/XWke0e0bgYNiLalgrd0AQVmeJmIYkxGgnSOVFwmK+E273e3nULFwsQBGZxOhUCN51jag317+46x7DNrGZ1VmuLdcnhtZR8bGBvuwE8TCPrQMVbhizrlZ/8AbW2QFBESxYTtEmBrJNJ4m0c5W4Ju3SHzgHJbtzqwUQ06HcDSPOoQwebF3vDkOZiVJQSIPeEkAnXYyKCdcDeGOY207Mv9wXWM6LGg5tA5TzMTXKRTGraHdlDbuiFLzMFvxEg6iIOUCPOpR1SXH49ArEn36nzIXOooqgHmKGG8K6FU/cV5yPbYYWqsAelUVCNj70VbzDdZ8qdCNsuhFHtrQ0uIefvTC2Pyn9qolfBJyrkIj9aOkGgqG5ifKjIAfCnQjDLaotsEVy1bjnTdu6BuKbYS2XsMelauFtE0pavDlTlnMdtKDRykjawKEbmvRYACvOYBDz1r03Z9sVCaNGORu4Ra07KUjgbdaqCKxTNsHZYCpNSaoXqY9kdqRxN4DefSi37g1ms3EZ44CGB5HpO0+on2q+OJkz5HWwLEYlspKsCAJPhA0+mgrMxfaCr8dsrBIkeGuUHqdQTymq4jFofiBRtCG1mTrn0gk6SBt+iz3LmQlGRhkJgxNpIJEsNCxE7jdTymd0YJcnlTnJhLuLJRst1WEQ3I6jS3b8TtseXOYQxN20ZFxSkGHuAEopGgtqyzrGUEkTM7kik7iWSQMxs3YBGYgZEAkEkwC7LruNW5RqnaxN+3lVAL9sNcFtQsFlU/7oAE5ZYwSdzprBFlFLj0/RNqyXLVy8QlslkAJTMy6IzELMbExt67Vm2Aimb6v3ZBghSVdumYESNzodSBtRLeOtXGYO5sFgz3WByF2Ygd2AJhQNYIJOvM0XH3L47u4ct3McthPhOZ14LjrlhjkAkTAkDaRT62tgeHuFuYgsUa1eW5cJ4EJDCyrCc7EHRrYCyzDfkYBpS4bLqAUa2izmvwSHccJUXcp+JiWLEcgAATqsMNh7pCWXKOqkux0JGixlJCk5iZiFAG5pQdoXEXUpfw1q53WyqLhWcg11YAw0a8p60l+XoUUBpcRdUZrTm5aF0LZS4CTdIMmEAkhSZ1gCZ0OlB7R7UOdnv2yt0IFtiSFGpOfOGzMwMxBga+VKN2mjO1xR3d7ht20GmU7G7cbKFMzlyxrPLetK+92yYe2uJuXJAgRC2wBly5P9oE8soJnlQch9FBbV90M2byYi48Zix0VEBJbMH4UBIGU79NNcy5aGbu7nBdZ+8e6dFQHVcoUxxSNWiCQNKUweEMolp2S/xPcaWQW1H4IjMzDfTTXnuO4nv7Xe24Ls2U3LiB3fIR8Lk/CPDT1FBPcbRuN3MPcUuthxcDKvePKAgkmENzNEmBoDrtUTH2xlthTh7khGecuQqeMkgy0kbGAPSarh71piqYRmtMxkkltFVWnMpJzPrplA5iaDfssjf08Z2ukXLjgFrndgnQWzJVhxHckz6V2rzCojZUq3d2XW694HM0hnC8wWDFeLed9NeVSlXwyFguEuGWVs/HCi2I1ZoHPca7+GvK7XXUKimeCFw9KILmkkaTHv8A4oQHQ12D4fSsCbPTaQdCvIx60wpPUHz0+dIEDmD9+VWTwYj76U6mJKFmjIPxL+v0olq2PwMV8j+lIpdcdD8qMMSPxKR6T86qpLqRcJLjv6Glbu3F6OPY0wuLQ/GCvmNPes6xeX8LR6z8jTtq6eYBHt/FWT8mQkq5X9fodtWQfgb2M/KmEtMNxPlv7Ulbt2zrBQ9Rp8xpT1lnHwuGHRtfmKNitfH7+o3Ytr5Hx0rVwgI2M1lWsWfx2yPEcQrW7PRW+BvT+DQZ2/e5uYF/CvTdnWZisLAWisTrXq+yrNQyPYtj5NfCpApgGhL4aVDc66Vhatm5OkXa5SuJvAb+4oeJvaGRp1+9vvpSF66w+HjHTnGg089QPWqwxmfLmC3r7RKHNH+JHXWQPKs+7iUMzKtqDBieQWdo2knpQbGNVmMNkY6RoBIGpIOkAaDxk89FcTiVAK3ASIk3ACQqEkgtoSGcifJh0itSx06MTyalYa9cYrOQXlkwAILuJ4iNsohlHhl02rz5w6sJt3BmkKEOmd1hizKx0QAncHRCTvFELXAGew8LlZoMEpbJzKAdeMhc0CI01k0kccjErdVrNyQqsZTurQAyhSSCD8W+5YEmJm0U1wTasFe7RNsNbvpnti4e8ZZJe4eNQxJAJkCQYMLHWQYO61xz/TPkZwXI+NbdpWCooBXVwxzSsKM3hIsl022Btjv0l1sqdGJ0a7dDBeISCmcwYGhEGsftC1Ydgik22UO+IZgwCKAMw7tiBOYwFXqBJ3prXfoBRvYY7VxQIVr1kLZtZwmUki854VhgAy2zlLTzg7k0qeyHQjuLwuOyMHKlQAjR8LyYDEkDZjqRvQL+MxNrumuiQoPdBioCXAgCu6rqWVIgN4VbAG24RMNddL7LmuPxzAUm5K7M2YgKF10nNSt0iiTS2B/+VQhcPiLQtpbJVyJM3LQIjhHDLfERJM6aVxcUEIvWSTbtt3WHtsCS7uP7pticywTIJk6gVXhQtauqGsYdpuOsw1+4OBrqqZMAlYU6EeNBbs1StzF2H7pVJe2CJI7sD4mJ4WZhwrB0PSlbRRJLvYb7RxFuHbF2yLrTlUZiIRQqBGVokH4ixnw10Rwdm9ZK90Q127bzPaKhgtsEFS7EwAdDBiNjvVcN226EXMVbLh0HdEKgAUMc4URAzGJO+niKFg7+WGsEd/iLjRaXK1tLeaQrhhuCJG0Aa6aUtjKDSr/CXcWdUugpeuXVN264HCARl7uNtCZI5eG2sGe1CYV0uli1w5ijZICjvSwYKAdIDTsDvNJ43FrYQjEWxcuXc7Z4RluN8I4zBQLoIUcgQaQwmFdO67lj391SxRcrqLRgqXJ0EwDBn0rrO02rf6Df0i8GHIy3nfM9x4hQRIVMphgRBk8zpE6GvYS7YY27RNw3U1i3F0KDuYkqDpz15xFJXsZct96Lqlr10AG4xVl7oj8IHCSYEEHygitCzaWzaz2bi3C4trkMFbhJHAqKQ0iTMnXUEbwdQWmUw+LspbyhHS+qlZ1RhcP4s86KPyx10qUG+sNcu4tCXYZUQbFoEcSk5coymJmCPWV1oaMTxkCugdCRXA5q3edRWLY3blgzeB86sLn5kn51QMvlV1A5NTIR/I6HTqV9x/FGSTswP34VSG6g1O66p7U6sR0GKnmoPl/NEtuBsWXzmPnS6iNmYfP60VHbkVPy+lMmBofs4p+RVvl9Kcs4n8ykeI1+YrLTqU16qR/Bpi1dH5iP+380ymybgu/0ekwOIB2b31/mt7CuD+EE9RXj8LcJ0GVvv1r1HY9qI3Hzqqd8knBLg9h2NY1EE+R1r2eFWF+9K832Db2r0ydRy5dahm8hsYbNG+3Wg4i7A11Ebjl9/e9ce7oSNR0/asvEXystbOYbkfr6bx/13qUIWxsuXSjmIuMBK8Sz8M6xMQD4yR70smJDHgORolug04jHhIAiOfTUBvqRKNlI1KmdwNyN+EbGNTHOlMYy3Gy5e7u7xI0MDIojcBYYmNAD1ArZGHmee8ls5jsrMe9UodAoEbxwIraieIkz/wAdgDWdfxdywSDF9VcBgNCbjJIEkEkjKDtplWYquLxhtsRfXOpLorkSuYsFdyDqSBA8lgbzQLd5kYf0vHmDLbVuQGU3LuYkQM4VdfiIPIRVapd0ItweHxAuFmS5kZSLhUad7iGYuq92WgqrZUEamZnoviGBcpiQNcrvcUFlAgrZtqwBKAnPJ3aBB1khxFi1df8AsA22UKlsSFdrmYku2phVVWlt5A8qXu33tOVxKm4gfM7KCwZzbGTOWjNAI4DG7daSTReMGVxGHuWClzDsD3zZLaEZiUucS/FodMk8hmHU1n4jta1dCW7yBe7JuXWOr3HUNmVcoBDOzEkk6adBTt60jAXcO4W7eY27aDKcivKtCgSjBZYsIAzEDrSpxFi9lt3Atq3ZkBswCvcELCXI+GJuGeJtOlLqspp6h7N/EW1W8w75rgVUt5iHUXP7gCsF4iQoLaSRGtYtrAC82ScuIZrl66crju1mBaW0YzMSQfXehWLl20RetHvLZuXbNpHzszodyqCDGwJWNaqmM79wjcN+9e47jLl7pUGVUtQZGkyNNgNd6VsooNW+/sdexctHI6G7hsNeLNlWEZjE5iNyNjJIGomKYjD4ty7MLARVXe3aZpLFrh3ACjhAEnYSKtj8PfRDhsOO8QWwGJWLqC65JtklsssdcoGbiA5ClsJ2XaxTMLJyJZW3bkIDcuEzNy4sgKNCT5Ab0jYdq1N/X9fEmH7XUFr2IVbgb+1bKqkqtrfLaYgKrAjUba1mm/a47qG5buFmdAgXIgmVWZzDTmBA6Gi4e5dR7d66jXbFjNbQxNuASqlOUZiDJ3gCZinks2cdcZyWt5AiASgdviLXXaCABtp0AkaChZRpRd9O+gn2Z/qJldmu5rhKhAwIVkCk8KaQobYxB0mh2u1ED3rwBt3HIyIoU28rTnV5GoiOQ16UXMt03bmIGa0kWFu2wFCMpARhbB1BXXnv0OmVew0A3ElrWdkQmM0rB41Gxgg0LHUY+R6aziMoN3FoG7wIA4W3dVV4iLeQGFJ11I5nprl2MOG73Eoe5S282ydZaZVB4gR1H1rMwmJdQNC9sOrMhk22bkGG0kTWoAuKe2lpO6gM10gKEEH4gogQJiTBMgGd6KkK4ae/6C3Mc7taOKVlshs/DbgOdTOu88/M6VKLd7Y74lHACG4veXVzHhU6MqkcC7nWdz1NdougKL8vt/h40CugGqZa7FZDYXg9KkeFVFWDGjYDseYoiOfzUMOauH8KZMVoOl9vA0QXhzWlg46VcMKdS+IjivIaW4v/ACFMWTOze9ILHWncJZk8qdMRpG92XhPBT5V6/sy3qBr9a8v2emWvXdgISwrRjRnyypHuuxbULr0j3rVLRpOo2PWlsGuVAem/kateM6T0KkfTz/as0vekGL0xA41jrl0I3Xr96R1kVnDElzKEB9NDszb7b/mMjYBatiL8khpW4NtNxvoOfM8vwxSOMQ3C0cFxVJMc9IMEbjVVHmemuiEKW/f6MOXJb2AYkKwzKStxIaIksx+CNgcxhpE7jlslfx5MW7vCZIFzYfFxXAxgTw5VI01PgKJ/UK39u4Ml1WkMDHGx1aV0AUBecQNNhSeOxIZVW8oUPly3IAy2EIMxJKuQCI551HICr10ffy8yMSuKJUrnOeyUKqw3TDpkLFgq65h3IzDULOk7Z97ClCLuGfKbwcIggf2lGaczEx8IPgSNZBoeKt3LBHeBrloi29xdXyWldsttiYAGaZGgJXwrji3cl7LKr3pzoSuVbCA584VZSciEkb94wEjdZbIvjW6ODtYXmWB3dwZLVoAkBS7CXziIACqAv/InXWp2gLgHd3JexbYPdcLDmSbmQqzGDmZZ6ArO0UPtLG2r9tnuIyXMoW0kmSN1KnKAwzMw6AJA3FKO1y0rWWl7COBdKLqCcrNbz7AzAOu43rPLbg2QjYG/2axVLtl8t28ScikKq22Vi4kn4UEKSdOKNxQD2ikLhcQgtohhtTBKZmVeH4ZYiWEz4CnbaFg1+24GIuuQLYyFeJwBbKEa8ILE6RAJnWs+5hwWGHvsQ9x2v3LkoS8Ke7W0x0E66+m0UmofZ3f7BHECyzX7ZLWUjD2UYuM+cA3e5JllAaTOujRM0DtNrDWbly+CmKuSchDoymYtgIdMmRRJOp89Ko3Z9yzcN6xF2zh3zLmZWBKqDcy7SFOhYAfDRMNj8NiWL4mEZAqquZ5CDM7MpWC9wsT7zHUWdX/XPxXPyr8idh8Tg/7dvKxZFulQhdrTMpEkRwsAeciI2mh4RbeJNjDrwwjvcuMJuM5GZ1WDqojQc9Tyq/Zvbxw6G4St5r1wsVLkXA1skKbpgypJBjQyOlcx1jDDCi6twd+wRtH4s7kF17sfCqgmD5axutlGmnut31X9/Ib7XOIVThba94iW7as6oxuLb0IRwpIB01gSRFJjsy3iGIsMqpZS2rXCGJu3GkBhb01JBHKlOyO3nw6soVXBfvQWJ0uREmPiGgMHnrRcPe4bKWHJxN5mZ3Qm3kDad22wbbMZ2jQ60LDplH1/LYnje8Rv6d2BWw54fwSdSZEHUTvrE7ULG40u05EtgbC2oQabTG531PU0/wBu27tmzbsvlK57rl1YsLjlhObMAcyzEneR41iKa5uisN1ZpYPHkIbTHLbuOhuFQM2UHXzHOOo93u2cJYVFbDvqxK5Q+ebcHibmskbHkdpBrAmaupjzP0op+YHDe0b3Yv8AqDuFyFCyh84hssmBo2hkSAf3qVhgg+H09qlHkV4oXugGU1MtMxVgtT0DaxXL4V3L4U2Eq4tim8MV5BHL4V0Cnxbq4sim8IXxkZ0V2K0hYFWGFFHwWDx0Z9tK1sGmWr2sGo5UzYwoJoxwuwPPEfwBNfQP9JWJIrxmAwmor6V/pfDZVFaq0wMc5qUqPS5o9BPpzpHE3QuhPCxEN+Xnvy6j/NNXNRI33H/6HvWP2jjRxLllTBjodJj5j1NZ8cLZ2bIooFjBJKsYuDVDoJOgUAdc2UbfgpFr+dglw5XUAo35mEd2Rm3zMxY9YXpRBeAHdueE8SPtzygnXQgZzGus0vi1NwqjjK/xBhoZMZRoNCq5iR1Ajea1JVszz27A4iwr/wBq4YuEtlfcQrFrjawJJzKQdoXoaxz2oVHd3uK24R825NlDKKF5ZikCds7HWZpvvACbOIAAeFDmFXu7ZYjKx2BYHXnnJ5CgHELHdXdbTEXWucQhIy2EuBBwkqiEGdQYEEmi9ue/l6FIgb6XVtAMxe3cUXrxXV7dshTFss+q5VYDSeBo0ms6/wBmG4FuYcjPfzMbaFURUYg5eWgJRYO7cuGhnvLakKGNm6BcuALLLaZ2UZniFLJOvQ+tHtMzq1+xcCX7zOCkplW2pYmVIkZVVWz78Sgamkk2jRFUD/8AN2boY3xle2sWwuec5GpUrs0raAnQAczVbF42gMPdhkTK15obMrOe8a2xBM8cZmGsCOVZGKdDcW06si2Lb2oEFheBYs0/iBuE6Tt61iX8Qes+PUnczUZR8jXGKao2+0cWi3y9k5QsEMBAJygMQp2BM6eO1Z1ztdrpZHIDYh7StcMQtlWEBVAgAHWQdhHjWVeuE8yetBzwOs8vDmfM7VN/EtGGxv8AbeMFlBYsXs1tlbMOB2UFpILqBAbQldxzrzr7a86rl6e3P+aoG+dSkVhHSiA/m1j38B40Nxz38f3HKiYjlH+T1oIaNedCyiQz3Di2HKnu2YqG5FwJI69fnWjh+xbq20xNpgSA10AGGVbZIzTsdjpvod9YDhe0FuvYTECLNoZcqCAdCZIBmScskfKu9q9pK3BZD2rZHEgY92zSdQsxEQPGNhQ+Ir1N6e6O2u0xdJGJY/7ZS2wWBbaVM5EAkECDoeXpmEjbbxG3ty+9K2LGLtXRYw7HubKAu7Eglr2UyQY25CevOBSHali0pU2bhdWWSDqyGdmgAbQduo1iT1nRq6qu/sLBeu2/p4V0vO9czRp7+f8AH710AHw++R/ej8EMWFSqc6lGwBQxq4Y0srmuhjQUhXAaDmrhzSgc10OaZTEcB0OasHNJBzVhcPWnUxHjH1c0e20VmpcPWrNfPWm8QV4jSN4mncG5rAS6etamBuHrVYTJTxHsOytSK+l9hLwjltXy/sR+Ia19T7GXg9P4quV+4ZVGpjeLuQp3AIlfM6MPrXmsW81tdqX9AOusdCNK85iWo+zx2sze1y3oFfxH9vIRrmzA+BGv0X59arbxxuAWnOpICtqTJYDMTO4XMB4x0pa+00nnklcubMMq6kQ50Vhy369TWlwVGbG3Y/ibIdxbvEBTwo/AB3VnNJBJMMxKEmPh23FZa4lrB7rEAG3dIuFjmY5QBlBA1ibaAjcCRzo925tZvH+20KtzRQbFokgL0zFbfEeQWsHtDtF3LjMSrAJxASEV8ygkDedSeZ3qGlvY2wVmoLmWVVWezfY3GWGL28Kr92DIOzIsARIExvWPj7ots2Iw7C2udbdsBdGPdg3SqsNFBgwR+IbEUnbxjoeB2UGNjGizE+5MeNIXmzaTETHTxMcjoPOKRx3NUI9Qb3CSzEyzEmeZJMsT7/WlbjTvv1/f96uz6/KKDeHyqM2aooAy66+fp4Ggu0mjXGgR6nz/AEoLLzH8jzqMi0QTVdW0k7nY/Un6T51VR7c/KuNrr9gVJspRy6ug+tBLUW68ae45VRUB2nTcc/TrSJeQ3HJwiB5/Ifz+/Wpbb/B2qhbWat9a6wl7iydPbn6da4hjX28/4/aoVmKjXJ39Dz/mijn5HAasamWNdxXAa4ARDyO30HhUqRpHPn+g+/CpTp0LVgZNdXxruXxqZalQxBNdArqgc66AKNAs5FXVagirhhTJCtnK4Fq4bwq6vTJIVtnLVutfAW6zbTGtbAzV8aVkcjdHquwk4hX1PsvRB0jXy0r5d2F8Qr6d2c3Cv3yrTl/iYL98B2q3EfT3jWsK+a2O0iZM9BH0FY181bCvdR53tErkxC8ef3971nXlJgDcn5mtDEUrhlQsc50KtHi0aDzmP8TV26ViY1YXtW8BauB1zZf7Vh8uhFtsrGZ0Og10kII515S4dNfIGt7td3Re4cK2SMhE6FiHmTvoYH/Y15+/r6VCKpHoQQq2hpW/p6/T/P0pomTrt9BSuJGv3tU5GuAq7dfIHp/FDnry26E8qtc129qDcbluP16j76VnmaIlHE0Ft+lEckDTUfTzqgucyBpt51maZZEZeWx3PTy8PvpQmOXzH1rjsaoW5HUfP78KRq+R1sUOvnUuCNPfz+/1qxWBPoP38PvpQxQew6LAzv78/Xr9aqyn+eVdYdK7b+XTr0FDnY4sTCgdfp96+1UAolwTtv0/aqbVxx0N0q6AHXb6E8vv6VQa1Zun34mmQGQ+NSuqfb72qUaABmuiuiK7NSoazgq6ipnq3eedNsLuRUNEFv7mh56memTQjsMEHUURYpXvKmem1IGlseRx9mtLB3h4Vgq/3vT+FY1WEyU8Z7bsXEcQr6RgMRwAjca18i7Iuww1r6R2TiJT2raveR5uZaWa/anEuYDQCfGM0D2OlI43DDIdeJFBnkytkjnvJbXy9HLFwkZR/wAonWZX4d/IgedZ/aDBQViZyup/KpzHL13amhadGLJTtmHiDv7UthlTvUFz4NZ1IHwmJI1GuWnVdVcFlzrrK7Tp1+dIdoYfKMw1QwM24z5FZwPIsR4wehq8n0FxrqB7aZ1gMcxYm7mJkkOoVA2m6qp/+1YN4cx/in8W5MSSYAGvQaADwiKQub1OqVG6HmK3NvE/T/P0pa4dPv5UzeE6j/FKsZqMjXAWcRr6D9fvxpY0zdbXw2oF1en+KhIvEXMz41W4J25cuviKIdvPQeXP9veglaiyyB/r9KqEmisZ336/v+9UdY057n9P39qm0PZQtrp5R4VMvTfp+37VImuNSjFQNdN6vodOnz6mrTpruefOPHrVCvzoVSOsh3qZp39+f81Jrqr7c65HHcsCeu3l9/rXBXc2v3HlVgOm/T9qPPAPmcipUAqUTherCpUqKHZJroNSpRAdroqVK4B2KtXKlOhSwNM2GqVKdCs2ez21FfQuwLp+VdqV6ODg8r2s9FZuHK3/ABCuPBldQPqaR7TER/1/WpUq0f5HmT4782Y9470KxcLI9s6qFa4B0cQAZ8idKlSqT4GxGJcMz6mkm5+1dqUkjbASc0C6N/IfOpUqEjVEVP0pcmpUqEjTEriRrQDUqVKfJSPCKga+U/IE1xNTB5n7NSpSdRwR2rtsSQOpA96lSkXI3QoTNWVompUpbCS4sEiodh7/ADIqVKZ8sC4RDXTUqUDgtvXfkCfapUqVS9hep//Z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0" name="Picture 12" descr="http://usahitman.com/wp-content/uploads/2011/08/Simulati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1875"/>
            <a:ext cx="2819402" cy="18185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62" name="Picture 14" descr="http://web.utk.edu/~mjzhang/images/UTK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772149"/>
            <a:ext cx="1876425" cy="7810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– What Is Simulation?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B5FD764E-EE10-45E0-B311-E0B7E4A03253}" type="slidenum">
              <a:rPr lang="en-US"/>
              <a:pPr>
                <a:defRPr/>
              </a:pPr>
              <a:t>10</a:t>
            </a:fld>
            <a:r>
              <a:rPr lang="en-US"/>
              <a:t> of 23</a:t>
            </a: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Computer Simulation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Methods for studying wide variety of models of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Numerically evaluate on computer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Use software to imitate system’s operations, characteristics, often over time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Can use to study simple models, but should not use if an analytical solution is available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Real power of simulation – studying complex models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Simulation can tolerate complex models since we don’t even aspire to an analytical solution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– What Is Simulation?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52895C5A-8AB5-4049-919D-659F4423B7A2}" type="slidenum">
              <a:rPr lang="en-US"/>
              <a:pPr>
                <a:defRPr/>
              </a:pPr>
              <a:t>11</a:t>
            </a:fld>
            <a:r>
              <a:rPr lang="en-US"/>
              <a:t> of 23</a:t>
            </a:r>
          </a:p>
        </p:txBody>
      </p:sp>
      <p:sp>
        <p:nvSpPr>
          <p:cNvPr id="225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Popularity of Simulation</a:t>
            </a:r>
          </a:p>
        </p:txBody>
      </p:sp>
      <p:sp>
        <p:nvSpPr>
          <p:cNvPr id="2253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Has been consistently ranked as the most useful, popular tool in broader area of operations research / management science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1978:  M.S. graduates of CWRU O.R. Department … after graduation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/>
              <a:t>1. Statistical analysis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/>
              <a:t>2. Forecasting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/>
              <a:t>3. Systems Analysis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/>
              <a:t>4. Information systems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/>
              <a:t>5. Simulation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1979:  Survey 137 large firms, which methods used?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/>
              <a:t>1. Statistical analysis (93% used it)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/>
              <a:t>2. Simulation (84%)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/>
              <a:t>3. Followed by LP, PERT/CPM, inventory theory, NLP, 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– What Is Simulation?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9C51B803-98E9-4B22-8FD6-6A9EB845119B}" type="slidenum">
              <a:rPr lang="en-US"/>
              <a:pPr>
                <a:defRPr/>
              </a:pPr>
              <a:t>12</a:t>
            </a:fld>
            <a:r>
              <a:rPr lang="en-US"/>
              <a:t> of 23</a:t>
            </a:r>
          </a:p>
        </p:txBody>
      </p:sp>
      <p:sp>
        <p:nvSpPr>
          <p:cNvPr id="235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Popularity of Simulation </a:t>
            </a:r>
            <a:r>
              <a:rPr lang="en-US" sz="1800"/>
              <a:t>(cont’d.)</a:t>
            </a:r>
          </a:p>
        </p:txBody>
      </p:sp>
      <p:sp>
        <p:nvSpPr>
          <p:cNvPr id="2355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/>
              <a:t>1980:  (A)IIE O.R. division members</a:t>
            </a:r>
          </a:p>
          <a:p>
            <a:pPr lvl="2" eaLnBrk="1" hangingPunct="1"/>
            <a:r>
              <a:rPr lang="en-US"/>
              <a:t>First in utility and interest — simulation</a:t>
            </a:r>
          </a:p>
          <a:p>
            <a:pPr lvl="2" eaLnBrk="1" hangingPunct="1"/>
            <a:r>
              <a:rPr lang="en-US"/>
              <a:t>First in familiarity — LP (simulation was second)</a:t>
            </a:r>
          </a:p>
          <a:p>
            <a:pPr lvl="1" eaLnBrk="1" hangingPunct="1"/>
            <a:r>
              <a:rPr lang="en-US"/>
              <a:t>1983, 1989, 1993:  Longitudinal study of corporate practice</a:t>
            </a:r>
          </a:p>
          <a:p>
            <a:pPr lvl="2" eaLnBrk="1" hangingPunct="1">
              <a:buFontTx/>
              <a:buNone/>
            </a:pPr>
            <a:r>
              <a:rPr lang="en-US"/>
              <a:t>1. Statistical analysis</a:t>
            </a:r>
          </a:p>
          <a:p>
            <a:pPr lvl="2" eaLnBrk="1" hangingPunct="1">
              <a:buFontTx/>
              <a:buNone/>
            </a:pPr>
            <a:r>
              <a:rPr lang="en-US"/>
              <a:t>2. Simulation</a:t>
            </a:r>
          </a:p>
          <a:p>
            <a:pPr lvl="1" eaLnBrk="1" hangingPunct="1"/>
            <a:r>
              <a:rPr lang="en-US"/>
              <a:t>1989:  Survey of surveys</a:t>
            </a:r>
          </a:p>
          <a:p>
            <a:pPr lvl="2" eaLnBrk="1" hangingPunct="1"/>
            <a:r>
              <a:rPr lang="en-US"/>
              <a:t>Heavy use of simulation consistently reported</a:t>
            </a:r>
          </a:p>
          <a:p>
            <a:pPr eaLnBrk="1" hangingPunct="1"/>
            <a:r>
              <a:rPr lang="en-US"/>
              <a:t>Since these surveys, hardware/software have improved, making simulation even more attractive</a:t>
            </a:r>
          </a:p>
          <a:p>
            <a:pPr lvl="1" eaLnBrk="1" hangingPunct="1"/>
            <a:r>
              <a:rPr lang="en-US"/>
              <a:t>Historical impediment to simulation – computer speed</a:t>
            </a:r>
          </a:p>
          <a:p>
            <a:pPr lvl="2" eaLnBrk="1" hangingPunct="1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– What Is Simulation?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918AAA4-3D0F-418D-A8E5-724798568030}" type="slidenum">
              <a:rPr lang="en-US"/>
              <a:pPr>
                <a:defRPr/>
              </a:pPr>
              <a:t>13</a:t>
            </a:fld>
            <a:r>
              <a:rPr lang="en-US"/>
              <a:t> of 23</a:t>
            </a: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Advantages of Simulation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Flexibility to model things as they are (even if messy and complicated)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Avoid </a:t>
            </a:r>
            <a:r>
              <a:rPr lang="en-US" i="1">
                <a:solidFill>
                  <a:srgbClr val="FF0000"/>
                </a:solidFill>
              </a:rPr>
              <a:t>looking where the light is</a:t>
            </a:r>
            <a:r>
              <a:rPr lang="en-US"/>
              <a:t> (a morality play):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/>
              <a:t>Allows uncertainty, nonstationarity in modeling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The only thing that’s for sure:  nothing is for sure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Danger of ignoring system variability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Model validity</a:t>
            </a:r>
          </a:p>
        </p:txBody>
      </p:sp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847725" y="2438400"/>
            <a:ext cx="8296275" cy="214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64" tIns="46032" rIns="92064" bIns="46032">
            <a:spAutoFit/>
          </a:bodyPr>
          <a:lstStyle/>
          <a:p>
            <a:pPr defTabSz="912813" eaLnBrk="0" hangingPunct="0">
              <a:lnSpc>
                <a:spcPct val="70000"/>
              </a:lnSpc>
              <a:spcBef>
                <a:spcPct val="30000"/>
              </a:spcBef>
            </a:pPr>
            <a:r>
              <a:rPr lang="en-US" sz="1800">
                <a:latin typeface="Arial" charset="0"/>
              </a:rPr>
              <a:t>You’re walking along in the dark and see someone on hands and knees searching the ground under a street light.</a:t>
            </a:r>
          </a:p>
          <a:p>
            <a:pPr defTabSz="912813" eaLnBrk="0" hangingPunct="0">
              <a:lnSpc>
                <a:spcPct val="70000"/>
              </a:lnSpc>
              <a:spcBef>
                <a:spcPct val="30000"/>
              </a:spcBef>
            </a:pPr>
            <a:r>
              <a:rPr lang="en-US" sz="1800" i="1">
                <a:latin typeface="Arial" charset="0"/>
              </a:rPr>
              <a:t>You</a:t>
            </a:r>
            <a:r>
              <a:rPr lang="en-US" sz="1800">
                <a:latin typeface="Arial" charset="0"/>
              </a:rPr>
              <a:t>:		“What’s wrong?  Can I help you?”</a:t>
            </a:r>
          </a:p>
          <a:p>
            <a:pPr defTabSz="912813" eaLnBrk="0" hangingPunct="0">
              <a:lnSpc>
                <a:spcPct val="70000"/>
              </a:lnSpc>
              <a:spcBef>
                <a:spcPct val="30000"/>
              </a:spcBef>
            </a:pPr>
            <a:r>
              <a:rPr lang="en-US" sz="1800" i="1">
                <a:latin typeface="Arial" charset="0"/>
              </a:rPr>
              <a:t>Other person</a:t>
            </a:r>
            <a:r>
              <a:rPr lang="en-US" sz="1800">
                <a:latin typeface="Arial" charset="0"/>
              </a:rPr>
              <a:t>:	“I dropped my car keys and can’t find them.”</a:t>
            </a:r>
          </a:p>
          <a:p>
            <a:pPr defTabSz="912813" eaLnBrk="0" hangingPunct="0">
              <a:lnSpc>
                <a:spcPct val="70000"/>
              </a:lnSpc>
              <a:spcBef>
                <a:spcPct val="30000"/>
              </a:spcBef>
            </a:pPr>
            <a:r>
              <a:rPr lang="en-US" sz="1800" i="1">
                <a:latin typeface="Arial" charset="0"/>
              </a:rPr>
              <a:t>You</a:t>
            </a:r>
            <a:r>
              <a:rPr lang="en-US" sz="1800">
                <a:latin typeface="Arial" charset="0"/>
              </a:rPr>
              <a:t>:		“Oh, so you dropped them around here, huh?”</a:t>
            </a:r>
          </a:p>
          <a:p>
            <a:pPr defTabSz="912813" eaLnBrk="0" hangingPunct="0">
              <a:lnSpc>
                <a:spcPct val="70000"/>
              </a:lnSpc>
              <a:spcBef>
                <a:spcPct val="30000"/>
              </a:spcBef>
            </a:pPr>
            <a:r>
              <a:rPr lang="en-US" sz="1800" i="1">
                <a:latin typeface="Arial" charset="0"/>
              </a:rPr>
              <a:t>Other person</a:t>
            </a:r>
            <a:r>
              <a:rPr lang="en-US" sz="1800">
                <a:latin typeface="Arial" charset="0"/>
              </a:rPr>
              <a:t>:	“No, I dropped them over there.”  (Points into the darkness.)</a:t>
            </a:r>
          </a:p>
          <a:p>
            <a:pPr defTabSz="912813" eaLnBrk="0" hangingPunct="0">
              <a:lnSpc>
                <a:spcPct val="70000"/>
              </a:lnSpc>
              <a:spcBef>
                <a:spcPct val="30000"/>
              </a:spcBef>
            </a:pPr>
            <a:r>
              <a:rPr lang="en-US" sz="1800" i="1">
                <a:latin typeface="Arial" charset="0"/>
              </a:rPr>
              <a:t>You</a:t>
            </a:r>
            <a:r>
              <a:rPr lang="en-US" sz="1800">
                <a:latin typeface="Arial" charset="0"/>
              </a:rPr>
              <a:t>:		“Then why are you looking here?”</a:t>
            </a:r>
          </a:p>
          <a:p>
            <a:pPr defTabSz="912813" eaLnBrk="0" hangingPunct="0">
              <a:lnSpc>
                <a:spcPct val="70000"/>
              </a:lnSpc>
              <a:spcBef>
                <a:spcPct val="30000"/>
              </a:spcBef>
            </a:pPr>
            <a:r>
              <a:rPr lang="en-US" sz="1800" i="1">
                <a:latin typeface="Arial" charset="0"/>
              </a:rPr>
              <a:t>Other person</a:t>
            </a:r>
            <a:r>
              <a:rPr lang="en-US" sz="1800">
                <a:latin typeface="Arial" charset="0"/>
              </a:rPr>
              <a:t>:	“Because this is where the light is.”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– What Is Simulation?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ADB772-C14B-40D0-BAD4-71575632EBAD}" type="slidenum">
              <a:rPr lang="en-US"/>
              <a:pPr>
                <a:defRPr/>
              </a:pPr>
              <a:t>14</a:t>
            </a:fld>
            <a:r>
              <a:rPr lang="en-US"/>
              <a:t> of 23</a:t>
            </a: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Advantages of Simulation </a:t>
            </a:r>
            <a:r>
              <a:rPr lang="en-US" sz="1800"/>
              <a:t>(cont’d.)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/>
              <a:t>Advances in computing/cost ratios</a:t>
            </a:r>
          </a:p>
          <a:p>
            <a:pPr lvl="1" eaLnBrk="1" hangingPunct="1">
              <a:lnSpc>
                <a:spcPct val="95000"/>
              </a:lnSpc>
            </a:pPr>
            <a:r>
              <a:rPr lang="en-US"/>
              <a:t>Estimated that 75% of computing power is used for various kinds of simulations</a:t>
            </a:r>
          </a:p>
          <a:p>
            <a:pPr lvl="1" eaLnBrk="1" hangingPunct="1">
              <a:lnSpc>
                <a:spcPct val="95000"/>
              </a:lnSpc>
            </a:pPr>
            <a:r>
              <a:rPr lang="en-US"/>
              <a:t>Dedicated machines (e.g., real-time shop-floor control)</a:t>
            </a:r>
          </a:p>
          <a:p>
            <a:pPr eaLnBrk="1" hangingPunct="1">
              <a:lnSpc>
                <a:spcPct val="95000"/>
              </a:lnSpc>
            </a:pPr>
            <a:r>
              <a:rPr lang="en-US"/>
              <a:t>Advances in simulation software</a:t>
            </a:r>
          </a:p>
          <a:p>
            <a:pPr lvl="1" eaLnBrk="1" hangingPunct="1">
              <a:lnSpc>
                <a:spcPct val="95000"/>
              </a:lnSpc>
            </a:pPr>
            <a:r>
              <a:rPr lang="en-US"/>
              <a:t>Far easier to use (GUIs)</a:t>
            </a:r>
          </a:p>
          <a:p>
            <a:pPr lvl="1" eaLnBrk="1" hangingPunct="1">
              <a:lnSpc>
                <a:spcPct val="95000"/>
              </a:lnSpc>
            </a:pPr>
            <a:r>
              <a:rPr lang="en-US"/>
              <a:t>No longer as restrictive in modeling constructs (hierarchical, down to C)</a:t>
            </a:r>
          </a:p>
          <a:p>
            <a:pPr lvl="1" eaLnBrk="1" hangingPunct="1">
              <a:lnSpc>
                <a:spcPct val="95000"/>
              </a:lnSpc>
            </a:pPr>
            <a:r>
              <a:rPr lang="en-US"/>
              <a:t>Statistical design &amp; analysis capabilities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– What Is Simulation?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125D06C-E825-4EB3-A437-EA9BE92ABAB4}" type="slidenum">
              <a:rPr lang="en-US"/>
              <a:pPr>
                <a:defRPr/>
              </a:pPr>
              <a:t>15</a:t>
            </a:fld>
            <a:r>
              <a:rPr lang="en-US"/>
              <a:t> of 23</a:t>
            </a: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Bad News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Don’t get exact answers, only approximations, estimates</a:t>
            </a:r>
          </a:p>
          <a:p>
            <a:pPr lvl="1" eaLnBrk="1" hangingPunct="1"/>
            <a:r>
              <a:rPr lang="en-US"/>
              <a:t>Also true of many other modern methods</a:t>
            </a:r>
          </a:p>
          <a:p>
            <a:pPr lvl="1" eaLnBrk="1" hangingPunct="1"/>
            <a:r>
              <a:rPr lang="en-US"/>
              <a:t>Can bound errors by machine roundoff</a:t>
            </a:r>
          </a:p>
          <a:p>
            <a:pPr eaLnBrk="1" hangingPunct="1"/>
            <a:r>
              <a:rPr lang="en-US"/>
              <a:t>Get random output (</a:t>
            </a:r>
            <a:r>
              <a:rPr lang="en-US" i="1">
                <a:solidFill>
                  <a:srgbClr val="FF0000"/>
                </a:solidFill>
              </a:rPr>
              <a:t>RIRO</a:t>
            </a:r>
            <a:r>
              <a:rPr lang="en-US"/>
              <a:t>) from stochastic simulations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Statistical design, analysis of simulation experiments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Exploit:  noise control, replicability, sequential sampling, variance-reduction 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Catch:  “standard” statistical methods seldom work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– What Is Simulation?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081D431-BD61-4AC7-8CC9-06C8C22C20D6}" type="slidenum">
              <a:rPr lang="en-US"/>
              <a:pPr>
                <a:defRPr/>
              </a:pPr>
              <a:t>16</a:t>
            </a:fld>
            <a:r>
              <a:rPr lang="en-US"/>
              <a:t> of 23</a:t>
            </a: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Different Kinds of Simulation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Static vs. </a:t>
            </a:r>
            <a:r>
              <a:rPr lang="en-US" i="1">
                <a:solidFill>
                  <a:srgbClr val="FF0000"/>
                </a:solidFill>
              </a:rPr>
              <a:t>Dynamic</a:t>
            </a:r>
            <a:endParaRPr lang="en-US">
              <a:solidFill>
                <a:srgbClr val="FF0000"/>
              </a:solidFill>
            </a:endParaRPr>
          </a:p>
          <a:p>
            <a:pPr lvl="1" eaLnBrk="1" hangingPunct="1"/>
            <a:r>
              <a:rPr lang="en-US"/>
              <a:t>Does time have a role in model?</a:t>
            </a:r>
            <a:endParaRPr lang="en-US" sz="2300"/>
          </a:p>
          <a:p>
            <a:pPr eaLnBrk="1" hangingPunct="1"/>
            <a:r>
              <a:rPr lang="en-US"/>
              <a:t>Continuous-change vs. </a:t>
            </a:r>
            <a:r>
              <a:rPr lang="en-US" i="1">
                <a:solidFill>
                  <a:srgbClr val="FF0000"/>
                </a:solidFill>
              </a:rPr>
              <a:t>Discrete-change</a:t>
            </a:r>
            <a:endParaRPr lang="en-US">
              <a:solidFill>
                <a:srgbClr val="FF0000"/>
              </a:solidFill>
            </a:endParaRPr>
          </a:p>
          <a:p>
            <a:pPr lvl="1" eaLnBrk="1" hangingPunct="1"/>
            <a:r>
              <a:rPr lang="en-US"/>
              <a:t>Can “state” change continuously, or only at discrete points in time?</a:t>
            </a:r>
            <a:endParaRPr lang="en-US" sz="2300"/>
          </a:p>
          <a:p>
            <a:pPr eaLnBrk="1" hangingPunct="1"/>
            <a:r>
              <a:rPr lang="en-US"/>
              <a:t>Deterministic vs. </a:t>
            </a:r>
            <a:r>
              <a:rPr lang="en-US" i="1">
                <a:solidFill>
                  <a:srgbClr val="FF0000"/>
                </a:solidFill>
              </a:rPr>
              <a:t>Stochastic</a:t>
            </a:r>
            <a:endParaRPr lang="en-US">
              <a:solidFill>
                <a:srgbClr val="FF0000"/>
              </a:solidFill>
            </a:endParaRPr>
          </a:p>
          <a:p>
            <a:pPr lvl="1" eaLnBrk="1" hangingPunct="1"/>
            <a:r>
              <a:rPr lang="en-US"/>
              <a:t>Is everything for sure or is there uncertainty?</a:t>
            </a:r>
          </a:p>
          <a:p>
            <a:pPr eaLnBrk="1" hangingPunct="1"/>
            <a:r>
              <a:rPr lang="en-US"/>
              <a:t>Most operational models:</a:t>
            </a:r>
          </a:p>
          <a:p>
            <a:pPr lvl="1" eaLnBrk="1" hangingPunct="1"/>
            <a:r>
              <a:rPr lang="en-US" i="1">
                <a:solidFill>
                  <a:srgbClr val="FF0000"/>
                </a:solidFill>
              </a:rPr>
              <a:t>Dynamic</a:t>
            </a:r>
            <a:r>
              <a:rPr lang="en-US"/>
              <a:t>, </a:t>
            </a:r>
            <a:r>
              <a:rPr lang="en-US" i="1">
                <a:solidFill>
                  <a:srgbClr val="FF0000"/>
                </a:solidFill>
              </a:rPr>
              <a:t>Discrete-change</a:t>
            </a:r>
            <a:r>
              <a:rPr lang="en-US"/>
              <a:t>, </a:t>
            </a:r>
            <a:r>
              <a:rPr lang="en-US" i="1">
                <a:solidFill>
                  <a:srgbClr val="FF0000"/>
                </a:solidFill>
              </a:rPr>
              <a:t>Stochastic</a:t>
            </a:r>
          </a:p>
          <a:p>
            <a:pPr lvl="2" eaLnBrk="1" hangingPunct="1"/>
            <a:r>
              <a:rPr lang="en-US"/>
              <a:t>But Chapter 2 discusses one static model</a:t>
            </a:r>
          </a:p>
          <a:p>
            <a:pPr lvl="2" eaLnBrk="1" hangingPunct="1"/>
            <a:r>
              <a:rPr lang="en-US"/>
              <a:t>And Chapter 11 discusses continuous and combined discrete-continuous models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– What Is Simulation?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F71EAA9-F410-4670-89FE-2175F4EABF6D}" type="slidenum">
              <a:rPr lang="en-US"/>
              <a:pPr>
                <a:defRPr/>
              </a:pPr>
              <a:t>17</a:t>
            </a:fld>
            <a:r>
              <a:rPr lang="en-US"/>
              <a:t> of 23</a:t>
            </a:r>
          </a:p>
        </p:txBody>
      </p:sp>
      <p:sp>
        <p:nvSpPr>
          <p:cNvPr id="28677" name="Line 12"/>
          <p:cNvSpPr>
            <a:spLocks noChangeShapeType="1"/>
          </p:cNvSpPr>
          <p:nvPr/>
        </p:nvSpPr>
        <p:spPr bwMode="auto">
          <a:xfrm>
            <a:off x="5797550" y="1641475"/>
            <a:ext cx="0" cy="379413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Line 10"/>
          <p:cNvSpPr>
            <a:spLocks noChangeShapeType="1"/>
          </p:cNvSpPr>
          <p:nvPr/>
        </p:nvSpPr>
        <p:spPr bwMode="auto">
          <a:xfrm>
            <a:off x="4868863" y="2122488"/>
            <a:ext cx="0" cy="379412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11"/>
          <p:cNvSpPr>
            <a:spLocks noChangeShapeType="1"/>
          </p:cNvSpPr>
          <p:nvPr/>
        </p:nvSpPr>
        <p:spPr bwMode="auto">
          <a:xfrm>
            <a:off x="3475038" y="2122488"/>
            <a:ext cx="0" cy="379412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Simulation by Hand:</a:t>
            </a:r>
            <a:br>
              <a:rPr lang="en-US"/>
            </a:br>
            <a:r>
              <a:rPr lang="en-US"/>
              <a:t>The Buffon Needle Problem</a:t>
            </a:r>
          </a:p>
        </p:txBody>
      </p:sp>
      <p:sp>
        <p:nvSpPr>
          <p:cNvPr id="286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743200"/>
            <a:ext cx="8991600" cy="3733800"/>
          </a:xfrm>
        </p:spPr>
        <p:txBody>
          <a:bodyPr/>
          <a:lstStyle/>
          <a:p>
            <a:pPr eaLnBrk="1" hangingPunct="1"/>
            <a:r>
              <a:rPr lang="en-US"/>
              <a:t>Estimate </a:t>
            </a:r>
            <a:r>
              <a:rPr lang="en-US" i="1">
                <a:latin typeface="Symbol" pitchFamily="18" charset="2"/>
              </a:rPr>
              <a:t>p</a:t>
            </a:r>
            <a:r>
              <a:rPr lang="en-US"/>
              <a:t>  (George Louis Leclerc, c. 1733)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Toss needle of length </a:t>
            </a:r>
            <a:r>
              <a:rPr lang="en-US" i="1"/>
              <a:t>l</a:t>
            </a:r>
            <a:r>
              <a:rPr lang="en-US"/>
              <a:t> onto table with stripes </a:t>
            </a:r>
            <a:r>
              <a:rPr lang="en-US" i="1"/>
              <a:t>d</a:t>
            </a:r>
            <a:r>
              <a:rPr lang="en-US"/>
              <a:t> (&gt;</a:t>
            </a:r>
            <a:r>
              <a:rPr lang="en-US" i="1"/>
              <a:t>l</a:t>
            </a:r>
            <a:r>
              <a:rPr lang="en-US"/>
              <a:t>) apart</a:t>
            </a:r>
          </a:p>
          <a:p>
            <a:pPr eaLnBrk="1" hangingPunct="1">
              <a:lnSpc>
                <a:spcPct val="90000"/>
              </a:lnSpc>
            </a:pPr>
            <a:r>
              <a:rPr lang="en-US" i="1"/>
              <a:t>P </a:t>
            </a:r>
            <a:r>
              <a:rPr lang="en-US"/>
              <a:t>(needle crosses a line) =</a:t>
            </a:r>
          </a:p>
          <a:p>
            <a:pPr eaLnBrk="1" hangingPunct="1">
              <a:lnSpc>
                <a:spcPct val="120000"/>
              </a:lnSpc>
            </a:pPr>
            <a:r>
              <a:rPr lang="en-US"/>
              <a:t>Repeat; tally </a:t>
            </a:r>
            <a:r>
              <a:rPr lang="en-US" i="1"/>
              <a:t>   </a:t>
            </a:r>
            <a:r>
              <a:rPr lang="en-US"/>
              <a:t>= proportion of times a line is crossed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Estimate </a:t>
            </a:r>
            <a:r>
              <a:rPr lang="en-US" i="1">
                <a:latin typeface="Symbol" pitchFamily="18" charset="2"/>
              </a:rPr>
              <a:t>p</a:t>
            </a:r>
            <a:r>
              <a:rPr lang="en-US"/>
              <a:t>  by</a:t>
            </a:r>
          </a:p>
        </p:txBody>
      </p:sp>
      <p:pic>
        <p:nvPicPr>
          <p:cNvPr id="2868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5562600"/>
            <a:ext cx="577850" cy="935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28683" name="Freeform 6"/>
          <p:cNvSpPr>
            <a:spLocks/>
          </p:cNvSpPr>
          <p:nvPr/>
        </p:nvSpPr>
        <p:spPr bwMode="auto">
          <a:xfrm>
            <a:off x="3259138" y="1508125"/>
            <a:ext cx="2771775" cy="644525"/>
          </a:xfrm>
          <a:custGeom>
            <a:avLst/>
            <a:gdLst>
              <a:gd name="T0" fmla="*/ 0 w 1745"/>
              <a:gd name="T1" fmla="*/ 2147483647 h 405"/>
              <a:gd name="T2" fmla="*/ 2147483647 w 1745"/>
              <a:gd name="T3" fmla="*/ 2147483647 h 405"/>
              <a:gd name="T4" fmla="*/ 2147483647 w 1745"/>
              <a:gd name="T5" fmla="*/ 0 h 405"/>
              <a:gd name="T6" fmla="*/ 2147483647 w 1745"/>
              <a:gd name="T7" fmla="*/ 2147483647 h 405"/>
              <a:gd name="T8" fmla="*/ 0 w 1745"/>
              <a:gd name="T9" fmla="*/ 2147483647 h 4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45"/>
              <a:gd name="T16" fmla="*/ 0 h 405"/>
              <a:gd name="T17" fmla="*/ 1745 w 1745"/>
              <a:gd name="T18" fmla="*/ 405 h 4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45" h="405">
                <a:moveTo>
                  <a:pt x="0" y="404"/>
                </a:moveTo>
                <a:lnTo>
                  <a:pt x="576" y="2"/>
                </a:lnTo>
                <a:lnTo>
                  <a:pt x="1744" y="0"/>
                </a:lnTo>
                <a:lnTo>
                  <a:pt x="1164" y="404"/>
                </a:lnTo>
                <a:lnTo>
                  <a:pt x="0" y="404"/>
                </a:lnTo>
              </a:path>
            </a:pathLst>
          </a:custGeom>
          <a:solidFill>
            <a:srgbClr val="FFFF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4" name="Line 7"/>
          <p:cNvSpPr>
            <a:spLocks noChangeShapeType="1"/>
          </p:cNvSpPr>
          <p:nvPr/>
        </p:nvSpPr>
        <p:spPr bwMode="auto">
          <a:xfrm flipH="1">
            <a:off x="3694113" y="1498600"/>
            <a:ext cx="946150" cy="657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Line 8"/>
          <p:cNvSpPr>
            <a:spLocks noChangeShapeType="1"/>
          </p:cNvSpPr>
          <p:nvPr/>
        </p:nvSpPr>
        <p:spPr bwMode="auto">
          <a:xfrm flipH="1">
            <a:off x="4159250" y="1498600"/>
            <a:ext cx="946150" cy="657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9"/>
          <p:cNvSpPr>
            <a:spLocks noChangeShapeType="1"/>
          </p:cNvSpPr>
          <p:nvPr/>
        </p:nvSpPr>
        <p:spPr bwMode="auto">
          <a:xfrm flipH="1">
            <a:off x="4624388" y="1498600"/>
            <a:ext cx="947737" cy="657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Freeform 13"/>
          <p:cNvSpPr>
            <a:spLocks/>
          </p:cNvSpPr>
          <p:nvPr/>
        </p:nvSpPr>
        <p:spPr bwMode="auto">
          <a:xfrm>
            <a:off x="3163888" y="1554163"/>
            <a:ext cx="171450" cy="123825"/>
          </a:xfrm>
          <a:custGeom>
            <a:avLst/>
            <a:gdLst>
              <a:gd name="T0" fmla="*/ 0 w 107"/>
              <a:gd name="T1" fmla="*/ 2147483647 h 79"/>
              <a:gd name="T2" fmla="*/ 0 w 107"/>
              <a:gd name="T3" fmla="*/ 2147483647 h 79"/>
              <a:gd name="T4" fmla="*/ 2147483647 w 107"/>
              <a:gd name="T5" fmla="*/ 2147483647 h 79"/>
              <a:gd name="T6" fmla="*/ 2147483647 w 107"/>
              <a:gd name="T7" fmla="*/ 2147483647 h 79"/>
              <a:gd name="T8" fmla="*/ 2147483647 w 107"/>
              <a:gd name="T9" fmla="*/ 2147483647 h 79"/>
              <a:gd name="T10" fmla="*/ 2147483647 w 107"/>
              <a:gd name="T11" fmla="*/ 2147483647 h 79"/>
              <a:gd name="T12" fmla="*/ 2147483647 w 107"/>
              <a:gd name="T13" fmla="*/ 2147483647 h 79"/>
              <a:gd name="T14" fmla="*/ 2147483647 w 107"/>
              <a:gd name="T15" fmla="*/ 2147483647 h 79"/>
              <a:gd name="T16" fmla="*/ 2147483647 w 107"/>
              <a:gd name="T17" fmla="*/ 0 h 79"/>
              <a:gd name="T18" fmla="*/ 2147483647 w 107"/>
              <a:gd name="T19" fmla="*/ 0 h 79"/>
              <a:gd name="T20" fmla="*/ 2147483647 w 107"/>
              <a:gd name="T21" fmla="*/ 0 h 79"/>
              <a:gd name="T22" fmla="*/ 2147483647 w 107"/>
              <a:gd name="T23" fmla="*/ 0 h 79"/>
              <a:gd name="T24" fmla="*/ 2147483647 w 107"/>
              <a:gd name="T25" fmla="*/ 0 h 79"/>
              <a:gd name="T26" fmla="*/ 2147483647 w 107"/>
              <a:gd name="T27" fmla="*/ 2147483647 h 79"/>
              <a:gd name="T28" fmla="*/ 2147483647 w 107"/>
              <a:gd name="T29" fmla="*/ 2147483647 h 79"/>
              <a:gd name="T30" fmla="*/ 2147483647 w 107"/>
              <a:gd name="T31" fmla="*/ 2147483647 h 79"/>
              <a:gd name="T32" fmla="*/ 2147483647 w 107"/>
              <a:gd name="T33" fmla="*/ 2147483647 h 79"/>
              <a:gd name="T34" fmla="*/ 2147483647 w 107"/>
              <a:gd name="T35" fmla="*/ 2147483647 h 79"/>
              <a:gd name="T36" fmla="*/ 2147483647 w 107"/>
              <a:gd name="T37" fmla="*/ 2147483647 h 79"/>
              <a:gd name="T38" fmla="*/ 2147483647 w 107"/>
              <a:gd name="T39" fmla="*/ 2147483647 h 79"/>
              <a:gd name="T40" fmla="*/ 2147483647 w 107"/>
              <a:gd name="T41" fmla="*/ 2147483647 h 79"/>
              <a:gd name="T42" fmla="*/ 2147483647 w 107"/>
              <a:gd name="T43" fmla="*/ 2147483647 h 79"/>
              <a:gd name="T44" fmla="*/ 0 w 107"/>
              <a:gd name="T45" fmla="*/ 2147483647 h 79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107"/>
              <a:gd name="T70" fmla="*/ 0 h 79"/>
              <a:gd name="T71" fmla="*/ 107 w 107"/>
              <a:gd name="T72" fmla="*/ 79 h 79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107" h="79">
                <a:moveTo>
                  <a:pt x="0" y="78"/>
                </a:moveTo>
                <a:lnTo>
                  <a:pt x="0" y="78"/>
                </a:lnTo>
                <a:lnTo>
                  <a:pt x="8" y="56"/>
                </a:lnTo>
                <a:lnTo>
                  <a:pt x="8" y="45"/>
                </a:lnTo>
                <a:lnTo>
                  <a:pt x="16" y="45"/>
                </a:lnTo>
                <a:lnTo>
                  <a:pt x="32" y="33"/>
                </a:lnTo>
                <a:lnTo>
                  <a:pt x="40" y="22"/>
                </a:lnTo>
                <a:lnTo>
                  <a:pt x="57" y="11"/>
                </a:lnTo>
                <a:lnTo>
                  <a:pt x="73" y="0"/>
                </a:lnTo>
                <a:lnTo>
                  <a:pt x="81" y="0"/>
                </a:lnTo>
                <a:lnTo>
                  <a:pt x="89" y="0"/>
                </a:lnTo>
                <a:lnTo>
                  <a:pt x="97" y="0"/>
                </a:lnTo>
                <a:lnTo>
                  <a:pt x="106" y="0"/>
                </a:lnTo>
                <a:lnTo>
                  <a:pt x="89" y="22"/>
                </a:lnTo>
                <a:lnTo>
                  <a:pt x="89" y="33"/>
                </a:lnTo>
                <a:lnTo>
                  <a:pt x="65" y="56"/>
                </a:lnTo>
                <a:lnTo>
                  <a:pt x="57" y="56"/>
                </a:lnTo>
                <a:lnTo>
                  <a:pt x="49" y="67"/>
                </a:lnTo>
                <a:lnTo>
                  <a:pt x="32" y="78"/>
                </a:lnTo>
                <a:lnTo>
                  <a:pt x="24" y="78"/>
                </a:lnTo>
                <a:lnTo>
                  <a:pt x="16" y="78"/>
                </a:lnTo>
                <a:lnTo>
                  <a:pt x="8" y="78"/>
                </a:lnTo>
                <a:lnTo>
                  <a:pt x="0" y="78"/>
                </a:lnTo>
              </a:path>
            </a:pathLst>
          </a:custGeom>
          <a:solidFill>
            <a:srgbClr val="CC0000"/>
          </a:solidFill>
          <a:ln w="12700" cap="rnd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8" name="Line 14"/>
          <p:cNvSpPr>
            <a:spLocks noChangeShapeType="1"/>
          </p:cNvSpPr>
          <p:nvPr/>
        </p:nvSpPr>
        <p:spPr bwMode="auto">
          <a:xfrm flipV="1">
            <a:off x="2998788" y="1657350"/>
            <a:ext cx="196850" cy="192088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868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3810000"/>
            <a:ext cx="517525" cy="858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28690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67000" y="4724400"/>
            <a:ext cx="303213" cy="430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28691" name="Text Box 16"/>
          <p:cNvSpPr txBox="1">
            <a:spLocks noChangeArrowheads="1"/>
          </p:cNvSpPr>
          <p:nvPr/>
        </p:nvSpPr>
        <p:spPr bwMode="auto">
          <a:xfrm>
            <a:off x="4800600" y="5715000"/>
            <a:ext cx="4203700" cy="730250"/>
          </a:xfrm>
          <a:prstGeom prst="rect">
            <a:avLst/>
          </a:prstGeom>
          <a:solidFill>
            <a:srgbClr val="00009B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>
                <a:solidFill>
                  <a:srgbClr val="FFFF99"/>
                </a:solidFill>
                <a:latin typeface="Arial" charset="0"/>
              </a:rPr>
              <a:t>Just for fun:</a:t>
            </a:r>
          </a:p>
          <a:p>
            <a:r>
              <a:rPr lang="en-US" sz="1400" i="1">
                <a:solidFill>
                  <a:srgbClr val="FFFF99"/>
                </a:solidFill>
                <a:latin typeface="Arial" charset="0"/>
                <a:hlinkClick r:id="rId6"/>
              </a:rPr>
              <a:t>http://www.mste.uiuc.edu/reese/buffon/bufjava.html</a:t>
            </a:r>
            <a:endParaRPr lang="en-US" sz="1400" i="1">
              <a:solidFill>
                <a:srgbClr val="FFFF99"/>
              </a:solidFill>
              <a:latin typeface="Arial" charset="0"/>
            </a:endParaRPr>
          </a:p>
          <a:p>
            <a:r>
              <a:rPr lang="en-US" sz="1400" i="1">
                <a:solidFill>
                  <a:srgbClr val="FFFF99"/>
                </a:solidFill>
                <a:latin typeface="Arial" charset="0"/>
                <a:hlinkClick r:id="rId7"/>
              </a:rPr>
              <a:t>http://www.angelfire.com/wa/hurben/buff.html</a:t>
            </a:r>
            <a:endParaRPr lang="en-US" sz="1400" i="1">
              <a:solidFill>
                <a:srgbClr val="FFFF99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– What Is Simulation?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2935CE01-2E20-4F90-90C1-6C21F870CBDD}" type="slidenum">
              <a:rPr lang="en-US"/>
              <a:pPr>
                <a:defRPr/>
              </a:pPr>
              <a:t>18</a:t>
            </a:fld>
            <a:r>
              <a:rPr lang="en-US"/>
              <a:t> of 23</a:t>
            </a: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Why Toss Needles?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Buffon needle problem seems silly now, but has important simulation features:</a:t>
            </a:r>
          </a:p>
          <a:p>
            <a:pPr lvl="1" eaLnBrk="1" hangingPunct="1"/>
            <a:r>
              <a:rPr lang="en-US"/>
              <a:t>Experiment to </a:t>
            </a:r>
            <a:r>
              <a:rPr lang="en-US" i="1">
                <a:solidFill>
                  <a:srgbClr val="FF0000"/>
                </a:solidFill>
              </a:rPr>
              <a:t>estimate</a:t>
            </a:r>
            <a:r>
              <a:rPr lang="en-US"/>
              <a:t> something hard to compute exactly (in 1733)</a:t>
            </a:r>
          </a:p>
          <a:p>
            <a:pPr lvl="1" eaLnBrk="1" hangingPunct="1"/>
            <a:r>
              <a:rPr lang="en-US" i="1">
                <a:solidFill>
                  <a:srgbClr val="FF0000"/>
                </a:solidFill>
              </a:rPr>
              <a:t>Randomness</a:t>
            </a:r>
            <a:r>
              <a:rPr lang="en-US"/>
              <a:t>, so estimate will not be exact; estimate the error in the estimate</a:t>
            </a:r>
          </a:p>
          <a:p>
            <a:pPr lvl="1" eaLnBrk="1" hangingPunct="1"/>
            <a:r>
              <a:rPr lang="en-US" i="1">
                <a:solidFill>
                  <a:srgbClr val="FF0000"/>
                </a:solidFill>
              </a:rPr>
              <a:t>Replication</a:t>
            </a:r>
            <a:r>
              <a:rPr lang="en-US"/>
              <a:t> (the more the better) to reduce error</a:t>
            </a:r>
          </a:p>
          <a:p>
            <a:pPr lvl="1" eaLnBrk="1" hangingPunct="1"/>
            <a:r>
              <a:rPr lang="en-US" i="1">
                <a:solidFill>
                  <a:srgbClr val="FF0000"/>
                </a:solidFill>
              </a:rPr>
              <a:t>Sequential sampling</a:t>
            </a:r>
            <a:r>
              <a:rPr lang="en-US"/>
              <a:t> to control error — keep tossing until probable error in estimate is “small enough”</a:t>
            </a:r>
          </a:p>
          <a:p>
            <a:pPr lvl="1" eaLnBrk="1" hangingPunct="1"/>
            <a:r>
              <a:rPr lang="en-US" i="1">
                <a:solidFill>
                  <a:srgbClr val="FF0000"/>
                </a:solidFill>
              </a:rPr>
              <a:t>Variance reduction</a:t>
            </a:r>
            <a:r>
              <a:rPr lang="en-US"/>
              <a:t> (</a:t>
            </a:r>
            <a:r>
              <a:rPr lang="en-US" i="1">
                <a:solidFill>
                  <a:srgbClr val="FF0000"/>
                </a:solidFill>
              </a:rPr>
              <a:t>Buffon Cross</a:t>
            </a:r>
            <a:r>
              <a:rPr lang="en-US"/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– What Is Simulation?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D3E3BCF-A45C-48D8-AA1C-D3271C13F7DF}" type="slidenum">
              <a:rPr lang="en-US"/>
              <a:pPr>
                <a:defRPr/>
              </a:pPr>
              <a:t>19</a:t>
            </a:fld>
            <a:r>
              <a:rPr lang="en-US"/>
              <a:t> of 23</a:t>
            </a:r>
          </a:p>
        </p:txBody>
      </p:sp>
      <p:sp>
        <p:nvSpPr>
          <p:cNvPr id="307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Using Computers to Simulate</a:t>
            </a:r>
          </a:p>
        </p:txBody>
      </p:sp>
      <p:sp>
        <p:nvSpPr>
          <p:cNvPr id="3072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en-US"/>
              <a:t>General-purpose languages (C, C++, C#, Java, Matlab, FORTRAN, others)</a:t>
            </a:r>
          </a:p>
          <a:p>
            <a:pPr lvl="1" eaLnBrk="1" hangingPunct="1">
              <a:spcBef>
                <a:spcPts val="300"/>
              </a:spcBef>
            </a:pPr>
            <a:r>
              <a:rPr lang="en-US"/>
              <a:t>Tedious, low-level, error-prone</a:t>
            </a:r>
          </a:p>
          <a:p>
            <a:pPr lvl="1" eaLnBrk="1" hangingPunct="1">
              <a:spcBef>
                <a:spcPts val="300"/>
              </a:spcBef>
            </a:pPr>
            <a:r>
              <a:rPr lang="en-US"/>
              <a:t>But, almost complete flexibility</a:t>
            </a:r>
          </a:p>
          <a:p>
            <a:pPr eaLnBrk="1" hangingPunct="1">
              <a:spcBef>
                <a:spcPts val="300"/>
              </a:spcBef>
            </a:pPr>
            <a:r>
              <a:rPr lang="en-US"/>
              <a:t>Support packages for general-purpose languages</a:t>
            </a:r>
          </a:p>
          <a:p>
            <a:pPr lvl="1" eaLnBrk="1" hangingPunct="1">
              <a:spcBef>
                <a:spcPts val="300"/>
              </a:spcBef>
            </a:pPr>
            <a:r>
              <a:rPr lang="en-US"/>
              <a:t>Subroutines for list processing, bookkeeping, time advance</a:t>
            </a:r>
          </a:p>
          <a:p>
            <a:pPr lvl="1" eaLnBrk="1" hangingPunct="1">
              <a:spcBef>
                <a:spcPts val="300"/>
              </a:spcBef>
            </a:pPr>
            <a:r>
              <a:rPr lang="en-US"/>
              <a:t>Widely distributed, widely modified</a:t>
            </a:r>
          </a:p>
          <a:p>
            <a:pPr eaLnBrk="1" hangingPunct="1">
              <a:spcBef>
                <a:spcPts val="300"/>
              </a:spcBef>
            </a:pPr>
            <a:r>
              <a:rPr lang="en-US"/>
              <a:t>Spreadsheets</a:t>
            </a:r>
          </a:p>
          <a:p>
            <a:pPr lvl="1" eaLnBrk="1" hangingPunct="1">
              <a:spcBef>
                <a:spcPts val="300"/>
              </a:spcBef>
            </a:pPr>
            <a:r>
              <a:rPr lang="en-US"/>
              <a:t>Usually static models (only </a:t>
            </a:r>
            <a:r>
              <a:rPr lang="en-US" i="1">
                <a:solidFill>
                  <a:srgbClr val="FF0000"/>
                </a:solidFill>
              </a:rPr>
              <a:t>very</a:t>
            </a:r>
            <a:r>
              <a:rPr lang="en-US"/>
              <a:t> simple dynamic models)</a:t>
            </a:r>
          </a:p>
          <a:p>
            <a:pPr lvl="1" eaLnBrk="1" hangingPunct="1">
              <a:spcBef>
                <a:spcPts val="300"/>
              </a:spcBef>
            </a:pPr>
            <a:r>
              <a:rPr lang="en-US"/>
              <a:t>Financial scenarios, distribution sampling, SQC</a:t>
            </a:r>
          </a:p>
          <a:p>
            <a:pPr lvl="1" eaLnBrk="1" hangingPunct="1">
              <a:spcBef>
                <a:spcPts val="300"/>
              </a:spcBef>
            </a:pPr>
            <a:r>
              <a:rPr lang="en-US"/>
              <a:t>Examples in Chapter 2 (one static, one dynamic)</a:t>
            </a:r>
          </a:p>
          <a:p>
            <a:pPr lvl="1" eaLnBrk="1" hangingPunct="1">
              <a:spcBef>
                <a:spcPts val="300"/>
              </a:spcBef>
            </a:pPr>
            <a:r>
              <a:rPr lang="en-US"/>
              <a:t>Add-ins are available (@RISK, Crystal Ball)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– What Is Simulation?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89F8AA25-945E-45F3-9E06-F7AC33CFEE84}" type="slidenum">
              <a:rPr lang="en-US"/>
              <a:pPr>
                <a:defRPr/>
              </a:pPr>
              <a:t>2</a:t>
            </a:fld>
            <a:r>
              <a:rPr lang="en-US"/>
              <a:t> of 23</a:t>
            </a:r>
          </a:p>
        </p:txBody>
      </p:sp>
      <p:sp>
        <p:nvSpPr>
          <p:cNvPr id="14341" name="Line 4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81600" y="0"/>
            <a:ext cx="3962400" cy="3200400"/>
          </a:xfrm>
          <a:noFill/>
        </p:spPr>
        <p:txBody>
          <a:bodyPr anchor="t" anchorCtr="1"/>
          <a:lstStyle/>
          <a:p>
            <a:pPr eaLnBrk="1" hangingPunct="1"/>
            <a:br>
              <a:rPr lang="en-US" sz="4000"/>
            </a:br>
            <a:r>
              <a:rPr lang="en-US" sz="4000"/>
              <a:t>What is Simulation?</a:t>
            </a:r>
            <a:endParaRPr lang="en-US" sz="4000">
              <a:solidFill>
                <a:schemeClr val="tx1"/>
              </a:solidFill>
            </a:endParaRPr>
          </a:p>
        </p:txBody>
      </p:sp>
      <p:pic>
        <p:nvPicPr>
          <p:cNvPr id="1026" name="Picture 2" descr="https://encrypted-tbn1.gstatic.com/images?q=tbn:ANd9GcSo13lZ1Pcth6S1H-vNuKdu-wVwc0ETwG0PF9ghZkiDnTqh_mm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7"/>
          <a:stretch/>
        </p:blipFill>
        <p:spPr bwMode="auto">
          <a:xfrm>
            <a:off x="914400" y="3124200"/>
            <a:ext cx="4245303" cy="99060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– What Is Simulation?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6E1920-F695-4EDA-A8C8-4B9F1FD38476}" type="slidenum">
              <a:rPr lang="en-US"/>
              <a:pPr>
                <a:defRPr/>
              </a:pPr>
              <a:t>20</a:t>
            </a:fld>
            <a:r>
              <a:rPr lang="en-US" dirty="0"/>
              <a:t> of 23</a:t>
            </a: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Using Computers to Simulate </a:t>
            </a:r>
            <a:r>
              <a:rPr lang="en-US" sz="1800"/>
              <a:t>(cont’d.)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Simulation languages</a:t>
            </a:r>
          </a:p>
          <a:p>
            <a:pPr lvl="1" eaLnBrk="1" hangingPunct="1"/>
            <a:r>
              <a:rPr lang="en-US" dirty="0"/>
              <a:t>GPSS, SLX, SIMAN (on which Arena is based, included in Arena)</a:t>
            </a:r>
          </a:p>
          <a:p>
            <a:pPr lvl="1" eaLnBrk="1" hangingPunct="1"/>
            <a:r>
              <a:rPr lang="en-US" dirty="0"/>
              <a:t>Popular, some still in use</a:t>
            </a:r>
          </a:p>
          <a:p>
            <a:pPr lvl="1" eaLnBrk="1" hangingPunct="1"/>
            <a:r>
              <a:rPr lang="en-US" dirty="0"/>
              <a:t>Learning curve for features, effective use, syntax</a:t>
            </a:r>
          </a:p>
          <a:p>
            <a:pPr eaLnBrk="1" hangingPunct="1"/>
            <a:r>
              <a:rPr lang="en-US" dirty="0"/>
              <a:t>High-level simulators</a:t>
            </a:r>
          </a:p>
          <a:p>
            <a:pPr lvl="1" eaLnBrk="1" hangingPunct="1"/>
            <a:r>
              <a:rPr lang="en-US" dirty="0"/>
              <a:t>Very easy, graphical interface</a:t>
            </a:r>
          </a:p>
          <a:p>
            <a:pPr lvl="1" eaLnBrk="1" hangingPunct="1"/>
            <a:r>
              <a:rPr lang="en-US" dirty="0"/>
              <a:t>Domain-restricted (manufacturing, communications)</a:t>
            </a:r>
          </a:p>
          <a:p>
            <a:pPr lvl="1" eaLnBrk="1" hangingPunct="1"/>
            <a:r>
              <a:rPr lang="en-US" dirty="0"/>
              <a:t>Limited flexibility — model validity?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– What Is Simulation?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D258D9D4-A14E-408C-AED0-F4104F2EABB9}" type="slidenum">
              <a:rPr lang="en-US"/>
              <a:pPr>
                <a:defRPr/>
              </a:pPr>
              <a:t>21</a:t>
            </a:fld>
            <a:r>
              <a:rPr lang="en-US"/>
              <a:t> of 23</a:t>
            </a:r>
          </a:p>
        </p:txBody>
      </p:sp>
      <p:sp>
        <p:nvSpPr>
          <p:cNvPr id="3277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Where Arena/</a:t>
            </a:r>
            <a:r>
              <a:rPr lang="en-US" dirty="0" err="1"/>
              <a:t>AnyLogic</a:t>
            </a:r>
            <a:r>
              <a:rPr lang="en-US" dirty="0"/>
              <a:t> Fits In</a:t>
            </a:r>
          </a:p>
        </p:txBody>
      </p:sp>
      <p:sp>
        <p:nvSpPr>
          <p:cNvPr id="32774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Hierarchical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Multiple levels of modeling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Mix different modeling levels together in same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Often, start high then go lower as needed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Get ease-of-use advantage of simulators without sacrificing modeling flexibility</a:t>
            </a:r>
          </a:p>
        </p:txBody>
      </p:sp>
      <p:pic>
        <p:nvPicPr>
          <p:cNvPr id="3277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219200"/>
            <a:ext cx="4267200" cy="526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</a:t>
            </a:r>
            <a:r>
              <a:rPr lang="en-US" dirty="0" err="1"/>
              <a:t>AnyLogic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Java based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What Is Simulation?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60104F2F-3D62-4B54-A782-D92CAD4439B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– What Is Simulation?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A354C2E-43D2-4D57-ABBE-871CC0FB1362}" type="slidenum">
              <a:rPr lang="en-US"/>
              <a:pPr>
                <a:defRPr/>
              </a:pPr>
              <a:t>23</a:t>
            </a:fld>
            <a:r>
              <a:rPr lang="en-US"/>
              <a:t> of 23</a:t>
            </a:r>
          </a:p>
        </p:txBody>
      </p:sp>
      <p:sp>
        <p:nvSpPr>
          <p:cNvPr id="3379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When Simulations are Used</a:t>
            </a:r>
          </a:p>
        </p:txBody>
      </p:sp>
      <p:sp>
        <p:nvSpPr>
          <p:cNvPr id="3379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Use of simulation has evolved with hardware, software</a:t>
            </a:r>
          </a:p>
          <a:p>
            <a:pPr eaLnBrk="1" hangingPunct="1"/>
            <a:r>
              <a:rPr lang="en-US"/>
              <a:t>Early years (1950s – 1960s)</a:t>
            </a:r>
          </a:p>
          <a:p>
            <a:pPr lvl="1" eaLnBrk="1" hangingPunct="1"/>
            <a:r>
              <a:rPr lang="en-US"/>
              <a:t>Very expensive, specialized tool</a:t>
            </a:r>
          </a:p>
          <a:p>
            <a:pPr lvl="1" eaLnBrk="1" hangingPunct="1"/>
            <a:r>
              <a:rPr lang="en-US"/>
              <a:t>Required big computers, special training</a:t>
            </a:r>
          </a:p>
          <a:p>
            <a:pPr lvl="1" eaLnBrk="1" hangingPunct="1"/>
            <a:r>
              <a:rPr lang="en-US"/>
              <a:t>Mostly in FORTRAN (or even Assembler)</a:t>
            </a:r>
          </a:p>
          <a:p>
            <a:pPr lvl="1" eaLnBrk="1" hangingPunct="1"/>
            <a:r>
              <a:rPr lang="en-US"/>
              <a:t>Processing cost as high as $1000/hour for a sub-PC level machine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– What Is Simulation?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FB41364-D962-4E00-A724-F69CA49C8C3B}" type="slidenum">
              <a:rPr lang="en-US"/>
              <a:pPr>
                <a:defRPr/>
              </a:pPr>
              <a:t>24</a:t>
            </a:fld>
            <a:r>
              <a:rPr lang="en-US"/>
              <a:t> of 23</a:t>
            </a:r>
          </a:p>
        </p:txBody>
      </p:sp>
      <p:sp>
        <p:nvSpPr>
          <p:cNvPr id="348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When Simulations are Used </a:t>
            </a:r>
            <a:r>
              <a:rPr lang="en-US" sz="1800"/>
              <a:t>(cont’d.)</a:t>
            </a:r>
          </a:p>
        </p:txBody>
      </p:sp>
      <p:sp>
        <p:nvSpPr>
          <p:cNvPr id="3482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Formative years (1970s – early 1980s)</a:t>
            </a:r>
          </a:p>
          <a:p>
            <a:pPr lvl="1" eaLnBrk="1" hangingPunct="1"/>
            <a:r>
              <a:rPr lang="en-US"/>
              <a:t>Computers got faster, cheaper</a:t>
            </a:r>
          </a:p>
          <a:p>
            <a:pPr lvl="1" eaLnBrk="1" hangingPunct="1"/>
            <a:r>
              <a:rPr lang="en-US"/>
              <a:t>Value of simulation more widely recognized</a:t>
            </a:r>
          </a:p>
          <a:p>
            <a:pPr lvl="1" eaLnBrk="1" hangingPunct="1"/>
            <a:r>
              <a:rPr lang="en-US"/>
              <a:t>Simulation software improved, but still languages to be learned, typed, batch processed</a:t>
            </a:r>
          </a:p>
          <a:p>
            <a:pPr lvl="1" eaLnBrk="1" hangingPunct="1"/>
            <a:r>
              <a:rPr lang="en-US"/>
              <a:t>Often used to clean up “disasters” in auto, aerospace industries</a:t>
            </a:r>
          </a:p>
          <a:p>
            <a:pPr lvl="2" eaLnBrk="1" hangingPunct="1"/>
            <a:r>
              <a:rPr lang="en-US"/>
              <a:t>Car plant; heavy demand for certain model</a:t>
            </a:r>
          </a:p>
          <a:p>
            <a:pPr lvl="2" eaLnBrk="1" hangingPunct="1"/>
            <a:r>
              <a:rPr lang="en-US"/>
              <a:t>Line underperforming</a:t>
            </a:r>
          </a:p>
          <a:p>
            <a:pPr lvl="2" eaLnBrk="1" hangingPunct="1"/>
            <a:r>
              <a:rPr lang="en-US"/>
              <a:t>Simulated, problem identified</a:t>
            </a:r>
          </a:p>
          <a:p>
            <a:pPr lvl="2" eaLnBrk="1" hangingPunct="1"/>
            <a:r>
              <a:rPr lang="en-US"/>
              <a:t>But demand had dried up — simulation was too late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– What Is Simulation?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AC88F562-CA3B-4502-BE1D-8AD6DBC45841}" type="slidenum">
              <a:rPr lang="en-US"/>
              <a:pPr>
                <a:defRPr/>
              </a:pPr>
              <a:t>25</a:t>
            </a:fld>
            <a:r>
              <a:rPr lang="en-US"/>
              <a:t> of 23</a:t>
            </a:r>
          </a:p>
        </p:txBody>
      </p:sp>
      <p:sp>
        <p:nvSpPr>
          <p:cNvPr id="358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When Simulations are Used </a:t>
            </a:r>
            <a:r>
              <a:rPr lang="en-US" sz="1800"/>
              <a:t>(cont’d.)</a:t>
            </a:r>
          </a:p>
        </p:txBody>
      </p:sp>
      <p:sp>
        <p:nvSpPr>
          <p:cNvPr id="3584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Recent past (late 1980s – mid 2000s)</a:t>
            </a:r>
          </a:p>
          <a:p>
            <a:pPr lvl="1" eaLnBrk="1" hangingPunct="1"/>
            <a:r>
              <a:rPr lang="en-US"/>
              <a:t>Microcomputer power</a:t>
            </a:r>
          </a:p>
          <a:p>
            <a:pPr lvl="1" eaLnBrk="1" hangingPunct="1"/>
            <a:r>
              <a:rPr lang="en-US"/>
              <a:t>Software expanded into GUIs, animation</a:t>
            </a:r>
          </a:p>
          <a:p>
            <a:pPr lvl="1" eaLnBrk="1" hangingPunct="1"/>
            <a:r>
              <a:rPr lang="en-US"/>
              <a:t>Wider acceptance across more areas</a:t>
            </a:r>
          </a:p>
          <a:p>
            <a:pPr lvl="2" eaLnBrk="1" hangingPunct="1"/>
            <a:r>
              <a:rPr lang="en-US"/>
              <a:t>Traditional manufacturing applications</a:t>
            </a:r>
          </a:p>
          <a:p>
            <a:pPr lvl="2" eaLnBrk="1" hangingPunct="1"/>
            <a:r>
              <a:rPr lang="en-US"/>
              <a:t>Services</a:t>
            </a:r>
          </a:p>
          <a:p>
            <a:pPr lvl="2" eaLnBrk="1" hangingPunct="1"/>
            <a:r>
              <a:rPr lang="en-US"/>
              <a:t>Health care</a:t>
            </a:r>
          </a:p>
          <a:p>
            <a:pPr lvl="2" eaLnBrk="1" hangingPunct="1"/>
            <a:r>
              <a:rPr lang="en-US"/>
              <a:t>“Business processes”</a:t>
            </a:r>
          </a:p>
          <a:p>
            <a:pPr lvl="1" eaLnBrk="1" hangingPunct="1"/>
            <a:r>
              <a:rPr lang="en-US"/>
              <a:t>Still mostly in large firms</a:t>
            </a:r>
          </a:p>
          <a:p>
            <a:pPr lvl="1" eaLnBrk="1" hangingPunct="1"/>
            <a:r>
              <a:rPr lang="en-US"/>
              <a:t>Simulation is often part of “specs”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– What Is Simulation?</a:t>
            </a:r>
          </a:p>
        </p:txBody>
      </p:sp>
      <p:sp>
        <p:nvSpPr>
          <p:cNvPr id="3686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When Simulations are Used </a:t>
            </a:r>
            <a:r>
              <a:rPr lang="en-US" sz="1800"/>
              <a:t>(cont’d.)</a:t>
            </a:r>
          </a:p>
        </p:txBody>
      </p:sp>
      <p:sp>
        <p:nvSpPr>
          <p:cNvPr id="3687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Present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Proliferating into smaller firms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Becoming a standard tool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Being used earlier in design phase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Real-time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9300"/>
                </a:solidFill>
              </a:rPr>
              <a:t>Simulation &amp; Big Data &amp; AI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Future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Integration with other applications for visualization, 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Networked sharing of data in real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Internet-enabled distributed model building,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Specialized vertical “templates” for specific industries, firms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Better model re-usability, operational decision making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Automated statistical design, analysis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– What Is Simulation?</a:t>
            </a:r>
          </a:p>
        </p:txBody>
      </p:sp>
      <p:sp>
        <p:nvSpPr>
          <p:cNvPr id="28677" name="Rectangle 2" descr="White marb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Demo</a:t>
            </a:r>
            <a:endParaRPr lang="en-US"/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Supply Chain, Transportation &amp; Logistics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Healthcare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Marketplace &amp; competition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Manufacturing &amp; Business Processes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Social Dynamics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Military &amp; Defense</a:t>
            </a:r>
          </a:p>
          <a:p>
            <a:pPr eaLnBrk="1" hangingPunct="1"/>
            <a:r>
              <a:rPr lang="en-US" dirty="0"/>
              <a:t>Games &amp; Fun</a:t>
            </a:r>
          </a:p>
          <a:p>
            <a:pPr eaLnBrk="1" hangingPunct="1"/>
            <a:r>
              <a:rPr lang="en-US" dirty="0"/>
              <a:t>…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– What Is Simulation?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6D91E1BA-3D8A-4F74-8D30-D056972DAE5C}" type="slidenum">
              <a:rPr lang="en-US"/>
              <a:pPr>
                <a:defRPr/>
              </a:pPr>
              <a:t>3</a:t>
            </a:fld>
            <a:r>
              <a:rPr lang="en-US"/>
              <a:t> of 23</a:t>
            </a: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Simulation Is …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dirty="0">
                <a:solidFill>
                  <a:srgbClr val="FF0000"/>
                </a:solidFill>
              </a:rPr>
              <a:t>Simulation</a:t>
            </a:r>
            <a:r>
              <a:rPr lang="en-US" dirty="0"/>
              <a:t> – very broad term – methods and applications to imitate or mimic real systems, usually via computer</a:t>
            </a:r>
          </a:p>
          <a:p>
            <a:pPr eaLnBrk="1" hangingPunct="1"/>
            <a:r>
              <a:rPr lang="en-US" dirty="0"/>
              <a:t>Applies in many fields, industries</a:t>
            </a:r>
          </a:p>
          <a:p>
            <a:pPr eaLnBrk="1" hangingPunct="1"/>
            <a:r>
              <a:rPr lang="en-US" dirty="0"/>
              <a:t>Very popular, powerful</a:t>
            </a:r>
          </a:p>
          <a:p>
            <a:pPr eaLnBrk="1" hangingPunct="1"/>
            <a:r>
              <a:rPr lang="en-US" dirty="0"/>
              <a:t>Book covers simulation in general,</a:t>
            </a:r>
            <a:br>
              <a:rPr lang="en-US" dirty="0"/>
            </a:br>
            <a:r>
              <a:rPr lang="en-US" i="1" dirty="0" err="1">
                <a:solidFill>
                  <a:srgbClr val="FF0000"/>
                </a:solidFill>
              </a:rPr>
              <a:t>AnyLogic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simulation software in particular</a:t>
            </a:r>
          </a:p>
          <a:p>
            <a:pPr eaLnBrk="1" hangingPunct="1"/>
            <a:r>
              <a:rPr lang="en-US" dirty="0"/>
              <a:t>This chapter – general ideas, terminology, examples of applications, good/bad things, kinds of simulation, software options, how/when simulation is used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– What Is Simulation?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30A77310-2913-4C73-AD03-EB6D30955BA1}" type="slidenum">
              <a:rPr lang="en-US"/>
              <a:pPr>
                <a:defRPr/>
              </a:pPr>
              <a:t>4</a:t>
            </a:fld>
            <a:r>
              <a:rPr lang="en-US"/>
              <a:t> of 23</a:t>
            </a: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Systems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200"/>
              </a:spcBef>
            </a:pPr>
            <a:r>
              <a:rPr lang="en-US" i="1">
                <a:solidFill>
                  <a:srgbClr val="FF0000"/>
                </a:solidFill>
              </a:rPr>
              <a:t>System</a:t>
            </a:r>
            <a:r>
              <a:rPr lang="en-US"/>
              <a:t> – facility or process, actual or planned</a:t>
            </a:r>
          </a:p>
          <a:p>
            <a:pPr lvl="1" eaLnBrk="1" hangingPunct="1">
              <a:spcBef>
                <a:spcPts val="200"/>
              </a:spcBef>
            </a:pPr>
            <a:r>
              <a:rPr lang="en-US"/>
              <a:t>Examples abound …</a:t>
            </a:r>
          </a:p>
          <a:p>
            <a:pPr lvl="2" eaLnBrk="1" hangingPunct="1">
              <a:lnSpc>
                <a:spcPct val="80000"/>
              </a:lnSpc>
              <a:spcBef>
                <a:spcPts val="200"/>
              </a:spcBef>
            </a:pPr>
            <a:r>
              <a:rPr lang="en-US"/>
              <a:t>Manufacturing facility</a:t>
            </a:r>
          </a:p>
          <a:p>
            <a:pPr lvl="2" eaLnBrk="1" hangingPunct="1">
              <a:lnSpc>
                <a:spcPct val="80000"/>
              </a:lnSpc>
              <a:spcBef>
                <a:spcPts val="200"/>
              </a:spcBef>
            </a:pPr>
            <a:r>
              <a:rPr lang="en-US"/>
              <a:t>Bank operation</a:t>
            </a:r>
          </a:p>
          <a:p>
            <a:pPr lvl="2" eaLnBrk="1" hangingPunct="1">
              <a:lnSpc>
                <a:spcPct val="80000"/>
              </a:lnSpc>
              <a:spcBef>
                <a:spcPts val="200"/>
              </a:spcBef>
            </a:pPr>
            <a:r>
              <a:rPr lang="en-US"/>
              <a:t>Airport operations (passengers, security, planes, crews, baggage)</a:t>
            </a:r>
          </a:p>
          <a:p>
            <a:pPr lvl="2" eaLnBrk="1" hangingPunct="1">
              <a:lnSpc>
                <a:spcPct val="80000"/>
              </a:lnSpc>
              <a:spcBef>
                <a:spcPts val="200"/>
              </a:spcBef>
            </a:pPr>
            <a:r>
              <a:rPr lang="en-US"/>
              <a:t>Transportation/logistics/distribution operation</a:t>
            </a:r>
          </a:p>
          <a:p>
            <a:pPr lvl="2" eaLnBrk="1" hangingPunct="1">
              <a:lnSpc>
                <a:spcPct val="80000"/>
              </a:lnSpc>
              <a:spcBef>
                <a:spcPts val="200"/>
              </a:spcBef>
            </a:pPr>
            <a:r>
              <a:rPr lang="en-US"/>
              <a:t>Hospital facilities (emergency room, operating room, admissions)</a:t>
            </a:r>
          </a:p>
          <a:p>
            <a:pPr lvl="2" eaLnBrk="1" hangingPunct="1">
              <a:lnSpc>
                <a:spcPct val="80000"/>
              </a:lnSpc>
              <a:spcBef>
                <a:spcPts val="200"/>
              </a:spcBef>
            </a:pPr>
            <a:r>
              <a:rPr lang="en-US"/>
              <a:t>Computer network</a:t>
            </a:r>
          </a:p>
          <a:p>
            <a:pPr lvl="2" eaLnBrk="1" hangingPunct="1">
              <a:lnSpc>
                <a:spcPct val="80000"/>
              </a:lnSpc>
              <a:spcBef>
                <a:spcPts val="200"/>
              </a:spcBef>
            </a:pPr>
            <a:r>
              <a:rPr lang="en-US"/>
              <a:t>Freeway system</a:t>
            </a:r>
          </a:p>
          <a:p>
            <a:pPr lvl="2" eaLnBrk="1" hangingPunct="1">
              <a:lnSpc>
                <a:spcPct val="80000"/>
              </a:lnSpc>
              <a:spcBef>
                <a:spcPts val="200"/>
              </a:spcBef>
            </a:pPr>
            <a:r>
              <a:rPr lang="en-US"/>
              <a:t>Business process (insurance office)</a:t>
            </a:r>
          </a:p>
          <a:p>
            <a:pPr lvl="2" eaLnBrk="1" hangingPunct="1">
              <a:lnSpc>
                <a:spcPct val="80000"/>
              </a:lnSpc>
              <a:spcBef>
                <a:spcPts val="200"/>
              </a:spcBef>
            </a:pPr>
            <a:r>
              <a:rPr lang="en-US"/>
              <a:t>Criminal justice system</a:t>
            </a:r>
          </a:p>
          <a:p>
            <a:pPr lvl="2" eaLnBrk="1" hangingPunct="1">
              <a:lnSpc>
                <a:spcPct val="80000"/>
              </a:lnSpc>
              <a:spcBef>
                <a:spcPts val="200"/>
              </a:spcBef>
            </a:pPr>
            <a:r>
              <a:rPr lang="en-US"/>
              <a:t>Chemical plant</a:t>
            </a:r>
          </a:p>
          <a:p>
            <a:pPr lvl="2" eaLnBrk="1" hangingPunct="1">
              <a:lnSpc>
                <a:spcPct val="80000"/>
              </a:lnSpc>
              <a:spcBef>
                <a:spcPts val="200"/>
              </a:spcBef>
            </a:pPr>
            <a:r>
              <a:rPr lang="en-US"/>
              <a:t>Fast-food restaurant</a:t>
            </a:r>
          </a:p>
          <a:p>
            <a:pPr lvl="2" eaLnBrk="1" hangingPunct="1">
              <a:lnSpc>
                <a:spcPct val="80000"/>
              </a:lnSpc>
              <a:spcBef>
                <a:spcPts val="200"/>
              </a:spcBef>
            </a:pPr>
            <a:r>
              <a:rPr lang="en-US"/>
              <a:t>Supermarket</a:t>
            </a:r>
          </a:p>
          <a:p>
            <a:pPr lvl="2" eaLnBrk="1" hangingPunct="1">
              <a:lnSpc>
                <a:spcPct val="80000"/>
              </a:lnSpc>
              <a:spcBef>
                <a:spcPts val="200"/>
              </a:spcBef>
            </a:pPr>
            <a:r>
              <a:rPr lang="en-US"/>
              <a:t>Theme park</a:t>
            </a:r>
          </a:p>
          <a:p>
            <a:pPr lvl="2" eaLnBrk="1" hangingPunct="1">
              <a:lnSpc>
                <a:spcPct val="80000"/>
              </a:lnSpc>
              <a:spcBef>
                <a:spcPts val="200"/>
              </a:spcBef>
            </a:pPr>
            <a:r>
              <a:rPr lang="en-US"/>
              <a:t>Emergency-response system</a:t>
            </a:r>
          </a:p>
          <a:p>
            <a:pPr lvl="2" eaLnBrk="1" hangingPunct="1">
              <a:lnSpc>
                <a:spcPct val="80000"/>
              </a:lnSpc>
              <a:spcBef>
                <a:spcPts val="200"/>
              </a:spcBef>
            </a:pPr>
            <a:r>
              <a:rPr lang="en-US"/>
              <a:t>Shipping ports, berths</a:t>
            </a:r>
          </a:p>
          <a:p>
            <a:pPr lvl="2" eaLnBrk="1" hangingPunct="1">
              <a:lnSpc>
                <a:spcPct val="80000"/>
              </a:lnSpc>
              <a:spcBef>
                <a:spcPts val="200"/>
              </a:spcBef>
            </a:pPr>
            <a:r>
              <a:rPr lang="en-US"/>
              <a:t>Military combat, logistics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1170-B3F0-8246-A8FC-1624324D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/>
              <a:t>some examples?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C58A3-0B8B-BC41-98F3-A369E602B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CF49B-FFEC-7447-B8AC-5A1572E06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13355-1E50-B34D-A536-46D22092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What Is Simulation?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BD58D-8BBD-AB47-8ACC-B2C46D85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80B83842-6638-487F-9019-BCF693203D9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74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– What Is Simulation?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390746F3-BDB4-4484-A3F2-A55D1090FC9D}" type="slidenum">
              <a:rPr lang="en-US"/>
              <a:pPr>
                <a:defRPr/>
              </a:pPr>
              <a:t>6</a:t>
            </a:fld>
            <a:r>
              <a:rPr lang="en-US"/>
              <a:t> of 23</a:t>
            </a: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Work With the System?</a:t>
            </a:r>
            <a:endParaRPr lang="en-US" sz="1800"/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Study system – measure, improve, design, control</a:t>
            </a:r>
          </a:p>
          <a:p>
            <a:pPr lvl="1" eaLnBrk="1" hangingPunct="1"/>
            <a:r>
              <a:rPr lang="en-US"/>
              <a:t>Maybe just play with actual system</a:t>
            </a:r>
          </a:p>
          <a:p>
            <a:pPr lvl="2" eaLnBrk="1" hangingPunct="1"/>
            <a:r>
              <a:rPr lang="en-US"/>
              <a:t>Advantage </a:t>
            </a:r>
            <a:r>
              <a:rPr lang="en-US">
                <a:cs typeface="Times New Roman" pitchFamily="18" charset="0"/>
              </a:rPr>
              <a:t>— unquestionably looking at the right thing</a:t>
            </a:r>
            <a:endParaRPr lang="en-US"/>
          </a:p>
          <a:p>
            <a:pPr lvl="1" eaLnBrk="1" hangingPunct="1"/>
            <a:r>
              <a:rPr lang="en-US"/>
              <a:t>But often impossible in reality with actual system</a:t>
            </a:r>
          </a:p>
          <a:p>
            <a:pPr lvl="2" eaLnBrk="1" hangingPunct="1"/>
            <a:r>
              <a:rPr lang="en-US"/>
              <a:t>System doesn’t exist</a:t>
            </a:r>
          </a:p>
          <a:p>
            <a:pPr lvl="2" eaLnBrk="1" hangingPunct="1"/>
            <a:r>
              <a:rPr lang="en-US"/>
              <a:t>Would be disruptive, expensive, dangerous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– What Is Simulation?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95CBB2A-98A9-4C83-8B97-24BE856B187E}" type="slidenum">
              <a:rPr lang="en-US"/>
              <a:pPr>
                <a:defRPr/>
              </a:pPr>
              <a:t>7</a:t>
            </a:fld>
            <a:r>
              <a:rPr lang="en-US"/>
              <a:t> of 23</a:t>
            </a: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Models</a:t>
            </a:r>
            <a:endParaRPr lang="en-US" sz="1800"/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i="1">
                <a:solidFill>
                  <a:srgbClr val="FF0000"/>
                </a:solidFill>
              </a:rPr>
              <a:t>Model</a:t>
            </a:r>
            <a:r>
              <a:rPr lang="en-US"/>
              <a:t> – set of assumptions/approximations about how system works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Study model instead of real system … usually much easier, faster, cheaper, safer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Can try wide-ranging ideas with model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Make your mistakes on the computer where they </a:t>
            </a:r>
            <a:r>
              <a:rPr lang="en-US" i="1"/>
              <a:t>don’t</a:t>
            </a:r>
            <a:r>
              <a:rPr lang="en-US"/>
              <a:t> count, rather than for real where they </a:t>
            </a:r>
            <a:r>
              <a:rPr lang="en-US" i="1"/>
              <a:t>do</a:t>
            </a:r>
            <a:r>
              <a:rPr lang="en-US"/>
              <a:t> count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Often, just </a:t>
            </a:r>
            <a:r>
              <a:rPr lang="en-US" i="1"/>
              <a:t>building</a:t>
            </a:r>
            <a:r>
              <a:rPr lang="en-US"/>
              <a:t> model is instructive – regardless of results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Model </a:t>
            </a:r>
            <a:r>
              <a:rPr lang="en-US" i="1"/>
              <a:t>validity</a:t>
            </a:r>
            <a:r>
              <a:rPr lang="en-US"/>
              <a:t> (any kind of model … not just simulation)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Care in building to mimic reality faithfully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Level of detail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Get same conclusions from model as you would from system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More in Chapter 13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– What Is Simulation?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B259DE0F-C147-4D7D-9AE3-3ED564822227}" type="slidenum">
              <a:rPr lang="en-US"/>
              <a:pPr>
                <a:defRPr/>
              </a:pPr>
              <a:t>8</a:t>
            </a:fld>
            <a:r>
              <a:rPr lang="en-US"/>
              <a:t> of 23</a:t>
            </a:r>
          </a:p>
        </p:txBody>
      </p:sp>
      <p:sp>
        <p:nvSpPr>
          <p:cNvPr id="1946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Types of Models</a:t>
            </a:r>
          </a:p>
        </p:txBody>
      </p:sp>
      <p:sp>
        <p:nvSpPr>
          <p:cNvPr id="1946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>
                <a:solidFill>
                  <a:srgbClr val="FF0000"/>
                </a:solidFill>
              </a:rPr>
              <a:t>Physical</a:t>
            </a:r>
            <a:r>
              <a:rPr lang="en-US"/>
              <a:t> (</a:t>
            </a:r>
            <a:r>
              <a:rPr lang="en-US" i="1">
                <a:solidFill>
                  <a:srgbClr val="FF0000"/>
                </a:solidFill>
              </a:rPr>
              <a:t>iconic</a:t>
            </a:r>
            <a:r>
              <a:rPr lang="en-US"/>
              <a:t>) models</a:t>
            </a:r>
          </a:p>
          <a:p>
            <a:pPr lvl="1" eaLnBrk="1" hangingPunct="1"/>
            <a:r>
              <a:rPr lang="en-US"/>
              <a:t>Tabletop material-handling models</a:t>
            </a:r>
          </a:p>
          <a:p>
            <a:pPr lvl="1" eaLnBrk="1" hangingPunct="1"/>
            <a:r>
              <a:rPr lang="en-US"/>
              <a:t>Mock-ups of fast-food restaurants</a:t>
            </a:r>
          </a:p>
          <a:p>
            <a:pPr lvl="1" eaLnBrk="1" hangingPunct="1"/>
            <a:r>
              <a:rPr lang="en-US"/>
              <a:t>Flight simulators</a:t>
            </a:r>
          </a:p>
          <a:p>
            <a:pPr eaLnBrk="1" hangingPunct="1"/>
            <a:r>
              <a:rPr lang="en-US" i="1">
                <a:solidFill>
                  <a:srgbClr val="FF0000"/>
                </a:solidFill>
              </a:rPr>
              <a:t>Logical</a:t>
            </a:r>
            <a:r>
              <a:rPr lang="en-US"/>
              <a:t> (</a:t>
            </a:r>
            <a:r>
              <a:rPr lang="en-US" i="1">
                <a:solidFill>
                  <a:srgbClr val="FF0000"/>
                </a:solidFill>
              </a:rPr>
              <a:t>mathematical</a:t>
            </a:r>
            <a:r>
              <a:rPr lang="en-US"/>
              <a:t>) models</a:t>
            </a:r>
          </a:p>
          <a:p>
            <a:pPr lvl="1" eaLnBrk="1" hangingPunct="1"/>
            <a:r>
              <a:rPr lang="en-US"/>
              <a:t>Approximations, assumptions about system’s operation</a:t>
            </a:r>
          </a:p>
          <a:p>
            <a:pPr lvl="1" eaLnBrk="1" hangingPunct="1"/>
            <a:r>
              <a:rPr lang="en-US"/>
              <a:t>Often represented via computer program in appropriate software</a:t>
            </a:r>
          </a:p>
          <a:p>
            <a:pPr lvl="1" eaLnBrk="1" hangingPunct="1"/>
            <a:r>
              <a:rPr lang="en-US"/>
              <a:t>Exercise program to try things, get results, learn about model behavior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– What Is Simulation?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CA7223E-11A0-423D-89FE-0D663C4EAC3D}" type="slidenum">
              <a:rPr lang="en-US"/>
              <a:pPr>
                <a:defRPr/>
              </a:pPr>
              <a:t>9</a:t>
            </a:fld>
            <a:r>
              <a:rPr lang="en-US"/>
              <a:t> of 23</a:t>
            </a: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Studying Logical Models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If model is simple enough, use traditional mathematical analysis … get exact results, lots of insight into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Queueing theory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Differential equations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Linear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But complex systems can seldom be </a:t>
            </a:r>
            <a:r>
              <a:rPr lang="en-US" i="1">
                <a:solidFill>
                  <a:srgbClr val="FF0000"/>
                </a:solidFill>
              </a:rPr>
              <a:t>validly</a:t>
            </a:r>
            <a:r>
              <a:rPr lang="en-US"/>
              <a:t> represented by simple analytic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Danger of over-simplifying assumptions … model validity?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Type III error – working on the wrong problem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Often, complex system requires complex model, analytical methods don’t apply … what to do?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{F8DBD599-349E-2849-8E2D-1DF5A5F4CF1F}tf10001069</Template>
  <TotalTime>2795</TotalTime>
  <Words>1868</Words>
  <Application>Microsoft Macintosh PowerPoint</Application>
  <PresentationFormat>On-screen Show (4:3)</PresentationFormat>
  <Paragraphs>315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宋体</vt:lpstr>
      <vt:lpstr>Arial</vt:lpstr>
      <vt:lpstr>Edwardian Script ITC</vt:lpstr>
      <vt:lpstr>Symbol</vt:lpstr>
      <vt:lpstr>Tahoma</vt:lpstr>
      <vt:lpstr>Times New Roman</vt:lpstr>
      <vt:lpstr>Wingdings</vt:lpstr>
      <vt:lpstr>Default Design</vt:lpstr>
      <vt:lpstr>Advanced Applications of Systems Modeling  &amp;Simulation</vt:lpstr>
      <vt:lpstr> What is Simulation?</vt:lpstr>
      <vt:lpstr>Simulation Is …</vt:lpstr>
      <vt:lpstr>Systems</vt:lpstr>
      <vt:lpstr>See some examples?</vt:lpstr>
      <vt:lpstr>Work With the System?</vt:lpstr>
      <vt:lpstr>Models</vt:lpstr>
      <vt:lpstr>Types of Models</vt:lpstr>
      <vt:lpstr>Studying Logical Models</vt:lpstr>
      <vt:lpstr>Computer Simulation</vt:lpstr>
      <vt:lpstr>Popularity of Simulation</vt:lpstr>
      <vt:lpstr>Popularity of Simulation (cont’d.)</vt:lpstr>
      <vt:lpstr>Advantages of Simulation</vt:lpstr>
      <vt:lpstr>Advantages of Simulation (cont’d.)</vt:lpstr>
      <vt:lpstr>The Bad News</vt:lpstr>
      <vt:lpstr>Different Kinds of Simulation</vt:lpstr>
      <vt:lpstr>Simulation by Hand: The Buffon Needle Problem</vt:lpstr>
      <vt:lpstr>Why Toss Needles?</vt:lpstr>
      <vt:lpstr>Using Computers to Simulate</vt:lpstr>
      <vt:lpstr>Using Computers to Simulate (cont’d.)</vt:lpstr>
      <vt:lpstr>Where Arena/AnyLogic Fits In</vt:lpstr>
      <vt:lpstr>How about AnyLogic?</vt:lpstr>
      <vt:lpstr>When Simulations are Used</vt:lpstr>
      <vt:lpstr>When Simulations are Used (cont’d.)</vt:lpstr>
      <vt:lpstr>When Simulations are Used (cont’d.)</vt:lpstr>
      <vt:lpstr>When Simulations are Used (cont’d.)</vt:lpstr>
      <vt:lpstr>Demo</vt:lpstr>
    </vt:vector>
  </TitlesOfParts>
  <Company>Simulation with Arena, 4th ed.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1 -- What is Simulation?</dc:title>
  <dc:creator>Kelton/Sadowski/Swets</dc:creator>
  <cp:lastModifiedBy>Microsoft Office User</cp:lastModifiedBy>
  <cp:revision>196</cp:revision>
  <dcterms:created xsi:type="dcterms:W3CDTF">2001-06-23T20:49:48Z</dcterms:created>
  <dcterms:modified xsi:type="dcterms:W3CDTF">2018-08-20T13:37:58Z</dcterms:modified>
</cp:coreProperties>
</file>