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01" r:id="rId5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CC99"/>
    <a:srgbClr val="00009B"/>
    <a:srgbClr val="008000"/>
    <a:srgbClr val="00FF03"/>
    <a:srgbClr val="FF0000"/>
    <a:srgbClr val="CC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9"/>
    <p:restoredTop sz="92380"/>
  </p:normalViewPr>
  <p:slideViewPr>
    <p:cSldViewPr>
      <p:cViewPr varScale="1">
        <p:scale>
          <a:sx n="133" d="100"/>
          <a:sy n="133" d="100"/>
        </p:scale>
        <p:origin x="126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8"/>
    </p:cViewPr>
  </p:sorterViewPr>
  <p:notesViewPr>
    <p:cSldViewPr>
      <p:cViewPr varScale="1">
        <p:scale>
          <a:sx n="94" d="100"/>
          <a:sy n="94" d="100"/>
        </p:scale>
        <p:origin x="3752" y="2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7"/>
          <p:cNvSpPr txBox="1">
            <a:spLocks noChangeArrowheads="1"/>
          </p:cNvSpPr>
          <p:nvPr/>
        </p:nvSpPr>
        <p:spPr bwMode="auto">
          <a:xfrm>
            <a:off x="3124200" y="8909050"/>
            <a:ext cx="3530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/>
              <a:t>Chapt. 2 -- Handout  </a:t>
            </a:r>
            <a:fld id="{A3C7AABB-EC9C-E44C-BE74-AECDD3D490AD}" type="slidenum">
              <a:rPr lang="en-US" sz="1200"/>
              <a:pPr algn="r" eaLnBrk="1" hangingPunct="1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682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5EC6FE-F5F5-C544-BE62-2CD99C69A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6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8E85B7C-EE43-4146-8698-DF0F592879FC}" type="slidenum">
              <a:rPr lang="en-US"/>
              <a:pPr/>
              <a:t>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080019D-D04F-6646-B713-F9FD82A2C863}" type="slidenum">
              <a:rPr lang="en-US"/>
              <a:pPr/>
              <a:t>10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2ABD94F-870A-724F-A695-411764740FDA}" type="slidenum">
              <a:rPr lang="en-US"/>
              <a:pPr/>
              <a:t>11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47BC329-5166-8A44-ABA3-5CF1E6512E7B}" type="slidenum">
              <a:rPr lang="en-US"/>
              <a:pPr/>
              <a:t>12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C26C84B-3ADD-0F4F-9FE2-1FC26B5EAB85}" type="slidenum">
              <a:rPr lang="en-US"/>
              <a:pPr/>
              <a:t>13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D4F22E-634D-8748-9990-EA259BEE2CB9}" type="slidenum">
              <a:rPr lang="en-US"/>
              <a:pPr/>
              <a:t>14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29EEF99-2241-4E40-8701-1B2FA41B7994}" type="slidenum">
              <a:rPr lang="en-US"/>
              <a:pPr/>
              <a:t>15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5915BC7-0316-8548-BAB6-219E6B5A1D29}" type="slidenum">
              <a:rPr lang="en-US"/>
              <a:pPr/>
              <a:t>16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73E9754-4A0F-9F46-B81E-B4FFD88BFB92}" type="slidenum">
              <a:rPr lang="en-US"/>
              <a:pPr/>
              <a:t>17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21810A1-D868-684C-BDF6-28733F13813B}" type="slidenum">
              <a:rPr lang="en-US"/>
              <a:pPr/>
              <a:t>18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94998C8-C162-044B-ABF7-E30EDA5E7C85}" type="slidenum">
              <a:rPr lang="en-US"/>
              <a:pPr/>
              <a:t>19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BCC2385-AA52-B846-9026-1721D243EF90}" type="slidenum">
              <a:rPr lang="en-US"/>
              <a:pPr/>
              <a:t>20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613E94B-FEE1-7343-839F-3FD3FB330DA6}" type="slidenum">
              <a:rPr lang="en-US"/>
              <a:pPr/>
              <a:t>21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96F760-A0C6-484A-BD10-67DB8906A7EC}" type="slidenum">
              <a:rPr lang="en-US"/>
              <a:pPr/>
              <a:t>22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704E92D-DB16-A04C-B3BB-5A80E731A543}" type="slidenum">
              <a:rPr lang="en-US"/>
              <a:pPr/>
              <a:t>23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0D3F8F2-944E-0840-802D-14A275DBB07A}" type="slidenum">
              <a:rPr lang="en-US"/>
              <a:pPr/>
              <a:t>24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DDC4527-3B95-3744-A0A4-71B6D8688183}" type="slidenum">
              <a:rPr lang="en-US"/>
              <a:pPr/>
              <a:t>25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C9AB32C-DF3E-E94D-AD87-C3DB9CBDBC7F}" type="slidenum">
              <a:rPr lang="en-US"/>
              <a:pPr/>
              <a:t>26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FB58C5F-AB16-A145-8FD9-2B1B0D281334}" type="slidenum">
              <a:rPr lang="en-US"/>
              <a:pPr/>
              <a:t>27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8FFC743-619C-D84B-BE05-4DDE984C53EE}" type="slidenum">
              <a:rPr lang="en-US"/>
              <a:pPr/>
              <a:t>28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61E3151-0B4C-724B-971D-C9EF329271F2}" type="slidenum">
              <a:rPr lang="en-US"/>
              <a:pPr/>
              <a:t>29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DFA2033-0AB2-7346-BE10-A6C9FF4F0E0F}" type="slidenum">
              <a:rPr lang="en-US"/>
              <a:pPr/>
              <a:t>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2A7A9AE-3253-CA49-8DA0-EE06FE1F474B}" type="slidenum">
              <a:rPr lang="en-US"/>
              <a:pPr/>
              <a:t>30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2EA47AD-F3AB-EF44-BA94-36405BE98F3C}" type="slidenum">
              <a:rPr lang="en-US"/>
              <a:pPr/>
              <a:t>31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E632BDF-2A10-6943-A86C-92C2012028F2}" type="slidenum">
              <a:rPr lang="en-US"/>
              <a:pPr/>
              <a:t>32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F6FAF2C-BFAA-2B46-951E-9273A2E6DF8B}" type="slidenum">
              <a:rPr lang="en-US"/>
              <a:pPr/>
              <a:t>33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C0D8BAC-782E-314B-9106-06D4ED5E1544}" type="slidenum">
              <a:rPr lang="en-US"/>
              <a:pPr/>
              <a:t>34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5C7B1EB-FC63-954C-9A13-5CECA9A41BB2}" type="slidenum">
              <a:rPr lang="en-US"/>
              <a:pPr/>
              <a:t>35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6EEBF59-D5F3-894E-AD51-268FF80F0DE1}" type="slidenum">
              <a:rPr lang="en-US"/>
              <a:pPr/>
              <a:t>36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8DECF88-9EAD-F444-BD4E-35C65FBD4F9B}" type="slidenum">
              <a:rPr lang="en-US"/>
              <a:pPr/>
              <a:t>37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EFA3335-3BB7-1240-B991-29736C90188A}" type="slidenum">
              <a:rPr lang="en-US"/>
              <a:pPr/>
              <a:t>38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63E2305-24E3-044F-A44E-652B65C88795}" type="slidenum">
              <a:rPr lang="en-US"/>
              <a:pPr/>
              <a:t>39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4C8FE0E-DC08-6240-9BCD-4188B1D7502D}" type="slidenum">
              <a:rPr lang="en-US"/>
              <a:pPr/>
              <a:t>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Production within 20 minutes = 5 parts; / 5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Average Waiting Time in Queue = 2.49  mins /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48E8D99-87FF-664B-9AB8-B2E5FA735284}" type="slidenum">
              <a:rPr lang="en-US"/>
              <a:pPr/>
              <a:t>40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81713DA-3516-0B41-B2B6-92D27703AEAA}" type="slidenum">
              <a:rPr lang="en-US"/>
              <a:pPr/>
              <a:t>41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AAC9B78-3749-D240-A6AF-182F537EF17A}" type="slidenum">
              <a:rPr lang="en-US"/>
              <a:pPr/>
              <a:t>42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E790D0D-CAC8-0646-956C-651BBD9BB1B1}" type="slidenum">
              <a:rPr lang="en-US"/>
              <a:pPr/>
              <a:t>43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5BE8C18-385D-5C43-9620-354EA180A5DB}" type="slidenum">
              <a:rPr lang="en-US"/>
              <a:pPr/>
              <a:t>44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0B733D2-C73E-B740-8136-7E06E863D2C9}" type="slidenum">
              <a:rPr lang="en-US"/>
              <a:pPr/>
              <a:t>45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046337-3074-9149-80C4-93AB5FF48679}" type="slidenum">
              <a:rPr lang="en-US"/>
              <a:pPr/>
              <a:t>46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B5D06C7-E35B-EB45-9A29-B06B1C5B8B53}" type="slidenum">
              <a:rPr lang="en-US"/>
              <a:pPr/>
              <a:t>47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C1C6072-68CF-1642-88C5-BD6D6AA75B59}" type="slidenum">
              <a:rPr lang="en-US"/>
              <a:pPr/>
              <a:t>48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85FE2E6-457C-4C4E-B6C7-749AB1A1D1CC}" type="slidenum">
              <a:rPr lang="en-US"/>
              <a:pPr/>
              <a:t>49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671B4BE-7170-204C-AC68-653F07C5DA79}" type="slidenum">
              <a:rPr lang="en-US"/>
              <a:pPr/>
              <a:t>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E334082-BDCC-0A4A-943B-54DE62CB73FE}" type="slidenum">
              <a:rPr lang="en-US"/>
              <a:pPr/>
              <a:t>50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CD3F9FA-82A1-FA47-B0ED-3D1B91071BC2}" type="slidenum">
              <a:rPr lang="en-US"/>
              <a:pPr/>
              <a:t>51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58CB552-FB84-274C-A338-DCD3FEC73F62}" type="slidenum">
              <a:rPr lang="en-US"/>
              <a:pPr/>
              <a:t>52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A7CFF4B-5ED7-A743-8941-79C39DD8E89E}" type="slidenum">
              <a:rPr lang="en-US"/>
              <a:pPr/>
              <a:t>53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F0AAB01-B6AE-9B4F-AF1F-5A2D59586246}" type="slidenum">
              <a:rPr lang="en-US"/>
              <a:pPr/>
              <a:t>54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099523B-AF43-E447-AA72-C0D339828D4A}" type="slidenum">
              <a:rPr lang="en-US"/>
              <a:pPr/>
              <a:t>55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1C6F7F-A170-0246-897A-CD7E2C0307FD}" type="slidenum">
              <a:rPr lang="en-US"/>
              <a:pPr/>
              <a:t>56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BAAFCA1-505C-AD43-A96A-ADF469F1164E}" type="slidenum">
              <a:rPr lang="en-US"/>
              <a:pPr/>
              <a:t>57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CB70B7C-2FD4-B94C-82D0-476D0CD9D881}" type="slidenum">
              <a:rPr lang="en-US"/>
              <a:pPr/>
              <a:t>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5667302-21A1-504A-93F6-78E3AC6B4064}" type="slidenum">
              <a:rPr lang="en-US"/>
              <a:pPr/>
              <a:t>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04ED5F2-B328-1746-9A41-63DA966A2CA7}" type="slidenum">
              <a:rPr lang="en-US"/>
              <a:pPr/>
              <a:t>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953BECF-C156-EC49-9E91-3796F7F84CF0}" type="slidenum">
              <a:rPr lang="en-US"/>
              <a:pPr/>
              <a:t>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840708E-0670-334D-8A9D-91C70FC71440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34191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471166C3-6190-AC44-97A3-5DDD230934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76200"/>
            <a:ext cx="22479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13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55C49345-F9E7-054B-B459-502D21F7D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33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6200" y="1219200"/>
            <a:ext cx="44196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419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06CA5CCF-0C4B-7B40-B0C4-F2CEDAC805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7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553200"/>
            <a:ext cx="480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E5B3AB4-71B9-F745-B327-525C5261C872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218373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3C76BEE-9DD9-8B4C-9590-B2B47AA2F552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30539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2192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8655A0D-7106-394C-B754-8774C9922699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266609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7E284B5-8EA9-D849-8782-EBC0142E92C1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40109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451A9C6-7AEA-804C-9CB4-4621DC33F463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171667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883287-53B4-3C4C-A69A-390B79968B3F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04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E6ED020-0388-F24D-B9B9-F5B959BC0398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101292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D7D4122-5E59-5343-9501-F78850E9544F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62079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19200"/>
            <a:ext cx="8991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r>
              <a:rPr lang="en-US"/>
              <a:t>	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5532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9B"/>
                </a:solidFill>
                <a:latin typeface="Arial" charset="0"/>
              </a:defRPr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9B"/>
                </a:solidFill>
                <a:latin typeface="Arial" charset="0"/>
              </a:defRPr>
            </a:lvl1pPr>
          </a:lstStyle>
          <a:p>
            <a:r>
              <a:rPr lang="en-US" dirty="0"/>
              <a:t>Slide </a:t>
            </a:r>
            <a:fld id="{348A81D5-FD39-9C47-ABF5-F943C0B922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25000"/>
        <a:buChar char="•"/>
        <a:defRPr sz="2800"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B"/>
        </a:buClr>
        <a:buSzPct val="75000"/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1.wmf"/><Relationship Id="rId4" Type="http://schemas.openxmlformats.org/officeDocument/2006/relationships/image" Target="../media/image62.png"/><Relationship Id="rId9" Type="http://schemas.openxmlformats.org/officeDocument/2006/relationships/oleObject" Target="../embeddings/oleObject58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553200"/>
            <a:ext cx="4800600" cy="3048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3301F4D8-3CE7-D54E-93DC-640E7599B5DE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1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9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590800" y="2003424"/>
            <a:ext cx="5334000" cy="2035175"/>
          </a:xfrm>
          <a:noFill/>
        </p:spPr>
        <p:txBody>
          <a:bodyPr anchor="t" anchorCtr="1"/>
          <a:lstStyle/>
          <a:p>
            <a:pPr eaLnBrk="1" hangingPunct="1"/>
            <a:br>
              <a:rPr lang="en-US" sz="4000" dirty="0">
                <a:latin typeface="Arial" charset="0"/>
              </a:rPr>
            </a:br>
            <a:r>
              <a:rPr lang="en-US" sz="4000" dirty="0">
                <a:latin typeface="Arial" charset="0"/>
              </a:rPr>
              <a:t>Fundamental Simulation Concepts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71036" y="5105400"/>
            <a:ext cx="43869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Dr.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Xueping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 Li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University of Tennessee</a:t>
            </a:r>
          </a:p>
        </p:txBody>
      </p:sp>
      <p:pic>
        <p:nvPicPr>
          <p:cNvPr id="14" name="Picture 2" descr="https://encrypted-tbn1.gstatic.com/images?q=tbn:ANd9GcSo13lZ1Pcth6S1H-vNuKdu-wVwc0ETwG0PF9ghZkiDnTqh_m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1"/>
          <a:stretch/>
        </p:blipFill>
        <p:spPr bwMode="auto">
          <a:xfrm>
            <a:off x="381000" y="381000"/>
            <a:ext cx="4175955" cy="9906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s://encrypted-tbn2.gstatic.com/images?q=tbn:ANd9GcRRh0DPnKW1wykGgYsmTjtQ3nmOqDWNl_shrKCKl1iEeIcgZno0xQ"/>
          <p:cNvPicPr>
            <a:picLocks noChangeAspect="1" noChangeArrowheads="1"/>
          </p:cNvPicPr>
          <p:nvPr/>
        </p:nvPicPr>
        <p:blipFill rotWithShape="1">
          <a:blip r:embed="rId4" cstate="print"/>
          <a:srcRect t="-1" r="20000" b="7693"/>
          <a:stretch/>
        </p:blipFill>
        <p:spPr bwMode="auto">
          <a:xfrm>
            <a:off x="381000" y="1752600"/>
            <a:ext cx="18288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9C58EFBA-4AE0-BD4F-95BA-C617DCEBDAF4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10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Mechanistic Simulation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Individual operations (arrivals, service times) will occur exactly as in reality</a:t>
            </a:r>
          </a:p>
          <a:p>
            <a:pPr eaLnBrk="1" hangingPunct="1"/>
            <a:r>
              <a:rPr lang="en-US">
                <a:latin typeface="Arial" charset="0"/>
              </a:rPr>
              <a:t>Movements, changes occur at right “times,” in right order</a:t>
            </a:r>
          </a:p>
          <a:p>
            <a:pPr eaLnBrk="1" hangingPunct="1"/>
            <a:r>
              <a:rPr lang="en-US">
                <a:latin typeface="Arial" charset="0"/>
              </a:rPr>
              <a:t>Different pieces interact</a:t>
            </a:r>
          </a:p>
          <a:p>
            <a:pPr eaLnBrk="1" hangingPunct="1"/>
            <a:r>
              <a:rPr lang="en-US">
                <a:latin typeface="Arial" charset="0"/>
              </a:rPr>
              <a:t>Install “observers” to get output performance measures</a:t>
            </a:r>
          </a:p>
          <a:p>
            <a:pPr eaLnBrk="1" hangingPunct="1"/>
            <a:r>
              <a:rPr lang="en-US">
                <a:latin typeface="Arial" charset="0"/>
              </a:rPr>
              <a:t>Concrete, “brute-force” analysis approach</a:t>
            </a:r>
          </a:p>
          <a:p>
            <a:pPr eaLnBrk="1" hangingPunct="1"/>
            <a:r>
              <a:rPr lang="en-US">
                <a:latin typeface="Arial" charset="0"/>
              </a:rPr>
              <a:t>Nothing mysterious or subtle</a:t>
            </a:r>
          </a:p>
          <a:p>
            <a:pPr lvl="1" eaLnBrk="1" hangingPunct="1"/>
            <a:r>
              <a:rPr lang="en-US">
                <a:latin typeface="Arial" charset="0"/>
              </a:rPr>
              <a:t>But a lot of details, bookkeeping</a:t>
            </a:r>
          </a:p>
          <a:p>
            <a:pPr lvl="1" eaLnBrk="1" hangingPunct="1"/>
            <a:r>
              <a:rPr lang="en-US">
                <a:latin typeface="Arial" charset="0"/>
              </a:rPr>
              <a:t>Simulation software keeps track of things for you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6BC47025-3D05-0948-962F-114F53C3EB3B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11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Pieces of a Simulation Model</a:t>
            </a: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  <a:latin typeface="Arial" charset="0"/>
              </a:rPr>
              <a:t>Entities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“Players” that move around, change status, affect and are affected by other entities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  <a:latin typeface="Arial" charset="0"/>
              </a:rPr>
              <a:t>Dynamic objects</a:t>
            </a:r>
            <a:r>
              <a:rPr lang="en-US">
                <a:latin typeface="Arial" charset="0"/>
              </a:rPr>
              <a:t> — get created, move around, leave (maybe)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Usually represent “real” things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Our model:  entities are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Can have “fake” entities for modeling “tricks”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Breakdown demon, break angel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</a:rPr>
              <a:t>Though Arena has built-in ways to model these examples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Usually have multiple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realizations</a:t>
            </a:r>
            <a:r>
              <a:rPr lang="en-US">
                <a:latin typeface="Arial" charset="0"/>
              </a:rPr>
              <a:t> floating around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Can have different types of entities concurrently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Usually, identifying types of entities is first thing to do in building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25BD5009-4C8B-C846-B165-BC2C605ADF03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12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Pieces of a Simulation Model </a:t>
            </a:r>
            <a:r>
              <a:rPr lang="en-US" sz="1800">
                <a:latin typeface="Arial" charset="0"/>
              </a:rPr>
              <a:t>(cont’d.)</a:t>
            </a:r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</a:rPr>
              <a:t>Attributes</a:t>
            </a:r>
          </a:p>
          <a:p>
            <a:pPr lvl="1" eaLnBrk="1" hangingPunct="1"/>
            <a:r>
              <a:rPr lang="en-US">
                <a:latin typeface="Arial" charset="0"/>
              </a:rPr>
              <a:t>Characteristic of all entities:  describe, differentiate</a:t>
            </a:r>
          </a:p>
          <a:p>
            <a:pPr lvl="1" eaLnBrk="1" hangingPunct="1"/>
            <a:r>
              <a:rPr lang="en-US">
                <a:latin typeface="Arial" charset="0"/>
              </a:rPr>
              <a:t>All entities have same attribute “slots” but different values for different entities, for example:</a:t>
            </a:r>
          </a:p>
          <a:p>
            <a:pPr lvl="2" eaLnBrk="1" hangingPunct="1"/>
            <a:r>
              <a:rPr lang="en-US">
                <a:latin typeface="Arial" charset="0"/>
              </a:rPr>
              <a:t>Time of arrival</a:t>
            </a:r>
          </a:p>
          <a:p>
            <a:pPr lvl="2" eaLnBrk="1" hangingPunct="1"/>
            <a:r>
              <a:rPr lang="en-US">
                <a:latin typeface="Arial" charset="0"/>
              </a:rPr>
              <a:t>Due date</a:t>
            </a:r>
          </a:p>
          <a:p>
            <a:pPr lvl="2" eaLnBrk="1" hangingPunct="1"/>
            <a:r>
              <a:rPr lang="en-US">
                <a:latin typeface="Arial" charset="0"/>
              </a:rPr>
              <a:t>Priority</a:t>
            </a:r>
          </a:p>
          <a:p>
            <a:pPr lvl="2" eaLnBrk="1" hangingPunct="1"/>
            <a:r>
              <a:rPr lang="en-US">
                <a:latin typeface="Arial" charset="0"/>
              </a:rPr>
              <a:t>Color</a:t>
            </a:r>
          </a:p>
          <a:p>
            <a:pPr lvl="1" eaLnBrk="1" hangingPunct="1"/>
            <a:r>
              <a:rPr lang="en-US">
                <a:latin typeface="Arial" charset="0"/>
              </a:rPr>
              <a:t>Attribute value tied to a specific entity</a:t>
            </a:r>
          </a:p>
          <a:p>
            <a:pPr lvl="1" eaLnBrk="1" hangingPunct="1"/>
            <a:r>
              <a:rPr lang="en-US">
                <a:latin typeface="Arial" charset="0"/>
              </a:rPr>
              <a:t>Like “local” (to entities) variables</a:t>
            </a:r>
          </a:p>
          <a:p>
            <a:pPr lvl="1" eaLnBrk="1" hangingPunct="1"/>
            <a:r>
              <a:rPr lang="en-US">
                <a:latin typeface="Arial" charset="0"/>
              </a:rPr>
              <a:t>Some automatic in Arena, some you define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EB24F71F-6A09-4C44-BA78-BC8A7DD3232F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13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Pieces of a Simulation Model </a:t>
            </a:r>
            <a:r>
              <a:rPr lang="en-US" sz="1800">
                <a:latin typeface="Arial" charset="0"/>
              </a:rPr>
              <a:t>(cont’d.)</a:t>
            </a:r>
          </a:p>
        </p:txBody>
      </p:sp>
      <p:sp>
        <p:nvSpPr>
          <p:cNvPr id="1434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(Global)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Reflects a characteristic of whole model, not of specific entities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Used for many different kinds of things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Travel time between all station pairs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Number of parts in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Simulation clock (built-in Arena variable)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Name, value of which there’s only one copy for whole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Not tied to entities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Entities can access, change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Writing on wall (rewriteable)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Some built-in by Arena, you can define others. (You always define your own in </a:t>
            </a:r>
            <a:r>
              <a:rPr lang="en-US" dirty="0" err="1">
                <a:latin typeface="Arial" charset="0"/>
              </a:rPr>
              <a:t>AnyLogic</a:t>
            </a:r>
            <a:r>
              <a:rPr lang="en-US" dirty="0">
                <a:latin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AA282FFF-782E-1343-81CA-08DDB00C1BC5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14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Pieces of a Simulation Model </a:t>
            </a:r>
            <a:r>
              <a:rPr lang="en-US" sz="1800">
                <a:latin typeface="Arial" charset="0"/>
              </a:rPr>
              <a:t>(cont’d.)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  <a:latin typeface="Arial" charset="0"/>
              </a:rPr>
              <a:t>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What entities compete for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People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Equipment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Entity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seizes</a:t>
            </a:r>
            <a:r>
              <a:rPr lang="en-US">
                <a:latin typeface="Arial" charset="0"/>
              </a:rPr>
              <a:t> a resource, uses it,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releases</a:t>
            </a:r>
            <a:r>
              <a:rPr lang="en-US">
                <a:latin typeface="Arial" charset="0"/>
              </a:rPr>
              <a:t>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Think of a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resource being assigned to an entity</a:t>
            </a:r>
            <a:r>
              <a:rPr lang="en-US">
                <a:latin typeface="Arial" charset="0"/>
              </a:rPr>
              <a:t>, rather than an entity “belonging to” a resource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“A” resource can have several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units</a:t>
            </a:r>
            <a:r>
              <a:rPr lang="en-US">
                <a:latin typeface="Arial" charset="0"/>
              </a:rPr>
              <a:t> of capacity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Seats at a table in a restaurant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Identical ticketing agents at an airline counter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Number of units of resource can be changed during simulation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1BC9C02B-4649-FF41-A654-55DC8F3EB155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15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Pieces of a Simulation Model </a:t>
            </a:r>
            <a:r>
              <a:rPr lang="en-US" sz="1800">
                <a:latin typeface="Arial" charset="0"/>
              </a:rPr>
              <a:t>(cont’d.)</a:t>
            </a: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</a:rPr>
              <a:t>Queues</a:t>
            </a:r>
          </a:p>
          <a:p>
            <a:pPr lvl="1" eaLnBrk="1" hangingPunct="1"/>
            <a:r>
              <a:rPr lang="en-US">
                <a:latin typeface="Arial" charset="0"/>
              </a:rPr>
              <a:t>Place for entities to wait when they can’t move on (maybe since resource they want to seize is not available)</a:t>
            </a:r>
          </a:p>
          <a:p>
            <a:pPr lvl="1" eaLnBrk="1" hangingPunct="1"/>
            <a:r>
              <a:rPr lang="en-US">
                <a:latin typeface="Arial" charset="0"/>
              </a:rPr>
              <a:t>Have names, often tied to a corresponding resource</a:t>
            </a:r>
          </a:p>
          <a:p>
            <a:pPr lvl="1" eaLnBrk="1" hangingPunct="1"/>
            <a:r>
              <a:rPr lang="en-US">
                <a:latin typeface="Arial" charset="0"/>
              </a:rPr>
              <a:t>Can have a finite capacity to model limited space — have to model what to do if an entity shows up to a queue that’s already full</a:t>
            </a:r>
          </a:p>
          <a:p>
            <a:pPr lvl="1" eaLnBrk="1" hangingPunct="1"/>
            <a:r>
              <a:rPr lang="en-US">
                <a:latin typeface="Arial" charset="0"/>
              </a:rPr>
              <a:t>Usually watch length of a queue, waiting time in it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C4AD02FE-7CEE-5648-BD9F-7FD5D94B6A00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16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Pieces of a Simulation Model </a:t>
            </a:r>
            <a:r>
              <a:rPr lang="en-US" sz="1800">
                <a:latin typeface="Arial" charset="0"/>
              </a:rPr>
              <a:t>(cont’d.)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</a:rPr>
              <a:t>Statistical accumulators</a:t>
            </a:r>
          </a:p>
          <a:p>
            <a:pPr lvl="1" eaLnBrk="1" hangingPunct="1"/>
            <a:r>
              <a:rPr lang="en-US">
                <a:latin typeface="Arial" charset="0"/>
              </a:rPr>
              <a:t>Variables that “watch” what’s happening</a:t>
            </a:r>
          </a:p>
          <a:p>
            <a:pPr lvl="1" eaLnBrk="1" hangingPunct="1"/>
            <a:r>
              <a:rPr lang="en-US">
                <a:latin typeface="Arial" charset="0"/>
              </a:rPr>
              <a:t>Depend on output performance measures desired</a:t>
            </a:r>
          </a:p>
          <a:p>
            <a:pPr lvl="1" eaLnBrk="1" hangingPunct="1"/>
            <a:r>
              <a:rPr lang="en-US">
                <a:latin typeface="Arial" charset="0"/>
              </a:rPr>
              <a:t>“Passive” in model — don’t participate, just watch</a:t>
            </a:r>
          </a:p>
          <a:p>
            <a:pPr lvl="1" eaLnBrk="1" hangingPunct="1"/>
            <a:r>
              <a:rPr lang="en-US">
                <a:latin typeface="Arial" charset="0"/>
              </a:rPr>
              <a:t>Many are automatic in Arena, but some you may have to set up and maintain during simulation</a:t>
            </a:r>
          </a:p>
          <a:p>
            <a:pPr lvl="1" eaLnBrk="1" hangingPunct="1"/>
            <a:r>
              <a:rPr lang="en-US">
                <a:latin typeface="Arial" charset="0"/>
              </a:rPr>
              <a:t>At end of simulation, used to compute final output performance measures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ADDB1DF8-7E32-6344-96C7-A89031A0A718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17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Pieces of a Simulation Model </a:t>
            </a:r>
            <a:r>
              <a:rPr lang="en-US" sz="1800">
                <a:latin typeface="Arial" charset="0"/>
              </a:rPr>
              <a:t>(cont’d.)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Statistical accumulators for simple processing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Number of parts produced so far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Total of waiting times spent in queue so far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No. of parts that have gone through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Max time in queue we’ve seen so far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Total of times spent in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Max time in system we’ve seen so far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Area so far under queue-length curve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Max of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) so far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Area so far under server-busy curve </a:t>
            </a:r>
            <a:r>
              <a:rPr lang="en-US" i="1">
                <a:latin typeface="Arial" charset="0"/>
              </a:rPr>
              <a:t>B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D1C647F8-86F6-C243-ABA6-828D69F7091C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18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Dynamics: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Event-Scheduling “World View”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Identify characteristic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events</a:t>
            </a: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Decide on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logic</a:t>
            </a:r>
            <a:r>
              <a:rPr lang="en-US">
                <a:latin typeface="Arial" charset="0"/>
              </a:rPr>
              <a:t> for each type of event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Effect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state changes</a:t>
            </a:r>
            <a:r>
              <a:rPr lang="en-US">
                <a:latin typeface="Arial" charset="0"/>
              </a:rPr>
              <a:t> for each event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Observe statistics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Update times of future events (maybe of this type, other types)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Keep a simulation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clock</a:t>
            </a:r>
            <a:r>
              <a:rPr lang="en-US">
                <a:latin typeface="Arial" charset="0"/>
              </a:rPr>
              <a:t>, future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event calendar</a:t>
            </a:r>
          </a:p>
          <a:p>
            <a:pPr eaLnBrk="1" hangingPunct="1"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  <a:latin typeface="Arial" charset="0"/>
              </a:rPr>
              <a:t>Jump</a:t>
            </a:r>
            <a:r>
              <a:rPr lang="en-US">
                <a:latin typeface="Arial" charset="0"/>
              </a:rPr>
              <a:t> from one event to the next, process, observe statistics, update event calendar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Must specify an appropriate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stopping rule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Usually done with general-purpose programming language (C++, Java, Matlab, FORTRAN, etc.)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964F2464-392F-C643-9169-7872559651C4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19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Events for the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Simple Processing System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solidFill>
                  <a:srgbClr val="FF0000"/>
                </a:solidFill>
                <a:latin typeface="Arial" charset="0"/>
              </a:rPr>
              <a:t>Arrival</a:t>
            </a:r>
            <a:r>
              <a:rPr lang="en-US" dirty="0">
                <a:latin typeface="Arial" charset="0"/>
              </a:rPr>
              <a:t> of a new part to system</a:t>
            </a:r>
          </a:p>
          <a:p>
            <a:pPr lvl="1" eaLnBrk="1" hangingPunct="1"/>
            <a:r>
              <a:rPr lang="en-US" dirty="0">
                <a:latin typeface="Arial" charset="0"/>
              </a:rPr>
              <a:t>Update time-persistent statistical accumulators (from last event to now)</a:t>
            </a:r>
          </a:p>
          <a:p>
            <a:pPr lvl="2" eaLnBrk="1" hangingPunct="1"/>
            <a:r>
              <a:rPr lang="en-US" dirty="0">
                <a:latin typeface="Arial" charset="0"/>
              </a:rPr>
              <a:t>Area under </a:t>
            </a:r>
            <a:r>
              <a:rPr lang="en-US" i="1" dirty="0">
                <a:latin typeface="Arial" charset="0"/>
              </a:rPr>
              <a:t>Q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t</a:t>
            </a:r>
            <a:r>
              <a:rPr lang="en-US" dirty="0">
                <a:latin typeface="Arial" charset="0"/>
              </a:rPr>
              <a:t>)</a:t>
            </a:r>
          </a:p>
          <a:p>
            <a:pPr lvl="2" eaLnBrk="1" hangingPunct="1"/>
            <a:r>
              <a:rPr lang="en-US" dirty="0">
                <a:latin typeface="Arial" charset="0"/>
              </a:rPr>
              <a:t>Max of </a:t>
            </a:r>
            <a:r>
              <a:rPr lang="en-US" i="1" dirty="0">
                <a:latin typeface="Arial" charset="0"/>
              </a:rPr>
              <a:t>Q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t</a:t>
            </a:r>
            <a:r>
              <a:rPr lang="en-US" dirty="0">
                <a:latin typeface="Arial" charset="0"/>
              </a:rPr>
              <a:t>)</a:t>
            </a:r>
          </a:p>
          <a:p>
            <a:pPr lvl="2" eaLnBrk="1" hangingPunct="1"/>
            <a:r>
              <a:rPr lang="en-US" dirty="0">
                <a:latin typeface="Arial" charset="0"/>
              </a:rPr>
              <a:t>Area under </a:t>
            </a:r>
            <a:r>
              <a:rPr lang="en-US" i="1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t</a:t>
            </a:r>
            <a:r>
              <a:rPr lang="en-US" dirty="0">
                <a:latin typeface="Arial" charset="0"/>
              </a:rPr>
              <a:t>)</a:t>
            </a:r>
          </a:p>
          <a:p>
            <a:pPr lvl="1" eaLnBrk="1" hangingPunct="1"/>
            <a:r>
              <a:rPr lang="en-US" dirty="0">
                <a:latin typeface="Arial" charset="0"/>
              </a:rPr>
              <a:t>“Mark” arriving part with current time (use later)</a:t>
            </a:r>
          </a:p>
          <a:p>
            <a:pPr lvl="1" eaLnBrk="1" hangingPunct="1"/>
            <a:r>
              <a:rPr lang="en-US" dirty="0">
                <a:latin typeface="Arial" charset="0"/>
              </a:rPr>
              <a:t>If machine is idle:</a:t>
            </a:r>
          </a:p>
          <a:p>
            <a:pPr lvl="2" eaLnBrk="1" hangingPunct="1"/>
            <a:r>
              <a:rPr lang="en-US" dirty="0">
                <a:solidFill>
                  <a:srgbClr val="00CC00"/>
                </a:solidFill>
                <a:latin typeface="Arial" charset="0"/>
              </a:rPr>
              <a:t>Start processing (schedule departure), </a:t>
            </a:r>
            <a:r>
              <a:rPr lang="en-US" dirty="0">
                <a:latin typeface="Arial" charset="0"/>
              </a:rPr>
              <a:t>Make machine busy, Tally waiting time in queue (0)</a:t>
            </a:r>
          </a:p>
          <a:p>
            <a:pPr lvl="1" eaLnBrk="1" hangingPunct="1"/>
            <a:r>
              <a:rPr lang="en-US" dirty="0">
                <a:latin typeface="Arial" charset="0"/>
              </a:rPr>
              <a:t>	Else (machine is busy):</a:t>
            </a:r>
          </a:p>
          <a:p>
            <a:pPr lvl="2" eaLnBrk="1" hangingPunct="1"/>
            <a:r>
              <a:rPr lang="en-US" dirty="0">
                <a:latin typeface="Arial" charset="0"/>
              </a:rPr>
              <a:t>Put part at end of queue, increase queue-length variable</a:t>
            </a:r>
          </a:p>
          <a:p>
            <a:pPr lvl="1" eaLnBrk="1" hangingPunct="1"/>
            <a:r>
              <a:rPr lang="en-US" dirty="0">
                <a:solidFill>
                  <a:srgbClr val="00CC00"/>
                </a:solidFill>
                <a:latin typeface="Arial" charset="0"/>
              </a:rPr>
              <a:t>Schedule next arrival event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2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We’ll Do ...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Underlying ideas, methods, and issues in simulation</a:t>
            </a:r>
          </a:p>
          <a:p>
            <a:pPr eaLnBrk="1" hangingPunct="1"/>
            <a:r>
              <a:rPr lang="en-US" dirty="0">
                <a:latin typeface="Arial" charset="0"/>
              </a:rPr>
              <a:t>Software-independent (setting up for </a:t>
            </a:r>
            <a:r>
              <a:rPr lang="en-US">
                <a:latin typeface="Arial" charset="0"/>
              </a:rPr>
              <a:t>AnyLogic)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Example of a simple processing system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Decompose problem</a:t>
            </a:r>
          </a:p>
          <a:p>
            <a:pPr lvl="1" eaLnBrk="1" hangingPunct="1"/>
            <a:r>
              <a:rPr lang="en-US" dirty="0">
                <a:latin typeface="Arial" charset="0"/>
              </a:rPr>
              <a:t>Terminology</a:t>
            </a:r>
          </a:p>
          <a:p>
            <a:pPr lvl="1" eaLnBrk="1" hangingPunct="1"/>
            <a:r>
              <a:rPr lang="en-US" dirty="0">
                <a:latin typeface="Arial" charset="0"/>
              </a:rPr>
              <a:t>Simulation by hand</a:t>
            </a:r>
          </a:p>
          <a:p>
            <a:pPr lvl="1" eaLnBrk="1" hangingPunct="1"/>
            <a:r>
              <a:rPr lang="en-US" dirty="0">
                <a:latin typeface="Arial" charset="0"/>
              </a:rPr>
              <a:t>Some basic statistical issues</a:t>
            </a:r>
          </a:p>
          <a:p>
            <a:pPr eaLnBrk="1" hangingPunct="1"/>
            <a:r>
              <a:rPr lang="en-US" dirty="0">
                <a:latin typeface="Arial" charset="0"/>
              </a:rPr>
              <a:t>Spreadsheet simulation</a:t>
            </a:r>
          </a:p>
          <a:p>
            <a:pPr lvl="1" eaLnBrk="1" hangingPunct="1"/>
            <a:r>
              <a:rPr lang="en-US" dirty="0">
                <a:latin typeface="Arial" charset="0"/>
              </a:rPr>
              <a:t>Simple static, dynamic models</a:t>
            </a:r>
          </a:p>
          <a:p>
            <a:pPr eaLnBrk="1" hangingPunct="1"/>
            <a:r>
              <a:rPr lang="en-US" dirty="0">
                <a:latin typeface="Arial" charset="0"/>
              </a:rPr>
              <a:t>Overview of a simulation study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B709948A-889F-174C-B50B-A6953967DAAD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20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Events for the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Simple Processing System </a:t>
            </a:r>
            <a:r>
              <a:rPr lang="en-US" sz="1800">
                <a:latin typeface="Arial" charset="0"/>
              </a:rPr>
              <a:t>(cont’d.)</a:t>
            </a: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solidFill>
                  <a:srgbClr val="FF0000"/>
                </a:solidFill>
                <a:latin typeface="Arial" charset="0"/>
              </a:rPr>
              <a:t>Departure</a:t>
            </a:r>
            <a:r>
              <a:rPr lang="en-US" dirty="0">
                <a:latin typeface="Arial" charset="0"/>
              </a:rPr>
              <a:t> (when a service is completed)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Increment number-produced stat accumulator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Compute &amp; tally time in system (now – time of arrival)</a:t>
            </a:r>
          </a:p>
          <a:p>
            <a:pPr lvl="1" eaLnBrk="1" hangingPunct="1"/>
            <a:r>
              <a:rPr lang="en-US" dirty="0">
                <a:latin typeface="Arial" charset="0"/>
              </a:rPr>
              <a:t>Update time-persistent statistics (as in arrival event)</a:t>
            </a:r>
          </a:p>
          <a:p>
            <a:pPr lvl="1" eaLnBrk="1" hangingPunct="1"/>
            <a:r>
              <a:rPr lang="en-US" dirty="0">
                <a:latin typeface="Arial" charset="0"/>
              </a:rPr>
              <a:t>If queue is non-empty:</a:t>
            </a:r>
          </a:p>
          <a:p>
            <a:pPr lvl="2" eaLnBrk="1" hangingPunct="1"/>
            <a:r>
              <a:rPr lang="en-US" dirty="0">
                <a:latin typeface="Arial" charset="0"/>
              </a:rPr>
              <a:t>Take first part out of queue, compute &amp; tally its waiting time in queue, </a:t>
            </a:r>
            <a:r>
              <a:rPr lang="en-US" dirty="0">
                <a:solidFill>
                  <a:srgbClr val="00CC00"/>
                </a:solidFill>
                <a:latin typeface="Arial" charset="0"/>
              </a:rPr>
              <a:t>begin service (schedule departure event)</a:t>
            </a:r>
          </a:p>
          <a:p>
            <a:pPr lvl="1" eaLnBrk="1" hangingPunct="1"/>
            <a:r>
              <a:rPr lang="en-US" dirty="0">
                <a:latin typeface="Arial" charset="0"/>
              </a:rPr>
              <a:t>	Else (queue is empty):</a:t>
            </a:r>
          </a:p>
          <a:p>
            <a:pPr lvl="2" eaLnBrk="1" hangingPunct="1"/>
            <a:r>
              <a:rPr lang="en-US" dirty="0">
                <a:latin typeface="Arial" charset="0"/>
              </a:rPr>
              <a:t>Make machine idle (Note: there will be no departure event scheduled on future events calendar, which is as desired)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C53EF550-556D-3F40-8BA1-93BD198EB904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21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Events for the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Simple Processing System </a:t>
            </a:r>
            <a:r>
              <a:rPr lang="en-US" sz="1800">
                <a:latin typeface="Arial" charset="0"/>
              </a:rPr>
              <a:t>(cont’d.)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</a:rPr>
              <a:t>The End</a:t>
            </a:r>
          </a:p>
          <a:p>
            <a:pPr lvl="1" eaLnBrk="1" hangingPunct="1"/>
            <a:r>
              <a:rPr lang="en-US">
                <a:latin typeface="Arial" charset="0"/>
              </a:rPr>
              <a:t>Update time-persistent statistics (to end of simulation)</a:t>
            </a:r>
          </a:p>
          <a:p>
            <a:pPr lvl="1" eaLnBrk="1" hangingPunct="1"/>
            <a:r>
              <a:rPr lang="en-US">
                <a:latin typeface="Arial" charset="0"/>
              </a:rPr>
              <a:t>Compute final output performance measures using current (= final) values of statistical accumulators</a:t>
            </a:r>
          </a:p>
          <a:p>
            <a:pPr eaLnBrk="1" hangingPunct="1"/>
            <a:r>
              <a:rPr lang="en-US">
                <a:latin typeface="Arial" charset="0"/>
              </a:rPr>
              <a:t>After each event, event calendar’s top record is removed to see what time it is, what to do</a:t>
            </a:r>
          </a:p>
          <a:p>
            <a:pPr eaLnBrk="1" hangingPunct="1"/>
            <a:r>
              <a:rPr lang="en-US">
                <a:latin typeface="Arial" charset="0"/>
              </a:rPr>
              <a:t>Also must initialize everything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0199839E-7CA5-544E-9A4D-9DD3898E3DB0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22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Some Additional Specifics for the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Simple Processing System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Simulation clock variable (internal in Arena)</a:t>
            </a:r>
          </a:p>
          <a:p>
            <a:pPr eaLnBrk="1" hangingPunct="1"/>
            <a:r>
              <a:rPr lang="en-US" dirty="0">
                <a:latin typeface="Arial" charset="0"/>
              </a:rPr>
              <a:t>Event calendar:  list of event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records</a:t>
            </a:r>
            <a:r>
              <a:rPr lang="en-US" dirty="0">
                <a:latin typeface="Arial" charset="0"/>
              </a:rPr>
              <a:t>: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  <a:latin typeface="Arial" charset="0"/>
              </a:rPr>
              <a:t>[Entity No., Event Time, Event Type]</a:t>
            </a:r>
          </a:p>
          <a:p>
            <a:pPr lvl="1" eaLnBrk="1" hangingPunct="1"/>
            <a:r>
              <a:rPr lang="en-US" dirty="0">
                <a:latin typeface="Arial" charset="0"/>
              </a:rPr>
              <a:t>Keep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ranked</a:t>
            </a:r>
            <a:r>
              <a:rPr lang="en-US" dirty="0">
                <a:latin typeface="Arial" charset="0"/>
              </a:rPr>
              <a:t> in increasing order on Event Time</a:t>
            </a:r>
          </a:p>
          <a:p>
            <a:pPr lvl="1" eaLnBrk="1" hangingPunct="1"/>
            <a:r>
              <a:rPr lang="en-US" dirty="0">
                <a:latin typeface="Arial" charset="0"/>
              </a:rPr>
              <a:t>Next event always in top record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Initially, schedule first Arrival, The End (Dep.?)</a:t>
            </a:r>
          </a:p>
          <a:p>
            <a:pPr eaLnBrk="1" hangingPunct="1"/>
            <a:r>
              <a:rPr lang="en-US" dirty="0">
                <a:latin typeface="Arial" charset="0"/>
              </a:rPr>
              <a:t>State variables: describe current status</a:t>
            </a:r>
          </a:p>
          <a:p>
            <a:pPr lvl="1" eaLnBrk="1" hangingPunct="1"/>
            <a:r>
              <a:rPr lang="en-US" dirty="0">
                <a:latin typeface="Arial" charset="0"/>
              </a:rPr>
              <a:t>Server status </a:t>
            </a:r>
            <a:r>
              <a:rPr lang="en-US" i="1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t</a:t>
            </a:r>
            <a:r>
              <a:rPr lang="en-US" dirty="0">
                <a:latin typeface="Arial" charset="0"/>
              </a:rPr>
              <a:t>) = 1 for busy, 0 for idle</a:t>
            </a:r>
          </a:p>
          <a:p>
            <a:pPr lvl="1" eaLnBrk="1" hangingPunct="1"/>
            <a:r>
              <a:rPr lang="en-US" dirty="0">
                <a:latin typeface="Arial" charset="0"/>
              </a:rPr>
              <a:t>Number of customers in queue </a:t>
            </a:r>
            <a:r>
              <a:rPr lang="en-US" i="1" dirty="0">
                <a:latin typeface="Arial" charset="0"/>
              </a:rPr>
              <a:t>Q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t</a:t>
            </a:r>
            <a:r>
              <a:rPr lang="en-US" dirty="0">
                <a:latin typeface="Arial" charset="0"/>
              </a:rPr>
              <a:t>)</a:t>
            </a:r>
          </a:p>
          <a:p>
            <a:pPr lvl="1" eaLnBrk="1" hangingPunct="1"/>
            <a:r>
              <a:rPr lang="en-US" dirty="0">
                <a:latin typeface="Arial" charset="0"/>
              </a:rPr>
              <a:t>Times of arrival of each customer now in queue (a list of random length)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21E200B0-4E7E-504F-BB78-1A7A62302D6F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23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Manually track state variables, statistical accumulators</a:t>
            </a:r>
          </a:p>
          <a:p>
            <a:pPr eaLnBrk="1" hangingPunct="1"/>
            <a:r>
              <a:rPr lang="en-US">
                <a:latin typeface="Arial" charset="0"/>
              </a:rPr>
              <a:t>Use “given” interarrival, service times</a:t>
            </a:r>
          </a:p>
          <a:p>
            <a:pPr eaLnBrk="1" hangingPunct="1"/>
            <a:r>
              <a:rPr lang="en-US">
                <a:latin typeface="Arial" charset="0"/>
              </a:rPr>
              <a:t>Keep track of event calendar</a:t>
            </a:r>
          </a:p>
          <a:p>
            <a:pPr eaLnBrk="1" hangingPunct="1"/>
            <a:r>
              <a:rPr lang="en-US">
                <a:latin typeface="Arial" charset="0"/>
              </a:rPr>
              <a:t>“Lurch” clock from one event to next</a:t>
            </a:r>
          </a:p>
          <a:p>
            <a:pPr eaLnBrk="1" hangingPunct="1"/>
            <a:r>
              <a:rPr lang="en-US">
                <a:latin typeface="Arial" charset="0"/>
              </a:rPr>
              <a:t>Will omit times in system, “max” computations here (see text for complete details)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796EC6E3-962C-214F-82E0-03F96E6D2363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24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25605" name="Object 1024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Document" r:id="rId4" imgW="9220200" imgH="5931408" progId="Word.Document.8">
                  <p:embed/>
                </p:oleObj>
              </mc:Choice>
              <mc:Fallback>
                <p:oleObj name="Document" r:id="rId4" imgW="9220200" imgH="5931408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Setup</a:t>
            </a:r>
          </a:p>
        </p:txBody>
      </p:sp>
      <p:sp>
        <p:nvSpPr>
          <p:cNvPr id="25607" name="Rectangle 31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8" name="Object 102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02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BC25045E-5B03-5943-8731-639B4B12AA67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25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6629" name="Rectangle 14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0" name="Object 1024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Document" r:id="rId4" imgW="9220200" imgH="5931408" progId="Word.Document.8">
                  <p:embed/>
                </p:oleObj>
              </mc:Choice>
              <mc:Fallback>
                <p:oleObj name="Document" r:id="rId4" imgW="9220200" imgH="5931408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0.00, Initialize</a:t>
            </a:r>
          </a:p>
        </p:txBody>
      </p:sp>
      <p:graphicFrame>
        <p:nvGraphicFramePr>
          <p:cNvPr id="26632" name="Object 102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102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BF415302-9A83-5142-90AB-B2F04EBC71ED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26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27653" name="Object 1024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Document" r:id="rId4" imgW="9220200" imgH="5931408" progId="Word.Document.8">
                  <p:embed/>
                </p:oleObj>
              </mc:Choice>
              <mc:Fallback>
                <p:oleObj name="Document" r:id="rId4" imgW="9220200" imgH="5931408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0.00, Arrival of Part 1</a:t>
            </a:r>
          </a:p>
        </p:txBody>
      </p:sp>
      <p:graphicFrame>
        <p:nvGraphicFramePr>
          <p:cNvPr id="27655" name="Object 102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02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Oval 14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CC6F55C2-0AAC-9E4D-B160-99E9E690C3FE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27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28677" name="Object 1024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Document" r:id="rId4" imgW="9220200" imgH="5931408" progId="Word.Document.8">
                  <p:embed/>
                </p:oleObj>
              </mc:Choice>
              <mc:Fallback>
                <p:oleObj name="Document" r:id="rId4" imgW="9220200" imgH="5931408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1.73, Arrival of Part 2</a:t>
            </a:r>
          </a:p>
        </p:txBody>
      </p:sp>
      <p:graphicFrame>
        <p:nvGraphicFramePr>
          <p:cNvPr id="28679" name="Object 102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02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12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4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8684" name="Oval 15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6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28686" name="Line 17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8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9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47948148-01EF-C34A-AEE4-D0E3CD030016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28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29701" name="Object 1024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Document" r:id="rId4" imgW="9220200" imgH="5931408" progId="Word.Document.8">
                  <p:embed/>
                </p:oleObj>
              </mc:Choice>
              <mc:Fallback>
                <p:oleObj name="Document" r:id="rId4" imgW="9220200" imgH="5931408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2.90, Departure of Part 1</a:t>
            </a:r>
          </a:p>
        </p:txBody>
      </p:sp>
      <p:graphicFrame>
        <p:nvGraphicFramePr>
          <p:cNvPr id="29703" name="Object 102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02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03686759-2B7E-364E-A09F-BE27DC18C0FB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29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18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30725" name="Object 1024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Document" r:id="rId4" imgW="9220200" imgH="5931408" progId="Word.Document.8">
                  <p:embed/>
                </p:oleObj>
              </mc:Choice>
              <mc:Fallback>
                <p:oleObj name="Document" r:id="rId4" imgW="9220200" imgH="5931408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3.08, Arrival of Part 3</a:t>
            </a:r>
          </a:p>
        </p:txBody>
      </p:sp>
      <p:graphicFrame>
        <p:nvGraphicFramePr>
          <p:cNvPr id="30727" name="Object 102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02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64049DB3-51D3-2A42-909D-5B7BE8755873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3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28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10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System: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 Simple Processing System</a:t>
            </a:r>
          </a:p>
        </p:txBody>
      </p:sp>
      <p:sp>
        <p:nvSpPr>
          <p:cNvPr id="4102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</p:txBody>
      </p:sp>
      <p:grpSp>
        <p:nvGrpSpPr>
          <p:cNvPr id="4103" name="Group 4"/>
          <p:cNvGrpSpPr>
            <a:grpSpLocks/>
          </p:cNvGrpSpPr>
          <p:nvPr/>
        </p:nvGrpSpPr>
        <p:grpSpPr bwMode="auto">
          <a:xfrm>
            <a:off x="838200" y="1219200"/>
            <a:ext cx="7512050" cy="1662113"/>
            <a:chOff x="518" y="897"/>
            <a:chExt cx="4732" cy="1047"/>
          </a:xfrm>
        </p:grpSpPr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3172" y="1252"/>
              <a:ext cx="424" cy="37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6"/>
            <p:cNvSpPr>
              <a:spLocks noChangeArrowheads="1"/>
            </p:cNvSpPr>
            <p:nvPr/>
          </p:nvSpPr>
          <p:spPr bwMode="auto">
            <a:xfrm>
              <a:off x="3230" y="1299"/>
              <a:ext cx="256" cy="2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7"/>
            <p:cNvSpPr>
              <a:spLocks noChangeArrowheads="1"/>
            </p:cNvSpPr>
            <p:nvPr/>
          </p:nvSpPr>
          <p:spPr bwMode="auto">
            <a:xfrm>
              <a:off x="2674" y="1299"/>
              <a:ext cx="255" cy="2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8"/>
            <p:cNvSpPr>
              <a:spLocks noChangeArrowheads="1"/>
            </p:cNvSpPr>
            <p:nvPr/>
          </p:nvSpPr>
          <p:spPr bwMode="auto">
            <a:xfrm>
              <a:off x="2412" y="1299"/>
              <a:ext cx="256" cy="2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9"/>
            <p:cNvSpPr>
              <a:spLocks noChangeArrowheads="1"/>
            </p:cNvSpPr>
            <p:nvPr/>
          </p:nvSpPr>
          <p:spPr bwMode="auto">
            <a:xfrm>
              <a:off x="2151" y="1299"/>
              <a:ext cx="256" cy="2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>
              <a:off x="1495" y="1433"/>
              <a:ext cx="4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Freeform 11"/>
            <p:cNvSpPr>
              <a:spLocks/>
            </p:cNvSpPr>
            <p:nvPr/>
          </p:nvSpPr>
          <p:spPr bwMode="auto">
            <a:xfrm>
              <a:off x="1954" y="1387"/>
              <a:ext cx="64" cy="93"/>
            </a:xfrm>
            <a:custGeom>
              <a:avLst/>
              <a:gdLst>
                <a:gd name="T0" fmla="*/ 0 w 64"/>
                <a:gd name="T1" fmla="*/ 0 h 93"/>
                <a:gd name="T2" fmla="*/ 0 w 64"/>
                <a:gd name="T3" fmla="*/ 92 h 93"/>
                <a:gd name="T4" fmla="*/ 63 w 64"/>
                <a:gd name="T5" fmla="*/ 46 h 93"/>
                <a:gd name="T6" fmla="*/ 0 w 64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3"/>
                <a:gd name="T14" fmla="*/ 64 w 64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3">
                  <a:moveTo>
                    <a:pt x="0" y="0"/>
                  </a:moveTo>
                  <a:lnTo>
                    <a:pt x="0" y="92"/>
                  </a:lnTo>
                  <a:lnTo>
                    <a:pt x="63" y="4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12"/>
            <p:cNvSpPr>
              <a:spLocks noChangeShapeType="1"/>
            </p:cNvSpPr>
            <p:nvPr/>
          </p:nvSpPr>
          <p:spPr bwMode="auto">
            <a:xfrm>
              <a:off x="3639" y="1433"/>
              <a:ext cx="4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Freeform 13"/>
            <p:cNvSpPr>
              <a:spLocks/>
            </p:cNvSpPr>
            <p:nvPr/>
          </p:nvSpPr>
          <p:spPr bwMode="auto">
            <a:xfrm>
              <a:off x="4098" y="1387"/>
              <a:ext cx="64" cy="93"/>
            </a:xfrm>
            <a:custGeom>
              <a:avLst/>
              <a:gdLst>
                <a:gd name="T0" fmla="*/ 0 w 64"/>
                <a:gd name="T1" fmla="*/ 0 h 93"/>
                <a:gd name="T2" fmla="*/ 0 w 64"/>
                <a:gd name="T3" fmla="*/ 92 h 93"/>
                <a:gd name="T4" fmla="*/ 63 w 64"/>
                <a:gd name="T5" fmla="*/ 46 h 93"/>
                <a:gd name="T6" fmla="*/ 0 w 64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3"/>
                <a:gd name="T14" fmla="*/ 64 w 64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3">
                  <a:moveTo>
                    <a:pt x="0" y="0"/>
                  </a:moveTo>
                  <a:lnTo>
                    <a:pt x="0" y="92"/>
                  </a:lnTo>
                  <a:lnTo>
                    <a:pt x="63" y="4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Rectangle 14"/>
            <p:cNvSpPr>
              <a:spLocks noChangeArrowheads="1"/>
            </p:cNvSpPr>
            <p:nvPr/>
          </p:nvSpPr>
          <p:spPr bwMode="auto">
            <a:xfrm>
              <a:off x="518" y="1233"/>
              <a:ext cx="8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Arial" charset="0"/>
                </a:rPr>
                <a:t>Arriving</a:t>
              </a:r>
            </a:p>
            <a:p>
              <a:pPr eaLnBrk="0" hangingPunct="0"/>
              <a:r>
                <a:rPr lang="en-US" sz="1800">
                  <a:latin typeface="Arial" charset="0"/>
                </a:rPr>
                <a:t>Blank Parts</a:t>
              </a:r>
            </a:p>
          </p:txBody>
        </p:sp>
        <p:sp>
          <p:nvSpPr>
            <p:cNvPr id="4115" name="Rectangle 15"/>
            <p:cNvSpPr>
              <a:spLocks noChangeArrowheads="1"/>
            </p:cNvSpPr>
            <p:nvPr/>
          </p:nvSpPr>
          <p:spPr bwMode="auto">
            <a:xfrm>
              <a:off x="4214" y="1233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Arial" charset="0"/>
                </a:rPr>
                <a:t>Departing</a:t>
              </a:r>
            </a:p>
            <a:p>
              <a:pPr eaLnBrk="0" hangingPunct="0"/>
              <a:r>
                <a:rPr lang="en-US" sz="1800">
                  <a:latin typeface="Arial" charset="0"/>
                </a:rPr>
                <a:t>Finished Parts</a:t>
              </a:r>
            </a:p>
          </p:txBody>
        </p:sp>
        <p:sp>
          <p:nvSpPr>
            <p:cNvPr id="4116" name="Rectangle 16"/>
            <p:cNvSpPr>
              <a:spLocks noChangeArrowheads="1"/>
            </p:cNvSpPr>
            <p:nvPr/>
          </p:nvSpPr>
          <p:spPr bwMode="auto">
            <a:xfrm>
              <a:off x="3062" y="897"/>
              <a:ext cx="6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Arial" charset="0"/>
                </a:rPr>
                <a:t>Machine</a:t>
              </a:r>
            </a:p>
            <a:p>
              <a:pPr eaLnBrk="0" hangingPunct="0"/>
              <a:r>
                <a:rPr lang="en-US" sz="1800">
                  <a:latin typeface="Arial" charset="0"/>
                </a:rPr>
                <a:t>(Server)</a:t>
              </a:r>
            </a:p>
          </p:txBody>
        </p:sp>
        <p:sp>
          <p:nvSpPr>
            <p:cNvPr id="4117" name="Rectangle 17"/>
            <p:cNvSpPr>
              <a:spLocks noChangeArrowheads="1"/>
            </p:cNvSpPr>
            <p:nvPr/>
          </p:nvSpPr>
          <p:spPr bwMode="auto">
            <a:xfrm>
              <a:off x="2054" y="1665"/>
              <a:ext cx="1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Arial" charset="0"/>
                </a:rPr>
                <a:t>Queue (FIFO)</a:t>
              </a:r>
            </a:p>
          </p:txBody>
        </p:sp>
        <p:sp>
          <p:nvSpPr>
            <p:cNvPr id="4118" name="Rectangle 18"/>
            <p:cNvSpPr>
              <a:spLocks noChangeArrowheads="1"/>
            </p:cNvSpPr>
            <p:nvPr/>
          </p:nvSpPr>
          <p:spPr bwMode="auto">
            <a:xfrm>
              <a:off x="3494" y="1713"/>
              <a:ext cx="10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Arial" charset="0"/>
                </a:rPr>
                <a:t>Part in Service</a:t>
              </a:r>
            </a:p>
          </p:txBody>
        </p:sp>
        <p:sp>
          <p:nvSpPr>
            <p:cNvPr id="4119" name="Arc 19"/>
            <p:cNvSpPr>
              <a:spLocks/>
            </p:cNvSpPr>
            <p:nvPr/>
          </p:nvSpPr>
          <p:spPr bwMode="auto">
            <a:xfrm>
              <a:off x="3361" y="1536"/>
              <a:ext cx="14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Rectangle 20"/>
            <p:cNvSpPr>
              <a:spLocks noChangeArrowheads="1"/>
            </p:cNvSpPr>
            <p:nvPr/>
          </p:nvSpPr>
          <p:spPr bwMode="auto">
            <a:xfrm>
              <a:off x="3260" y="1329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FFFF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4121" name="Rectangle 21"/>
            <p:cNvSpPr>
              <a:spLocks noChangeArrowheads="1"/>
            </p:cNvSpPr>
            <p:nvPr/>
          </p:nvSpPr>
          <p:spPr bwMode="auto">
            <a:xfrm>
              <a:off x="1190" y="89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4122" name="Rectangle 22"/>
            <p:cNvSpPr>
              <a:spLocks noChangeArrowheads="1"/>
            </p:cNvSpPr>
            <p:nvPr/>
          </p:nvSpPr>
          <p:spPr bwMode="auto">
            <a:xfrm>
              <a:off x="2708" y="1329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FFFF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4123" name="Rectangle 23"/>
            <p:cNvSpPr>
              <a:spLocks noChangeArrowheads="1"/>
            </p:cNvSpPr>
            <p:nvPr/>
          </p:nvSpPr>
          <p:spPr bwMode="auto">
            <a:xfrm>
              <a:off x="2438" y="1329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FFFF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4124" name="Rectangle 24"/>
            <p:cNvSpPr>
              <a:spLocks noChangeArrowheads="1"/>
            </p:cNvSpPr>
            <p:nvPr/>
          </p:nvSpPr>
          <p:spPr bwMode="auto">
            <a:xfrm>
              <a:off x="2198" y="1329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FFFF"/>
                  </a:solidFill>
                  <a:latin typeface="Arial" charset="0"/>
                </a:rPr>
                <a:t>7</a:t>
              </a:r>
            </a:p>
          </p:txBody>
        </p:sp>
      </p:grpSp>
      <p:sp>
        <p:nvSpPr>
          <p:cNvPr id="4104" name="Rectangle 26"/>
          <p:cNvSpPr>
            <a:spLocks noChangeArrowheads="1"/>
          </p:cNvSpPr>
          <p:nvPr/>
        </p:nvSpPr>
        <p:spPr bwMode="auto">
          <a:xfrm>
            <a:off x="152400" y="2743200"/>
            <a:ext cx="8991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Aft>
                <a:spcPct val="5000"/>
              </a:spcAft>
              <a:buClr>
                <a:srgbClr val="FF0000"/>
              </a:buClr>
              <a:buSzPct val="125000"/>
              <a:buFontTx/>
              <a:buChar char="•"/>
            </a:pPr>
            <a:r>
              <a:rPr lang="en-US" sz="2800" b="1" dirty="0">
                <a:latin typeface="Arial" charset="0"/>
              </a:rPr>
              <a:t>General intent:</a:t>
            </a:r>
            <a:endParaRPr lang="en-US" sz="3200" b="1" dirty="0">
              <a:latin typeface="Arial" charset="0"/>
            </a:endParaRPr>
          </a:p>
          <a:p>
            <a:pPr marL="742950" lvl="1" indent="-285750">
              <a:spcBef>
                <a:spcPct val="5000"/>
              </a:spcBef>
              <a:spcAft>
                <a:spcPct val="5000"/>
              </a:spcAft>
              <a:buClr>
                <a:srgbClr val="00009B"/>
              </a:buClr>
              <a:buSzPct val="75000"/>
              <a:buFont typeface="Wingdings" charset="0"/>
              <a:buChar char="§"/>
            </a:pPr>
            <a:r>
              <a:rPr lang="en-US" dirty="0">
                <a:latin typeface="Arial" charset="0"/>
              </a:rPr>
              <a:t>Estimate expected production</a:t>
            </a:r>
          </a:p>
          <a:p>
            <a:pPr marL="742950" lvl="1" indent="-285750">
              <a:spcBef>
                <a:spcPct val="5000"/>
              </a:spcBef>
              <a:spcAft>
                <a:spcPct val="5000"/>
              </a:spcAft>
              <a:buClr>
                <a:srgbClr val="00009B"/>
              </a:buClr>
              <a:buSzPct val="75000"/>
              <a:buFont typeface="Wingdings" charset="0"/>
              <a:buChar char="§"/>
            </a:pPr>
            <a:r>
              <a:rPr lang="en-US" dirty="0">
                <a:latin typeface="Arial" charset="0"/>
              </a:rPr>
              <a:t>Waiting time in queue, queue length, proportion of time machine is busy</a:t>
            </a:r>
            <a:endParaRPr lang="en-US" sz="2000" dirty="0">
              <a:latin typeface="Arial" charset="0"/>
            </a:endParaRPr>
          </a:p>
          <a:p>
            <a:pPr marL="342900" indent="-342900">
              <a:spcBef>
                <a:spcPct val="10000"/>
              </a:spcBef>
              <a:spcAft>
                <a:spcPct val="5000"/>
              </a:spcAft>
              <a:buClr>
                <a:srgbClr val="FF0000"/>
              </a:buClr>
              <a:buSzPct val="125000"/>
              <a:buFontTx/>
              <a:buChar char="•"/>
            </a:pPr>
            <a:r>
              <a:rPr lang="en-US" sz="2800" b="1" dirty="0">
                <a:latin typeface="Arial" charset="0"/>
              </a:rPr>
              <a:t>Time units</a:t>
            </a:r>
          </a:p>
          <a:p>
            <a:pPr marL="742950" lvl="1" indent="-285750">
              <a:spcBef>
                <a:spcPct val="5000"/>
              </a:spcBef>
              <a:spcAft>
                <a:spcPct val="5000"/>
              </a:spcAft>
              <a:buClr>
                <a:srgbClr val="00009B"/>
              </a:buClr>
              <a:buSzPct val="75000"/>
              <a:buFont typeface="Wingdings" charset="0"/>
              <a:buChar char="§"/>
            </a:pPr>
            <a:r>
              <a:rPr lang="en-US" dirty="0">
                <a:latin typeface="Arial" charset="0"/>
              </a:rPr>
              <a:t>Can use different units in different places … must declare</a:t>
            </a:r>
          </a:p>
          <a:p>
            <a:pPr marL="742950" lvl="1" indent="-285750">
              <a:spcBef>
                <a:spcPct val="5000"/>
              </a:spcBef>
              <a:spcAft>
                <a:spcPct val="5000"/>
              </a:spcAft>
              <a:buClr>
                <a:srgbClr val="00009B"/>
              </a:buClr>
              <a:buSzPct val="75000"/>
              <a:buFont typeface="Wingdings" charset="0"/>
              <a:buChar char="§"/>
            </a:pPr>
            <a:r>
              <a:rPr lang="en-US" dirty="0">
                <a:latin typeface="Arial" charset="0"/>
              </a:rPr>
              <a:t>Be careful to check units when specifying inputs</a:t>
            </a:r>
          </a:p>
          <a:p>
            <a:pPr marL="742950" lvl="1" indent="-285750">
              <a:spcBef>
                <a:spcPct val="5000"/>
              </a:spcBef>
              <a:spcAft>
                <a:spcPct val="5000"/>
              </a:spcAft>
              <a:buClr>
                <a:srgbClr val="00009B"/>
              </a:buClr>
              <a:buSzPct val="75000"/>
              <a:buFont typeface="Wingdings" charset="0"/>
              <a:buChar char="§"/>
            </a:pPr>
            <a:r>
              <a:rPr lang="en-US" dirty="0">
                <a:latin typeface="Arial" charset="0"/>
              </a:rPr>
              <a:t>Declare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base time units</a:t>
            </a:r>
            <a:r>
              <a:rPr lang="en-US" dirty="0">
                <a:latin typeface="Arial" charset="0"/>
              </a:rPr>
              <a:t> for internal calculations, outputs</a:t>
            </a:r>
          </a:p>
          <a:p>
            <a:pPr marL="742950" lvl="1" indent="-285750">
              <a:spcBef>
                <a:spcPct val="5000"/>
              </a:spcBef>
              <a:spcAft>
                <a:spcPct val="5000"/>
              </a:spcAft>
              <a:buClr>
                <a:srgbClr val="00009B"/>
              </a:buClr>
              <a:buSzPct val="75000"/>
              <a:buFont typeface="Wingdings" charset="0"/>
              <a:buChar char="§"/>
            </a:pPr>
            <a:r>
              <a:rPr lang="en-US" dirty="0">
                <a:latin typeface="Arial" charset="0"/>
              </a:rPr>
              <a:t>Be reasonable (interpretation, roundoff error)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F64CFAF4-A29D-144A-A094-4477B3E0AD6F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30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21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31749" name="Object 1024"/>
          <p:cNvGraphicFramePr>
            <a:graphicFrameLocks/>
          </p:cNvGraphicFramePr>
          <p:nvPr/>
        </p:nvGraphicFramePr>
        <p:xfrm>
          <a:off x="306388" y="1223963"/>
          <a:ext cx="8574087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Document" r:id="rId4" imgW="9220200" imgH="5931408" progId="Word.Document.8">
                  <p:embed/>
                </p:oleObj>
              </mc:Choice>
              <mc:Fallback>
                <p:oleObj name="Document" r:id="rId4" imgW="9220200" imgH="5931408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4087" cy="523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3.79, Arrival of Part 4</a:t>
            </a:r>
          </a:p>
        </p:txBody>
      </p:sp>
      <p:graphicFrame>
        <p:nvGraphicFramePr>
          <p:cNvPr id="31751" name="Object 102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102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762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7620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1760" name="Line 17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8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FF870D18-8810-9443-A13D-BA5287BC56A7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31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24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32773" name="Object 1024"/>
          <p:cNvGraphicFramePr>
            <a:graphicFrameLocks/>
          </p:cNvGraphicFramePr>
          <p:nvPr/>
        </p:nvGraphicFramePr>
        <p:xfrm>
          <a:off x="306388" y="1223963"/>
          <a:ext cx="8572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Document" r:id="rId4" imgW="9227820" imgH="5931408" progId="Word.Document.8">
                  <p:embed/>
                </p:oleObj>
              </mc:Choice>
              <mc:Fallback>
                <p:oleObj name="Document" r:id="rId4" imgW="9227820" imgH="5931408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23963"/>
                        <a:ext cx="8572500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4.41, Arrival of Part 5</a:t>
            </a:r>
          </a:p>
        </p:txBody>
      </p:sp>
      <p:graphicFrame>
        <p:nvGraphicFramePr>
          <p:cNvPr id="32775" name="Object 102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102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762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381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7620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810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sp>
        <p:nvSpPr>
          <p:cNvPr id="32786" name="Line 19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20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21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2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23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24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25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5A9BF136-5007-AA44-8518-B1CE267DF089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32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23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33797" name="Object 1024"/>
          <p:cNvGraphicFramePr>
            <a:graphicFrameLocks/>
          </p:cNvGraphicFramePr>
          <p:nvPr/>
        </p:nvGraphicFramePr>
        <p:xfrm>
          <a:off x="301625" y="1219200"/>
          <a:ext cx="8218488" cy="523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Document" r:id="rId4" imgW="8875776" imgH="5926836" progId="Word.Document.8">
                  <p:embed/>
                </p:oleObj>
              </mc:Choice>
              <mc:Fallback>
                <p:oleObj name="Document" r:id="rId4" imgW="8875776" imgH="5926836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219200"/>
                        <a:ext cx="8218488" cy="523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4.66, Departure of Part 2</a:t>
            </a:r>
          </a:p>
        </p:txBody>
      </p:sp>
      <p:graphicFrame>
        <p:nvGraphicFramePr>
          <p:cNvPr id="33799" name="Object 102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02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762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620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sp>
        <p:nvSpPr>
          <p:cNvPr id="33808" name="Line 17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8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9"/>
          <p:cNvSpPr>
            <a:spLocks noChangeShapeType="1"/>
          </p:cNvSpPr>
          <p:nvPr/>
        </p:nvSpPr>
        <p:spPr bwMode="auto">
          <a:xfrm flipV="1">
            <a:off x="2667000" y="57150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20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21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22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24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5"/>
          <p:cNvSpPr>
            <a:spLocks noChangeShapeType="1"/>
          </p:cNvSpPr>
          <p:nvPr/>
        </p:nvSpPr>
        <p:spPr bwMode="auto">
          <a:xfrm flipV="1">
            <a:off x="3200400" y="57150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3895FE83-A83A-6445-BCB7-CEDA96DD3695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33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22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34821" name="Object 1024"/>
          <p:cNvGraphicFramePr>
            <a:graphicFrameLocks/>
          </p:cNvGraphicFramePr>
          <p:nvPr/>
        </p:nvGraphicFramePr>
        <p:xfrm>
          <a:off x="301625" y="1219200"/>
          <a:ext cx="8218488" cy="523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Document" r:id="rId4" imgW="8875776" imgH="5926836" progId="Word.Document.8">
                  <p:embed/>
                </p:oleObj>
              </mc:Choice>
              <mc:Fallback>
                <p:oleObj name="Document" r:id="rId4" imgW="8875776" imgH="5926836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219200"/>
                        <a:ext cx="8218488" cy="523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8.05, Departure of Part 3</a:t>
            </a:r>
          </a:p>
        </p:txBody>
      </p:sp>
      <p:graphicFrame>
        <p:nvGraphicFramePr>
          <p:cNvPr id="34823" name="Object 102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102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sp>
        <p:nvSpPr>
          <p:cNvPr id="34830" name="Line 15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6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7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8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9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20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2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3"/>
          <p:cNvSpPr>
            <a:spLocks noChangeShapeType="1"/>
          </p:cNvSpPr>
          <p:nvPr/>
        </p:nvSpPr>
        <p:spPr bwMode="auto">
          <a:xfrm flipV="1">
            <a:off x="32004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4"/>
          <p:cNvSpPr>
            <a:spLocks noChangeShapeType="1"/>
          </p:cNvSpPr>
          <p:nvPr/>
        </p:nvSpPr>
        <p:spPr bwMode="auto">
          <a:xfrm flipV="1">
            <a:off x="36576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FD510CFD-4CB4-6645-80D8-C486B6CFBE5A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34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21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35845" name="Object 1024"/>
          <p:cNvGraphicFramePr>
            <a:graphicFrameLocks/>
          </p:cNvGraphicFramePr>
          <p:nvPr/>
        </p:nvGraphicFramePr>
        <p:xfrm>
          <a:off x="301625" y="1219200"/>
          <a:ext cx="8218488" cy="523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Document" r:id="rId4" imgW="8875776" imgH="5926836" progId="Word.Document.8">
                  <p:embed/>
                </p:oleObj>
              </mc:Choice>
              <mc:Fallback>
                <p:oleObj name="Document" r:id="rId4" imgW="8875776" imgH="5926836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219200"/>
                        <a:ext cx="8218488" cy="523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12.57, Departure of Part 4</a:t>
            </a:r>
          </a:p>
        </p:txBody>
      </p:sp>
      <p:graphicFrame>
        <p:nvGraphicFramePr>
          <p:cNvPr id="35847" name="Object 1025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026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5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6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7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8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20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21"/>
          <p:cNvSpPr>
            <a:spLocks noChangeShapeType="1"/>
          </p:cNvSpPr>
          <p:nvPr/>
        </p:nvSpPr>
        <p:spPr bwMode="auto">
          <a:xfrm flipV="1">
            <a:off x="32004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2"/>
          <p:cNvSpPr>
            <a:spLocks noChangeShapeType="1"/>
          </p:cNvSpPr>
          <p:nvPr/>
        </p:nvSpPr>
        <p:spPr bwMode="auto">
          <a:xfrm flipV="1">
            <a:off x="36576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3"/>
          <p:cNvSpPr>
            <a:spLocks noChangeShapeType="1"/>
          </p:cNvSpPr>
          <p:nvPr/>
        </p:nvSpPr>
        <p:spPr bwMode="auto">
          <a:xfrm flipV="1">
            <a:off x="4114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6F299E32-7CF8-0345-8E52-8C184052422F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35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36869" name="Object 0"/>
          <p:cNvGraphicFramePr>
            <a:graphicFrameLocks/>
          </p:cNvGraphicFramePr>
          <p:nvPr/>
        </p:nvGraphicFramePr>
        <p:xfrm>
          <a:off x="301625" y="1230313"/>
          <a:ext cx="8308975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Document" r:id="rId4" imgW="8979408" imgH="5926836" progId="Word.Document.8">
                  <p:embed/>
                </p:oleObj>
              </mc:Choice>
              <mc:Fallback>
                <p:oleObj name="Document" r:id="rId4" imgW="8979408" imgH="5926836" progId="Word.Document.8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230313"/>
                        <a:ext cx="8308975" cy="523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17.03, Departure of Part 5</a:t>
            </a:r>
          </a:p>
        </p:txBody>
      </p:sp>
      <p:graphicFrame>
        <p:nvGraphicFramePr>
          <p:cNvPr id="36871" name="Object 1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2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3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5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6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8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9"/>
          <p:cNvSpPr>
            <a:spLocks noChangeShapeType="1"/>
          </p:cNvSpPr>
          <p:nvPr/>
        </p:nvSpPr>
        <p:spPr bwMode="auto">
          <a:xfrm flipV="1">
            <a:off x="32004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20"/>
          <p:cNvSpPr>
            <a:spLocks noChangeShapeType="1"/>
          </p:cNvSpPr>
          <p:nvPr/>
        </p:nvSpPr>
        <p:spPr bwMode="auto">
          <a:xfrm flipV="1">
            <a:off x="36576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1"/>
          <p:cNvSpPr>
            <a:spLocks noChangeShapeType="1"/>
          </p:cNvSpPr>
          <p:nvPr/>
        </p:nvSpPr>
        <p:spPr bwMode="auto">
          <a:xfrm flipV="1">
            <a:off x="4114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B1D1DFB7-C6D3-9440-8C98-E55F8E109FD1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36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23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37893" name="Object 2048"/>
          <p:cNvGraphicFramePr>
            <a:graphicFrameLocks/>
          </p:cNvGraphicFramePr>
          <p:nvPr/>
        </p:nvGraphicFramePr>
        <p:xfrm>
          <a:off x="309563" y="1222375"/>
          <a:ext cx="8308975" cy="523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Document" r:id="rId4" imgW="8961120" imgH="5926680" progId="Word.Document.8">
                  <p:embed/>
                </p:oleObj>
              </mc:Choice>
              <mc:Fallback>
                <p:oleObj name="Document" r:id="rId4" imgW="8961120" imgH="5926680" progId="Word.Document.8">
                  <p:embed/>
                  <p:pic>
                    <p:nvPicPr>
                      <p:cNvPr id="0" name="Object 204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1222375"/>
                        <a:ext cx="8308975" cy="523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18.69, Arrival of Part 6</a:t>
            </a:r>
          </a:p>
        </p:txBody>
      </p:sp>
      <p:graphicFrame>
        <p:nvGraphicFramePr>
          <p:cNvPr id="37895" name="Object 2049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2050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20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21"/>
          <p:cNvSpPr>
            <a:spLocks noChangeShapeType="1"/>
          </p:cNvSpPr>
          <p:nvPr/>
        </p:nvSpPr>
        <p:spPr bwMode="auto">
          <a:xfrm flipV="1">
            <a:off x="32004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2"/>
          <p:cNvSpPr>
            <a:spLocks noChangeShapeType="1"/>
          </p:cNvSpPr>
          <p:nvPr/>
        </p:nvSpPr>
        <p:spPr bwMode="auto">
          <a:xfrm flipV="1">
            <a:off x="36576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3"/>
          <p:cNvSpPr>
            <a:spLocks noChangeShapeType="1"/>
          </p:cNvSpPr>
          <p:nvPr/>
        </p:nvSpPr>
        <p:spPr bwMode="auto">
          <a:xfrm flipV="1">
            <a:off x="4114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4"/>
          <p:cNvSpPr>
            <a:spLocks noChangeShapeType="1"/>
          </p:cNvSpPr>
          <p:nvPr/>
        </p:nvSpPr>
        <p:spPr bwMode="auto">
          <a:xfrm flipV="1">
            <a:off x="4648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5"/>
          <p:cNvSpPr>
            <a:spLocks noChangeShapeType="1"/>
          </p:cNvSpPr>
          <p:nvPr/>
        </p:nvSpPr>
        <p:spPr bwMode="auto">
          <a:xfrm flipV="1">
            <a:off x="4572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1CDF5329-A964-F345-9637-EC6CD9D41A8E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37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2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38917" name="Object 2048"/>
          <p:cNvGraphicFramePr>
            <a:graphicFrameLocks/>
          </p:cNvGraphicFramePr>
          <p:nvPr/>
        </p:nvGraphicFramePr>
        <p:xfrm>
          <a:off x="303213" y="1228725"/>
          <a:ext cx="8483600" cy="523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Document" r:id="rId4" imgW="9084564" imgH="5926836" progId="Word.Document.8">
                  <p:embed/>
                </p:oleObj>
              </mc:Choice>
              <mc:Fallback>
                <p:oleObj name="Document" r:id="rId4" imgW="9084564" imgH="5926836" progId="Word.Document.8">
                  <p:embed/>
                  <p:pic>
                    <p:nvPicPr>
                      <p:cNvPr id="0" name="Object 204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228725"/>
                        <a:ext cx="8483600" cy="523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19.39, Arrival of Part 7</a:t>
            </a:r>
          </a:p>
        </p:txBody>
      </p:sp>
      <p:graphicFrame>
        <p:nvGraphicFramePr>
          <p:cNvPr id="38919" name="Object 2049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Chart" r:id="rId6" imgW="6096305" imgH="1314907" progId="Excel.Chart.8">
                  <p:embed/>
                </p:oleObj>
              </mc:Choice>
              <mc:Fallback>
                <p:oleObj name="Chart" r:id="rId6" imgW="6096305" imgH="1314907" progId="Excel.Chart.8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2050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Chart" r:id="rId8" imgW="6096305" imgH="800405" progId="Excel.Chart.8">
                  <p:embed/>
                </p:oleObj>
              </mc:Choice>
              <mc:Fallback>
                <p:oleObj name="Chart" r:id="rId8" imgW="6096305" imgH="800405" progId="Excel.Chart.8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38926" name="Line 15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6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7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8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19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20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22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23"/>
          <p:cNvSpPr>
            <a:spLocks noChangeShapeType="1"/>
          </p:cNvSpPr>
          <p:nvPr/>
        </p:nvSpPr>
        <p:spPr bwMode="auto">
          <a:xfrm flipV="1">
            <a:off x="32004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24"/>
          <p:cNvSpPr>
            <a:spLocks noChangeShapeType="1"/>
          </p:cNvSpPr>
          <p:nvPr/>
        </p:nvSpPr>
        <p:spPr bwMode="auto">
          <a:xfrm flipV="1">
            <a:off x="36576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Line 25"/>
          <p:cNvSpPr>
            <a:spLocks noChangeShapeType="1"/>
          </p:cNvSpPr>
          <p:nvPr/>
        </p:nvSpPr>
        <p:spPr bwMode="auto">
          <a:xfrm flipV="1">
            <a:off x="4114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Line 26"/>
          <p:cNvSpPr>
            <a:spLocks noChangeShapeType="1"/>
          </p:cNvSpPr>
          <p:nvPr/>
        </p:nvSpPr>
        <p:spPr bwMode="auto">
          <a:xfrm flipV="1">
            <a:off x="4648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Line 27"/>
          <p:cNvSpPr>
            <a:spLocks noChangeShapeType="1"/>
          </p:cNvSpPr>
          <p:nvPr/>
        </p:nvSpPr>
        <p:spPr bwMode="auto">
          <a:xfrm flipV="1">
            <a:off x="5181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8" name="Line 28"/>
          <p:cNvSpPr>
            <a:spLocks noChangeShapeType="1"/>
          </p:cNvSpPr>
          <p:nvPr/>
        </p:nvSpPr>
        <p:spPr bwMode="auto">
          <a:xfrm flipV="1">
            <a:off x="4572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35D5EA87-E21D-5D4B-A91B-00AD58B00580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38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2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= 20.00, The End</a:t>
            </a:r>
          </a:p>
        </p:txBody>
      </p:sp>
      <p:graphicFrame>
        <p:nvGraphicFramePr>
          <p:cNvPr id="39942" name="Object 1024"/>
          <p:cNvGraphicFramePr>
            <a:graphicFrameLocks noChangeAspect="1"/>
          </p:cNvGraphicFramePr>
          <p:nvPr/>
        </p:nvGraphicFramePr>
        <p:xfrm>
          <a:off x="2133600" y="3200400"/>
          <a:ext cx="609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Chart" r:id="rId4" imgW="6096305" imgH="1314907" progId="Excel.Chart.8">
                  <p:embed/>
                </p:oleObj>
              </mc:Choice>
              <mc:Fallback>
                <p:oleObj name="Chart" r:id="rId4" imgW="6096305" imgH="1314907" progId="Excel.Char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609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1025"/>
          <p:cNvGraphicFramePr>
            <a:graphicFrameLocks noChangeAspect="1"/>
          </p:cNvGraphicFramePr>
          <p:nvPr/>
        </p:nvGraphicFramePr>
        <p:xfrm>
          <a:off x="2133600" y="4419600"/>
          <a:ext cx="609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Chart" r:id="rId6" imgW="6096305" imgH="800405" progId="Excel.Chart.8">
                  <p:embed/>
                </p:oleObj>
              </mc:Choice>
              <mc:Fallback>
                <p:oleObj name="Chart" r:id="rId6" imgW="6096305" imgH="800405" progId="Excel.Char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6096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1524000" y="1447800"/>
            <a:ext cx="457200" cy="4572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Oval 11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Oval 12"/>
          <p:cNvSpPr>
            <a:spLocks noChangeArrowheads="1"/>
          </p:cNvSpPr>
          <p:nvPr/>
        </p:nvSpPr>
        <p:spPr bwMode="auto">
          <a:xfrm>
            <a:off x="1143000" y="152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3"/>
          <p:cNvSpPr>
            <a:spLocks noChangeArrowheads="1"/>
          </p:cNvSpPr>
          <p:nvPr/>
        </p:nvSpPr>
        <p:spPr bwMode="auto">
          <a:xfrm>
            <a:off x="16002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39948" name="Rectangle 14"/>
          <p:cNvSpPr>
            <a:spLocks noChangeArrowheads="1"/>
          </p:cNvSpPr>
          <p:nvPr/>
        </p:nvSpPr>
        <p:spPr bwMode="auto">
          <a:xfrm>
            <a:off x="11430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39949" name="Line 16"/>
          <p:cNvSpPr>
            <a:spLocks noChangeShapeType="1"/>
          </p:cNvSpPr>
          <p:nvPr/>
        </p:nvSpPr>
        <p:spPr bwMode="auto">
          <a:xfrm flipV="1">
            <a:off x="2743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7"/>
          <p:cNvSpPr>
            <a:spLocks noChangeShapeType="1"/>
          </p:cNvSpPr>
          <p:nvPr/>
        </p:nvSpPr>
        <p:spPr bwMode="auto">
          <a:xfrm flipV="1">
            <a:off x="2209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8"/>
          <p:cNvSpPr>
            <a:spLocks noChangeShapeType="1"/>
          </p:cNvSpPr>
          <p:nvPr/>
        </p:nvSpPr>
        <p:spPr bwMode="auto">
          <a:xfrm flipV="1">
            <a:off x="2667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9"/>
          <p:cNvSpPr>
            <a:spLocks noChangeShapeType="1"/>
          </p:cNvSpPr>
          <p:nvPr/>
        </p:nvSpPr>
        <p:spPr bwMode="auto">
          <a:xfrm flipV="1">
            <a:off x="32004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20"/>
          <p:cNvSpPr>
            <a:spLocks noChangeShapeType="1"/>
          </p:cNvSpPr>
          <p:nvPr/>
        </p:nvSpPr>
        <p:spPr bwMode="auto">
          <a:xfrm flipV="1">
            <a:off x="2286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21"/>
          <p:cNvSpPr>
            <a:spLocks noChangeShapeType="1"/>
          </p:cNvSpPr>
          <p:nvPr/>
        </p:nvSpPr>
        <p:spPr bwMode="auto">
          <a:xfrm flipV="1">
            <a:off x="3657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23"/>
          <p:cNvSpPr>
            <a:spLocks noChangeShapeType="1"/>
          </p:cNvSpPr>
          <p:nvPr/>
        </p:nvSpPr>
        <p:spPr bwMode="auto">
          <a:xfrm flipV="1">
            <a:off x="41910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24"/>
          <p:cNvSpPr>
            <a:spLocks noChangeShapeType="1"/>
          </p:cNvSpPr>
          <p:nvPr/>
        </p:nvSpPr>
        <p:spPr bwMode="auto">
          <a:xfrm flipV="1">
            <a:off x="32004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5"/>
          <p:cNvSpPr>
            <a:spLocks noChangeShapeType="1"/>
          </p:cNvSpPr>
          <p:nvPr/>
        </p:nvSpPr>
        <p:spPr bwMode="auto">
          <a:xfrm flipV="1">
            <a:off x="36576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6"/>
          <p:cNvSpPr>
            <a:spLocks noChangeShapeType="1"/>
          </p:cNvSpPr>
          <p:nvPr/>
        </p:nvSpPr>
        <p:spPr bwMode="auto">
          <a:xfrm flipV="1">
            <a:off x="41148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7"/>
          <p:cNvSpPr>
            <a:spLocks noChangeShapeType="1"/>
          </p:cNvSpPr>
          <p:nvPr/>
        </p:nvSpPr>
        <p:spPr bwMode="auto">
          <a:xfrm flipV="1">
            <a:off x="46482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28"/>
          <p:cNvSpPr>
            <a:spLocks noChangeShapeType="1"/>
          </p:cNvSpPr>
          <p:nvPr/>
        </p:nvSpPr>
        <p:spPr bwMode="auto">
          <a:xfrm flipV="1">
            <a:off x="5181600" y="54864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961" name="Object 1026"/>
          <p:cNvGraphicFramePr>
            <a:graphicFrameLocks/>
          </p:cNvGraphicFramePr>
          <p:nvPr/>
        </p:nvGraphicFramePr>
        <p:xfrm>
          <a:off x="303213" y="1228725"/>
          <a:ext cx="8483600" cy="523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Document" r:id="rId8" imgW="9084564" imgH="5926836" progId="Word.Document.8">
                  <p:embed/>
                </p:oleObj>
              </mc:Choice>
              <mc:Fallback>
                <p:oleObj name="Document" r:id="rId8" imgW="9084564" imgH="5926836" progId="Word.Document.8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228725"/>
                        <a:ext cx="8483600" cy="523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2" name="Line 30"/>
          <p:cNvSpPr>
            <a:spLocks noChangeShapeType="1"/>
          </p:cNvSpPr>
          <p:nvPr/>
        </p:nvSpPr>
        <p:spPr bwMode="auto">
          <a:xfrm flipV="1">
            <a:off x="4572000" y="5791200"/>
            <a:ext cx="304800" cy="176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C301D546-D4E4-0D4B-B23D-22BF16F038CE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39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by Hand: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Finishing Up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Average waiting time in queue: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Time-average number in queue: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Utilization of drill press:</a:t>
            </a:r>
          </a:p>
        </p:txBody>
      </p:sp>
      <p:graphicFrame>
        <p:nvGraphicFramePr>
          <p:cNvPr id="40967" name="Object 1024"/>
          <p:cNvGraphicFramePr>
            <a:graphicFrameLocks noChangeAspect="1"/>
          </p:cNvGraphicFramePr>
          <p:nvPr/>
        </p:nvGraphicFramePr>
        <p:xfrm>
          <a:off x="584200" y="1752600"/>
          <a:ext cx="8559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4" imgW="8559800" imgH="901700" progId="Equation.3">
                  <p:embed/>
                </p:oleObj>
              </mc:Choice>
              <mc:Fallback>
                <p:oleObj name="Equation" r:id="rId4" imgW="8559800" imgH="9017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752600"/>
                        <a:ext cx="8559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025"/>
          <p:cNvGraphicFramePr>
            <a:graphicFrameLocks noChangeAspect="1"/>
          </p:cNvGraphicFramePr>
          <p:nvPr/>
        </p:nvGraphicFramePr>
        <p:xfrm>
          <a:off x="609600" y="3276600"/>
          <a:ext cx="6502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6" imgW="6502400" imgH="825500" progId="Equation.3">
                  <p:embed/>
                </p:oleObj>
              </mc:Choice>
              <mc:Fallback>
                <p:oleObj name="Equation" r:id="rId6" imgW="6502400" imgH="8255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6502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1026"/>
          <p:cNvGraphicFramePr>
            <a:graphicFrameLocks noChangeAspect="1"/>
          </p:cNvGraphicFramePr>
          <p:nvPr/>
        </p:nvGraphicFramePr>
        <p:xfrm>
          <a:off x="609600" y="4876800"/>
          <a:ext cx="8356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Equation" r:id="rId8" imgW="8356600" imgH="825500" progId="Equation.DSMT4">
                  <p:embed/>
                </p:oleObj>
              </mc:Choice>
              <mc:Fallback>
                <p:oleObj name="Equation" r:id="rId8" imgW="8356600" imgH="8255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8356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6BA5F623-C953-3F45-9D39-0DA131C7017B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4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5125" name="Rectangle 1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Model Specifics</a:t>
            </a:r>
          </a:p>
        </p:txBody>
      </p:sp>
      <p:sp>
        <p:nvSpPr>
          <p:cNvPr id="5126" name="Rectangle 17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dirty="0">
                <a:latin typeface="Arial" charset="0"/>
              </a:rPr>
              <a:t>Initially (time 0) empty and idle</a:t>
            </a:r>
          </a:p>
          <a:p>
            <a:pPr eaLnBrk="1" hangingPunct="1">
              <a:lnSpc>
                <a:spcPct val="70000"/>
              </a:lnSpc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dirty="0">
                <a:latin typeface="Arial" charset="0"/>
              </a:rPr>
              <a:t>Base time units:  minutes</a:t>
            </a:r>
          </a:p>
          <a:p>
            <a:pPr eaLnBrk="1" hangingPunct="1">
              <a:lnSpc>
                <a:spcPct val="70000"/>
              </a:lnSpc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dirty="0">
                <a:latin typeface="Arial" charset="0"/>
              </a:rPr>
              <a:t>Input data (assume given for now …), in minutes: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dirty="0">
                <a:latin typeface="Arial" charset="0"/>
              </a:rPr>
              <a:t>	</a:t>
            </a:r>
            <a:r>
              <a:rPr lang="en-US" sz="1600" b="0" dirty="0">
                <a:latin typeface="Arial" charset="0"/>
              </a:rPr>
              <a:t>Part Number	Arrival Time	Interarrival Time	Service Time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600" b="0" dirty="0">
                <a:latin typeface="Arial" charset="0"/>
              </a:rPr>
              <a:t>		1	0.00	1.73	2.90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600" b="0" dirty="0">
                <a:latin typeface="Arial" charset="0"/>
              </a:rPr>
              <a:t>		2	1.73	1.35	1.76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600" b="0" dirty="0">
                <a:latin typeface="Arial" charset="0"/>
              </a:rPr>
              <a:t>		3	3.08	0.71	3.39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600" b="0" dirty="0">
                <a:latin typeface="Arial" charset="0"/>
              </a:rPr>
              <a:t>		4	3.79	0.62	4.52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600" b="0" dirty="0">
                <a:latin typeface="Arial" charset="0"/>
              </a:rPr>
              <a:t>		5	4.41	14.28	4.46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600" b="0" dirty="0">
                <a:latin typeface="Arial" charset="0"/>
              </a:rPr>
              <a:t>		6	18.69	0.70	4.36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600" b="0" dirty="0">
                <a:latin typeface="Arial" charset="0"/>
              </a:rPr>
              <a:t>		7	19.39	15.52	2.07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600" b="0" dirty="0">
                <a:latin typeface="Arial" charset="0"/>
              </a:rPr>
              <a:t>		8	34.91	3.15	3.36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600" b="0" dirty="0">
                <a:latin typeface="Arial" charset="0"/>
              </a:rPr>
              <a:t>		9	38.06	1.76	2.37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600" b="0" dirty="0">
                <a:latin typeface="Arial" charset="0"/>
              </a:rPr>
              <a:t>		10	39.82	1.00	5.38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600" b="0" dirty="0">
                <a:latin typeface="Arial" charset="0"/>
              </a:rPr>
              <a:t>		11	 40.82	.	.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600" b="0" dirty="0">
                <a:latin typeface="Arial" charset="0"/>
              </a:rPr>
              <a:t>		.	.	.	.</a:t>
            </a:r>
          </a:p>
          <a:p>
            <a:pPr eaLnBrk="1" hangingPunct="1">
              <a:lnSpc>
                <a:spcPct val="70000"/>
              </a:lnSpc>
              <a:buFontTx/>
              <a:buNone/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sz="1600" b="0" dirty="0">
                <a:latin typeface="Arial" charset="0"/>
              </a:rPr>
              <a:t>		.	.	.	.</a:t>
            </a:r>
          </a:p>
          <a:p>
            <a:pPr eaLnBrk="1" hangingPunct="1">
              <a:lnSpc>
                <a:spcPct val="70000"/>
              </a:lnSpc>
              <a:tabLst>
                <a:tab pos="914400" algn="r"/>
                <a:tab pos="3197225" algn="r"/>
                <a:tab pos="5480050" algn="r"/>
                <a:tab pos="7777163" algn="r"/>
              </a:tabLst>
            </a:pPr>
            <a:r>
              <a:rPr lang="en-US" dirty="0">
                <a:latin typeface="Arial" charset="0"/>
              </a:rPr>
              <a:t>Stop when 20 minutes of (simulated) time have passed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1347880B-5E50-3840-A449-B2D9725326E0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40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Complete Record of the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Hand Simulation</a:t>
            </a:r>
          </a:p>
        </p:txBody>
      </p:sp>
      <p:pic>
        <p:nvPicPr>
          <p:cNvPr id="41990" name="Picture 3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371600"/>
            <a:ext cx="8932862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F39A1CF0-58B0-0A42-AA96-4ED1AD0215DE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41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Event-Scheduling Logic via Programming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Clearly well suited to standard programming language (C, C++, Java, etc.)</a:t>
            </a:r>
          </a:p>
          <a:p>
            <a:pPr eaLnBrk="1" hangingPunct="1"/>
            <a:r>
              <a:rPr lang="en-US">
                <a:latin typeface="Arial" charset="0"/>
              </a:rPr>
              <a:t>Often use “utility” libraries for:</a:t>
            </a:r>
          </a:p>
          <a:p>
            <a:pPr lvl="1" eaLnBrk="1" hangingPunct="1"/>
            <a:r>
              <a:rPr lang="en-US">
                <a:latin typeface="Arial" charset="0"/>
              </a:rPr>
              <a:t>List processing</a:t>
            </a:r>
          </a:p>
          <a:p>
            <a:pPr lvl="1" eaLnBrk="1" hangingPunct="1"/>
            <a:r>
              <a:rPr lang="en-US">
                <a:latin typeface="Arial" charset="0"/>
              </a:rPr>
              <a:t>Random-number generation</a:t>
            </a:r>
          </a:p>
          <a:p>
            <a:pPr lvl="1" eaLnBrk="1" hangingPunct="1"/>
            <a:r>
              <a:rPr lang="en-US">
                <a:latin typeface="Arial" charset="0"/>
              </a:rPr>
              <a:t>Random-variate generation</a:t>
            </a:r>
          </a:p>
          <a:p>
            <a:pPr lvl="1" eaLnBrk="1" hangingPunct="1"/>
            <a:r>
              <a:rPr lang="en-US">
                <a:latin typeface="Arial" charset="0"/>
              </a:rPr>
              <a:t>Statistics collection</a:t>
            </a:r>
          </a:p>
          <a:p>
            <a:pPr lvl="1" eaLnBrk="1" hangingPunct="1"/>
            <a:r>
              <a:rPr lang="en-US">
                <a:latin typeface="Arial" charset="0"/>
              </a:rPr>
              <a:t>Event-list and clock management</a:t>
            </a:r>
          </a:p>
          <a:p>
            <a:pPr lvl="1" eaLnBrk="1" hangingPunct="1"/>
            <a:r>
              <a:rPr lang="en-US">
                <a:latin typeface="Arial" charset="0"/>
              </a:rPr>
              <a:t>Summary and output</a:t>
            </a:r>
          </a:p>
          <a:p>
            <a:pPr eaLnBrk="1" hangingPunct="1"/>
            <a:r>
              <a:rPr lang="en-US">
                <a:latin typeface="Arial" charset="0"/>
              </a:rPr>
              <a:t>Main program ties it together, executes events in order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B6830C6B-446C-CB4B-8E24-85DEBC35CF95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42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Simulation Dynamics: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Process-Interaction World View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Identify characteristic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entities</a:t>
            </a:r>
            <a:r>
              <a:rPr lang="en-US">
                <a:latin typeface="Arial" charset="0"/>
              </a:rPr>
              <a:t> in system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Multiple copies of entities co-exist, interact, compete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“Code” is non-procedural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Tell a “story” about what happens to a “typical” entity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May have many types of entities, “fake” entities for things like machine breakdowns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Usually requires special simulation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Underneath, still executed as event-scheduling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View normally taken by Arena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Arena translates your model description into a program in SIMAN simulation language for execution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AFFD6260-7202-F24D-AAC3-FDD0DFE0C388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43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Randomness in Simulation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Above was just one “replication” </a:t>
            </a:r>
            <a:r>
              <a:rPr lang="en-US" b="0">
                <a:latin typeface="Arial" charset="0"/>
              </a:rPr>
              <a:t>— </a:t>
            </a:r>
            <a:r>
              <a:rPr lang="en-US">
                <a:latin typeface="Arial" charset="0"/>
              </a:rPr>
              <a:t>a sample of size one (not worth much)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Made a total of five </a:t>
            </a:r>
            <a:r>
              <a:rPr lang="en-US" i="1">
                <a:latin typeface="Arial" charset="0"/>
              </a:rPr>
              <a:t>replications</a:t>
            </a:r>
            <a:r>
              <a:rPr lang="en-US">
                <a:latin typeface="Arial" charset="0"/>
              </a:rPr>
              <a:t> (IID):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Confidence intervals for expected values: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In general,                                   (normality assumption?)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For expected total production, </a:t>
            </a:r>
          </a:p>
        </p:txBody>
      </p:sp>
      <p:pic>
        <p:nvPicPr>
          <p:cNvPr id="450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54864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45064" name="Object 0"/>
          <p:cNvGraphicFramePr>
            <a:graphicFrameLocks noChangeAspect="1"/>
          </p:cNvGraphicFramePr>
          <p:nvPr/>
        </p:nvGraphicFramePr>
        <p:xfrm>
          <a:off x="2403475" y="5438775"/>
          <a:ext cx="24685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Equation" r:id="rId5" imgW="2895600" imgH="495300" progId="Equation.3">
                  <p:embed/>
                </p:oleObj>
              </mc:Choice>
              <mc:Fallback>
                <p:oleObj name="Equation" r:id="rId5" imgW="2895600" imgH="4953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5438775"/>
                        <a:ext cx="24685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1"/>
          <p:cNvGraphicFramePr>
            <a:graphicFrameLocks noChangeAspect="1"/>
          </p:cNvGraphicFramePr>
          <p:nvPr/>
        </p:nvGraphicFramePr>
        <p:xfrm>
          <a:off x="5029200" y="5791200"/>
          <a:ext cx="32083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Equation" r:id="rId7" imgW="3771900" imgH="431800" progId="Equation.3">
                  <p:embed/>
                </p:oleObj>
              </mc:Choice>
              <mc:Fallback>
                <p:oleObj name="Equation" r:id="rId7" imgW="37719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791200"/>
                        <a:ext cx="320833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2"/>
          <p:cNvGraphicFramePr>
            <a:graphicFrameLocks noChangeAspect="1"/>
          </p:cNvGraphicFramePr>
          <p:nvPr/>
        </p:nvGraphicFramePr>
        <p:xfrm>
          <a:off x="5029200" y="6172200"/>
          <a:ext cx="15176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Equation" r:id="rId9" imgW="1765300" imgH="330200" progId="Equation.3">
                  <p:embed/>
                </p:oleObj>
              </mc:Choice>
              <mc:Fallback>
                <p:oleObj name="Equation" r:id="rId9" imgW="17653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172200"/>
                        <a:ext cx="151765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Text Box 22"/>
          <p:cNvSpPr txBox="1">
            <a:spLocks noChangeArrowheads="1"/>
          </p:cNvSpPr>
          <p:nvPr/>
        </p:nvSpPr>
        <p:spPr bwMode="auto">
          <a:xfrm>
            <a:off x="6858000" y="3276600"/>
            <a:ext cx="2133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b="0" i="1"/>
              <a:t>Substantial variability across replications</a:t>
            </a:r>
          </a:p>
        </p:txBody>
      </p:sp>
      <p:sp>
        <p:nvSpPr>
          <p:cNvPr id="45068" name="Text Box 22"/>
          <p:cNvSpPr txBox="1">
            <a:spLocks noChangeArrowheads="1"/>
          </p:cNvSpPr>
          <p:nvPr/>
        </p:nvSpPr>
        <p:spPr bwMode="auto">
          <a:xfrm>
            <a:off x="6858000" y="6172200"/>
            <a:ext cx="1219200" cy="3381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b="0" i="1"/>
              <a:t>Precision?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AA5CAF96-5B3F-1948-BF75-54ECBD702026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44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Comparing Alternatives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Usually, simulation is used for more than just a single model “configuration”</a:t>
            </a:r>
          </a:p>
          <a:p>
            <a:pPr eaLnBrk="1" hangingPunct="1"/>
            <a:r>
              <a:rPr lang="en-US">
                <a:latin typeface="Arial" charset="0"/>
              </a:rPr>
              <a:t>Often want to compare alternatives, select or search for best (via some criterion)</a:t>
            </a:r>
          </a:p>
          <a:p>
            <a:pPr eaLnBrk="1" hangingPunct="1"/>
            <a:r>
              <a:rPr lang="en-US">
                <a:latin typeface="Arial" charset="0"/>
              </a:rPr>
              <a:t>Simple processing system:  What would happen if arrival rate doubled?</a:t>
            </a:r>
          </a:p>
          <a:p>
            <a:pPr lvl="1" eaLnBrk="1" hangingPunct="1"/>
            <a:r>
              <a:rPr lang="en-US">
                <a:latin typeface="Arial" charset="0"/>
              </a:rPr>
              <a:t>Cut interarrival times in half</a:t>
            </a:r>
          </a:p>
          <a:p>
            <a:pPr lvl="1" eaLnBrk="1" hangingPunct="1"/>
            <a:r>
              <a:rPr lang="en-US">
                <a:latin typeface="Arial" charset="0"/>
              </a:rPr>
              <a:t>Rerun model for double-time arrivals</a:t>
            </a:r>
          </a:p>
          <a:p>
            <a:pPr lvl="1" eaLnBrk="1" hangingPunct="1"/>
            <a:r>
              <a:rPr lang="en-US">
                <a:latin typeface="Arial" charset="0"/>
              </a:rPr>
              <a:t>Make five replications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B8CEE2EE-A614-8A4D-AC49-0439B4AA34A2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45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Results:  Original vs. Double-Time Arrivals</a:t>
            </a:r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783013" y="1219200"/>
            <a:ext cx="5284787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Original – circles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Double-time – triangles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Replication 1 – filled in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Replications 2-5 – hollow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Note variability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Danger of making decisions based on one (first) replication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Hard to see if there are really differences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Need:  Statistical analysis of simulation output data</a:t>
            </a:r>
          </a:p>
        </p:txBody>
      </p:sp>
      <p:pic>
        <p:nvPicPr>
          <p:cNvPr id="47111" name="Picture 5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050" y="1219200"/>
            <a:ext cx="3589338" cy="5257800"/>
          </a:xfr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D4DCDCFB-ED9A-0347-9BB9-B206ABEC4A57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46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Simulating with Spreadsheets: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Introduction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Popular, ubiquitous tool</a:t>
            </a:r>
          </a:p>
          <a:p>
            <a:pPr eaLnBrk="1" hangingPunct="1"/>
            <a:r>
              <a:rPr lang="en-US">
                <a:latin typeface="Arial" charset="0"/>
              </a:rPr>
              <a:t>Can use for simple simulation models</a:t>
            </a:r>
          </a:p>
          <a:p>
            <a:pPr lvl="1" eaLnBrk="1" hangingPunct="1"/>
            <a:r>
              <a:rPr lang="en-US">
                <a:latin typeface="Arial" charset="0"/>
              </a:rPr>
              <a:t>Typically, only static models</a:t>
            </a:r>
          </a:p>
          <a:p>
            <a:pPr lvl="2" eaLnBrk="1" hangingPunct="1"/>
            <a:r>
              <a:rPr lang="en-US">
                <a:latin typeface="Arial" charset="0"/>
              </a:rPr>
              <a:t>Risk analysis, financial/investment scenarios</a:t>
            </a:r>
          </a:p>
          <a:p>
            <a:pPr lvl="1" eaLnBrk="1" hangingPunct="1"/>
            <a:r>
              <a:rPr lang="en-US">
                <a:latin typeface="Arial" charset="0"/>
              </a:rPr>
              <a:t>Only (very) simplest of dynamic models</a:t>
            </a:r>
          </a:p>
          <a:p>
            <a:pPr eaLnBrk="1" hangingPunct="1"/>
            <a:r>
              <a:rPr lang="en-US">
                <a:latin typeface="Arial" charset="0"/>
              </a:rPr>
              <a:t>Two examples</a:t>
            </a:r>
          </a:p>
          <a:p>
            <a:pPr lvl="1" eaLnBrk="1" hangingPunct="1"/>
            <a:r>
              <a:rPr lang="en-US">
                <a:latin typeface="Arial" charset="0"/>
              </a:rPr>
              <a:t>Newsvendor problem (static)</a:t>
            </a:r>
          </a:p>
          <a:p>
            <a:pPr lvl="1" eaLnBrk="1" hangingPunct="1"/>
            <a:r>
              <a:rPr lang="en-US">
                <a:latin typeface="Arial" charset="0"/>
              </a:rPr>
              <a:t>Waiting times in single-server queue (dynamic)</a:t>
            </a:r>
          </a:p>
          <a:p>
            <a:pPr lvl="2" eaLnBrk="1" hangingPunct="1"/>
            <a:r>
              <a:rPr lang="en-US">
                <a:latin typeface="Arial" charset="0"/>
              </a:rPr>
              <a:t>Special recursion valid only in this case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6A2409A7-8C0A-544A-9785-F89CEB28659B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47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Simulating with Spreadsheets: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Newsvendor Problem – Setup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Rupert sells daily newspapers on street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Rupert buys for </a:t>
            </a:r>
            <a:r>
              <a:rPr lang="en-US" i="1">
                <a:latin typeface="Arial" charset="0"/>
              </a:rPr>
              <a:t>c</a:t>
            </a:r>
            <a:r>
              <a:rPr lang="en-US">
                <a:latin typeface="Arial" charset="0"/>
              </a:rPr>
              <a:t> = $0.55 each, sells for </a:t>
            </a:r>
            <a:r>
              <a:rPr lang="en-US" i="1">
                <a:latin typeface="Arial" charset="0"/>
              </a:rPr>
              <a:t>r</a:t>
            </a:r>
            <a:r>
              <a:rPr lang="en-US">
                <a:latin typeface="Arial" charset="0"/>
              </a:rPr>
              <a:t> = $1.00 each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Each morning, Rupert buys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 copies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 is a fixed number, same every day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Demand during a day:  </a:t>
            </a:r>
            <a:r>
              <a:rPr lang="en-US" i="1">
                <a:latin typeface="Arial" charset="0"/>
              </a:rPr>
              <a:t>D</a:t>
            </a:r>
            <a:r>
              <a:rPr lang="en-US">
                <a:latin typeface="Arial" charset="0"/>
              </a:rPr>
              <a:t> = max (</a:t>
            </a:r>
            <a:r>
              <a:rPr lang="en-US">
                <a:latin typeface="Arial" charset="0"/>
                <a:sym typeface="Symbol" charset="0"/>
              </a:rPr>
              <a:t></a:t>
            </a:r>
            <a:r>
              <a:rPr lang="en-US" i="1">
                <a:latin typeface="Arial" charset="0"/>
              </a:rPr>
              <a:t>X</a:t>
            </a:r>
            <a:r>
              <a:rPr lang="en-US">
                <a:latin typeface="Arial" charset="0"/>
                <a:sym typeface="Symbol" charset="0"/>
              </a:rPr>
              <a:t></a:t>
            </a:r>
            <a:r>
              <a:rPr lang="en-US">
                <a:latin typeface="Arial" charset="0"/>
              </a:rPr>
              <a:t>,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>
                <a:latin typeface="Arial" charset="0"/>
              </a:rPr>
              <a:t>X</a:t>
            </a:r>
            <a:r>
              <a:rPr lang="en-US">
                <a:latin typeface="Arial" charset="0"/>
              </a:rPr>
              <a:t> ~ normal (</a:t>
            </a:r>
            <a:r>
              <a:rPr lang="en-US" i="1">
                <a:latin typeface="Symbol" charset="0"/>
              </a:rPr>
              <a:t>m</a:t>
            </a:r>
            <a:r>
              <a:rPr lang="en-US">
                <a:latin typeface="Arial" charset="0"/>
              </a:rPr>
              <a:t> = 135.7, </a:t>
            </a:r>
            <a:r>
              <a:rPr lang="en-US" i="1">
                <a:latin typeface="Symbol" charset="0"/>
              </a:rPr>
              <a:t>s</a:t>
            </a:r>
            <a:r>
              <a:rPr lang="en-US">
                <a:latin typeface="Arial" charset="0"/>
              </a:rPr>
              <a:t> = 27.1), from historical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sym typeface="Symbol" charset="0"/>
              </a:rPr>
              <a:t></a:t>
            </a:r>
            <a:r>
              <a:rPr lang="en-US" i="1">
                <a:latin typeface="Arial" charset="0"/>
              </a:rPr>
              <a:t>X</a:t>
            </a:r>
            <a:r>
              <a:rPr lang="en-US">
                <a:latin typeface="Arial" charset="0"/>
                <a:sym typeface="Symbol" charset="0"/>
              </a:rPr>
              <a:t> rounds </a:t>
            </a:r>
            <a:r>
              <a:rPr lang="en-US" i="1">
                <a:latin typeface="Arial" charset="0"/>
                <a:sym typeface="Symbol" charset="0"/>
              </a:rPr>
              <a:t>X</a:t>
            </a:r>
            <a:r>
              <a:rPr lang="en-US">
                <a:latin typeface="Arial" charset="0"/>
                <a:sym typeface="Symbol" charset="0"/>
              </a:rPr>
              <a:t>  to nearest integer</a:t>
            </a:r>
            <a:endParaRPr lang="en-US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If </a:t>
            </a:r>
            <a:r>
              <a:rPr lang="en-US" i="1">
                <a:latin typeface="Arial" charset="0"/>
              </a:rPr>
              <a:t>D</a:t>
            </a:r>
            <a:r>
              <a:rPr lang="en-US">
                <a:latin typeface="Aria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</a:t>
            </a:r>
            <a:r>
              <a:rPr lang="en-US">
                <a:latin typeface="Arial" charset="0"/>
              </a:rPr>
              <a:t>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, satisfy all demand, and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 – </a:t>
            </a:r>
            <a:r>
              <a:rPr lang="en-US" i="1">
                <a:latin typeface="Arial" charset="0"/>
              </a:rPr>
              <a:t>D</a:t>
            </a:r>
            <a:r>
              <a:rPr lang="en-US">
                <a:latin typeface="Aria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</a:t>
            </a:r>
            <a:r>
              <a:rPr lang="en-US">
                <a:latin typeface="Arial" charset="0"/>
              </a:rPr>
              <a:t> 0 left over, sell for scrap at </a:t>
            </a:r>
            <a:r>
              <a:rPr lang="en-US" i="1">
                <a:latin typeface="Arial" charset="0"/>
              </a:rPr>
              <a:t>s</a:t>
            </a:r>
            <a:r>
              <a:rPr lang="en-US">
                <a:latin typeface="Arial" charset="0"/>
              </a:rPr>
              <a:t> = $0.03 each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If </a:t>
            </a:r>
            <a:r>
              <a:rPr lang="en-US" i="1">
                <a:latin typeface="Arial" charset="0"/>
              </a:rPr>
              <a:t>D</a:t>
            </a:r>
            <a:r>
              <a:rPr lang="en-US">
                <a:latin typeface="Arial" charset="0"/>
              </a:rPr>
              <a:t> &gt;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, sells out (sells all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 copies), no scrap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But missed out on </a:t>
            </a:r>
            <a:r>
              <a:rPr lang="en-US" i="1">
                <a:latin typeface="Arial" charset="0"/>
              </a:rPr>
              <a:t>D</a:t>
            </a:r>
            <a:r>
              <a:rPr lang="en-US">
                <a:latin typeface="Arial" charset="0"/>
              </a:rPr>
              <a:t> –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 &gt; 0 sales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What should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 be?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BDC1D867-D9BE-3C46-9E47-219102C03CE0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48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Simulating with Spreadsheets: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Newsvendor Problem – Formulation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Choose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 to maximize expected profit per 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 too small – sell out, miss $0.45 profit per paper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 too big – have left over, scrap at a loss of $0.52 per paper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Classic operations-research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Many versions, variants, extensions,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Much research on exact solution in certain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But easy to simulate, even in a spreadsheet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Profit in a day, as a function of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i="1">
                <a:latin typeface="Arial" charset="0"/>
              </a:rPr>
              <a:t>W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) = </a:t>
            </a:r>
            <a:r>
              <a:rPr lang="en-US" i="1">
                <a:latin typeface="Arial" charset="0"/>
              </a:rPr>
              <a:t>r</a:t>
            </a:r>
            <a:r>
              <a:rPr lang="en-US">
                <a:latin typeface="Arial" charset="0"/>
              </a:rPr>
              <a:t> min (</a:t>
            </a:r>
            <a:r>
              <a:rPr lang="en-US" i="1">
                <a:latin typeface="Arial" charset="0"/>
              </a:rPr>
              <a:t>D</a:t>
            </a:r>
            <a:r>
              <a:rPr lang="en-US">
                <a:latin typeface="Arial" charset="0"/>
              </a:rPr>
              <a:t>,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) + </a:t>
            </a:r>
            <a:r>
              <a:rPr lang="en-US" i="1">
                <a:latin typeface="Arial" charset="0"/>
              </a:rPr>
              <a:t>s</a:t>
            </a:r>
            <a:r>
              <a:rPr lang="en-US">
                <a:latin typeface="Arial" charset="0"/>
              </a:rPr>
              <a:t> max (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 – </a:t>
            </a:r>
            <a:r>
              <a:rPr lang="en-US" i="1">
                <a:latin typeface="Arial" charset="0"/>
              </a:rPr>
              <a:t>D</a:t>
            </a:r>
            <a:r>
              <a:rPr lang="en-US">
                <a:latin typeface="Arial" charset="0"/>
              </a:rPr>
              <a:t>, 0) – </a:t>
            </a:r>
            <a:r>
              <a:rPr lang="en-US" i="1">
                <a:latin typeface="Arial" charset="0"/>
              </a:rPr>
              <a:t>cq</a:t>
            </a:r>
          </a:p>
          <a:p>
            <a:pPr lvl="1" eaLnBrk="1" hangingPunct="1">
              <a:lnSpc>
                <a:spcPct val="90000"/>
              </a:lnSpc>
            </a:pPr>
            <a:endParaRPr lang="en-US" i="1">
              <a:latin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i="1">
                <a:latin typeface="Arial" charset="0"/>
              </a:rPr>
              <a:t>W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) is a random variable – profit varies from day to day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Arial" charset="0"/>
              </a:rPr>
              <a:t>Maximize E(</a:t>
            </a:r>
            <a:r>
              <a:rPr lang="en-US" i="1">
                <a:latin typeface="Arial" charset="0"/>
              </a:rPr>
              <a:t>W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)) over nonnegative integers </a:t>
            </a:r>
            <a:r>
              <a:rPr lang="en-US" i="1">
                <a:latin typeface="Arial" charset="0"/>
              </a:rPr>
              <a:t>q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2362200" y="5105400"/>
            <a:ext cx="180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0" i="1">
                <a:solidFill>
                  <a:srgbClr val="FF0000"/>
                </a:solidFill>
              </a:rPr>
              <a:t>Sales revenue</a:t>
            </a:r>
          </a:p>
        </p:txBody>
      </p:sp>
      <p:sp>
        <p:nvSpPr>
          <p:cNvPr id="50184" name="Text Box 5"/>
          <p:cNvSpPr txBox="1">
            <a:spLocks noChangeArrowheads="1"/>
          </p:cNvSpPr>
          <p:nvPr/>
        </p:nvSpPr>
        <p:spPr bwMode="auto">
          <a:xfrm>
            <a:off x="5029200" y="5105400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0" i="1">
                <a:solidFill>
                  <a:srgbClr val="FF0000"/>
                </a:solidFill>
              </a:rPr>
              <a:t>Scrap revenue</a:t>
            </a:r>
          </a:p>
        </p:txBody>
      </p:sp>
      <p:sp>
        <p:nvSpPr>
          <p:cNvPr id="50185" name="Text Box 6"/>
          <p:cNvSpPr txBox="1">
            <a:spLocks noChangeArrowheads="1"/>
          </p:cNvSpPr>
          <p:nvPr/>
        </p:nvSpPr>
        <p:spPr bwMode="auto">
          <a:xfrm>
            <a:off x="7467600" y="5105400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0" i="1">
                <a:solidFill>
                  <a:srgbClr val="FF0000"/>
                </a:solidFill>
              </a:rPr>
              <a:t>Cost</a:t>
            </a:r>
          </a:p>
        </p:txBody>
      </p:sp>
      <p:sp>
        <p:nvSpPr>
          <p:cNvPr id="50186" name="AutoShape 7"/>
          <p:cNvSpPr>
            <a:spLocks/>
          </p:cNvSpPr>
          <p:nvPr/>
        </p:nvSpPr>
        <p:spPr bwMode="auto">
          <a:xfrm rot="-5400000">
            <a:off x="3200400" y="4114800"/>
            <a:ext cx="152400" cy="1981200"/>
          </a:xfrm>
          <a:prstGeom prst="leftBrace">
            <a:avLst>
              <a:gd name="adj1" fmla="val 108333"/>
              <a:gd name="adj2" fmla="val 49954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187" name="AutoShape 8"/>
          <p:cNvSpPr>
            <a:spLocks/>
          </p:cNvSpPr>
          <p:nvPr/>
        </p:nvSpPr>
        <p:spPr bwMode="auto">
          <a:xfrm rot="-5400000">
            <a:off x="5829300" y="3771900"/>
            <a:ext cx="152400" cy="2667000"/>
          </a:xfrm>
          <a:prstGeom prst="leftBrace">
            <a:avLst>
              <a:gd name="adj1" fmla="val 145833"/>
              <a:gd name="adj2" fmla="val 49954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AutoShape 9"/>
          <p:cNvSpPr>
            <a:spLocks/>
          </p:cNvSpPr>
          <p:nvPr/>
        </p:nvSpPr>
        <p:spPr bwMode="auto">
          <a:xfrm rot="-5400000">
            <a:off x="7734300" y="4838700"/>
            <a:ext cx="152400" cy="533400"/>
          </a:xfrm>
          <a:prstGeom prst="leftBrace">
            <a:avLst>
              <a:gd name="adj1" fmla="val 29167"/>
              <a:gd name="adj2" fmla="val 49954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B358C349-42CE-D343-AA2D-F3BEC1372AAE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49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Simulating with Spreadsheets: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Newsvendor Problem – Simulation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Set trial value of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, generate demand </a:t>
            </a:r>
            <a:r>
              <a:rPr lang="en-US" i="1">
                <a:latin typeface="Arial" charset="0"/>
              </a:rPr>
              <a:t>D</a:t>
            </a:r>
            <a:r>
              <a:rPr lang="en-US">
                <a:latin typeface="Arial" charset="0"/>
              </a:rPr>
              <a:t>, compute profit for that day</a:t>
            </a:r>
          </a:p>
          <a:p>
            <a:pPr lvl="1" eaLnBrk="1" hangingPunct="1"/>
            <a:r>
              <a:rPr lang="en-US">
                <a:latin typeface="Arial" charset="0"/>
              </a:rPr>
              <a:t>Then repeat this for many days independently, average to estimate E(</a:t>
            </a:r>
            <a:r>
              <a:rPr lang="en-US" i="1">
                <a:latin typeface="Arial" charset="0"/>
              </a:rPr>
              <a:t>W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))</a:t>
            </a:r>
          </a:p>
          <a:p>
            <a:pPr lvl="2" eaLnBrk="1" hangingPunct="1"/>
            <a:r>
              <a:rPr lang="en-US">
                <a:latin typeface="Arial" charset="0"/>
              </a:rPr>
              <a:t>Also get confidence interval, estimate of P(loss), histogram of </a:t>
            </a:r>
            <a:r>
              <a:rPr lang="en-US" i="1">
                <a:latin typeface="Arial" charset="0"/>
              </a:rPr>
              <a:t>W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)</a:t>
            </a:r>
          </a:p>
          <a:p>
            <a:pPr lvl="1" eaLnBrk="1" hangingPunct="1"/>
            <a:r>
              <a:rPr lang="en-US">
                <a:latin typeface="Arial" charset="0"/>
              </a:rPr>
              <a:t>Try for a range of values of </a:t>
            </a:r>
            <a:r>
              <a:rPr lang="en-US" i="1">
                <a:latin typeface="Arial" charset="0"/>
              </a:rPr>
              <a:t>q</a:t>
            </a:r>
          </a:p>
          <a:p>
            <a:pPr eaLnBrk="1" hangingPunct="1"/>
            <a:r>
              <a:rPr lang="en-US">
                <a:latin typeface="Arial" charset="0"/>
              </a:rPr>
              <a:t>Need to generate demand </a:t>
            </a:r>
            <a:r>
              <a:rPr lang="en-US" i="1">
                <a:latin typeface="Arial" charset="0"/>
              </a:rPr>
              <a:t>D</a:t>
            </a:r>
            <a:r>
              <a:rPr lang="en-US">
                <a:latin typeface="Arial" charset="0"/>
              </a:rPr>
              <a:t> = max (</a:t>
            </a:r>
            <a:r>
              <a:rPr lang="en-US">
                <a:latin typeface="Arial" charset="0"/>
                <a:sym typeface="Symbol" charset="0"/>
              </a:rPr>
              <a:t></a:t>
            </a:r>
            <a:r>
              <a:rPr lang="en-US" i="1">
                <a:latin typeface="Arial" charset="0"/>
              </a:rPr>
              <a:t>X</a:t>
            </a:r>
            <a:r>
              <a:rPr lang="en-US">
                <a:latin typeface="Arial" charset="0"/>
                <a:sym typeface="Symbol" charset="0"/>
              </a:rPr>
              <a:t></a:t>
            </a:r>
            <a:r>
              <a:rPr lang="en-US">
                <a:latin typeface="Arial" charset="0"/>
              </a:rPr>
              <a:t>, 0)</a:t>
            </a:r>
          </a:p>
          <a:p>
            <a:pPr lvl="1" eaLnBrk="1" hangingPunct="1"/>
            <a:r>
              <a:rPr lang="en-US">
                <a:latin typeface="Arial" charset="0"/>
              </a:rPr>
              <a:t>So need to generate </a:t>
            </a:r>
            <a:r>
              <a:rPr lang="en-US" i="1">
                <a:latin typeface="Arial" charset="0"/>
              </a:rPr>
              <a:t>X</a:t>
            </a:r>
            <a:r>
              <a:rPr lang="en-US">
                <a:latin typeface="Arial" charset="0"/>
              </a:rPr>
              <a:t> ~ normal (</a:t>
            </a:r>
            <a:r>
              <a:rPr lang="en-US" i="1">
                <a:latin typeface="Symbol" charset="0"/>
              </a:rPr>
              <a:t>m</a:t>
            </a:r>
            <a:r>
              <a:rPr lang="en-US">
                <a:latin typeface="Arial" charset="0"/>
              </a:rPr>
              <a:t> = 135.7, </a:t>
            </a:r>
            <a:r>
              <a:rPr lang="en-US" i="1">
                <a:latin typeface="Symbol" charset="0"/>
              </a:rPr>
              <a:t>s</a:t>
            </a:r>
            <a:r>
              <a:rPr lang="en-US">
                <a:latin typeface="Arial" charset="0"/>
              </a:rPr>
              <a:t> = 27.1)</a:t>
            </a:r>
          </a:p>
          <a:p>
            <a:pPr lvl="1" eaLnBrk="1" hangingPunct="1"/>
            <a:r>
              <a:rPr lang="en-US">
                <a:latin typeface="Arial" charset="0"/>
              </a:rPr>
              <a:t>(Much) ahead – Sec. 12.2, generating random </a:t>
            </a:r>
            <a:r>
              <a:rPr lang="en-US" i="1">
                <a:latin typeface="Arial" charset="0"/>
              </a:rPr>
              <a:t>variates</a:t>
            </a:r>
          </a:p>
          <a:p>
            <a:pPr lvl="1" eaLnBrk="1" hangingPunct="1"/>
            <a:r>
              <a:rPr lang="en-US">
                <a:latin typeface="Arial" charset="0"/>
              </a:rPr>
              <a:t>In this case, generate </a:t>
            </a:r>
            <a:r>
              <a:rPr lang="en-US" i="1">
                <a:latin typeface="Arial" charset="0"/>
              </a:rPr>
              <a:t>X</a:t>
            </a:r>
            <a:r>
              <a:rPr lang="en-US">
                <a:latin typeface="Arial" charset="0"/>
              </a:rPr>
              <a:t> = </a:t>
            </a:r>
            <a:r>
              <a:rPr lang="en-US" b="1">
                <a:latin typeface="Symbol" charset="0"/>
              </a:rPr>
              <a:t>F</a:t>
            </a:r>
            <a:r>
              <a:rPr lang="en-US" i="1" baseline="-25000">
                <a:latin typeface="Symbol" charset="0"/>
              </a:rPr>
              <a:t>m</a:t>
            </a:r>
            <a:r>
              <a:rPr lang="en-US" baseline="-25000">
                <a:latin typeface="Arial" charset="0"/>
              </a:rPr>
              <a:t>,</a:t>
            </a:r>
            <a:r>
              <a:rPr lang="en-US" i="1" baseline="-25000">
                <a:latin typeface="Symbol" charset="0"/>
              </a:rPr>
              <a:t>s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U</a:t>
            </a:r>
            <a:r>
              <a:rPr lang="en-US">
                <a:latin typeface="Arial" charset="0"/>
              </a:rPr>
              <a:t>)</a:t>
            </a:r>
          </a:p>
          <a:p>
            <a:pPr lvl="2" eaLnBrk="1" hangingPunct="1">
              <a:buFontTx/>
              <a:buNone/>
            </a:pPr>
            <a:r>
              <a:rPr lang="en-US" i="1">
                <a:latin typeface="Arial" charset="0"/>
              </a:rPr>
              <a:t>U</a:t>
            </a:r>
            <a:r>
              <a:rPr lang="en-US">
                <a:latin typeface="Arial" charset="0"/>
              </a:rPr>
              <a:t> is a random number distributed uniformly on [0, 1] (Sec. 12.1)</a:t>
            </a:r>
          </a:p>
          <a:p>
            <a:pPr lvl="2" eaLnBrk="1" hangingPunct="1">
              <a:buFontTx/>
              <a:buNone/>
            </a:pPr>
            <a:r>
              <a:rPr lang="en-US" b="1">
                <a:latin typeface="Symbol" charset="0"/>
              </a:rPr>
              <a:t>F</a:t>
            </a:r>
            <a:r>
              <a:rPr lang="en-US" i="1" baseline="-25000">
                <a:latin typeface="Symbol" charset="0"/>
              </a:rPr>
              <a:t>m</a:t>
            </a:r>
            <a:r>
              <a:rPr lang="en-US" baseline="-25000">
                <a:latin typeface="Arial" charset="0"/>
              </a:rPr>
              <a:t>,</a:t>
            </a:r>
            <a:r>
              <a:rPr lang="en-US" i="1" baseline="-25000">
                <a:latin typeface="Symbol" charset="0"/>
              </a:rPr>
              <a:t>s</a:t>
            </a:r>
            <a:r>
              <a:rPr lang="en-US">
                <a:latin typeface="Arial" charset="0"/>
              </a:rPr>
              <a:t> is cumulative distribution function of normal (</a:t>
            </a:r>
            <a:r>
              <a:rPr lang="en-US" i="1">
                <a:latin typeface="Symbol" charset="0"/>
              </a:rPr>
              <a:t>m</a:t>
            </a:r>
            <a:r>
              <a:rPr lang="en-US">
                <a:latin typeface="Arial" charset="0"/>
              </a:rPr>
              <a:t>, </a:t>
            </a:r>
            <a:r>
              <a:rPr lang="en-US" i="1">
                <a:latin typeface="Symbol" charset="0"/>
              </a:rPr>
              <a:t>s</a:t>
            </a:r>
            <a:r>
              <a:rPr lang="en-US">
                <a:latin typeface="Arial" charset="0"/>
              </a:rPr>
              <a:t>) distribution</a:t>
            </a:r>
          </a:p>
        </p:txBody>
      </p:sp>
      <p:sp>
        <p:nvSpPr>
          <p:cNvPr id="51207" name="Text Box 4"/>
          <p:cNvSpPr txBox="1">
            <a:spLocks noChangeArrowheads="1"/>
          </p:cNvSpPr>
          <p:nvPr/>
        </p:nvSpPr>
        <p:spPr bwMode="auto">
          <a:xfrm>
            <a:off x="4648200" y="5106988"/>
            <a:ext cx="427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b="0">
                <a:latin typeface="Times New Roman" charset="0"/>
                <a:cs typeface="Times New Roman" charset="0"/>
              </a:rPr>
              <a:t></a:t>
            </a:r>
            <a:r>
              <a:rPr lang="en-US" sz="1600" b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4A945A9F-74DA-DD43-9B60-10FF5760571B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5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Goals of Study: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Output Performance Measures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</a:rPr>
              <a:t>Total production</a:t>
            </a:r>
            <a:r>
              <a:rPr lang="en-US">
                <a:latin typeface="Arial" charset="0"/>
              </a:rPr>
              <a:t> of parts over run (</a:t>
            </a:r>
            <a:r>
              <a:rPr lang="en-US" i="1">
                <a:latin typeface="Arial" charset="0"/>
              </a:rPr>
              <a:t>P</a:t>
            </a:r>
            <a:r>
              <a:rPr lang="en-US">
                <a:latin typeface="Arial" charset="0"/>
              </a:rPr>
              <a:t>)</a:t>
            </a:r>
          </a:p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</a:rPr>
              <a:t>Average waiting time</a:t>
            </a:r>
            <a:r>
              <a:rPr lang="en-US">
                <a:latin typeface="Arial" charset="0"/>
              </a:rPr>
              <a:t> of parts in queue: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</a:rPr>
              <a:t>Maximum waiting time</a:t>
            </a:r>
            <a:r>
              <a:rPr lang="en-US">
                <a:latin typeface="Arial" charset="0"/>
              </a:rPr>
              <a:t> of parts in queue: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2362200" y="2362200"/>
            <a:ext cx="6781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800" b="1" i="1">
                <a:latin typeface="Arial" charset="0"/>
              </a:rPr>
              <a:t>N</a:t>
            </a:r>
            <a:r>
              <a:rPr lang="en-US" sz="2800" b="1">
                <a:latin typeface="Arial" charset="0"/>
              </a:rPr>
              <a:t> = no. of parts completing queue wait</a:t>
            </a:r>
          </a:p>
          <a:p>
            <a:pPr eaLnBrk="0" hangingPunct="0"/>
            <a:r>
              <a:rPr lang="en-US" sz="2800" b="1" i="1">
                <a:latin typeface="Arial" charset="0"/>
              </a:rPr>
              <a:t>WQ</a:t>
            </a:r>
            <a:r>
              <a:rPr lang="en-US" sz="2800" b="1" i="1" baseline="-25000">
                <a:latin typeface="Arial" charset="0"/>
              </a:rPr>
              <a:t>i</a:t>
            </a:r>
            <a:r>
              <a:rPr lang="en-US" sz="2800" b="1">
                <a:latin typeface="Arial" charset="0"/>
              </a:rPr>
              <a:t> = waiting time in queue of </a:t>
            </a:r>
            <a:r>
              <a:rPr lang="en-US" sz="2800" b="1" i="1">
                <a:latin typeface="Arial" charset="0"/>
              </a:rPr>
              <a:t>i</a:t>
            </a:r>
            <a:r>
              <a:rPr lang="en-US" sz="2800" b="1">
                <a:latin typeface="Arial" charset="0"/>
              </a:rPr>
              <a:t>th part</a:t>
            </a:r>
          </a:p>
          <a:p>
            <a:pPr eaLnBrk="0" hangingPunct="0"/>
            <a:r>
              <a:rPr lang="en-US" sz="2800" b="1">
                <a:latin typeface="Arial" charset="0"/>
              </a:rPr>
              <a:t>Know:  </a:t>
            </a:r>
            <a:r>
              <a:rPr lang="en-US" sz="2800" b="1" i="1">
                <a:latin typeface="Arial" charset="0"/>
              </a:rPr>
              <a:t>WQ</a:t>
            </a:r>
            <a:r>
              <a:rPr lang="en-US" sz="2800" b="1" baseline="-25000">
                <a:latin typeface="Arial" charset="0"/>
              </a:rPr>
              <a:t>1</a:t>
            </a:r>
            <a:r>
              <a:rPr lang="en-US" sz="2800" b="1">
                <a:latin typeface="Arial" charset="0"/>
              </a:rPr>
              <a:t> = 0 (why?)</a:t>
            </a:r>
          </a:p>
          <a:p>
            <a:pPr eaLnBrk="0" hangingPunct="0"/>
            <a:r>
              <a:rPr lang="en-US" sz="2800" b="1">
                <a:latin typeface="Arial" charset="0"/>
              </a:rPr>
              <a:t>	    </a:t>
            </a:r>
            <a:r>
              <a:rPr lang="en-US" sz="2800" b="1" i="1">
                <a:latin typeface="Arial" charset="0"/>
              </a:rPr>
              <a:t>N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 u="sng">
                <a:latin typeface="Arial" charset="0"/>
              </a:rPr>
              <a:t>&gt;</a:t>
            </a:r>
            <a:r>
              <a:rPr lang="en-US" sz="2800" b="1">
                <a:latin typeface="Arial" charset="0"/>
              </a:rPr>
              <a:t> 1 (why?)</a:t>
            </a:r>
          </a:p>
        </p:txBody>
      </p:sp>
      <p:graphicFrame>
        <p:nvGraphicFramePr>
          <p:cNvPr id="6152" name="Object 1024"/>
          <p:cNvGraphicFramePr>
            <a:graphicFrameLocks noChangeAspect="1"/>
          </p:cNvGraphicFramePr>
          <p:nvPr/>
        </p:nvGraphicFramePr>
        <p:xfrm>
          <a:off x="838200" y="2514600"/>
          <a:ext cx="11176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4" imgW="1117600" imgH="1333500" progId="Equation.3">
                  <p:embed/>
                </p:oleObj>
              </mc:Choice>
              <mc:Fallback>
                <p:oleObj name="Equation" r:id="rId4" imgW="1117600" imgH="13335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11176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025"/>
          <p:cNvGraphicFramePr>
            <a:graphicFrameLocks noChangeAspect="1"/>
          </p:cNvGraphicFramePr>
          <p:nvPr/>
        </p:nvGraphicFramePr>
        <p:xfrm>
          <a:off x="615950" y="4876800"/>
          <a:ext cx="1676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6" imgW="1675673" imgH="723586" progId="Equation.3">
                  <p:embed/>
                </p:oleObj>
              </mc:Choice>
              <mc:Fallback>
                <p:oleObj name="Equation" r:id="rId6" imgW="1675673" imgH="723586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876800"/>
                        <a:ext cx="1676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0FC30924-6FC4-F04B-8BDA-C2CF84EE24F4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50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22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Simulating with Spreadsheets: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Newsvendor Problem – Excel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2743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File </a:t>
            </a:r>
            <a:r>
              <a:rPr lang="en-US">
                <a:latin typeface="Courier New" charset="0"/>
              </a:rPr>
              <a:t>Newsvendor.xls</a:t>
            </a:r>
          </a:p>
          <a:p>
            <a:pPr eaLnBrk="1" hangingPunct="1"/>
            <a:r>
              <a:rPr lang="en-US">
                <a:latin typeface="Arial" charset="0"/>
              </a:rPr>
              <a:t>Input parameters in cells B4 – B8 (blue)</a:t>
            </a:r>
          </a:p>
          <a:p>
            <a:pPr eaLnBrk="1" hangingPunct="1"/>
            <a:r>
              <a:rPr lang="en-US">
                <a:latin typeface="Arial" charset="0"/>
              </a:rPr>
              <a:t>Trial values for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 in row 2 (pink)</a:t>
            </a:r>
          </a:p>
          <a:p>
            <a:pPr eaLnBrk="1" hangingPunct="1"/>
            <a:r>
              <a:rPr lang="en-US">
                <a:latin typeface="Arial" charset="0"/>
              </a:rPr>
              <a:t>Day number (1, 2, ..., 30) in column D</a:t>
            </a:r>
          </a:p>
          <a:p>
            <a:pPr eaLnBrk="1" hangingPunct="1"/>
            <a:r>
              <a:rPr lang="en-US">
                <a:latin typeface="Arial" charset="0"/>
              </a:rPr>
              <a:t>Demands in column E for each day: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Courier New" charset="0"/>
              </a:rPr>
              <a:t>= MAX(ROUND(NORMINV(RAND(), $B$7, $B$8), 0), 0)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</p:txBody>
      </p:sp>
      <p:sp>
        <p:nvSpPr>
          <p:cNvPr id="52231" name="AutoShape 4"/>
          <p:cNvSpPr>
            <a:spLocks/>
          </p:cNvSpPr>
          <p:nvPr/>
        </p:nvSpPr>
        <p:spPr bwMode="auto">
          <a:xfrm rot="-5400000">
            <a:off x="4381500" y="3771900"/>
            <a:ext cx="152400" cy="990600"/>
          </a:xfrm>
          <a:prstGeom prst="leftBrace">
            <a:avLst>
              <a:gd name="adj1" fmla="val 54167"/>
              <a:gd name="adj2" fmla="val 49954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232" name="AutoShape 5"/>
          <p:cNvSpPr>
            <a:spLocks/>
          </p:cNvSpPr>
          <p:nvPr/>
        </p:nvSpPr>
        <p:spPr bwMode="auto">
          <a:xfrm rot="-5400000">
            <a:off x="3048000" y="3657600"/>
            <a:ext cx="152400" cy="1219200"/>
          </a:xfrm>
          <a:prstGeom prst="leftBrace">
            <a:avLst>
              <a:gd name="adj1" fmla="val 66667"/>
              <a:gd name="adj2" fmla="val 49954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233" name="AutoShape 6"/>
          <p:cNvSpPr>
            <a:spLocks/>
          </p:cNvSpPr>
          <p:nvPr/>
        </p:nvSpPr>
        <p:spPr bwMode="auto">
          <a:xfrm rot="-5400000">
            <a:off x="5676900" y="3924300"/>
            <a:ext cx="152400" cy="685800"/>
          </a:xfrm>
          <a:prstGeom prst="leftBrace">
            <a:avLst>
              <a:gd name="adj1" fmla="val 37500"/>
              <a:gd name="adj2" fmla="val 49954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234" name="AutoShape 8"/>
          <p:cNvSpPr>
            <a:spLocks/>
          </p:cNvSpPr>
          <p:nvPr/>
        </p:nvSpPr>
        <p:spPr bwMode="auto">
          <a:xfrm rot="-5400000">
            <a:off x="1752600" y="3810000"/>
            <a:ext cx="152400" cy="914400"/>
          </a:xfrm>
          <a:prstGeom prst="leftBrace">
            <a:avLst>
              <a:gd name="adj1" fmla="val 50000"/>
              <a:gd name="adj2" fmla="val 49954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235" name="AutoShape 9"/>
          <p:cNvSpPr>
            <a:spLocks/>
          </p:cNvSpPr>
          <p:nvPr/>
        </p:nvSpPr>
        <p:spPr bwMode="auto">
          <a:xfrm rot="-5400000">
            <a:off x="6819900" y="3924300"/>
            <a:ext cx="152400" cy="685800"/>
          </a:xfrm>
          <a:prstGeom prst="leftBrace">
            <a:avLst>
              <a:gd name="adj1" fmla="val 37500"/>
              <a:gd name="adj2" fmla="val 49954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236" name="Text Box 10"/>
          <p:cNvSpPr txBox="1">
            <a:spLocks noChangeArrowheads="1"/>
          </p:cNvSpPr>
          <p:nvPr/>
        </p:nvSpPr>
        <p:spPr bwMode="auto">
          <a:xfrm>
            <a:off x="1295400" y="4267200"/>
            <a:ext cx="1050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0" i="1">
                <a:solidFill>
                  <a:srgbClr val="FF0000"/>
                </a:solidFill>
              </a:rPr>
              <a:t>Rounding</a:t>
            </a:r>
          </a:p>
          <a:p>
            <a:pPr algn="ctr"/>
            <a:r>
              <a:rPr lang="en-US" sz="1600" b="0" i="1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52237" name="Text Box 11"/>
          <p:cNvSpPr txBox="1">
            <a:spLocks noChangeArrowheads="1"/>
          </p:cNvSpPr>
          <p:nvPr/>
        </p:nvSpPr>
        <p:spPr bwMode="auto">
          <a:xfrm>
            <a:off x="2819400" y="4267200"/>
            <a:ext cx="63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0" i="1">
                <a:solidFill>
                  <a:srgbClr val="FF0000"/>
                </a:solidFill>
                <a:latin typeface="Symbol" charset="0"/>
              </a:rPr>
              <a:t>F </a:t>
            </a:r>
            <a:r>
              <a:rPr lang="en-US" sz="2000" b="0" baseline="30000">
                <a:solidFill>
                  <a:srgbClr val="FF0000"/>
                </a:solidFill>
                <a:cs typeface="Arial" charset="0"/>
              </a:rPr>
              <a:t></a:t>
            </a:r>
            <a:r>
              <a:rPr lang="en-US" sz="2000" b="0" baseline="30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238" name="Text Box 12"/>
          <p:cNvSpPr txBox="1">
            <a:spLocks noChangeArrowheads="1"/>
          </p:cNvSpPr>
          <p:nvPr/>
        </p:nvSpPr>
        <p:spPr bwMode="auto">
          <a:xfrm>
            <a:off x="3657600" y="4343400"/>
            <a:ext cx="1619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0" i="1">
                <a:solidFill>
                  <a:srgbClr val="FF0000"/>
                </a:solidFill>
              </a:rPr>
              <a:t>U(0, 1)</a:t>
            </a:r>
          </a:p>
          <a:p>
            <a:pPr algn="ctr"/>
            <a:r>
              <a:rPr lang="en-US" sz="1600" b="0" i="1">
                <a:solidFill>
                  <a:srgbClr val="FF0000"/>
                </a:solidFill>
              </a:rPr>
              <a:t>random number</a:t>
            </a:r>
          </a:p>
        </p:txBody>
      </p:sp>
      <p:sp>
        <p:nvSpPr>
          <p:cNvPr id="52239" name="Text Box 13"/>
          <p:cNvSpPr txBox="1">
            <a:spLocks noChangeArrowheads="1"/>
          </p:cNvSpPr>
          <p:nvPr/>
        </p:nvSpPr>
        <p:spPr bwMode="auto">
          <a:xfrm>
            <a:off x="5562600" y="4267200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0" i="1">
                <a:solidFill>
                  <a:srgbClr val="FF0000"/>
                </a:solidFill>
                <a:latin typeface="Symbol" charset="0"/>
              </a:rPr>
              <a:t>m</a:t>
            </a:r>
            <a:endParaRPr lang="en-US" sz="2000" b="0" baseline="30000">
              <a:solidFill>
                <a:srgbClr val="FF0000"/>
              </a:solidFill>
            </a:endParaRPr>
          </a:p>
        </p:txBody>
      </p:sp>
      <p:sp>
        <p:nvSpPr>
          <p:cNvPr id="52240" name="Text Box 14"/>
          <p:cNvSpPr txBox="1">
            <a:spLocks noChangeArrowheads="1"/>
          </p:cNvSpPr>
          <p:nvPr/>
        </p:nvSpPr>
        <p:spPr bwMode="auto">
          <a:xfrm>
            <a:off x="6705600" y="4267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0" i="1">
                <a:solidFill>
                  <a:srgbClr val="FF0000"/>
                </a:solidFill>
                <a:latin typeface="Symbol" charset="0"/>
              </a:rPr>
              <a:t>s</a:t>
            </a:r>
            <a:endParaRPr lang="en-US" sz="2000" b="0" baseline="30000">
              <a:solidFill>
                <a:srgbClr val="FF0000"/>
              </a:solidFill>
            </a:endParaRPr>
          </a:p>
        </p:txBody>
      </p:sp>
      <p:sp>
        <p:nvSpPr>
          <p:cNvPr id="52241" name="AutoShape 15"/>
          <p:cNvSpPr>
            <a:spLocks/>
          </p:cNvSpPr>
          <p:nvPr/>
        </p:nvSpPr>
        <p:spPr bwMode="auto">
          <a:xfrm rot="-5400000">
            <a:off x="4800600" y="2667000"/>
            <a:ext cx="228600" cy="4648200"/>
          </a:xfrm>
          <a:prstGeom prst="leftBrace">
            <a:avLst>
              <a:gd name="adj1" fmla="val 169444"/>
              <a:gd name="adj2" fmla="val 49954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242" name="Text Box 16"/>
          <p:cNvSpPr txBox="1">
            <a:spLocks noChangeArrowheads="1"/>
          </p:cNvSpPr>
          <p:nvPr/>
        </p:nvSpPr>
        <p:spPr bwMode="auto">
          <a:xfrm>
            <a:off x="4038600" y="5029200"/>
            <a:ext cx="172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b="0" i="1">
                <a:solidFill>
                  <a:schemeClr val="accent2"/>
                </a:solidFill>
              </a:rPr>
              <a:t>X ~ normal (</a:t>
            </a:r>
            <a:r>
              <a:rPr lang="en-US" sz="1600" b="0" i="1">
                <a:solidFill>
                  <a:schemeClr val="accent2"/>
                </a:solidFill>
                <a:latin typeface="Symbol" charset="0"/>
              </a:rPr>
              <a:t>m</a:t>
            </a:r>
            <a:r>
              <a:rPr lang="en-US" sz="1600" b="0" i="1">
                <a:solidFill>
                  <a:schemeClr val="accent2"/>
                </a:solidFill>
              </a:rPr>
              <a:t>, </a:t>
            </a:r>
            <a:r>
              <a:rPr lang="en-US" sz="1600" b="0" i="1">
                <a:solidFill>
                  <a:schemeClr val="accent2"/>
                </a:solidFill>
                <a:latin typeface="Symbol" charset="0"/>
              </a:rPr>
              <a:t>s</a:t>
            </a:r>
            <a:r>
              <a:rPr lang="en-US" sz="1600" b="0" i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2243" name="AutoShape 19"/>
          <p:cNvSpPr>
            <a:spLocks/>
          </p:cNvSpPr>
          <p:nvPr/>
        </p:nvSpPr>
        <p:spPr bwMode="auto">
          <a:xfrm>
            <a:off x="5867400" y="5334000"/>
            <a:ext cx="1143000" cy="838200"/>
          </a:xfrm>
          <a:prstGeom prst="accentCallout2">
            <a:avLst>
              <a:gd name="adj1" fmla="val 13634"/>
              <a:gd name="adj2" fmla="val 106667"/>
              <a:gd name="adj3" fmla="val 13634"/>
              <a:gd name="adj4" fmla="val 120972"/>
              <a:gd name="adj5" fmla="val -142801"/>
              <a:gd name="adj6" fmla="val 17194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r>
              <a:rPr lang="en-US" sz="1600" i="1">
                <a:solidFill>
                  <a:srgbClr val="FF0000"/>
                </a:solidFill>
                <a:latin typeface="Arial" charset="0"/>
              </a:rPr>
              <a:t>Round to nearest</a:t>
            </a:r>
          </a:p>
          <a:p>
            <a:pPr algn="r"/>
            <a:r>
              <a:rPr lang="en-US" sz="1600" i="1">
                <a:solidFill>
                  <a:srgbClr val="FF0000"/>
                </a:solidFill>
                <a:latin typeface="Arial" charset="0"/>
              </a:rPr>
              <a:t>integer</a:t>
            </a:r>
          </a:p>
        </p:txBody>
      </p:sp>
      <p:sp>
        <p:nvSpPr>
          <p:cNvPr id="52244" name="AutoShape 20"/>
          <p:cNvSpPr>
            <a:spLocks/>
          </p:cNvSpPr>
          <p:nvPr/>
        </p:nvSpPr>
        <p:spPr bwMode="auto">
          <a:xfrm flipH="1">
            <a:off x="7162800" y="5713413"/>
            <a:ext cx="1143000" cy="687387"/>
          </a:xfrm>
          <a:prstGeom prst="accentCallout2">
            <a:avLst>
              <a:gd name="adj1" fmla="val 16625"/>
              <a:gd name="adj2" fmla="val -6667"/>
              <a:gd name="adj3" fmla="val 16625"/>
              <a:gd name="adj4" fmla="val -10278"/>
              <a:gd name="adj5" fmla="val -228407"/>
              <a:gd name="adj6" fmla="val -2319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r>
              <a:rPr lang="en-US" sz="1600" i="1">
                <a:solidFill>
                  <a:srgbClr val="FF0000"/>
                </a:solidFill>
                <a:latin typeface="Arial" charset="0"/>
              </a:rPr>
              <a:t>MAX 2nd</a:t>
            </a:r>
          </a:p>
          <a:p>
            <a:pPr algn="r"/>
            <a:r>
              <a:rPr lang="en-US" sz="1600" i="1">
                <a:solidFill>
                  <a:srgbClr val="FF0000"/>
                </a:solidFill>
                <a:latin typeface="Arial" charset="0"/>
              </a:rPr>
              <a:t>argument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3276600" y="5638800"/>
            <a:ext cx="2133600" cy="8255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latin typeface="Courier New" charset="0"/>
              </a:rPr>
              <a:t>$</a:t>
            </a:r>
            <a:r>
              <a:rPr lang="en-US" sz="1600" b="0" i="1"/>
              <a:t> pins down following column or row when copying formula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762000" y="5105400"/>
            <a:ext cx="1981200" cy="8255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latin typeface="Courier New" charset="0"/>
              </a:rPr>
              <a:t>RAND()</a:t>
            </a:r>
            <a:r>
              <a:rPr lang="en-US" sz="1600" b="0" i="1"/>
              <a:t> is “volatile” so regenerates on any edit, or F9 key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75DF06BD-5203-6C45-832C-5C9AD0D0F2C1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51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Simulating with Spreadsheets: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Newsvendor Problem – Excel</a:t>
            </a:r>
            <a:r>
              <a:rPr lang="en-US" sz="3200">
                <a:latin typeface="Arial" charset="0"/>
              </a:rPr>
              <a:t> </a:t>
            </a:r>
            <a:r>
              <a:rPr lang="en-US" sz="1600">
                <a:latin typeface="Arial" charset="0"/>
              </a:rPr>
              <a:t>(cont’d.)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For each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“Sold” column: number of papers sold that day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“Scrap” column: number of papers scrapped that day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“Profit” column: profit (+, </a:t>
            </a:r>
            <a:r>
              <a:rPr lang="en-US">
                <a:latin typeface="Times New Roman" charset="0"/>
                <a:cs typeface="Times New Roman" charset="0"/>
              </a:rPr>
              <a:t>–</a:t>
            </a:r>
            <a:r>
              <a:rPr lang="en-US">
                <a:latin typeface="Arial" charset="0"/>
              </a:rPr>
              <a:t>, 0) that day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Placement of “</a:t>
            </a:r>
            <a:r>
              <a:rPr lang="en-US" b="1">
                <a:latin typeface="Courier New" charset="0"/>
              </a:rPr>
              <a:t>$</a:t>
            </a:r>
            <a:r>
              <a:rPr lang="en-US">
                <a:latin typeface="Arial" charset="0"/>
              </a:rPr>
              <a:t>” in formulas to facilitate copying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At bottom of “Profit” columns (green):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Average profit over 30 days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Half-width of 95% confidence interval on E(</a:t>
            </a:r>
            <a:r>
              <a:rPr lang="en-US" i="1">
                <a:latin typeface="Arial" charset="0"/>
              </a:rPr>
              <a:t>W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))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Value 2.045 is upper 0.975 critical point of </a:t>
            </a: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distribution with 29 d.f.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Plot confidence intervals as “</a:t>
            </a:r>
            <a:r>
              <a:rPr lang="en-US" sz="2400">
                <a:latin typeface="Courier New" charset="0"/>
              </a:rPr>
              <a:t>I</a:t>
            </a:r>
            <a:r>
              <a:rPr lang="en-US">
                <a:latin typeface="Arial" charset="0"/>
              </a:rPr>
              <a:t>-beams” on left 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Estimate of P(</a:t>
            </a:r>
            <a:r>
              <a:rPr lang="en-US" i="1">
                <a:latin typeface="Arial" charset="0"/>
              </a:rPr>
              <a:t>W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) &lt; 0)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Uses </a:t>
            </a:r>
            <a:r>
              <a:rPr lang="en-US" b="1">
                <a:latin typeface="Courier New" charset="0"/>
              </a:rPr>
              <a:t>COUNTIF</a:t>
            </a:r>
            <a:r>
              <a:rPr lang="en-US">
                <a:latin typeface="Arial" charset="0"/>
              </a:rPr>
              <a:t> function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Histograms of </a:t>
            </a:r>
            <a:r>
              <a:rPr lang="en-US" i="1">
                <a:latin typeface="Arial" charset="0"/>
              </a:rPr>
              <a:t>W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) at bottom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Vertical red line at 0, separates profits, losses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D68EED65-363F-1B46-A8F1-385E0C2A5332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52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Simulating with Spreadsheets: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Newsvendor Problem – Results</a:t>
            </a:r>
            <a:endParaRPr lang="en-US" sz="1600">
              <a:latin typeface="Arial" charset="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Fine point – used same daily demands (column E) for each day, across all trial values of </a:t>
            </a:r>
            <a:r>
              <a:rPr lang="en-US" i="1">
                <a:latin typeface="Arial" charset="0"/>
              </a:rPr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Would have been valid to generate them independently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Why is it better to use same demands for all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Best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 is about 140, maybe a little less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Randomness in all results (tap F9 key)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All demands, profits, graphics change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Confidence-interval, histogram plots change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Reminder that these are random outputs, random plots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Higher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 </a:t>
            </a:r>
            <a:r>
              <a:rPr lang="en-US" b="1">
                <a:latin typeface="Arial" charset="0"/>
                <a:sym typeface="Symbol" charset="0"/>
              </a:rPr>
              <a:t></a:t>
            </a:r>
            <a:r>
              <a:rPr lang="en-US">
                <a:latin typeface="Arial" charset="0"/>
              </a:rPr>
              <a:t> more variability in profit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Histograms at bottom are wider for larger </a:t>
            </a:r>
            <a:r>
              <a:rPr lang="en-US" i="1">
                <a:latin typeface="Arial" charset="0"/>
              </a:rPr>
              <a:t>q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Higher chance of both large profits, but higher chance of loss, too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Risk/return tradeoff can be quantified – risk taker vs. risk-averse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43C88EBC-7516-3748-8D4C-0962BF11EDBC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53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Simulating with Spreadsheets: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Single-Server Queue – Setup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Like hand simulation, but:</a:t>
            </a:r>
          </a:p>
          <a:p>
            <a:pPr lvl="1" eaLnBrk="1" hangingPunct="1"/>
            <a:r>
              <a:rPr lang="en-US">
                <a:latin typeface="Arial" charset="0"/>
              </a:rPr>
              <a:t>Interarrival times ~ exponential with mean 1/</a:t>
            </a:r>
            <a:r>
              <a:rPr lang="en-US" i="1">
                <a:latin typeface="Symbol" charset="0"/>
              </a:rPr>
              <a:t>l</a:t>
            </a:r>
            <a:r>
              <a:rPr lang="en-US">
                <a:latin typeface="Arial" charset="0"/>
              </a:rPr>
              <a:t> = 1.6 min.</a:t>
            </a:r>
          </a:p>
          <a:p>
            <a:pPr lvl="1" eaLnBrk="1" hangingPunct="1"/>
            <a:r>
              <a:rPr lang="en-US">
                <a:latin typeface="Arial" charset="0"/>
              </a:rPr>
              <a:t>Service times ~ uniform on [</a:t>
            </a:r>
            <a:r>
              <a:rPr lang="en-US" i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, </a:t>
            </a:r>
            <a:r>
              <a:rPr lang="en-US" i="1">
                <a:latin typeface="Arial" charset="0"/>
              </a:rPr>
              <a:t>b</a:t>
            </a:r>
            <a:r>
              <a:rPr lang="en-US">
                <a:latin typeface="Arial" charset="0"/>
              </a:rPr>
              <a:t>] = [0.27, 2.29] min.</a:t>
            </a:r>
          </a:p>
          <a:p>
            <a:pPr lvl="1" eaLnBrk="1" hangingPunct="1"/>
            <a:r>
              <a:rPr lang="en-US">
                <a:latin typeface="Arial" charset="0"/>
              </a:rPr>
              <a:t>Stop when 50</a:t>
            </a:r>
            <a:r>
              <a:rPr lang="en-US" baseline="30000">
                <a:latin typeface="Arial" charset="0"/>
              </a:rPr>
              <a:t>th</a:t>
            </a:r>
            <a:r>
              <a:rPr lang="en-US">
                <a:latin typeface="Arial" charset="0"/>
              </a:rPr>
              <a:t> waiting time in queue is observed</a:t>
            </a:r>
          </a:p>
          <a:p>
            <a:pPr lvl="2" eaLnBrk="1" hangingPunct="1"/>
            <a:r>
              <a:rPr lang="en-US">
                <a:latin typeface="Arial" charset="0"/>
              </a:rPr>
              <a:t>i.e., when 50</a:t>
            </a:r>
            <a:r>
              <a:rPr lang="en-US" baseline="30000">
                <a:latin typeface="Arial" charset="0"/>
              </a:rPr>
              <a:t>th</a:t>
            </a:r>
            <a:r>
              <a:rPr lang="en-US">
                <a:latin typeface="Arial" charset="0"/>
              </a:rPr>
              <a:t> customer </a:t>
            </a:r>
            <a:r>
              <a:rPr lang="en-US" i="1">
                <a:latin typeface="Arial" charset="0"/>
              </a:rPr>
              <a:t>begins</a:t>
            </a:r>
            <a:r>
              <a:rPr lang="en-US">
                <a:latin typeface="Arial" charset="0"/>
              </a:rPr>
              <a:t> service, not exits system</a:t>
            </a:r>
          </a:p>
          <a:p>
            <a:pPr eaLnBrk="1" hangingPunct="1"/>
            <a:r>
              <a:rPr lang="en-US">
                <a:latin typeface="Arial" charset="0"/>
              </a:rPr>
              <a:t>Watch waiting times in queue </a:t>
            </a:r>
            <a:r>
              <a:rPr lang="en-US" i="1">
                <a:latin typeface="Arial" charset="0"/>
              </a:rPr>
              <a:t>WQ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 </a:t>
            </a:r>
            <a:r>
              <a:rPr lang="en-US" i="1">
                <a:latin typeface="Arial" charset="0"/>
              </a:rPr>
              <a:t>WQ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, ..., </a:t>
            </a:r>
            <a:r>
              <a:rPr lang="en-US" i="1">
                <a:latin typeface="Arial" charset="0"/>
              </a:rPr>
              <a:t>WQ</a:t>
            </a:r>
            <a:r>
              <a:rPr lang="en-US" baseline="-25000">
                <a:latin typeface="Arial" charset="0"/>
              </a:rPr>
              <a:t>50</a:t>
            </a:r>
          </a:p>
          <a:p>
            <a:pPr lvl="1" eaLnBrk="1" hangingPunct="1"/>
            <a:r>
              <a:rPr lang="en-US">
                <a:latin typeface="Arial" charset="0"/>
              </a:rPr>
              <a:t>Important – not watching anything else, unlike before</a:t>
            </a:r>
          </a:p>
          <a:p>
            <a:pPr eaLnBrk="1" hangingPunct="1"/>
            <a:r>
              <a:rPr lang="en-US" i="1">
                <a:latin typeface="Arial" charset="0"/>
              </a:rPr>
              <a:t>S</a:t>
            </a:r>
            <a:r>
              <a:rPr lang="en-US" i="1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= service time of customer </a:t>
            </a:r>
            <a:r>
              <a:rPr lang="en-US" i="1">
                <a:latin typeface="Arial" charset="0"/>
              </a:rPr>
              <a:t>i</a:t>
            </a:r>
            <a:r>
              <a:rPr lang="en-US">
                <a:latin typeface="Arial" charset="0"/>
              </a:rPr>
              <a:t>,</a:t>
            </a:r>
            <a:br>
              <a:rPr lang="en-US">
                <a:latin typeface="Arial" charset="0"/>
              </a:rPr>
            </a:br>
            <a:r>
              <a:rPr lang="en-US" i="1">
                <a:latin typeface="Arial" charset="0"/>
              </a:rPr>
              <a:t>A</a:t>
            </a:r>
            <a:r>
              <a:rPr lang="en-US" i="1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= interarrival time between custs. </a:t>
            </a:r>
            <a:r>
              <a:rPr lang="en-US" i="1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– 1 and </a:t>
            </a:r>
            <a:r>
              <a:rPr lang="en-US" i="1">
                <a:latin typeface="Arial" charset="0"/>
              </a:rPr>
              <a:t>i</a:t>
            </a:r>
          </a:p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</a:rPr>
              <a:t>Lindley’s recursion</a:t>
            </a:r>
            <a:r>
              <a:rPr lang="en-US">
                <a:latin typeface="Arial" charset="0"/>
              </a:rPr>
              <a:t> (1952):  Initialize </a:t>
            </a:r>
            <a:r>
              <a:rPr lang="en-US" i="1">
                <a:latin typeface="Arial" charset="0"/>
              </a:rPr>
              <a:t>WQ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 = 0,</a:t>
            </a:r>
          </a:p>
          <a:p>
            <a:pPr algn="ctr" eaLnBrk="1" hangingPunct="1">
              <a:buFontTx/>
              <a:buNone/>
            </a:pPr>
            <a:r>
              <a:rPr lang="en-US" i="1">
                <a:latin typeface="Arial" charset="0"/>
              </a:rPr>
              <a:t>WQ</a:t>
            </a:r>
            <a:r>
              <a:rPr lang="en-US" i="1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= max (</a:t>
            </a:r>
            <a:r>
              <a:rPr lang="en-US" i="1">
                <a:latin typeface="Arial" charset="0"/>
              </a:rPr>
              <a:t>WQ</a:t>
            </a:r>
            <a:r>
              <a:rPr lang="en-US" i="1" baseline="-25000">
                <a:latin typeface="Arial" charset="0"/>
              </a:rPr>
              <a:t>i</a:t>
            </a:r>
            <a:r>
              <a:rPr lang="en-US" baseline="-25000">
                <a:latin typeface="Arial" charset="0"/>
              </a:rPr>
              <a:t> – 1</a:t>
            </a:r>
            <a:r>
              <a:rPr lang="en-US">
                <a:latin typeface="Arial" charset="0"/>
              </a:rPr>
              <a:t> + </a:t>
            </a:r>
            <a:r>
              <a:rPr lang="en-US" i="1">
                <a:latin typeface="Arial" charset="0"/>
              </a:rPr>
              <a:t>S</a:t>
            </a:r>
            <a:r>
              <a:rPr lang="en-US" i="1" baseline="-25000">
                <a:latin typeface="Arial" charset="0"/>
              </a:rPr>
              <a:t>i</a:t>
            </a:r>
            <a:r>
              <a:rPr lang="en-US" baseline="-25000">
                <a:latin typeface="Arial" charset="0"/>
              </a:rPr>
              <a:t> – 1</a:t>
            </a:r>
            <a:r>
              <a:rPr lang="en-US">
                <a:latin typeface="Arial" charset="0"/>
              </a:rPr>
              <a:t> – </a:t>
            </a:r>
            <a:r>
              <a:rPr lang="en-US" i="1">
                <a:latin typeface="Arial" charset="0"/>
              </a:rPr>
              <a:t>A</a:t>
            </a:r>
            <a:r>
              <a:rPr lang="en-US" i="1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, 0), </a:t>
            </a:r>
            <a:r>
              <a:rPr lang="en-US" i="1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= 2, 3, ...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C3B744F6-C48D-CD4B-858F-4D0F165BB89E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54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Simulating with Spreadsheets: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Single-Server Queue – Simulation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Need to generate random variates:  let </a:t>
            </a:r>
            <a:r>
              <a:rPr lang="en-US" i="1">
                <a:latin typeface="Arial" charset="0"/>
              </a:rPr>
              <a:t>U</a:t>
            </a:r>
            <a:r>
              <a:rPr lang="en-US">
                <a:latin typeface="Arial" charset="0"/>
              </a:rPr>
              <a:t> ~ U[0, 1]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Exponential (mean 1/</a:t>
            </a:r>
            <a:r>
              <a:rPr lang="en-US" i="1">
                <a:latin typeface="Symbol" charset="0"/>
              </a:rPr>
              <a:t>l</a:t>
            </a:r>
            <a:r>
              <a:rPr lang="en-US">
                <a:latin typeface="Arial" charset="0"/>
              </a:rPr>
              <a:t>):	</a:t>
            </a:r>
            <a:r>
              <a:rPr lang="en-US" i="1">
                <a:latin typeface="Arial" charset="0"/>
              </a:rPr>
              <a:t>A</a:t>
            </a:r>
            <a:r>
              <a:rPr lang="en-US" i="1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= –(1/</a:t>
            </a:r>
            <a:r>
              <a:rPr lang="en-US" i="1">
                <a:latin typeface="Symbol" charset="0"/>
              </a:rPr>
              <a:t>l</a:t>
            </a:r>
            <a:r>
              <a:rPr lang="en-US">
                <a:latin typeface="Arial" charset="0"/>
              </a:rPr>
              <a:t>) ln(1 – </a:t>
            </a:r>
            <a:r>
              <a:rPr lang="en-US" i="1">
                <a:latin typeface="Arial" charset="0"/>
              </a:rPr>
              <a:t>U</a:t>
            </a:r>
            <a:r>
              <a:rPr lang="en-US">
                <a:latin typeface="Arial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Uniform on [</a:t>
            </a:r>
            <a:r>
              <a:rPr lang="en-US" i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, </a:t>
            </a:r>
            <a:r>
              <a:rPr lang="en-US" i="1">
                <a:latin typeface="Arial" charset="0"/>
              </a:rPr>
              <a:t>b</a:t>
            </a:r>
            <a:r>
              <a:rPr lang="en-US">
                <a:latin typeface="Arial" charset="0"/>
              </a:rPr>
              <a:t>]:		</a:t>
            </a:r>
            <a:r>
              <a:rPr lang="en-US" i="1">
                <a:latin typeface="Arial" charset="0"/>
              </a:rPr>
              <a:t>S</a:t>
            </a:r>
            <a:r>
              <a:rPr lang="en-US" i="1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= </a:t>
            </a:r>
            <a:r>
              <a:rPr lang="en-US" i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 + (</a:t>
            </a:r>
            <a:r>
              <a:rPr lang="en-US" i="1">
                <a:latin typeface="Arial" charset="0"/>
              </a:rPr>
              <a:t>b</a:t>
            </a:r>
            <a:r>
              <a:rPr lang="en-US">
                <a:latin typeface="Arial" charset="0"/>
              </a:rPr>
              <a:t> – </a:t>
            </a:r>
            <a:r>
              <a:rPr lang="en-US" i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) </a:t>
            </a:r>
            <a:r>
              <a:rPr lang="en-US" i="1">
                <a:latin typeface="Arial" charset="0"/>
              </a:rPr>
              <a:t>U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File </a:t>
            </a:r>
            <a:r>
              <a:rPr lang="en-US">
                <a:latin typeface="Courier New" charset="0"/>
              </a:rPr>
              <a:t>MU1.xls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Input parameters in cells B4 – B6 (blue)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Some theoretical outputs in cells B8 – B10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Customer number (</a:t>
            </a:r>
            <a:r>
              <a:rPr lang="en-US" i="1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= 1, 2, ..., 50) in column D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Five IID replications (three columns for each)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IA = interarrival times, S = service times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WQ = waiting times in queue (plot, thin curves)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First one initialized to 0, remainder use Lindley’s recursion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Curves rise from 0, variation increases toward right</a:t>
            </a:r>
          </a:p>
          <a:p>
            <a:pPr lvl="2" eaLnBrk="1" hangingPunct="1">
              <a:lnSpc>
                <a:spcPct val="80000"/>
              </a:lnSpc>
            </a:pPr>
            <a:r>
              <a:rPr lang="en-US">
                <a:latin typeface="Arial" charset="0"/>
              </a:rPr>
              <a:t>Creates positive autocorrelation down WQ columns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Curves have less abrupt jumps than if </a:t>
            </a:r>
            <a:r>
              <a:rPr lang="en-US" i="1">
                <a:latin typeface="Arial" charset="0"/>
              </a:rPr>
              <a:t>WQ</a:t>
            </a:r>
            <a:r>
              <a:rPr lang="en-US" i="1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’s were independent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A64352C5-F7FC-5040-81E1-A8F963EF2494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55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Simulating with Spreadsheets: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Single-Server Queue – Results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Column averages (green)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Average interarrival, service times close to expectations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Average </a:t>
            </a:r>
            <a:r>
              <a:rPr lang="en-US" i="1">
                <a:latin typeface="Arial" charset="0"/>
              </a:rPr>
              <a:t>WQ</a:t>
            </a:r>
            <a:r>
              <a:rPr lang="en-US" i="1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within each replication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Not too far from steady-state expectation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Considerable variation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Many are below it (why?)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Cross-replication (by customer) averages (green)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Column T, thick line in plot to dampen noise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Why no sample variance, histograms of </a:t>
            </a:r>
            <a:r>
              <a:rPr lang="en-US" i="1">
                <a:latin typeface="Arial" charset="0"/>
              </a:rPr>
              <a:t>WQ</a:t>
            </a:r>
            <a:r>
              <a:rPr lang="en-US" i="1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’s?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Could have computed both, as in newsvendor; two issues: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Nonstationarity – what is a “typical” </a:t>
            </a:r>
            <a:r>
              <a:rPr lang="en-US" i="1">
                <a:latin typeface="Arial" charset="0"/>
              </a:rPr>
              <a:t>WQ</a:t>
            </a:r>
            <a:r>
              <a:rPr lang="en-US" i="1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here?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Autocorrelation – biases variance estimate, may bias histogram if run is not “long enough”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C88BEE4A-FBD7-3B4D-A4C3-2201F08D89D1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56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Simulating with Spreadsheets: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Recap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Popular for static models</a:t>
            </a:r>
          </a:p>
          <a:p>
            <a:pPr lvl="1" eaLnBrk="1" hangingPunct="1"/>
            <a:r>
              <a:rPr lang="en-US">
                <a:latin typeface="Arial" charset="0"/>
              </a:rPr>
              <a:t>Add-ins – @RISK, Crystal Ball</a:t>
            </a:r>
          </a:p>
          <a:p>
            <a:pPr eaLnBrk="1" hangingPunct="1"/>
            <a:r>
              <a:rPr lang="en-US">
                <a:latin typeface="Arial" charset="0"/>
              </a:rPr>
              <a:t>Inadequate tool for dynamic simulations if there’s any complexity</a:t>
            </a:r>
          </a:p>
          <a:p>
            <a:pPr lvl="1" eaLnBrk="1" hangingPunct="1"/>
            <a:r>
              <a:rPr lang="en-US">
                <a:latin typeface="Arial" charset="0"/>
              </a:rPr>
              <a:t>Extremely easy to simulate single-server queue in Arena – Chapter 3 main example</a:t>
            </a:r>
          </a:p>
          <a:p>
            <a:pPr lvl="1" eaLnBrk="1" hangingPunct="1"/>
            <a:r>
              <a:rPr lang="en-US">
                <a:latin typeface="Arial" charset="0"/>
              </a:rPr>
              <a:t>Can build very complex dynamic models with Arena – most of rest of book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lvl="1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7B1BD0AD-2AD2-7846-A671-9E33D0C77944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57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Overview of a Simulation Study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Understand system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Be clear about goals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Formulate model representation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Translate into modeling software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Verify “program”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Validate model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Design experiments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Make runs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>
                <a:latin typeface="Arial" charset="0"/>
              </a:rPr>
              <a:t>Analyze, get insight, document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E92BEF6F-545B-0A45-82E7-93B24B935761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6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Goals of Study: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Output Performance Measures </a:t>
            </a:r>
            <a:r>
              <a:rPr lang="en-US" sz="1800">
                <a:latin typeface="Arial" charset="0"/>
              </a:rPr>
              <a:t>(cont’d.)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</a:rPr>
              <a:t>Time-average number of parts in queue</a:t>
            </a:r>
            <a:r>
              <a:rPr lang="en-US">
                <a:latin typeface="Arial" charset="0"/>
              </a:rPr>
              <a:t>: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</a:rPr>
              <a:t>Maximum number of parts in queue</a:t>
            </a:r>
            <a:r>
              <a:rPr lang="en-US">
                <a:latin typeface="Arial" charset="0"/>
              </a:rPr>
              <a:t>:</a:t>
            </a:r>
          </a:p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</a:rPr>
              <a:t>Average</a:t>
            </a:r>
            <a:r>
              <a:rPr lang="en-US">
                <a:latin typeface="Arial" charset="0"/>
              </a:rPr>
              <a:t> and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maximum total time in system</a:t>
            </a:r>
            <a:r>
              <a:rPr lang="en-US">
                <a:latin typeface="Arial" charset="0"/>
              </a:rPr>
              <a:t> of parts (a.k.a.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cycle time</a:t>
            </a:r>
            <a:r>
              <a:rPr lang="en-US">
                <a:latin typeface="Arial" charset="0"/>
              </a:rPr>
              <a:t>):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3649663" y="1828800"/>
            <a:ext cx="54943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 i="1">
                <a:latin typeface="Arial" charset="0"/>
              </a:rPr>
              <a:t>Q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 b="1" i="1">
                <a:latin typeface="Arial" charset="0"/>
              </a:rPr>
              <a:t>t</a:t>
            </a:r>
            <a:r>
              <a:rPr lang="en-US" sz="2800" b="1">
                <a:latin typeface="Arial" charset="0"/>
              </a:rPr>
              <a:t>) = number of parts in queue</a:t>
            </a:r>
          </a:p>
          <a:p>
            <a:pPr eaLnBrk="0" hangingPunct="0"/>
            <a:r>
              <a:rPr lang="en-US" sz="2800" b="1">
                <a:latin typeface="Arial" charset="0"/>
              </a:rPr>
              <a:t>	 at time </a:t>
            </a:r>
            <a:r>
              <a:rPr lang="en-US" sz="2800" b="1" i="1">
                <a:latin typeface="Arial" charset="0"/>
              </a:rPr>
              <a:t>t</a:t>
            </a:r>
          </a:p>
        </p:txBody>
      </p:sp>
      <p:graphicFrame>
        <p:nvGraphicFramePr>
          <p:cNvPr id="7176" name="Object 0"/>
          <p:cNvGraphicFramePr>
            <a:graphicFrameLocks noChangeAspect="1"/>
          </p:cNvGraphicFramePr>
          <p:nvPr/>
        </p:nvGraphicFramePr>
        <p:xfrm>
          <a:off x="762000" y="1752600"/>
          <a:ext cx="1625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4" imgW="1625600" imgH="1003300" progId="Equation.3">
                  <p:embed/>
                </p:oleObj>
              </mc:Choice>
              <mc:Fallback>
                <p:oleObj name="Equation" r:id="rId4" imgW="1625600" imgH="10033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1625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"/>
          <p:cNvGraphicFramePr>
            <a:graphicFrameLocks noChangeAspect="1"/>
          </p:cNvGraphicFramePr>
          <p:nvPr/>
        </p:nvGraphicFramePr>
        <p:xfrm>
          <a:off x="6705600" y="2743200"/>
          <a:ext cx="1587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6" imgW="1587500" imgH="660400" progId="Equation.3">
                  <p:embed/>
                </p:oleObj>
              </mc:Choice>
              <mc:Fallback>
                <p:oleObj name="Equation" r:id="rId6" imgW="15875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0"/>
                        <a:ext cx="1587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2"/>
          <p:cNvGraphicFramePr>
            <a:graphicFrameLocks noChangeAspect="1"/>
          </p:cNvGraphicFramePr>
          <p:nvPr/>
        </p:nvGraphicFramePr>
        <p:xfrm>
          <a:off x="609600" y="4419600"/>
          <a:ext cx="2971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8" imgW="2971800" imgH="1447560" progId="Equation.3">
                  <p:embed/>
                </p:oleObj>
              </mc:Choice>
              <mc:Fallback>
                <p:oleObj name="Equation" r:id="rId8" imgW="2971800" imgH="1447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2971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157663" y="4953000"/>
            <a:ext cx="4986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b="1" i="1">
                <a:latin typeface="Arial" charset="0"/>
              </a:rPr>
              <a:t>TS</a:t>
            </a:r>
            <a:r>
              <a:rPr lang="en-US" sz="2800" b="1" i="1" baseline="-25000">
                <a:latin typeface="Arial" charset="0"/>
              </a:rPr>
              <a:t>i</a:t>
            </a:r>
            <a:r>
              <a:rPr lang="en-US" sz="2800" b="1">
                <a:latin typeface="Arial" charset="0"/>
              </a:rPr>
              <a:t> = time in system of part </a:t>
            </a:r>
            <a:r>
              <a:rPr lang="en-US" sz="2800" b="1" i="1">
                <a:latin typeface="Arial" charset="0"/>
              </a:rPr>
              <a:t>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5A09946B-DAFD-6845-9BB2-AF63674D0AB2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7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Goals of Study: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Output Performance Measures </a:t>
            </a:r>
            <a:r>
              <a:rPr lang="en-US" sz="1800">
                <a:latin typeface="Arial" charset="0"/>
              </a:rPr>
              <a:t>(cont’d.)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</a:rPr>
              <a:t>Utilization</a:t>
            </a:r>
            <a:r>
              <a:rPr lang="en-US">
                <a:latin typeface="Arial" charset="0"/>
              </a:rPr>
              <a:t> of machine (proportion of time busy)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Many others possible (information overload?)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457200" y="1752600"/>
          <a:ext cx="85455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4" imgW="3073400" imgH="520700" progId="Equation.DSMT4">
                  <p:embed/>
                </p:oleObj>
              </mc:Choice>
              <mc:Fallback>
                <p:oleObj name="Equation" r:id="rId4" imgW="3073400" imgH="520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854551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4C2F0C27-98EF-6D46-B241-284898077C0B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8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Analysis Options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Educated guessing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Average interarrival time = 4.08 minutes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Average service time = 3.46 minutes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So (on average) parts are being processed faster than they arrive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System has a chance of operating in a stable way in long run, i.e., might not “explode”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If all interarrivals and service times were exactly at their mean, there would never be a queue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But data clearly exhibit variability, so a queue could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If we’d had average interarrival &lt; average service time, and this persisted, then queue would explode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Truth </a:t>
            </a:r>
            <a:r>
              <a:rPr lang="en-US">
                <a:latin typeface="Arial" charset="0"/>
                <a:cs typeface="Arial" charset="0"/>
              </a:rPr>
              <a:t>— between these extremes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Guessing has its limits …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1476B91F-A4E2-AA4A-9D33-AEABEB102F76}" type="slidenum">
              <a:rPr lang="en-US" sz="1400">
                <a:solidFill>
                  <a:srgbClr val="00009B"/>
                </a:solidFill>
                <a:latin typeface="Arial" charset="0"/>
              </a:rPr>
              <a:pPr eaLnBrk="1" hangingPunct="1"/>
              <a:t>9</a:t>
            </a:fld>
            <a:r>
              <a:rPr lang="en-US" sz="1400">
                <a:solidFill>
                  <a:srgbClr val="00009B"/>
                </a:solidFill>
                <a:latin typeface="Arial" charset="0"/>
              </a:rPr>
              <a:t> of 57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Analysis Options </a:t>
            </a:r>
            <a:r>
              <a:rPr lang="en-US" sz="1800">
                <a:latin typeface="Arial" charset="0"/>
              </a:rPr>
              <a:t>(cont’d.)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Queueing theory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Requires additional assumptions about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Popular, simple model: 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M/M/1 queue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Interarrival times ~ exponential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Service times ~ exponential, indep. of interarrivals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Must have E(service) &lt; E(interarrival)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Steady-state (long-run, forever)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Exact analytic results; e.g., average waiting time in queue is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Problems:  validity, estimating means, time frame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Often useful as first-cut approximation</a:t>
            </a:r>
          </a:p>
          <a:p>
            <a:pPr lvl="1" eaLnBrk="1" hangingPunct="1"/>
            <a:endParaRPr lang="en-US">
              <a:latin typeface="Arial" charset="0"/>
            </a:endParaRPr>
          </a:p>
        </p:txBody>
      </p:sp>
      <p:graphicFrame>
        <p:nvGraphicFramePr>
          <p:cNvPr id="10247" name="Object 4"/>
          <p:cNvGraphicFramePr>
            <a:graphicFrameLocks noChangeAspect="1"/>
          </p:cNvGraphicFramePr>
          <p:nvPr/>
        </p:nvGraphicFramePr>
        <p:xfrm>
          <a:off x="1466850" y="4191000"/>
          <a:ext cx="42227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4" imgW="5867400" imgH="1003300" progId="Equation.3">
                  <p:embed/>
                </p:oleObj>
              </mc:Choice>
              <mc:Fallback>
                <p:oleObj name="Equation" r:id="rId4" imgW="5867400" imgH="1003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4191000"/>
                        <a:ext cx="42227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3890</Words>
  <Application>Microsoft Macintosh PowerPoint</Application>
  <PresentationFormat>On-screen Show (4:3)</PresentationFormat>
  <Paragraphs>723</Paragraphs>
  <Slides>57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ＭＳ Ｐゴシック</vt:lpstr>
      <vt:lpstr>Arial</vt:lpstr>
      <vt:lpstr>Courier New</vt:lpstr>
      <vt:lpstr>Symbol</vt:lpstr>
      <vt:lpstr>Times New Roman</vt:lpstr>
      <vt:lpstr>Wingdings</vt:lpstr>
      <vt:lpstr>Default Design</vt:lpstr>
      <vt:lpstr>Equation</vt:lpstr>
      <vt:lpstr>Document</vt:lpstr>
      <vt:lpstr>Chart</vt:lpstr>
      <vt:lpstr> Fundamental Simulation Concepts</vt:lpstr>
      <vt:lpstr>What We’ll Do ...</vt:lpstr>
      <vt:lpstr>The System: A Simple Processing System</vt:lpstr>
      <vt:lpstr>Model Specifics</vt:lpstr>
      <vt:lpstr>Goals of Study: Output Performance Measures</vt:lpstr>
      <vt:lpstr>Goals of Study: Output Performance Measures (cont’d.)</vt:lpstr>
      <vt:lpstr>Goals of Study: Output Performance Measures (cont’d.)</vt:lpstr>
      <vt:lpstr>Analysis Options</vt:lpstr>
      <vt:lpstr>Analysis Options (cont’d.)</vt:lpstr>
      <vt:lpstr>Mechanistic Simulation</vt:lpstr>
      <vt:lpstr>Pieces of a Simulation Model</vt:lpstr>
      <vt:lpstr>Pieces of a Simulation Model (cont’d.)</vt:lpstr>
      <vt:lpstr>Pieces of a Simulation Model (cont’d.)</vt:lpstr>
      <vt:lpstr>Pieces of a Simulation Model (cont’d.)</vt:lpstr>
      <vt:lpstr>Pieces of a Simulation Model (cont’d.)</vt:lpstr>
      <vt:lpstr>Pieces of a Simulation Model (cont’d.)</vt:lpstr>
      <vt:lpstr>Pieces of a Simulation Model (cont’d.)</vt:lpstr>
      <vt:lpstr>Simulation Dynamics: Event-Scheduling “World View”</vt:lpstr>
      <vt:lpstr>Events for the Simple Processing System</vt:lpstr>
      <vt:lpstr>Events for the Simple Processing System (cont’d.)</vt:lpstr>
      <vt:lpstr>Events for the Simple Processing System (cont’d.)</vt:lpstr>
      <vt:lpstr>Some Additional Specifics for the Simple Processing System</vt:lpstr>
      <vt:lpstr>Simulation by Hand</vt:lpstr>
      <vt:lpstr>Simulation by Hand: Setup</vt:lpstr>
      <vt:lpstr>Simulation by Hand: t = 0.00, Initialize</vt:lpstr>
      <vt:lpstr>Simulation by Hand: t = 0.00, Arrival of Part 1</vt:lpstr>
      <vt:lpstr>Simulation by Hand: t = 1.73, Arrival of Part 2</vt:lpstr>
      <vt:lpstr>Simulation by Hand: t = 2.90, Departure of Part 1</vt:lpstr>
      <vt:lpstr>Simulation by Hand: t = 3.08, Arrival of Part 3</vt:lpstr>
      <vt:lpstr>Simulation by Hand: t = 3.79, Arrival of Part 4</vt:lpstr>
      <vt:lpstr>Simulation by Hand: t = 4.41, Arrival of Part 5</vt:lpstr>
      <vt:lpstr>Simulation by Hand: t = 4.66, Departure of Part 2</vt:lpstr>
      <vt:lpstr>Simulation by Hand: t = 8.05, Departure of Part 3</vt:lpstr>
      <vt:lpstr>Simulation by Hand: t = 12.57, Departure of Part 4</vt:lpstr>
      <vt:lpstr>Simulation by Hand: t = 17.03, Departure of Part 5</vt:lpstr>
      <vt:lpstr>Simulation by Hand: t = 18.69, Arrival of Part 6</vt:lpstr>
      <vt:lpstr>Simulation by Hand: t = 19.39, Arrival of Part 7</vt:lpstr>
      <vt:lpstr>Simulation by Hand: t = 20.00, The End</vt:lpstr>
      <vt:lpstr>Simulation by Hand: Finishing Up</vt:lpstr>
      <vt:lpstr>Complete Record of the Hand Simulation</vt:lpstr>
      <vt:lpstr>Event-Scheduling Logic via Programming</vt:lpstr>
      <vt:lpstr>Simulation Dynamics: Process-Interaction World View</vt:lpstr>
      <vt:lpstr>Randomness in Simulation</vt:lpstr>
      <vt:lpstr>Comparing Alternatives</vt:lpstr>
      <vt:lpstr>Results:  Original vs. Double-Time Arrivals</vt:lpstr>
      <vt:lpstr>Simulating with Spreadsheets: Introduction</vt:lpstr>
      <vt:lpstr>Simulating with Spreadsheets: Newsvendor Problem – Setup</vt:lpstr>
      <vt:lpstr>Simulating with Spreadsheets: Newsvendor Problem – Formulation</vt:lpstr>
      <vt:lpstr>Simulating with Spreadsheets: Newsvendor Problem – Simulation</vt:lpstr>
      <vt:lpstr>Simulating with Spreadsheets: Newsvendor Problem – Excel</vt:lpstr>
      <vt:lpstr>Simulating with Spreadsheets: Newsvendor Problem – Excel (cont’d.)</vt:lpstr>
      <vt:lpstr>Simulating with Spreadsheets: Newsvendor Problem – Results</vt:lpstr>
      <vt:lpstr>Simulating with Spreadsheets: Single-Server Queue – Setup</vt:lpstr>
      <vt:lpstr>Simulating with Spreadsheets: Single-Server Queue – Simulation</vt:lpstr>
      <vt:lpstr>Simulating with Spreadsheets: Single-Server Queue – Results</vt:lpstr>
      <vt:lpstr>Simulating with Spreadsheets: Recap</vt:lpstr>
      <vt:lpstr>Overview of a Simulation Study</vt:lpstr>
    </vt:vector>
  </TitlesOfParts>
  <Company>Simulation with Arena, 4th ed.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2 -- Fundamental Simulation Concepts</dc:title>
  <dc:creator>Kelton/Sadowski/Swets</dc:creator>
  <cp:lastModifiedBy>Microsoft Office User</cp:lastModifiedBy>
  <cp:revision>215</cp:revision>
  <dcterms:created xsi:type="dcterms:W3CDTF">2001-06-23T20:49:48Z</dcterms:created>
  <dcterms:modified xsi:type="dcterms:W3CDTF">2018-09-05T12:41:25Z</dcterms:modified>
</cp:coreProperties>
</file>