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71" r:id="rId3"/>
    <p:sldId id="32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38" r:id="rId19"/>
    <p:sldId id="340" r:id="rId20"/>
    <p:sldId id="352" r:id="rId21"/>
    <p:sldId id="353" r:id="rId22"/>
    <p:sldId id="354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2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57" autoAdjust="0"/>
  </p:normalViewPr>
  <p:slideViewPr>
    <p:cSldViewPr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A3CC-2FE1-4845-BE5A-AD6214355A18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079A-7198-4326-B3BC-B5A9E274B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0079A-7198-4326-B3BC-B5A9E274B99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0079A-7198-4326-B3BC-B5A9E274B9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752600"/>
            <a:ext cx="8775173" cy="2286001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Advanced Applications 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 Systems </a:t>
            </a:r>
            <a:r>
              <a:rPr lang="en-US" sz="72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Modeling</a:t>
            </a:r>
            <a:r>
              <a:rPr lang="en-US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</a:t>
            </a:r>
            <a:r>
              <a:rPr lang="en-US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&amp;</a:t>
            </a:r>
            <a:r>
              <a:rPr lang="en-US" altLang="zh-CN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Simulation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497" y="4495800"/>
            <a:ext cx="7315200" cy="1144632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Dr</a:t>
            </a:r>
            <a:r>
              <a:rPr lang="en-US" dirty="0" smtClean="0"/>
              <a:t>. Xueping Li</a:t>
            </a:r>
          </a:p>
          <a:p>
            <a:pPr algn="ctr"/>
            <a:r>
              <a:rPr lang="en-US" dirty="0" smtClean="0"/>
              <a:t>University of Tennessee, Knoxville</a:t>
            </a:r>
            <a:endParaRPr lang="en-US" dirty="0"/>
          </a:p>
        </p:txBody>
      </p:sp>
      <p:pic>
        <p:nvPicPr>
          <p:cNvPr id="4" name="Picture 2" descr="https://encrypted-tbn3.gstatic.com/images?q=tbn:ANd9GcS_NYxxKBzt13U8dlaZj_6x6TkA0S1Lbg19gR_4QOFEjPjJlLdw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4" y="596347"/>
            <a:ext cx="4591050" cy="990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https://encrypted-tbn3.gstatic.com/images?q=tbn:ANd9GcRspOpYDgCW8CnZdZ10-AHdyLKBg8VT6nORqGDPpAgeQA8dWp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943600"/>
            <a:ext cx="161237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988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49" r="-24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851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88" r="-1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476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271" r="-42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978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683" r="-20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32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889" r="-7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769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384" r="-5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928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048" r="-160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363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840" r="-58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786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mr-IN" dirty="0" smtClean="0"/>
              <a:t>–</a:t>
            </a:r>
            <a:r>
              <a:rPr lang="en-US" dirty="0" smtClean="0"/>
              <a:t> PP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6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runs are needed??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3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" y="762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charset="0"/>
              </a:rPr>
              <a:t>Half Width, Number of Replications</a:t>
            </a:r>
            <a:endParaRPr lang="en-US"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173163"/>
            <a:ext cx="8991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Prefer smaller confidence intervals —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precision</a:t>
            </a:r>
          </a:p>
          <a:p>
            <a:r>
              <a:rPr lang="en-US" dirty="0" smtClean="0">
                <a:latin typeface="Arial" charset="0"/>
              </a:rPr>
              <a:t>Notation: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Confidence interval: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Arial" charset="0"/>
              </a:rPr>
              <a:t>Half-width =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Can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t control </a:t>
            </a:r>
            <a:r>
              <a:rPr lang="en-US" i="1" dirty="0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 or </a:t>
            </a:r>
            <a:r>
              <a:rPr lang="en-US" i="1" dirty="0" smtClean="0">
                <a:latin typeface="Arial" charset="0"/>
              </a:rPr>
              <a:t>s</a:t>
            </a:r>
          </a:p>
          <a:p>
            <a:r>
              <a:rPr lang="en-US" dirty="0" smtClean="0">
                <a:latin typeface="Arial" charset="0"/>
              </a:rPr>
              <a:t>Must increase 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 — how much?</a:t>
            </a:r>
            <a:endParaRPr lang="en-US" dirty="0">
              <a:latin typeface="Arial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flipH="1">
            <a:off x="4343400" y="4865687"/>
            <a:ext cx="2667000" cy="620713"/>
          </a:xfrm>
          <a:prstGeom prst="homePlate">
            <a:avLst>
              <a:gd name="adj" fmla="val 42648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7402" y="4874830"/>
            <a:ext cx="2478065" cy="61010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Want this 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to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 be </a:t>
            </a:r>
            <a:r>
              <a:rPr lang="ja-JP" alt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“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small,</a:t>
            </a:r>
            <a:r>
              <a:rPr lang="ja-JP" alt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”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 say</a:t>
            </a:r>
          </a:p>
          <a:p>
            <a:pPr eaLnBrk="0" hangingPunct="0"/>
            <a:r>
              <a:rPr lang="en-US" sz="1400" i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&lt;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 h where h is </a:t>
            </a:r>
            <a:r>
              <a:rPr lang="en-US" sz="1400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prespecified</a:t>
            </a:r>
            <a:endParaRPr lang="en-US" sz="1400" i="1" dirty="0">
              <a:solidFill>
                <a:schemeClr val="bg1">
                  <a:lumMod val="95000"/>
                  <a:lumOff val="5000"/>
                </a:schemeClr>
              </a:solidFill>
              <a:latin typeface="Arial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897438" cy="1814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20970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152241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54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Half Width, Number of Replications</a:t>
            </a:r>
            <a:r>
              <a:rPr lang="en-US" sz="1800" dirty="0">
                <a:latin typeface="Arial" charset="0"/>
              </a:rPr>
              <a:t> (</a:t>
            </a:r>
            <a:r>
              <a:rPr lang="en-US" sz="1800" dirty="0" err="1">
                <a:latin typeface="Arial" charset="0"/>
              </a:rPr>
              <a:t>cont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d.)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173163"/>
            <a:ext cx="8991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 smtClean="0">
                <a:latin typeface="Arial" charset="0"/>
              </a:rPr>
              <a:t>Set half-width = </a:t>
            </a:r>
            <a:r>
              <a:rPr lang="en-US" i="1" dirty="0" smtClean="0">
                <a:latin typeface="Arial" charset="0"/>
              </a:rPr>
              <a:t>h</a:t>
            </a:r>
            <a:r>
              <a:rPr lang="en-US" dirty="0" smtClean="0">
                <a:latin typeface="Arial" charset="0"/>
              </a:rPr>
              <a:t>, solve for</a:t>
            </a:r>
          </a:p>
          <a:p>
            <a:r>
              <a:rPr lang="en-US" dirty="0" smtClean="0">
                <a:latin typeface="Arial" charset="0"/>
              </a:rPr>
              <a:t>Not really solved for 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i="1" dirty="0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i="1" dirty="0" smtClean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 depend on 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Approximation:</a:t>
            </a:r>
          </a:p>
          <a:p>
            <a:pPr lvl="1"/>
            <a:r>
              <a:rPr lang="en-US" dirty="0" smtClean="0">
                <a:latin typeface="Arial" charset="0"/>
              </a:rPr>
              <a:t>Replace </a:t>
            </a:r>
            <a:r>
              <a:rPr lang="en-US" i="1" dirty="0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 by </a:t>
            </a:r>
            <a:r>
              <a:rPr lang="en-US" i="1" dirty="0" smtClean="0">
                <a:latin typeface="Arial" charset="0"/>
              </a:rPr>
              <a:t>z</a:t>
            </a:r>
            <a:r>
              <a:rPr lang="en-US" dirty="0" smtClean="0">
                <a:latin typeface="Arial" charset="0"/>
              </a:rPr>
              <a:t>, corresponding normal critical value</a:t>
            </a:r>
          </a:p>
          <a:p>
            <a:pPr lvl="1"/>
            <a:r>
              <a:rPr lang="en-US" dirty="0" smtClean="0">
                <a:latin typeface="Arial" charset="0"/>
              </a:rPr>
              <a:t>Pretend that current </a:t>
            </a:r>
            <a:r>
              <a:rPr lang="en-US" i="1" dirty="0" smtClean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 will hold for larger samples</a:t>
            </a:r>
          </a:p>
          <a:p>
            <a:pPr lvl="1"/>
            <a:r>
              <a:rPr lang="en-US" dirty="0" smtClean="0">
                <a:latin typeface="Arial" charset="0"/>
              </a:rPr>
              <a:t>Get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Arial" charset="0"/>
              </a:rPr>
              <a:t>Easier but different approximation: </a:t>
            </a:r>
            <a:endParaRPr lang="en-US" dirty="0">
              <a:latin typeface="Arial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38200"/>
            <a:ext cx="1951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0" y="3810000"/>
            <a:ext cx="2314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i="1">
                <a:latin typeface="Arial" charset="0"/>
              </a:rPr>
              <a:t>s</a:t>
            </a:r>
            <a:r>
              <a:rPr lang="en-US" sz="1400" b="1">
                <a:latin typeface="Arial" charset="0"/>
              </a:rPr>
              <a:t> = sample standard</a:t>
            </a:r>
          </a:p>
          <a:p>
            <a:pPr eaLnBrk="0" hangingPunct="0"/>
            <a:r>
              <a:rPr lang="en-US" sz="1400" b="1">
                <a:latin typeface="Arial" charset="0"/>
              </a:rPr>
              <a:t>deviation from </a:t>
            </a:r>
            <a:r>
              <a:rPr lang="ja-JP" altLang="en-US" sz="1400" b="1">
                <a:latin typeface="Arial" charset="0"/>
              </a:rPr>
              <a:t>“</a:t>
            </a:r>
            <a:r>
              <a:rPr lang="en-US" sz="1400" b="1">
                <a:latin typeface="Arial" charset="0"/>
              </a:rPr>
              <a:t>initial</a:t>
            </a:r>
            <a:r>
              <a:rPr lang="ja-JP" altLang="en-US" sz="1400" b="1">
                <a:latin typeface="Arial" charset="0"/>
              </a:rPr>
              <a:t>”</a:t>
            </a:r>
            <a:endParaRPr lang="en-US" sz="1400" b="1">
              <a:latin typeface="Arial" charset="0"/>
            </a:endParaRPr>
          </a:p>
          <a:p>
            <a:pPr eaLnBrk="0" hangingPunct="0"/>
            <a:r>
              <a:rPr lang="en-US" sz="1400" b="1">
                <a:latin typeface="Arial" charset="0"/>
              </a:rPr>
              <a:t>number </a:t>
            </a:r>
            <a:r>
              <a:rPr lang="en-US" sz="1400" b="1" i="1">
                <a:latin typeface="Arial" charset="0"/>
              </a:rPr>
              <a:t>n</a:t>
            </a:r>
            <a:r>
              <a:rPr lang="en-US" sz="1400" b="1" baseline="-25000">
                <a:latin typeface="Arial" charset="0"/>
              </a:rPr>
              <a:t>0</a:t>
            </a:r>
            <a:r>
              <a:rPr lang="en-US" sz="1400" b="1">
                <a:latin typeface="Arial" charset="0"/>
              </a:rPr>
              <a:t> of replications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84600" y="5441950"/>
            <a:ext cx="21050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 b="1" i="1" dirty="0">
                <a:latin typeface="Arial" charset="0"/>
              </a:rPr>
              <a:t>h</a:t>
            </a:r>
            <a:r>
              <a:rPr lang="en-US" sz="1400" b="1" baseline="-25000" dirty="0">
                <a:latin typeface="Arial" charset="0"/>
              </a:rPr>
              <a:t>0</a:t>
            </a:r>
            <a:r>
              <a:rPr lang="en-US" sz="1400" b="1" dirty="0">
                <a:latin typeface="Arial" charset="0"/>
              </a:rPr>
              <a:t> = half width from </a:t>
            </a:r>
            <a:r>
              <a:rPr lang="ja-JP" altLang="en-US" sz="1400" b="1" dirty="0">
                <a:latin typeface="Arial" charset="0"/>
              </a:rPr>
              <a:t>“</a:t>
            </a:r>
            <a:r>
              <a:rPr lang="en-US" sz="1400" b="1" dirty="0">
                <a:latin typeface="Arial" charset="0"/>
              </a:rPr>
              <a:t>initial</a:t>
            </a:r>
            <a:r>
              <a:rPr lang="ja-JP" altLang="en-US" sz="1400" b="1" dirty="0">
                <a:latin typeface="Arial" charset="0"/>
              </a:rPr>
              <a:t>”</a:t>
            </a:r>
            <a:r>
              <a:rPr lang="en-US" sz="1400" b="1" dirty="0">
                <a:latin typeface="Arial" charset="0"/>
              </a:rPr>
              <a:t> number </a:t>
            </a:r>
            <a:r>
              <a:rPr lang="en-US" sz="1400" b="1" i="1" dirty="0">
                <a:latin typeface="Arial" charset="0"/>
              </a:rPr>
              <a:t>n</a:t>
            </a:r>
            <a:r>
              <a:rPr lang="en-US" sz="1400" b="1" baseline="-25000" dirty="0">
                <a:latin typeface="Arial" charset="0"/>
              </a:rPr>
              <a:t>0</a:t>
            </a:r>
            <a:r>
              <a:rPr lang="en-US" sz="1400" b="1" dirty="0">
                <a:latin typeface="Arial" charset="0"/>
              </a:rPr>
              <a:t> of replications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58000" y="4424363"/>
            <a:ext cx="1582738" cy="73930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400" i="1" dirty="0">
                <a:solidFill>
                  <a:srgbClr val="0D0D0D"/>
                </a:solidFill>
                <a:latin typeface="Arial" charset="0"/>
              </a:rPr>
              <a:t>n grows </a:t>
            </a:r>
            <a:r>
              <a:rPr lang="en-US" sz="1400" i="1" dirty="0" err="1">
                <a:solidFill>
                  <a:srgbClr val="0D0D0D"/>
                </a:solidFill>
                <a:latin typeface="Arial" charset="0"/>
              </a:rPr>
              <a:t>quadratically</a:t>
            </a:r>
            <a:endParaRPr lang="en-US" sz="1400" i="1" dirty="0">
              <a:solidFill>
                <a:srgbClr val="0D0D0D"/>
              </a:solidFill>
              <a:latin typeface="Arial" charset="0"/>
            </a:endParaRPr>
          </a:p>
          <a:p>
            <a:pPr eaLnBrk="0" hangingPunct="0"/>
            <a:r>
              <a:rPr lang="en-US" sz="1400" i="1" dirty="0">
                <a:solidFill>
                  <a:srgbClr val="0D0D0D"/>
                </a:solidFill>
                <a:latin typeface="Arial" charset="0"/>
              </a:rPr>
              <a:t>as h decreases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16192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524000" y="3810000"/>
            <a:ext cx="2159000" cy="785813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29250"/>
            <a:ext cx="12874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508125" y="5456237"/>
            <a:ext cx="2160588" cy="792163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E.G. SP-PP Project:: </a:t>
            </a:r>
            <a:br>
              <a:rPr lang="en-US" dirty="0" smtClean="0"/>
            </a:br>
            <a:r>
              <a:rPr lang="en-US" dirty="0" smtClean="0"/>
              <a:t>1) Define a parameter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749" b="-2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337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2) Create a Parameter Variation 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612" r="-66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631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Collect data etc.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475" r="-84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306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828" r="-28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1516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5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0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7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367" r="-65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072" b="-2072"/>
          <a:stretch>
            <a:fillRect/>
          </a:stretch>
        </p:blipFill>
        <p:spPr>
          <a:xfrm>
            <a:off x="914400" y="277018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56562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68" r="-868"/>
          <a:stretch>
            <a:fillRect/>
          </a:stretch>
        </p:blipFill>
        <p:spPr>
          <a:xfrm>
            <a:off x="914400" y="277018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219234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01" b="-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69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565" r="-9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3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41" r="-2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8971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34578</TotalTime>
  <Words>191</Words>
  <Application>Microsoft Macintosh PowerPoint</Application>
  <PresentationFormat>On-screen Show (4:3)</PresentationFormat>
  <Paragraphs>42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Perspective</vt:lpstr>
      <vt:lpstr>Advanced Applications of Systems Modeling  &amp;Simulation</vt:lpstr>
      <vt:lpstr>Case Study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runs are needed??</vt:lpstr>
      <vt:lpstr>PowerPoint Presentation</vt:lpstr>
      <vt:lpstr>Half Width, Number of Replications (cont’d.)</vt:lpstr>
      <vt:lpstr>E.G. SP-PP Project::  1) Define a parameter</vt:lpstr>
      <vt:lpstr>2) Create a Parameter Variation experiment</vt:lpstr>
      <vt:lpstr>3) Collect data etc.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Optimization via Simulation</dc:title>
  <dc:creator>Xueping Li</dc:creator>
  <cp:lastModifiedBy>Xueping Li</cp:lastModifiedBy>
  <cp:revision>93</cp:revision>
  <dcterms:created xsi:type="dcterms:W3CDTF">2006-08-16T00:00:00Z</dcterms:created>
  <dcterms:modified xsi:type="dcterms:W3CDTF">2017-03-07T21:21:22Z</dcterms:modified>
</cp:coreProperties>
</file>