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8" r:id="rId16"/>
    <p:sldId id="274" r:id="rId17"/>
    <p:sldId id="275" r:id="rId18"/>
    <p:sldId id="276" r:id="rId19"/>
    <p:sldId id="277" r:id="rId2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B"/>
    <a:srgbClr val="00CC00"/>
    <a:srgbClr val="FFCC99"/>
    <a:srgbClr val="008000"/>
    <a:srgbClr val="00FF03"/>
    <a:srgbClr val="FF0000"/>
    <a:srgbClr val="CC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8"/>
    <p:restoredTop sz="82313"/>
  </p:normalViewPr>
  <p:slideViewPr>
    <p:cSldViewPr>
      <p:cViewPr>
        <p:scale>
          <a:sx n="120" d="100"/>
          <a:sy n="120" d="100"/>
        </p:scale>
        <p:origin x="560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8"/>
    </p:cViewPr>
  </p:sorterViewPr>
  <p:notesViewPr>
    <p:cSldViewPr>
      <p:cViewPr varScale="1">
        <p:scale>
          <a:sx n="94" d="100"/>
          <a:sy n="94" d="100"/>
        </p:scale>
        <p:origin x="3752" y="2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7"/>
          <p:cNvSpPr txBox="1">
            <a:spLocks noChangeArrowheads="1"/>
          </p:cNvSpPr>
          <p:nvPr/>
        </p:nvSpPr>
        <p:spPr bwMode="auto">
          <a:xfrm>
            <a:off x="3124200" y="8909050"/>
            <a:ext cx="3530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/>
              <a:t>Chapt. 2 -- Handout  </a:t>
            </a:r>
            <a:fld id="{A3C7AABB-EC9C-E44C-BE74-AECDD3D490AD}" type="slidenum">
              <a:rPr lang="en-US" sz="1200"/>
              <a:pPr algn="r" eaLnBrk="1" hangingPunct="1"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682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5EC6FE-F5F5-C544-BE62-2CD99C69A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16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8E85B7C-EE43-4146-8698-DF0F592879FC}" type="slidenum">
              <a:rPr lang="en-US"/>
              <a:pPr/>
              <a:t>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This gives us a pseudo random number again! Remember they are methods to generate random numbers so they are pseudo random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The value of m is always taken as the largest number that can be generated on a computer (depends on the bits capacity of the processor: 2^n for n bits capacity of a processor) </a:t>
            </a:r>
            <a:r>
              <a:rPr lang="en-US" altLang="en-US" sz="1200" dirty="0"/>
              <a:t>Speed and efficiency are aided by a modulus, </a:t>
            </a:r>
            <a:r>
              <a:rPr lang="en-US" altLang="en-US" sz="1200" i="1" dirty="0"/>
              <a:t>m</a:t>
            </a:r>
            <a:r>
              <a:rPr lang="en-US" altLang="en-US" sz="1200" dirty="0"/>
              <a:t>, to be (or close to) a power of </a:t>
            </a:r>
            <a:r>
              <a:rPr lang="en-US" altLang="en-US" sz="1200" i="1" dirty="0"/>
              <a:t>2 as most computers use a binary representation to store values</a:t>
            </a:r>
            <a:endParaRPr lang="en-US" altLang="en-US" sz="900" dirty="0"/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</a:rPr>
              <a:t>LCGs are slower than MCGs and MCGs are more frequently used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</a:rPr>
              <a:t>So while we generate sequence of numbers over 0 to m-1, we actually divide them by m and generate numbers over the unit interval and show them by zeta</a:t>
            </a:r>
          </a:p>
        </p:txBody>
      </p:sp>
    </p:spTree>
    <p:extLst>
      <p:ext uri="{BB962C8B-B14F-4D97-AF65-F5344CB8AC3E}">
        <p14:creationId xmlns:p14="http://schemas.microsoft.com/office/powerpoint/2010/main" val="257127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11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467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Streams are long internal subsequences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36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58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14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25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5479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Useful to generate random variates from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exponential, the uniform, the Weibull and the triangle distributions.</a:t>
            </a:r>
          </a:p>
          <a:p>
            <a:pPr eaLnBrk="1" hangingPunct="1"/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ＭＳ Ｐゴシック" charset="0"/>
              <a:cs typeface="+mn-cs"/>
            </a:endParaRPr>
          </a:p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The basic principle is to find the inverse of function F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06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Generate random numbers </a:t>
            </a:r>
            <a:r>
              <a:rPr lang="en-US" dirty="0" err="1">
                <a:latin typeface="Times New Roman" charset="0"/>
              </a:rPr>
              <a:t>R_i</a:t>
            </a:r>
            <a:r>
              <a:rPr lang="en-US" dirty="0">
                <a:latin typeface="Times New Roman" charset="0"/>
              </a:rPr>
              <a:t> where there range between (0,1) and calculate the random variate based on the generated </a:t>
            </a:r>
            <a:r>
              <a:rPr lang="en-US" dirty="0" err="1">
                <a:latin typeface="Times New Roman" charset="0"/>
              </a:rPr>
              <a:t>R_i</a:t>
            </a:r>
            <a:r>
              <a:rPr lang="en-US" dirty="0">
                <a:latin typeface="Times New Roman" charset="0"/>
              </a:rPr>
              <a:t> value.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401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/>
              <a:t>The basic idea is to find an alternative probability distribution G, with density function g(x), from which we already have an efficient algorithm for generating from</a:t>
            </a:r>
          </a:p>
          <a:p>
            <a:pPr eaLnBrk="1" hangingPunct="1"/>
            <a:r>
              <a:rPr lang="en-US" dirty="0"/>
              <a:t>such that the function g(x) is “close” to f(x)</a:t>
            </a:r>
          </a:p>
          <a:p>
            <a:pPr eaLnBrk="1" hangingPunct="1"/>
            <a:r>
              <a:rPr lang="en-US" dirty="0"/>
              <a:t>we assume that the ratio f(x)/g(x) is bounded by a constant c &gt; 0; </a:t>
            </a:r>
            <a:r>
              <a:rPr lang="en-US" dirty="0" err="1"/>
              <a:t>supx</a:t>
            </a:r>
            <a:r>
              <a:rPr lang="en-US" dirty="0"/>
              <a:t>{f(x)/g(x)} ≤ c. (And in practice we would want c as close to 1 as possible.)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</a:rPr>
              <a:t>Normal and beta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45943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3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5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The issue is, we are using a known method to generate these random values. So they are not truly random!</a:t>
            </a:r>
          </a:p>
        </p:txBody>
      </p:sp>
    </p:spTree>
    <p:extLst>
      <p:ext uri="{BB962C8B-B14F-4D97-AF65-F5344CB8AC3E}">
        <p14:creationId xmlns:p14="http://schemas.microsoft.com/office/powerpoint/2010/main" val="94916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2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36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0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840708E-0670-334D-8A9D-91C70FC71440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34191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</a:t>
            </a:r>
            <a:fld id="{471166C3-6190-AC44-97A3-5DDD230934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1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76200"/>
            <a:ext cx="22479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913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</a:t>
            </a:r>
            <a:fld id="{55C49345-F9E7-054B-B459-502D21F7D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33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76200" y="1219200"/>
            <a:ext cx="4419600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419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</a:t>
            </a:r>
            <a:fld id="{06CA5CCF-0C4B-7B40-B0C4-F2CEDAC805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7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8800" y="6553200"/>
            <a:ext cx="480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E5B3AB4-71B9-F745-B327-525C5261C872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218373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3C76BEE-9DD9-8B4C-9590-B2B47AA2F552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30539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219200"/>
            <a:ext cx="441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41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8655A0D-7106-394C-B754-8774C9922699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266609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97E284B5-8EA9-D849-8782-EBC0142E92C1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401094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451A9C6-7AEA-804C-9CB4-4621DC33F463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171667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883287-53B4-3C4C-A69A-390B79968B3F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4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E6ED020-0388-F24D-B9B9-F5B959BC0398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101292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D7D4122-5E59-5343-9501-F78850E9544F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62079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1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219200"/>
            <a:ext cx="8991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r>
              <a:rPr lang="en-US"/>
              <a:t>	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5532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9B"/>
                </a:solidFill>
                <a:latin typeface="Arial" charset="0"/>
              </a:defRPr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9B"/>
                </a:solidFill>
                <a:latin typeface="Arial" charset="0"/>
              </a:defRPr>
            </a:lvl1pPr>
          </a:lstStyle>
          <a:p>
            <a:r>
              <a:rPr lang="en-US" dirty="0"/>
              <a:t>Slide </a:t>
            </a:r>
            <a:fld id="{348A81D5-FD39-9C47-ABF5-F943C0B922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rgbClr val="00009B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2700">
            <a:solidFill>
              <a:srgbClr val="00009B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25000"/>
        <a:buChar char="•"/>
        <a:defRPr sz="2800" b="1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B"/>
        </a:buClr>
        <a:buSzPct val="75000"/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553200"/>
            <a:ext cx="4800600" cy="3048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3301F4D8-3CE7-D54E-93DC-640E7599B5DE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Line 9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1CE77B-E17D-B84A-9AC2-A33A608954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 l="1033" t="14555" r="-1033" b="10517"/>
          <a:stretch/>
        </p:blipFill>
        <p:spPr>
          <a:xfrm>
            <a:off x="-1" y="0"/>
            <a:ext cx="9316033" cy="4343394"/>
          </a:xfrm>
          <a:prstGeom prst="rect">
            <a:avLst/>
          </a:prstGeom>
        </p:spPr>
      </p:pic>
      <p:sp>
        <p:nvSpPr>
          <p:cNvPr id="20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66800" y="1554487"/>
            <a:ext cx="7315200" cy="1391380"/>
          </a:xfrm>
          <a:noFill/>
        </p:spPr>
        <p:txBody>
          <a:bodyPr anchor="t" anchorCtr="1"/>
          <a:lstStyle/>
          <a:p>
            <a:pPr algn="ctr" eaLnBrk="1" hangingPunct="1"/>
            <a:r>
              <a:rPr lang="en-US" sz="4000" dirty="0"/>
              <a:t>Random Number/Variate Generation</a:t>
            </a:r>
            <a:endParaRPr lang="en-US" sz="4000" dirty="0">
              <a:latin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78518" y="4797106"/>
            <a:ext cx="43869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Mohammad Ramshani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University of Tennessee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10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Linear (Multiplicative) Congruential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>
                    <a:latin typeface="Arial" charset="0"/>
                  </a:rPr>
                  <a:t>Mostly used for random sequences generation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Generates pseudo-random sequences of random numbers over 0 to m-1 (and the unit interval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𝜁</a:t>
                </a:r>
                <a:r>
                  <a:rPr lang="en-US" dirty="0">
                    <a:latin typeface="Arial" charset="0"/>
                  </a:rPr>
                  <a:t>)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Depends on the use of the recursive relation</a:t>
                </a:r>
              </a:p>
              <a:p>
                <a:pPr lvl="1" eaLnBrk="1" hangingPunct="1"/>
                <a:endParaRPr lang="en-US" sz="1600" dirty="0">
                  <a:latin typeface="Arial" charset="0"/>
                </a:endParaRP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" charset="0"/>
                </a:endParaRPr>
              </a:p>
              <a:p>
                <a:pPr marL="457200" lvl="1" indent="0" eaLnBrk="1" hangingPunct="1">
                  <a:buNone/>
                </a:pPr>
                <a:endParaRPr lang="en-US" sz="1800" dirty="0">
                  <a:latin typeface="Arial" charset="0"/>
                </a:endParaRP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The term </a:t>
                </a:r>
                <a:r>
                  <a:rPr lang="en-US" b="1" i="1" dirty="0">
                    <a:latin typeface="Arial" charset="0"/>
                  </a:rPr>
                  <a:t>mod</a:t>
                </a:r>
                <a:r>
                  <a:rPr lang="en-US" i="1" dirty="0">
                    <a:latin typeface="Arial" charset="0"/>
                  </a:rPr>
                  <a:t> </a:t>
                </a:r>
                <a:r>
                  <a:rPr lang="en-US" dirty="0">
                    <a:latin typeface="Arial" charset="0"/>
                  </a:rPr>
                  <a:t>or </a:t>
                </a:r>
                <a:r>
                  <a:rPr lang="en-US" b="1" i="1" dirty="0">
                    <a:latin typeface="Arial" charset="0"/>
                  </a:rPr>
                  <a:t>modulo</a:t>
                </a:r>
                <a:r>
                  <a:rPr lang="en-US" i="1" dirty="0">
                    <a:latin typeface="Arial" charset="0"/>
                  </a:rPr>
                  <a:t> </a:t>
                </a:r>
                <a:r>
                  <a:rPr lang="en-US" dirty="0">
                    <a:latin typeface="Arial" charset="0"/>
                  </a:rPr>
                  <a:t>signifies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charset="0"/>
                  </a:rPr>
                  <a:t> is the remainder when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charset="0"/>
                  </a:rPr>
                  <a:t>is divided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  <a:p>
                <a:pPr lvl="1" eaLnBrk="1" hangingPunct="1"/>
                <a:r>
                  <a:rPr lang="en-US" b="1" i="1" dirty="0">
                    <a:latin typeface="Cambria Math" panose="02040503050406030204" pitchFamily="18" charset="0"/>
                  </a:rPr>
                  <a:t>m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an integer – often a large power of 2 or 10</a:t>
                </a:r>
              </a:p>
              <a:p>
                <a:pPr lvl="1" eaLnBrk="1" hangingPunct="1"/>
                <a:r>
                  <a:rPr lang="en-US" b="1" i="1" dirty="0">
                    <a:latin typeface="Cambria Math" panose="02040503050406030204" pitchFamily="18" charset="0"/>
                  </a:rPr>
                  <a:t>a </a:t>
                </a:r>
                <a:r>
                  <a:rPr lang="en-US" dirty="0">
                    <a:latin typeface="Cambria Math" panose="02040503050406030204" pitchFamily="18" charset="0"/>
                  </a:rPr>
                  <a:t>,</a:t>
                </a:r>
                <a:r>
                  <a:rPr lang="en-US" b="1" i="1" dirty="0">
                    <a:latin typeface="Cambria Math" panose="02040503050406030204" pitchFamily="18" charset="0"/>
                  </a:rPr>
                  <a:t>c , </a:t>
                </a:r>
                <a:r>
                  <a:rPr lang="en-US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are integers between 0 and </a:t>
                </a:r>
                <a:r>
                  <a:rPr lang="en-US" b="1" i="1" dirty="0">
                    <a:latin typeface="Cambria Math" panose="02040503050406030204" pitchFamily="18" charset="0"/>
                  </a:rPr>
                  <a:t>m-1 </a:t>
                </a:r>
              </a:p>
              <a:p>
                <a:pPr lvl="2" eaLnBrk="1" hangingPunct="1"/>
                <a:r>
                  <a:rPr lang="en-US" sz="2400" dirty="0">
                    <a:latin typeface="Cambria Math" panose="02040503050406030204" pitchFamily="18" charset="0"/>
                  </a:rPr>
                  <a:t>(if c = 0 </a:t>
                </a:r>
                <a:r>
                  <a:rPr lang="en-US" sz="2400" dirty="0">
                    <a:latin typeface="Cambria Math" panose="02040503050406030204" pitchFamily="18" charset="0"/>
                    <a:sym typeface="Wingdings" pitchFamily="2" charset="2"/>
                  </a:rPr>
                  <a:t></a:t>
                </a:r>
                <a:r>
                  <a:rPr lang="en-US" sz="2400" dirty="0">
                    <a:latin typeface="Cambria Math" panose="02040503050406030204" pitchFamily="18" charset="0"/>
                  </a:rPr>
                  <a:t> Multiplicative CG )</a:t>
                </a:r>
              </a:p>
              <a:p>
                <a:pPr lvl="1" eaLnBrk="1" hangingPunct="1"/>
                <a:r>
                  <a:rPr lang="en-US" dirty="0">
                    <a:latin typeface="Cambria Math" panose="02040503050406030204" pitchFamily="18" charset="0"/>
                  </a:rPr>
                  <a:t>The initial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the seed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:pPr lvl="2" eaLnBrk="1" hangingPunct="1"/>
                <a:endParaRPr lang="en-US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30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51" t="-2899" r="-564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88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11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Linear (Multiplicative) Congruential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Arial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i="1" dirty="0">
                    <a:latin typeface="Arial" charset="0"/>
                  </a:rPr>
                  <a:t> = 27</a:t>
                </a:r>
                <a:r>
                  <a:rPr lang="en-US" sz="2400" dirty="0">
                    <a:latin typeface="Arial" charset="0"/>
                  </a:rPr>
                  <a:t>, </a:t>
                </a:r>
                <a:r>
                  <a:rPr lang="en-US" sz="2400" i="1" dirty="0">
                    <a:latin typeface="Arial" charset="0"/>
                  </a:rPr>
                  <a:t>a = 17</a:t>
                </a:r>
                <a:r>
                  <a:rPr lang="en-US" sz="2400" dirty="0">
                    <a:latin typeface="Arial" charset="0"/>
                  </a:rPr>
                  <a:t>, </a:t>
                </a:r>
                <a:r>
                  <a:rPr lang="en-US" sz="2400" i="1" dirty="0">
                    <a:latin typeface="Arial" charset="0"/>
                  </a:rPr>
                  <a:t>c = 43</a:t>
                </a:r>
                <a:r>
                  <a:rPr lang="en-US" sz="2400" dirty="0">
                    <a:latin typeface="Arial" charset="0"/>
                  </a:rPr>
                  <a:t>, and </a:t>
                </a:r>
                <a:r>
                  <a:rPr lang="en-US" sz="2400" i="1" dirty="0">
                    <a:latin typeface="Arial" charset="0"/>
                  </a:rPr>
                  <a:t>m = 100</a:t>
                </a:r>
                <a:r>
                  <a:rPr lang="en-US" sz="2400" dirty="0">
                    <a:latin typeface="Arial" charset="0"/>
                  </a:rPr>
                  <a:t>.</a:t>
                </a:r>
              </a:p>
              <a:p>
                <a:r>
                  <a:rPr lang="en-US" sz="2400" dirty="0">
                    <a:latin typeface="Arial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charset="0"/>
                  </a:rPr>
                  <a:t>values are:</a:t>
                </a:r>
              </a:p>
              <a:p>
                <a:pPr lvl="1">
                  <a:buNone/>
                </a:pPr>
                <a:r>
                  <a:rPr lang="en-US" sz="2000" i="1" dirty="0">
                    <a:latin typeface="Arial" charset="0"/>
                  </a:rPr>
                  <a:t>		X</a:t>
                </a:r>
                <a:r>
                  <a:rPr lang="en-US" sz="2000" baseline="-25000" dirty="0">
                    <a:latin typeface="Arial" charset="0"/>
                  </a:rPr>
                  <a:t>1</a:t>
                </a:r>
                <a:r>
                  <a:rPr lang="en-US" sz="2000" i="1" dirty="0">
                    <a:latin typeface="Arial" charset="0"/>
                  </a:rPr>
                  <a:t> = (17*27+43) mod 100 = 502 mod 100 = 2,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baseline="-25000" dirty="0">
                    <a:latin typeface="Arial" charset="0"/>
                  </a:rPr>
                  <a:t>1</a:t>
                </a:r>
                <a:r>
                  <a:rPr lang="en-US" sz="2000" i="1" dirty="0">
                    <a:latin typeface="Arial" charset="0"/>
                  </a:rPr>
                  <a:t> = 0.02;</a:t>
                </a:r>
              </a:p>
              <a:p>
                <a:pPr lvl="1">
                  <a:buNone/>
                </a:pPr>
                <a:r>
                  <a:rPr lang="en-US" sz="2000" i="1" dirty="0">
                    <a:latin typeface="Arial" charset="0"/>
                  </a:rPr>
                  <a:t>		X</a:t>
                </a:r>
                <a:r>
                  <a:rPr lang="en-US" sz="2000" baseline="-25000" dirty="0">
                    <a:latin typeface="Arial" charset="0"/>
                  </a:rPr>
                  <a:t>2</a:t>
                </a:r>
                <a:r>
                  <a:rPr lang="en-US" sz="2000" i="1" dirty="0">
                    <a:latin typeface="Arial" charset="0"/>
                  </a:rPr>
                  <a:t> = (17*2+</a:t>
                </a:r>
                <a:r>
                  <a:rPr lang="en-US" altLang="zh-CN" sz="2000" i="1" dirty="0">
                    <a:latin typeface="Arial" charset="0"/>
                    <a:ea typeface="宋体" charset="0"/>
                    <a:cs typeface="宋体" charset="0"/>
                  </a:rPr>
                  <a:t>43</a:t>
                </a:r>
                <a:r>
                  <a:rPr lang="en-US" sz="2000" i="1" dirty="0">
                    <a:latin typeface="Arial" charset="0"/>
                  </a:rPr>
                  <a:t>) mod 100 = 77, 		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baseline="-25000" dirty="0">
                    <a:latin typeface="Arial" charset="0"/>
                  </a:rPr>
                  <a:t>2</a:t>
                </a:r>
                <a:r>
                  <a:rPr lang="en-US" sz="2000" i="1" dirty="0">
                    <a:latin typeface="Arial" charset="0"/>
                  </a:rPr>
                  <a:t> = 0.77</a:t>
                </a:r>
                <a:r>
                  <a:rPr lang="en-US" sz="2000" dirty="0">
                    <a:latin typeface="Arial" charset="0"/>
                  </a:rPr>
                  <a:t>;</a:t>
                </a:r>
              </a:p>
              <a:p>
                <a:pPr lvl="1">
                  <a:buNone/>
                </a:pPr>
                <a:r>
                  <a:rPr lang="en-US" sz="2000" i="1" dirty="0">
                    <a:latin typeface="Arial" charset="0"/>
                  </a:rPr>
                  <a:t>		X</a:t>
                </a:r>
                <a:r>
                  <a:rPr lang="en-US" sz="2000" baseline="-25000" dirty="0">
                    <a:latin typeface="Arial" charset="0"/>
                  </a:rPr>
                  <a:t>3</a:t>
                </a:r>
                <a:r>
                  <a:rPr lang="en-US" sz="2000" i="1" dirty="0">
                    <a:latin typeface="Arial" charset="0"/>
                  </a:rPr>
                  <a:t> = (17*77+</a:t>
                </a:r>
                <a:r>
                  <a:rPr lang="en-US" altLang="zh-CN" sz="2000" i="1" dirty="0">
                    <a:latin typeface="Arial" charset="0"/>
                    <a:ea typeface="宋体" charset="0"/>
                    <a:cs typeface="宋体" charset="0"/>
                  </a:rPr>
                  <a:t>43</a:t>
                </a:r>
                <a:r>
                  <a:rPr lang="en-US" sz="2000" i="1" dirty="0">
                    <a:latin typeface="Arial" charset="0"/>
                  </a:rPr>
                  <a:t>) mod 100 = 52, 		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baseline="-25000" dirty="0">
                    <a:latin typeface="Arial" charset="0"/>
                  </a:rPr>
                  <a:t>3</a:t>
                </a:r>
                <a:r>
                  <a:rPr lang="en-US" sz="2000" i="1" dirty="0">
                    <a:latin typeface="Arial" charset="0"/>
                  </a:rPr>
                  <a:t> = 0.52;</a:t>
                </a:r>
              </a:p>
              <a:p>
                <a:pPr lvl="1">
                  <a:buNone/>
                </a:pPr>
                <a:r>
                  <a:rPr lang="en-US" sz="2000" i="1" dirty="0">
                    <a:latin typeface="Arial" charset="0"/>
                  </a:rPr>
                  <a:t>		…</a:t>
                </a:r>
                <a:endParaRPr lang="en-US" sz="2000" dirty="0">
                  <a:latin typeface="Arial" charset="0"/>
                </a:endParaRPr>
              </a:p>
              <a:p>
                <a:pPr eaLnBrk="1" hangingPunct="1"/>
                <a:endParaRPr lang="en-US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30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128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>
            <a:extLst>
              <a:ext uri="{FF2B5EF4-FFF2-40B4-BE49-F238E27FC236}">
                <a16:creationId xmlns:a16="http://schemas.microsoft.com/office/drawing/2014/main" id="{01F637A6-AB01-3449-AC5D-9AA15D11A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3553914"/>
            <a:ext cx="2133600" cy="2989347"/>
          </a:xfrm>
          <a:prstGeom prst="rect">
            <a:avLst/>
          </a:prstGeom>
          <a:noFill/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B64D1EB-C598-FE49-BB4F-23456A638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65119"/>
            <a:ext cx="5257799" cy="3178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4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12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Linear (Multiplicative) Congruential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>
                    <a:latin typeface="Arial" charset="0"/>
                  </a:rPr>
                  <a:t>Cons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The generated sequence repeats itself (often after </a:t>
                </a:r>
                <a:r>
                  <a:rPr lang="en-US" b="1" i="1" dirty="0">
                    <a:latin typeface="Arial" charset="0"/>
                  </a:rPr>
                  <a:t>m</a:t>
                </a:r>
                <a:r>
                  <a:rPr lang="en-US" dirty="0">
                    <a:latin typeface="Arial" charset="0"/>
                  </a:rPr>
                  <a:t> steps)</a:t>
                </a:r>
              </a:p>
              <a:p>
                <a:pPr lvl="2" eaLnBrk="1" hangingPunct="1"/>
                <a:r>
                  <a:rPr lang="en-US" b="1" i="1" dirty="0">
                    <a:latin typeface="Arial" charset="0"/>
                  </a:rPr>
                  <a:t>m </a:t>
                </a:r>
                <a:r>
                  <a:rPr lang="en-US" dirty="0">
                    <a:latin typeface="Arial" charset="0"/>
                  </a:rPr>
                  <a:t>has to be large powers of 2 or 10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>
                    <a:latin typeface="Arial" charset="0"/>
                  </a:rPr>
                  <a:t>)</a:t>
                </a:r>
              </a:p>
              <a:p>
                <a:pPr lvl="2" eaLnBrk="1" hangingPunct="1"/>
                <a:r>
                  <a:rPr lang="en-US" dirty="0">
                    <a:latin typeface="Arial" charset="0"/>
                  </a:rPr>
                  <a:t>Make sure the given simulation is longer than the needed number of random numbers</a:t>
                </a:r>
              </a:p>
              <a:p>
                <a:pPr eaLnBrk="1" hangingPunct="1"/>
                <a:r>
                  <a:rPr lang="en-US" dirty="0">
                    <a:latin typeface="Arial" charset="0"/>
                  </a:rPr>
                  <a:t>In general, working with Random Number Generators: 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Ensure about uniformity and independence</a:t>
                </a:r>
              </a:p>
              <a:p>
                <a:pPr lvl="2" eaLnBrk="1" hangingPunct="1"/>
                <a:r>
                  <a:rPr lang="en-US" dirty="0">
                    <a:latin typeface="Arial" charset="0"/>
                  </a:rPr>
                  <a:t>These can be ensured through many different tests (empirical tests, and theoretical tests, </a:t>
                </a:r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</a:rPr>
                  <a:t>e.g., histograms over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</a:rPr>
                  <a:t> values, lattice structure</a:t>
                </a:r>
                <a:r>
                  <a:rPr lang="en-US" dirty="0">
                    <a:latin typeface="Arial" charset="0"/>
                  </a:rPr>
                  <a:t>)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Speed and required storage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Reproducibility – streams with fixed seeds</a:t>
                </a:r>
              </a:p>
              <a:p>
                <a:pPr lvl="1" eaLnBrk="1" hangingPunct="1"/>
                <a:endParaRPr lang="en-US" dirty="0">
                  <a:latin typeface="Arial" charset="0"/>
                </a:endParaRPr>
              </a:p>
              <a:p>
                <a:pPr lvl="1" eaLnBrk="1" hangingPunct="1"/>
                <a:endParaRPr lang="en-US" dirty="0">
                  <a:latin typeface="Arial" charset="0"/>
                </a:endParaRPr>
              </a:p>
              <a:p>
                <a:pPr lvl="1" eaLnBrk="1" hangingPunct="1"/>
                <a:endParaRPr lang="en-US" dirty="0">
                  <a:latin typeface="Arial" charset="0"/>
                </a:endParaRPr>
              </a:p>
              <a:p>
                <a:pPr lvl="1" eaLnBrk="1" hangingPunct="1"/>
                <a:endParaRPr lang="en-US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30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51" t="-2899" r="-7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75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E7E2926-B931-AE46-B4CB-937098B09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779" y="1219200"/>
            <a:ext cx="5446772" cy="139561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13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Lattice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" y="1219200"/>
                <a:ext cx="8001000" cy="5257800"/>
              </a:xfrm>
            </p:spPr>
            <p:txBody>
              <a:bodyPr/>
              <a:lstStyle/>
              <a:p>
                <a:pPr eaLnBrk="1" hangingPunct="1"/>
                <a:r>
                  <a:rPr lang="en-US" dirty="0">
                    <a:latin typeface="Arial" charset="0"/>
                  </a:rPr>
                  <a:t>Two MCGs</a:t>
                </a:r>
              </a:p>
              <a:p>
                <a:pPr lvl="1" eaLnBrk="1" hangingPunct="1"/>
                <a:r>
                  <a:rPr lang="en-US" b="1" i="1" dirty="0">
                    <a:latin typeface="Arial" charset="0"/>
                  </a:rPr>
                  <a:t>m </a:t>
                </a:r>
                <a:r>
                  <a:rPr lang="en-US" i="1" dirty="0">
                    <a:latin typeface="Arial" charset="0"/>
                  </a:rPr>
                  <a:t>= 59, a = 33 and a = 44</a:t>
                </a:r>
                <a:endParaRPr lang="en-US" b="1" i="1" dirty="0">
                  <a:latin typeface="Arial" charset="0"/>
                </a:endParaRP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>
                  <a:latin typeface="Arial" charset="0"/>
                </a:endParaRPr>
              </a:p>
              <a:p>
                <a:pPr lvl="1" eaLnBrk="1" hangingPunct="1"/>
                <a:endParaRPr lang="en-US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30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" y="1219200"/>
                <a:ext cx="8001000" cy="5257800"/>
              </a:xfrm>
              <a:blipFill>
                <a:blip r:embed="rId4"/>
                <a:stretch>
                  <a:fillRect l="-1743" t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E32D52A-FCB8-474E-B805-E98D5881AC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66" t="3147" r="1666"/>
          <a:stretch/>
        </p:blipFill>
        <p:spPr>
          <a:xfrm>
            <a:off x="704021" y="2767214"/>
            <a:ext cx="7735957" cy="374788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E5D71EF-0B99-BB4A-8057-50096932CCE0}"/>
              </a:ext>
            </a:extLst>
          </p:cNvPr>
          <p:cNvGrpSpPr/>
          <p:nvPr/>
        </p:nvGrpSpPr>
        <p:grpSpPr>
          <a:xfrm>
            <a:off x="39757" y="0"/>
            <a:ext cx="9144000" cy="6858000"/>
            <a:chOff x="0" y="0"/>
            <a:chExt cx="9144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04F311-8D01-E64E-9CAD-41BBC0D41940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8816399-0814-2345-BC3D-04516587B010}"/>
                </a:ext>
              </a:extLst>
            </p:cNvPr>
            <p:cNvGrpSpPr/>
            <p:nvPr/>
          </p:nvGrpSpPr>
          <p:grpSpPr>
            <a:xfrm>
              <a:off x="704022" y="0"/>
              <a:ext cx="7735956" cy="6858000"/>
              <a:chOff x="0" y="0"/>
              <a:chExt cx="7243504" cy="6604557"/>
            </a:xfrm>
          </p:grpSpPr>
          <p:pic>
            <p:nvPicPr>
              <p:cNvPr id="12" name="Picture 11" descr="A picture containing person&#13;&#10;&#13;&#10;Description automatically generated">
                <a:extLst>
                  <a:ext uri="{FF2B5EF4-FFF2-40B4-BE49-F238E27FC236}">
                    <a16:creationId xmlns:a16="http://schemas.microsoft.com/office/drawing/2014/main" id="{2C515D56-4817-DC44-B62E-6E83BCF886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49"/>
              <a:stretch/>
            </p:blipFill>
            <p:spPr>
              <a:xfrm>
                <a:off x="0" y="0"/>
                <a:ext cx="6934200" cy="6524522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5315ED9-F3FD-634D-A78D-A45D593B93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666" t="3147" r="50849"/>
              <a:stretch/>
            </p:blipFill>
            <p:spPr>
              <a:xfrm>
                <a:off x="3758365" y="3167270"/>
                <a:ext cx="3485139" cy="343728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4CF66C7-A86F-E141-AFCB-7412B11DA2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1850" t="1433" r="665" b="1714"/>
              <a:stretch/>
            </p:blipFill>
            <p:spPr>
              <a:xfrm>
                <a:off x="3801158" y="0"/>
                <a:ext cx="3056842" cy="30148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769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553200"/>
            <a:ext cx="4800600" cy="3048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620000" y="6553200"/>
            <a:ext cx="1524000" cy="3048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14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More RNGs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91600" cy="5257800"/>
          </a:xfrm>
        </p:spPr>
        <p:txBody>
          <a:bodyPr/>
          <a:lstStyle/>
          <a:p>
            <a:pPr marL="352425" indent="-352425" defTabSz="914400">
              <a:lnSpc>
                <a:spcPct val="90000"/>
              </a:lnSpc>
            </a:pPr>
            <a:r>
              <a:rPr lang="en-US" altLang="en-US" sz="2400" dirty="0"/>
              <a:t>Quadratic Congruential Generator</a:t>
            </a:r>
          </a:p>
          <a:p>
            <a:pPr marL="752475" lvl="1" defTabSz="914400">
              <a:lnSpc>
                <a:spcPct val="90000"/>
              </a:lnSpc>
            </a:pP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new</a:t>
            </a:r>
            <a:r>
              <a:rPr lang="en-US" altLang="en-US" sz="2000" i="1" baseline="-25000" dirty="0"/>
              <a:t> </a:t>
            </a:r>
            <a:r>
              <a:rPr lang="en-US" altLang="en-US" sz="2000" i="1" dirty="0"/>
              <a:t>= 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 * X</a:t>
            </a:r>
            <a:r>
              <a:rPr lang="en-US" altLang="en-US" sz="2000" i="1" baseline="-25000" dirty="0"/>
              <a:t>old</a:t>
            </a:r>
            <a:r>
              <a:rPr lang="en-US" altLang="en-US" sz="2000" i="1" baseline="30000" dirty="0"/>
              <a:t>2</a:t>
            </a:r>
            <a:r>
              <a:rPr lang="en-US" altLang="en-US" sz="2000" i="1" dirty="0"/>
              <a:t> + a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 * 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old</a:t>
            </a:r>
            <a:r>
              <a:rPr lang="en-US" altLang="en-US" sz="2000" i="1" baseline="30000" dirty="0"/>
              <a:t> </a:t>
            </a:r>
            <a:r>
              <a:rPr lang="en-US" altLang="en-US" sz="2000" dirty="0"/>
              <a:t>+ </a:t>
            </a:r>
            <a:r>
              <a:rPr lang="en-US" altLang="en-US" sz="2000" i="1" dirty="0"/>
              <a:t>c</a:t>
            </a:r>
            <a:r>
              <a:rPr lang="en-US" altLang="en-US" sz="2000" dirty="0"/>
              <a:t>) mod </a:t>
            </a:r>
            <a:r>
              <a:rPr lang="en-US" altLang="en-US" sz="2000" i="1" dirty="0"/>
              <a:t>m</a:t>
            </a:r>
          </a:p>
          <a:p>
            <a:pPr marL="752475" lvl="1" defTabSz="914400">
              <a:lnSpc>
                <a:spcPct val="90000"/>
              </a:lnSpc>
            </a:pPr>
            <a:endParaRPr lang="en-US" altLang="en-US" sz="2000" i="1" dirty="0"/>
          </a:p>
          <a:p>
            <a:pPr marL="352425" indent="-352425" defTabSz="914400">
              <a:lnSpc>
                <a:spcPct val="90000"/>
              </a:lnSpc>
            </a:pPr>
            <a:r>
              <a:rPr lang="en-US" altLang="en-US" sz="2400" dirty="0"/>
              <a:t>Combination of generators</a:t>
            </a:r>
          </a:p>
          <a:p>
            <a:pPr marL="752475" lvl="1" defTabSz="914400">
              <a:lnSpc>
                <a:spcPct val="90000"/>
              </a:lnSpc>
            </a:pPr>
            <a:r>
              <a:rPr lang="en-US" altLang="en-US" sz="2000" b="1" dirty="0"/>
              <a:t>Shuffling</a:t>
            </a:r>
            <a:r>
              <a:rPr lang="en-US" altLang="en-US" sz="2000" dirty="0"/>
              <a:t> – shuffle the output from the first LCG with a second LCG</a:t>
            </a:r>
          </a:p>
          <a:p>
            <a:pPr marL="752475" lvl="1" defTabSz="914400">
              <a:lnSpc>
                <a:spcPct val="90000"/>
              </a:lnSpc>
            </a:pPr>
            <a:r>
              <a:rPr lang="en-US" altLang="en-US" sz="2000" b="1" dirty="0" err="1"/>
              <a:t>L’Ecuyer</a:t>
            </a:r>
            <a:r>
              <a:rPr lang="en-US" altLang="en-US" sz="2000" dirty="0"/>
              <a:t> – takes integers generated from two different LCGs with different moduli</a:t>
            </a:r>
          </a:p>
          <a:p>
            <a:pPr marL="752475" lvl="1" defTabSz="914400">
              <a:lnSpc>
                <a:spcPct val="90000"/>
              </a:lnSpc>
            </a:pPr>
            <a:r>
              <a:rPr lang="en-US" altLang="en-US" sz="2000" b="1" dirty="0" err="1"/>
              <a:t>Wichman</a:t>
            </a:r>
            <a:r>
              <a:rPr lang="en-US" altLang="en-US" sz="2000" b="1" dirty="0"/>
              <a:t>/Hill</a:t>
            </a:r>
            <a:r>
              <a:rPr lang="en-US" altLang="en-US" sz="2000" dirty="0"/>
              <a:t> – takes the fractional parts of multiple random numbers generated from separate generators</a:t>
            </a:r>
          </a:p>
          <a:p>
            <a:pPr marL="752475" lvl="1" defTabSz="914400">
              <a:lnSpc>
                <a:spcPct val="90000"/>
              </a:lnSpc>
            </a:pPr>
            <a:endParaRPr lang="en-US" altLang="en-US" sz="2000" dirty="0"/>
          </a:p>
          <a:p>
            <a:pPr marL="352425" indent="-352425" defTabSz="914400">
              <a:lnSpc>
                <a:spcPct val="90000"/>
              </a:lnSpc>
            </a:pPr>
            <a:r>
              <a:rPr lang="en-US" altLang="en-US" sz="2400" dirty="0" err="1"/>
              <a:t>Tausworthe</a:t>
            </a:r>
            <a:r>
              <a:rPr lang="en-US" altLang="en-US" sz="2400" dirty="0"/>
              <a:t> generator</a:t>
            </a:r>
          </a:p>
          <a:p>
            <a:pPr marL="752475" lvl="1" defTabSz="914400">
              <a:lnSpc>
                <a:spcPct val="90000"/>
              </a:lnSpc>
            </a:pPr>
            <a:r>
              <a:rPr lang="en-US" altLang="en-US" sz="2000" dirty="0"/>
              <a:t>Multiplicative recursive generator</a:t>
            </a:r>
          </a:p>
          <a:p>
            <a:pPr marL="752475" lvl="1" defTabSz="914400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099F6C-F337-EB4B-9ECC-A24F7AF736A6}"/>
                  </a:ext>
                </a:extLst>
              </p:cNvPr>
              <p:cNvSpPr txBox="1"/>
              <p:nvPr/>
            </p:nvSpPr>
            <p:spPr>
              <a:xfrm>
                <a:off x="533401" y="5407104"/>
                <a:ext cx="7848599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099F6C-F337-EB4B-9ECC-A24F7AF73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1" y="5407104"/>
                <a:ext cx="7848599" cy="923330"/>
              </a:xfrm>
              <a:prstGeom prst="rect">
                <a:avLst/>
              </a:prstGeom>
              <a:blipFill>
                <a:blip r:embed="rId3"/>
                <a:stretch>
                  <a:fillRect t="-4110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43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15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Characteristics of a Good Generator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90000"/>
              </a:lnSpc>
            </a:pPr>
            <a:r>
              <a:rPr lang="en-US" altLang="en-US" sz="2200" dirty="0"/>
              <a:t>Maximum Density</a:t>
            </a:r>
          </a:p>
          <a:p>
            <a:pPr lvl="1" defTabSz="914400">
              <a:lnSpc>
                <a:spcPct val="90000"/>
              </a:lnSpc>
            </a:pPr>
            <a:r>
              <a:rPr lang="en-US" altLang="en-US" sz="2000" dirty="0"/>
              <a:t>Such that he values assumed by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 = 1,2,…</a:t>
            </a:r>
            <a:r>
              <a:rPr lang="en-US" altLang="en-US" sz="2000" dirty="0"/>
              <a:t>, leave no large gaps on </a:t>
            </a:r>
            <a:r>
              <a:rPr lang="en-US" altLang="en-US" sz="2000" i="1" dirty="0"/>
              <a:t>[0,1]</a:t>
            </a:r>
          </a:p>
          <a:p>
            <a:pPr lvl="1" defTabSz="914400">
              <a:lnSpc>
                <a:spcPct val="90000"/>
              </a:lnSpc>
            </a:pPr>
            <a:r>
              <a:rPr lang="en-US" altLang="en-US" sz="2000" dirty="0"/>
              <a:t>Question: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values are discrete, how can we increase the density?</a:t>
            </a:r>
            <a:endParaRPr lang="en-US" altLang="en-US" sz="2000" i="1" dirty="0"/>
          </a:p>
          <a:p>
            <a:pPr lvl="1" defTabSz="914400">
              <a:lnSpc>
                <a:spcPct val="90000"/>
              </a:lnSpc>
            </a:pPr>
            <a:r>
              <a:rPr lang="en-US" altLang="en-US" sz="2000" dirty="0"/>
              <a:t>Solution: a very large integer for modulus m</a:t>
            </a:r>
          </a:p>
          <a:p>
            <a:pPr lvl="2" defTabSz="914400">
              <a:lnSpc>
                <a:spcPct val="90000"/>
              </a:lnSpc>
            </a:pPr>
            <a:r>
              <a:rPr lang="en-US" altLang="en-US" sz="1800" dirty="0"/>
              <a:t>Approximation appears to be of little consequence</a:t>
            </a:r>
          </a:p>
          <a:p>
            <a:pPr defTabSz="914400">
              <a:lnSpc>
                <a:spcPct val="90000"/>
              </a:lnSpc>
            </a:pPr>
            <a:r>
              <a:rPr lang="en-US" altLang="en-US" sz="2200" dirty="0"/>
              <a:t>Maximum Period</a:t>
            </a:r>
          </a:p>
          <a:p>
            <a:pPr lvl="1" defTabSz="914400">
              <a:lnSpc>
                <a:spcPct val="90000"/>
              </a:lnSpc>
            </a:pPr>
            <a:r>
              <a:rPr lang="en-US" altLang="en-US" sz="2000" dirty="0"/>
              <a:t>To achieve maximum density and avoid cycling.</a:t>
            </a:r>
          </a:p>
          <a:p>
            <a:pPr lvl="1" defTabSz="914400">
              <a:lnSpc>
                <a:spcPct val="90000"/>
              </a:lnSpc>
            </a:pPr>
            <a:r>
              <a:rPr lang="en-US" altLang="en-US" sz="2000" dirty="0"/>
              <a:t>Achieve by: proper choice of </a:t>
            </a:r>
            <a:r>
              <a:rPr lang="en-US" altLang="en-US" sz="2000" i="1" dirty="0"/>
              <a:t>a</a:t>
            </a:r>
            <a:r>
              <a:rPr lang="en-US" altLang="en-US" sz="2000" dirty="0"/>
              <a:t>, </a:t>
            </a:r>
            <a:r>
              <a:rPr lang="en-US" altLang="en-US" sz="2000" i="1" dirty="0"/>
              <a:t>c</a:t>
            </a:r>
            <a:r>
              <a:rPr lang="en-US" altLang="en-US" sz="2000" dirty="0"/>
              <a:t>, </a:t>
            </a:r>
            <a:r>
              <a:rPr lang="en-US" altLang="en-US" sz="2000" i="1" dirty="0"/>
              <a:t>m</a:t>
            </a:r>
            <a:r>
              <a:rPr lang="en-US" altLang="en-US" sz="2000" dirty="0"/>
              <a:t>, and </a:t>
            </a:r>
            <a:r>
              <a:rPr lang="en-US" altLang="en-US" sz="2000" i="1" dirty="0"/>
              <a:t>X</a:t>
            </a:r>
            <a:r>
              <a:rPr lang="en-US" altLang="en-US" sz="2000" i="1" baseline="-25000" dirty="0"/>
              <a:t>0</a:t>
            </a:r>
            <a:r>
              <a:rPr lang="en-US" altLang="en-US" sz="2000" i="1" dirty="0"/>
              <a:t>.</a:t>
            </a:r>
          </a:p>
          <a:p>
            <a:pPr defTabSz="914400">
              <a:lnSpc>
                <a:spcPct val="90000"/>
              </a:lnSpc>
            </a:pPr>
            <a:r>
              <a:rPr lang="en-US" altLang="en-US" sz="2200" dirty="0"/>
              <a:t>Most digital computers use a binary representation of numbers</a:t>
            </a:r>
          </a:p>
          <a:p>
            <a:pPr lvl="1" defTabSz="914400">
              <a:lnSpc>
                <a:spcPct val="90000"/>
              </a:lnSpc>
            </a:pPr>
            <a:r>
              <a:rPr lang="en-US" altLang="en-US" sz="2000" dirty="0"/>
              <a:t>Speed and efficiency are aided by a modulus, </a:t>
            </a:r>
            <a:r>
              <a:rPr lang="en-US" altLang="en-US" sz="2000" i="1" dirty="0"/>
              <a:t>m</a:t>
            </a:r>
            <a:r>
              <a:rPr lang="en-US" altLang="en-US" sz="2000" dirty="0"/>
              <a:t>, to be (or close to) a power of </a:t>
            </a:r>
            <a:r>
              <a:rPr lang="en-US" altLang="en-US" sz="2000" i="1" dirty="0"/>
              <a:t>2</a:t>
            </a:r>
            <a:r>
              <a:rPr lang="en-US" altLang="en-US" sz="2000" dirty="0"/>
              <a:t>.</a:t>
            </a:r>
            <a:endParaRPr lang="en-US" altLang="en-US" sz="1200" dirty="0"/>
          </a:p>
          <a:p>
            <a:pPr lvl="2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4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16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Random-Variate Generation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altLang="en-US" dirty="0"/>
              <a:t>Develop understanding of generating samples from a specific distribution as input to a simulation model.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Illustrate some widely-used techniques for generating random variates.</a:t>
            </a:r>
          </a:p>
          <a:p>
            <a:pPr lvl="2"/>
            <a:r>
              <a:rPr lang="en-US" altLang="en-US" dirty="0"/>
              <a:t>Inverse-transform technique</a:t>
            </a:r>
          </a:p>
          <a:p>
            <a:pPr lvl="2"/>
            <a:r>
              <a:rPr lang="en-US" altLang="en-US" dirty="0"/>
              <a:t>Acceptance-rejection technique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20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17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Inverse-transform Technique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concept:</a:t>
            </a:r>
          </a:p>
          <a:p>
            <a:pPr lvl="1"/>
            <a:r>
              <a:rPr lang="en-US" altLang="en-US" dirty="0"/>
              <a:t>For </a:t>
            </a:r>
            <a:r>
              <a:rPr lang="en-US" altLang="en-US" dirty="0" err="1"/>
              <a:t>cdf</a:t>
            </a:r>
            <a:r>
              <a:rPr lang="en-US" altLang="en-US" dirty="0"/>
              <a:t>: r = F(x)</a:t>
            </a:r>
          </a:p>
          <a:p>
            <a:pPr lvl="1"/>
            <a:r>
              <a:rPr lang="en-US" altLang="en-US" dirty="0"/>
              <a:t>Generate r from uniform (0,1) </a:t>
            </a:r>
          </a:p>
          <a:p>
            <a:pPr lvl="1"/>
            <a:r>
              <a:rPr lang="en-US" altLang="en-US" dirty="0"/>
              <a:t>Find x: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  <p:grpSp>
        <p:nvGrpSpPr>
          <p:cNvPr id="7" name="Group 18">
            <a:extLst>
              <a:ext uri="{FF2B5EF4-FFF2-40B4-BE49-F238E27FC236}">
                <a16:creationId xmlns:a16="http://schemas.microsoft.com/office/drawing/2014/main" id="{B65CBEB7-B23A-1747-BCD6-184259D3461E}"/>
              </a:ext>
            </a:extLst>
          </p:cNvPr>
          <p:cNvGrpSpPr>
            <a:grpSpLocks/>
          </p:cNvGrpSpPr>
          <p:nvPr/>
        </p:nvGrpSpPr>
        <p:grpSpPr bwMode="auto">
          <a:xfrm>
            <a:off x="4517572" y="3640996"/>
            <a:ext cx="4626428" cy="3134178"/>
            <a:chOff x="3600" y="1132"/>
            <a:chExt cx="1920" cy="1316"/>
          </a:xfrm>
        </p:grpSpPr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C628534C-E853-E044-A25F-6C76BD67F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1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BA6576F2-AFEB-3248-B292-28E51F16E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25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0C72378F-9986-D242-8F83-33FD86520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4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7CB6981F-D92E-B34E-B8D5-F4BE9290C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44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2AEDC7DA-421B-3548-BE60-F21575921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34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r</a:t>
              </a:r>
              <a:r>
                <a:rPr lang="en-US" altLang="en-US" sz="1800" baseline="-25000"/>
                <a:t>1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AA998242-2F53-3944-80CB-A97EFC4A5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256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x</a:t>
              </a:r>
              <a:r>
                <a:rPr lang="en-US" altLang="en-US" sz="1400" baseline="-25000"/>
                <a:t>1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8C412393-C4CA-344D-9AAF-47F612F8F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132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r = F(x)</a:t>
              </a: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2686C3E-A760-2647-A5FF-FA818772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136"/>
              <a:ext cx="1344" cy="1120"/>
            </a:xfrm>
            <a:custGeom>
              <a:avLst/>
              <a:gdLst>
                <a:gd name="T0" fmla="*/ 0 w 1344"/>
                <a:gd name="T1" fmla="*/ 1120 h 1120"/>
                <a:gd name="T2" fmla="*/ 384 w 1344"/>
                <a:gd name="T3" fmla="*/ 880 h 1120"/>
                <a:gd name="T4" fmla="*/ 528 w 1344"/>
                <a:gd name="T5" fmla="*/ 400 h 1120"/>
                <a:gd name="T6" fmla="*/ 720 w 1344"/>
                <a:gd name="T7" fmla="*/ 112 h 1120"/>
                <a:gd name="T8" fmla="*/ 1248 w 1344"/>
                <a:gd name="T9" fmla="*/ 16 h 1120"/>
                <a:gd name="T10" fmla="*/ 1296 w 1344"/>
                <a:gd name="T11" fmla="*/ 16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4" h="1120">
                  <a:moveTo>
                    <a:pt x="0" y="1120"/>
                  </a:moveTo>
                  <a:cubicBezTo>
                    <a:pt x="148" y="1060"/>
                    <a:pt x="296" y="1000"/>
                    <a:pt x="384" y="880"/>
                  </a:cubicBezTo>
                  <a:cubicBezTo>
                    <a:pt x="472" y="760"/>
                    <a:pt x="472" y="528"/>
                    <a:pt x="528" y="400"/>
                  </a:cubicBezTo>
                  <a:cubicBezTo>
                    <a:pt x="584" y="272"/>
                    <a:pt x="600" y="176"/>
                    <a:pt x="720" y="112"/>
                  </a:cubicBezTo>
                  <a:cubicBezTo>
                    <a:pt x="840" y="48"/>
                    <a:pt x="1152" y="32"/>
                    <a:pt x="1248" y="16"/>
                  </a:cubicBezTo>
                  <a:cubicBezTo>
                    <a:pt x="1344" y="0"/>
                    <a:pt x="1320" y="8"/>
                    <a:pt x="1296" y="1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6" name="Rectangle 4">
            <a:extLst>
              <a:ext uri="{FF2B5EF4-FFF2-40B4-BE49-F238E27FC236}">
                <a16:creationId xmlns:a16="http://schemas.microsoft.com/office/drawing/2014/main" id="{5BEB9655-EF6B-3B49-8751-A2F9FEECC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7" y="4393668"/>
            <a:ext cx="20574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dirty="0"/>
              <a:t> x = F</a:t>
            </a:r>
            <a:r>
              <a:rPr lang="en-US" altLang="en-US" sz="2800" baseline="30000" dirty="0"/>
              <a:t>-1</a:t>
            </a:r>
            <a:r>
              <a:rPr lang="en-US" altLang="en-US" sz="2800" dirty="0"/>
              <a:t>(r)</a:t>
            </a:r>
          </a:p>
        </p:txBody>
      </p:sp>
    </p:spTree>
    <p:extLst>
      <p:ext uri="{BB962C8B-B14F-4D97-AF65-F5344CB8AC3E}">
        <p14:creationId xmlns:p14="http://schemas.microsoft.com/office/powerpoint/2010/main" val="3366905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18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Exponential Distribution 		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/>
            <a:r>
              <a:rPr lang="en-US" altLang="en-US" sz="2400" dirty="0"/>
              <a:t>Exponential Distribution:</a:t>
            </a:r>
          </a:p>
          <a:p>
            <a:pPr lvl="1" defTabSz="914400"/>
            <a:r>
              <a:rPr lang="en-US" altLang="en-US" sz="2000" dirty="0"/>
              <a:t>Exponential </a:t>
            </a:r>
            <a:r>
              <a:rPr lang="en-US" altLang="en-US" sz="2000" dirty="0" err="1"/>
              <a:t>cdf</a:t>
            </a:r>
            <a:r>
              <a:rPr lang="en-US" altLang="en-US" sz="2000" dirty="0"/>
              <a:t>:</a:t>
            </a:r>
          </a:p>
          <a:p>
            <a:pPr lvl="1" defTabSz="914400"/>
            <a:endParaRPr lang="en-US" altLang="en-US" sz="2000" dirty="0"/>
          </a:p>
          <a:p>
            <a:pPr lvl="1" defTabSz="914400"/>
            <a:endParaRPr lang="en-US" altLang="en-US" sz="2000" dirty="0"/>
          </a:p>
          <a:p>
            <a:pPr lvl="1" defTabSz="914400"/>
            <a:endParaRPr lang="en-US" altLang="en-US" sz="2000" dirty="0"/>
          </a:p>
          <a:p>
            <a:pPr lvl="1" defTabSz="914400"/>
            <a:endParaRPr lang="en-US" altLang="en-US" sz="2000" dirty="0"/>
          </a:p>
          <a:p>
            <a:pPr lvl="1" defTabSz="914400"/>
            <a:r>
              <a:rPr lang="en-US" altLang="en-US" sz="2000" dirty="0"/>
              <a:t>To generate </a:t>
            </a:r>
            <a:r>
              <a:rPr lang="en-US" altLang="en-US" sz="2000" i="1" dirty="0"/>
              <a:t>X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X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, X</a:t>
            </a:r>
            <a:r>
              <a:rPr lang="en-US" altLang="en-US" sz="2000" i="1" baseline="-25000" dirty="0"/>
              <a:t>3</a:t>
            </a:r>
            <a:r>
              <a:rPr lang="en-US" altLang="en-US" sz="2000" i="1" dirty="0"/>
              <a:t> …</a:t>
            </a:r>
          </a:p>
          <a:p>
            <a:pPr lvl="1" defTabSz="914400"/>
            <a:endParaRPr lang="en-US" altLang="en-US" sz="2000" i="1" dirty="0"/>
          </a:p>
          <a:p>
            <a:pPr lvl="1" defTabSz="914400"/>
            <a:endParaRPr lang="en-US" altLang="en-US" sz="2000" i="1" dirty="0"/>
          </a:p>
          <a:p>
            <a:pPr lvl="1" defTabSz="914400"/>
            <a:endParaRPr lang="en-US" altLang="en-US" sz="2000" i="1" dirty="0"/>
          </a:p>
          <a:p>
            <a:pPr lvl="1" defTabSz="914400"/>
            <a:endParaRPr lang="en-US" altLang="en-US" sz="2000" dirty="0"/>
          </a:p>
          <a:p>
            <a:pPr lvl="1" defTabSz="914400"/>
            <a:endParaRPr lang="en-US" altLang="en-US" sz="2000" dirty="0"/>
          </a:p>
          <a:p>
            <a:pPr eaLnBrk="1" hangingPunct="1"/>
            <a:endParaRPr lang="en-US" dirty="0">
              <a:latin typeface="Arial" charset="0"/>
            </a:endParaRPr>
          </a:p>
        </p:txBody>
      </p:sp>
      <p:pic>
        <p:nvPicPr>
          <p:cNvPr id="9" name="Picture 25" descr="08-2">
            <a:extLst>
              <a:ext uri="{FF2B5EF4-FFF2-40B4-BE49-F238E27FC236}">
                <a16:creationId xmlns:a16="http://schemas.microsoft.com/office/drawing/2014/main" id="{0592B8A6-86FA-0548-BC6E-00DCA805D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2013" y="1524414"/>
            <a:ext cx="3962400" cy="338096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9B5ECD93-02CF-3B45-AA07-C6B0487A8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43" y="2171700"/>
            <a:ext cx="396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 i="1" dirty="0"/>
              <a:t>r =  F(x) </a:t>
            </a:r>
          </a:p>
          <a:p>
            <a:r>
              <a:rPr lang="en-US" altLang="en-US" sz="2400" i="1" dirty="0"/>
              <a:t>  = 1 – e</a:t>
            </a:r>
            <a:r>
              <a:rPr lang="en-US" altLang="en-US" sz="2400" i="1" baseline="30000" dirty="0"/>
              <a:t>-</a:t>
            </a:r>
            <a:r>
              <a:rPr lang="en-US" altLang="en-US" sz="2400" i="1" baseline="30000" dirty="0">
                <a:latin typeface="Symbol" pitchFamily="2" charset="2"/>
              </a:rPr>
              <a:t>l</a:t>
            </a:r>
            <a:r>
              <a:rPr lang="en-US" altLang="en-US" sz="2400" i="1" baseline="30000" dirty="0"/>
              <a:t>x</a:t>
            </a:r>
            <a:r>
              <a:rPr lang="en-US" altLang="en-US" sz="2400" dirty="0"/>
              <a:t>      </a:t>
            </a:r>
            <a:r>
              <a:rPr lang="en-US" altLang="en-US" sz="2200" dirty="0"/>
              <a:t>for </a:t>
            </a:r>
            <a:r>
              <a:rPr lang="en-US" altLang="en-US" sz="2200" i="1" dirty="0"/>
              <a:t>x </a:t>
            </a:r>
            <a:r>
              <a:rPr lang="en-US" altLang="en-US" sz="2200" i="1" dirty="0">
                <a:latin typeface="Symbol" pitchFamily="2" charset="2"/>
              </a:rPr>
              <a:t>³ </a:t>
            </a:r>
            <a:r>
              <a:rPr lang="en-US" altLang="en-US" sz="2200" i="1" dirty="0"/>
              <a:t>0</a:t>
            </a: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1D20FA70-1E30-C540-BE51-10CC2B443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43" y="4190586"/>
            <a:ext cx="464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 i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 =  F</a:t>
            </a:r>
            <a:r>
              <a:rPr lang="en-US" altLang="en-US" sz="2400" i="1" baseline="30000" dirty="0"/>
              <a:t>-1</a:t>
            </a:r>
            <a:r>
              <a:rPr lang="en-US" altLang="en-US" sz="2400" i="1" dirty="0"/>
              <a:t>(R</a:t>
            </a:r>
            <a:r>
              <a:rPr lang="en-US" altLang="en-US" i="1" baseline="-25000" dirty="0"/>
              <a:t>i</a:t>
            </a:r>
            <a:r>
              <a:rPr lang="en-US" altLang="en-US" sz="2400" i="1" dirty="0"/>
              <a:t>) </a:t>
            </a:r>
          </a:p>
          <a:p>
            <a:r>
              <a:rPr lang="en-US" altLang="en-US" sz="2400" i="1" dirty="0"/>
              <a:t>    =  -(1/</a:t>
            </a:r>
            <a:r>
              <a:rPr lang="en-US" altLang="en-US" sz="2400" i="1" dirty="0">
                <a:latin typeface="Symbol" pitchFamily="2" charset="2"/>
              </a:rPr>
              <a:t>l)</a:t>
            </a:r>
            <a:r>
              <a:rPr lang="en-US" altLang="en-US" sz="2400" i="1" dirty="0"/>
              <a:t> ln(1-R</a:t>
            </a:r>
            <a:r>
              <a:rPr lang="en-US" altLang="en-US" i="1" baseline="-25000" dirty="0"/>
              <a:t>i</a:t>
            </a:r>
            <a:r>
              <a:rPr lang="en-US" altLang="en-US" sz="2400" i="1" dirty="0"/>
              <a:t>) </a:t>
            </a:r>
            <a:r>
              <a:rPr lang="en-US" altLang="en-US" sz="2000" i="1" dirty="0"/>
              <a:t>    </a:t>
            </a:r>
            <a:endParaRPr lang="en-US" altLang="en-US" sz="2000" dirty="0"/>
          </a:p>
        </p:txBody>
      </p:sp>
      <p:sp>
        <p:nvSpPr>
          <p:cNvPr id="12" name="Text Box 19">
            <a:extLst>
              <a:ext uri="{FF2B5EF4-FFF2-40B4-BE49-F238E27FC236}">
                <a16:creationId xmlns:a16="http://schemas.microsoft.com/office/drawing/2014/main" id="{15A169FE-C714-694D-ADBD-36310D53D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043073"/>
            <a:ext cx="2971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Figure: Inverse-transform technique for </a:t>
            </a:r>
            <a:r>
              <a:rPr lang="en-US" altLang="en-US" sz="2000" dirty="0" err="1"/>
              <a:t>e</a:t>
            </a:r>
            <a:r>
              <a:rPr lang="en-US" altLang="en-US" sz="2000" i="1" dirty="0" err="1"/>
              <a:t>xp</a:t>
            </a:r>
            <a:r>
              <a:rPr lang="en-US" altLang="en-US" sz="2000" i="1" dirty="0"/>
              <a:t>(</a:t>
            </a:r>
            <a:r>
              <a:rPr lang="en-US" altLang="en-US" sz="2000" i="1" dirty="0">
                <a:latin typeface="Symbol" pitchFamily="2" charset="2"/>
              </a:rPr>
              <a:t>l</a:t>
            </a:r>
            <a:r>
              <a:rPr lang="en-US" altLang="en-US" sz="2000" i="1" dirty="0"/>
              <a:t> = 1)</a:t>
            </a:r>
          </a:p>
        </p:txBody>
      </p:sp>
    </p:spTree>
    <p:extLst>
      <p:ext uri="{BB962C8B-B14F-4D97-AF65-F5344CB8AC3E}">
        <p14:creationId xmlns:p14="http://schemas.microsoft.com/office/powerpoint/2010/main" val="319150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19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Acceptance-Rejection Technique</a:t>
            </a:r>
            <a:br>
              <a:rPr lang="en-US" altLang="en-US" dirty="0"/>
            </a:br>
            <a:endParaRPr lang="en-US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>
                    <a:latin typeface="Arial" charset="0"/>
                  </a:rPr>
                  <a:t>Many distributions cannot be transformed</a:t>
                </a:r>
              </a:p>
              <a:p>
                <a:pPr eaLnBrk="1" hangingPunct="1"/>
                <a:r>
                  <a:rPr lang="en-US" dirty="0">
                    <a:latin typeface="Arial" charset="0"/>
                  </a:rPr>
                  <a:t>Indirect methods 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Generate a candidate random variable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Test to see if the variable is acceptable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Extremely powerful as it allows us to simulate from virtually any distributions</a:t>
                </a:r>
              </a:p>
              <a:p>
                <a:pPr lvl="1" eaLnBrk="1" hangingPunct="1"/>
                <a:endParaRPr lang="en-US" dirty="0">
                  <a:latin typeface="Arial" charset="0"/>
                </a:endParaRPr>
              </a:p>
              <a:p>
                <a:pPr eaLnBrk="1" hangingPunct="1"/>
                <a:r>
                  <a:rPr lang="en-US" dirty="0">
                    <a:latin typeface="Arial" charset="0"/>
                  </a:rPr>
                  <a:t>Accept-Reject Methods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Only requires the functional form of density function of interest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</m:oMath>
                </a14:m>
                <a:endParaRPr lang="en-US" b="0" dirty="0">
                  <a:latin typeface="Arial" charset="0"/>
                </a:endParaRPr>
              </a:p>
              <a:p>
                <a:pPr marL="457200" lvl="1" indent="0" eaLnBrk="1" hangingPunct="1">
                  <a:buNone/>
                </a:pPr>
                <a:endParaRPr lang="en-US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30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51" t="-2899" r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7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2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to Expect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We go over</a:t>
            </a:r>
          </a:p>
          <a:p>
            <a:pPr lvl="1" eaLnBrk="1" hangingPunct="1"/>
            <a:r>
              <a:rPr lang="en-US" dirty="0">
                <a:latin typeface="Arial" charset="0"/>
              </a:rPr>
              <a:t>Practical techniques to generate random variables</a:t>
            </a:r>
          </a:p>
          <a:p>
            <a:pPr lvl="2" eaLnBrk="1" hangingPunct="1"/>
            <a:r>
              <a:rPr lang="en-US" dirty="0">
                <a:latin typeface="Arial" charset="0"/>
              </a:rPr>
              <a:t>From both standard and non-standard distributions</a:t>
            </a:r>
          </a:p>
          <a:p>
            <a:pPr lvl="2" eaLnBrk="1" hangingPunct="1"/>
            <a:endParaRPr lang="en-US" dirty="0">
              <a:latin typeface="Arial" charset="0"/>
            </a:endParaRPr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794EA46-C94C-704D-B730-FAFBEFE34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35" y="3429000"/>
            <a:ext cx="4691529" cy="1993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3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Random Numbers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Why is random number generation necessary?</a:t>
            </a:r>
          </a:p>
          <a:p>
            <a:pPr lvl="1"/>
            <a:r>
              <a:rPr lang="en-US" altLang="en-US" sz="2800" dirty="0"/>
              <a:t>In a simulated system, there are inherently random components that require a method of obtaining numbers that are </a:t>
            </a:r>
            <a:r>
              <a:rPr lang="en-US" altLang="en-US" sz="2800" i="1" dirty="0"/>
              <a:t>random. </a:t>
            </a:r>
          </a:p>
          <a:p>
            <a:pPr lvl="1"/>
            <a:r>
              <a:rPr lang="en-US" altLang="en-US" sz="2800" b="1" dirty="0"/>
              <a:t>For example</a:t>
            </a:r>
            <a:r>
              <a:rPr lang="en-US" altLang="en-US" sz="2800" dirty="0"/>
              <a:t> - a queuing system model requires interarrival times, service times, etc., that were </a:t>
            </a:r>
            <a:r>
              <a:rPr lang="en-US" altLang="en-US" sz="2800" i="1" dirty="0"/>
              <a:t>drawn</a:t>
            </a:r>
            <a:r>
              <a:rPr lang="en-US" altLang="en-US" sz="2800" dirty="0"/>
              <a:t> from some specified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05946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4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Properties of Random Numbers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Two important statistical properties:</a:t>
            </a:r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Uniformity </a:t>
            </a:r>
            <a:r>
              <a:rPr lang="en-US" altLang="en-US" sz="1600" dirty="0"/>
              <a:t>(</a:t>
            </a:r>
            <a:r>
              <a:rPr lang="en-US" sz="1800" dirty="0"/>
              <a:t>they are equally probable every where)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Independence </a:t>
            </a:r>
            <a:r>
              <a:rPr lang="en-US" altLang="en-US" sz="1600" dirty="0"/>
              <a:t>(T</a:t>
            </a:r>
            <a:r>
              <a:rPr lang="en-US" sz="1800" dirty="0"/>
              <a:t>he current value of a </a:t>
            </a:r>
            <a:r>
              <a:rPr lang="en-US" sz="1800" b="1" dirty="0"/>
              <a:t>random</a:t>
            </a:r>
            <a:r>
              <a:rPr lang="en-US" sz="1800" dirty="0"/>
              <a:t> variable has no relation with the previous values)</a:t>
            </a:r>
            <a:endParaRPr lang="en-US" altLang="en-US" sz="1600" dirty="0"/>
          </a:p>
          <a:p>
            <a:r>
              <a:rPr lang="en-US" altLang="en-US" sz="2400" dirty="0"/>
              <a:t>Random Number, R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, must be independently drawn from a </a:t>
            </a:r>
            <a:r>
              <a:rPr lang="en-US" altLang="en-US" sz="2400" dirty="0">
                <a:solidFill>
                  <a:srgbClr val="00B0F0"/>
                </a:solidFill>
              </a:rPr>
              <a:t>uniform</a:t>
            </a:r>
            <a:r>
              <a:rPr lang="en-US" altLang="en-US" sz="2400" dirty="0"/>
              <a:t> distribution with pdf:</a:t>
            </a:r>
          </a:p>
          <a:p>
            <a:endParaRPr lang="en-US" dirty="0"/>
          </a:p>
        </p:txBody>
      </p:sp>
      <p:pic>
        <p:nvPicPr>
          <p:cNvPr id="7" name="Picture 24" descr="07-1">
            <a:extLst>
              <a:ext uri="{FF2B5EF4-FFF2-40B4-BE49-F238E27FC236}">
                <a16:creationId xmlns:a16="http://schemas.microsoft.com/office/drawing/2014/main" id="{AF4EE363-945B-C14E-B9DC-1BC16096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3352800"/>
            <a:ext cx="3581400" cy="2224088"/>
          </a:xfrm>
          <a:prstGeom prst="rect">
            <a:avLst/>
          </a:prstGeom>
          <a:noFill/>
        </p:spPr>
      </p:pic>
      <p:graphicFrame>
        <p:nvGraphicFramePr>
          <p:cNvPr id="8" name="Object 26">
            <a:extLst>
              <a:ext uri="{FF2B5EF4-FFF2-40B4-BE49-F238E27FC236}">
                <a16:creationId xmlns:a16="http://schemas.microsoft.com/office/drawing/2014/main" id="{5AD0BEE9-D641-E24D-96A4-220A9A2D62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687763"/>
          <a:ext cx="28194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Equation" r:id="rId5" imgW="26619200" imgH="9067800" progId="Equation.3">
                  <p:embed/>
                </p:oleObj>
              </mc:Choice>
              <mc:Fallback>
                <p:oleObj name="Equation" r:id="rId5" imgW="26619200" imgH="9067800" progId="Equation.3">
                  <p:embed/>
                  <p:pic>
                    <p:nvPicPr>
                      <p:cNvPr id="6" name="Object 26">
                        <a:extLst>
                          <a:ext uri="{FF2B5EF4-FFF2-40B4-BE49-F238E27FC236}">
                            <a16:creationId xmlns:a16="http://schemas.microsoft.com/office/drawing/2014/main" id="{224F1C1D-C825-C047-A172-9F5C1E63E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87763"/>
                        <a:ext cx="28194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>
            <a:extLst>
              <a:ext uri="{FF2B5EF4-FFF2-40B4-BE49-F238E27FC236}">
                <a16:creationId xmlns:a16="http://schemas.microsoft.com/office/drawing/2014/main" id="{122E5A40-A09B-DE4E-8114-F39FBC1E6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724400"/>
          <a:ext cx="32766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Equation" r:id="rId7" imgW="30137100" imgH="11112500" progId="Equation.3">
                  <p:embed/>
                </p:oleObj>
              </mc:Choice>
              <mc:Fallback>
                <p:oleObj name="Equation" r:id="rId7" imgW="30137100" imgH="11112500" progId="Equation.3">
                  <p:embed/>
                  <p:pic>
                    <p:nvPicPr>
                      <p:cNvPr id="7" name="Object 28">
                        <a:extLst>
                          <a:ext uri="{FF2B5EF4-FFF2-40B4-BE49-F238E27FC236}">
                            <a16:creationId xmlns:a16="http://schemas.microsoft.com/office/drawing/2014/main" id="{AF9B00A1-631B-7644-9DFB-B840F2B3EE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24400"/>
                        <a:ext cx="3276600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1">
            <a:extLst>
              <a:ext uri="{FF2B5EF4-FFF2-40B4-BE49-F238E27FC236}">
                <a16:creationId xmlns:a16="http://schemas.microsoft.com/office/drawing/2014/main" id="{8F9CB7B4-1D9A-124A-9CA3-33C1D60C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699125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lr>
                <a:schemeClr val="bg2"/>
              </a:buClr>
              <a:buSzPct val="75000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buClr>
                <a:schemeClr val="accent2"/>
              </a:buClr>
              <a:buSzPct val="80000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buClr>
                <a:schemeClr val="bg2"/>
              </a:buClr>
              <a:buSzPct val="65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buClr>
                <a:schemeClr val="accent2"/>
              </a:buClr>
              <a:buSzPct val="70000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buClr>
                <a:schemeClr val="bg2"/>
              </a:buClr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Figure: pdf for random numbers</a:t>
            </a:r>
          </a:p>
        </p:txBody>
      </p:sp>
    </p:spTree>
    <p:extLst>
      <p:ext uri="{BB962C8B-B14F-4D97-AF65-F5344CB8AC3E}">
        <p14:creationId xmlns:p14="http://schemas.microsoft.com/office/powerpoint/2010/main" val="395347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5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Properties of Random Numbers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Expected value and variance of random numbers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Expected value of each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i </a:t>
            </a:r>
            <a:r>
              <a:rPr lang="en-US" altLang="en-US" sz="2000" dirty="0"/>
              <a:t>is given by </a:t>
            </a:r>
            <a:endParaRPr lang="en-US" altLang="en-US" sz="2000" i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Variance for each R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is given by  </a:t>
            </a:r>
          </a:p>
          <a:p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818D127-2F84-CE4C-B2FA-AA551F7DA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673556"/>
              </p:ext>
            </p:extLst>
          </p:nvPr>
        </p:nvGraphicFramePr>
        <p:xfrm>
          <a:off x="2590800" y="2362200"/>
          <a:ext cx="2870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Equation" r:id="rId4" imgW="66116200" imgH="22821900" progId="Equation.3">
                  <p:embed/>
                </p:oleObj>
              </mc:Choice>
              <mc:Fallback>
                <p:oleObj name="Equation" r:id="rId4" imgW="66116200" imgH="22821900" progId="Equation.3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2C14A574-33CF-D942-93FB-A642876E4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2200"/>
                        <a:ext cx="2870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38B1B3E-E0EB-AD48-B601-0D8B71E03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06160"/>
              </p:ext>
            </p:extLst>
          </p:nvPr>
        </p:nvGraphicFramePr>
        <p:xfrm>
          <a:off x="1600200" y="4724400"/>
          <a:ext cx="6134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Equation" r:id="rId6" imgW="141312900" imgH="22821900" progId="Equation.3">
                  <p:embed/>
                </p:oleObj>
              </mc:Choice>
              <mc:Fallback>
                <p:oleObj name="Equation" r:id="rId6" imgW="141312900" imgH="22821900" progId="Equation.3">
                  <p:embed/>
                  <p:pic>
                    <p:nvPicPr>
                      <p:cNvPr id="6" name="Object 7">
                        <a:extLst>
                          <a:ext uri="{FF2B5EF4-FFF2-40B4-BE49-F238E27FC236}">
                            <a16:creationId xmlns:a16="http://schemas.microsoft.com/office/drawing/2014/main" id="{2C34BD36-D04E-6246-BEF9-BEC86957B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24400"/>
                        <a:ext cx="6134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07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6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Generation of Pseudo-Random Numbers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 dirty="0"/>
              <a:t>“Pseudo”, because generating numbers using a known method removes the potential for true randomness.</a:t>
            </a:r>
          </a:p>
          <a:p>
            <a:r>
              <a:rPr lang="en-US" altLang="en-US" sz="2200" dirty="0"/>
              <a:t>Goal: To produce a sequence of numbers in [</a:t>
            </a:r>
            <a:r>
              <a:rPr lang="en-US" altLang="en-US" sz="2200" i="1" dirty="0"/>
              <a:t>0,1</a:t>
            </a:r>
            <a:r>
              <a:rPr lang="en-US" altLang="en-US" sz="2200" dirty="0"/>
              <a:t>] that simulates, or imitates, the ideal properties of random numbers (RN).</a:t>
            </a:r>
          </a:p>
          <a:p>
            <a:r>
              <a:rPr lang="en-US" altLang="en-US" sz="2200" dirty="0"/>
              <a:t>Important considerations in RN routines:</a:t>
            </a:r>
          </a:p>
          <a:p>
            <a:pPr lvl="1"/>
            <a:r>
              <a:rPr lang="en-US" altLang="en-US" sz="2000" dirty="0">
                <a:solidFill>
                  <a:srgbClr val="00B0F0"/>
                </a:solidFill>
              </a:rPr>
              <a:t>Fast</a:t>
            </a:r>
          </a:p>
          <a:p>
            <a:pPr lvl="1"/>
            <a:r>
              <a:rPr lang="en-US" altLang="en-US" sz="2000" dirty="0">
                <a:solidFill>
                  <a:srgbClr val="00B0F0"/>
                </a:solidFill>
              </a:rPr>
              <a:t>Portable to different computers</a:t>
            </a:r>
          </a:p>
          <a:p>
            <a:pPr lvl="1"/>
            <a:r>
              <a:rPr lang="en-US" altLang="en-US" sz="2000" dirty="0">
                <a:solidFill>
                  <a:srgbClr val="00B0F0"/>
                </a:solidFill>
              </a:rPr>
              <a:t>Have sufficiently long cycle</a:t>
            </a:r>
          </a:p>
          <a:p>
            <a:pPr lvl="1"/>
            <a:r>
              <a:rPr lang="en-US" altLang="en-US" sz="2000" dirty="0">
                <a:solidFill>
                  <a:srgbClr val="00B0F0"/>
                </a:solidFill>
              </a:rPr>
              <a:t>Replicable</a:t>
            </a:r>
          </a:p>
          <a:p>
            <a:pPr lvl="1"/>
            <a:r>
              <a:rPr lang="en-US" altLang="en-US" sz="2000" dirty="0">
                <a:solidFill>
                  <a:srgbClr val="00B0F0"/>
                </a:solidFill>
              </a:rPr>
              <a:t>Closely approximate the ideal statistical properties of uniformity and independence</a:t>
            </a:r>
            <a:r>
              <a:rPr lang="en-US" altLang="en-US" sz="2000" dirty="0"/>
              <a:t>.</a:t>
            </a:r>
            <a:endParaRPr lang="en-US" altLang="en-US" sz="1200" dirty="0"/>
          </a:p>
          <a:p>
            <a:pPr lvl="2" eaLnBrk="1" hangingPunct="1"/>
            <a:endParaRPr lang="en-US" dirty="0"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5A123D-4302-0F41-8BBE-2C64C6CD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46" y="2286000"/>
            <a:ext cx="8517107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8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7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Random Number Generators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Mid-square Generator</a:t>
            </a:r>
          </a:p>
          <a:p>
            <a:pPr marL="752475" lvl="1" indent="-352425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  <a:latin typeface="Arial" charset="0"/>
              </a:rPr>
              <a:t>Random number seed </a:t>
            </a:r>
          </a:p>
          <a:p>
            <a:pPr marL="1152525" lvl="2" indent="-352425">
              <a:lnSpc>
                <a:spcPct val="90000"/>
              </a:lnSpc>
            </a:pPr>
            <a:r>
              <a:rPr lang="en-US" dirty="0">
                <a:latin typeface="Arial" charset="0"/>
              </a:rPr>
              <a:t>Initial random number used to generate the next random number which is in turn transformed into the new seed value.</a:t>
            </a:r>
          </a:p>
          <a:p>
            <a:pPr marL="352425" indent="-352425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marL="752475" lvl="1" indent="-352425">
              <a:lnSpc>
                <a:spcPct val="90000"/>
              </a:lnSpc>
            </a:pPr>
            <a:r>
              <a:rPr lang="en-US" b="1" dirty="0">
                <a:latin typeface="Arial" charset="0"/>
              </a:rPr>
              <a:t>Proposed by von Neumann and Metropolis in the 1940’s</a:t>
            </a:r>
          </a:p>
          <a:p>
            <a:pPr marL="1152525" lvl="2">
              <a:lnSpc>
                <a:spcPct val="80000"/>
              </a:lnSpc>
            </a:pPr>
            <a:r>
              <a:rPr lang="en-US" i="1" dirty="0">
                <a:latin typeface="Arial" charset="0"/>
              </a:rPr>
              <a:t>Start with an initial four-digit positive integer seed X</a:t>
            </a:r>
            <a:r>
              <a:rPr lang="en-US" i="1" baseline="-25000" dirty="0">
                <a:latin typeface="Arial" charset="0"/>
              </a:rPr>
              <a:t>0</a:t>
            </a:r>
            <a:r>
              <a:rPr lang="en-US" i="1" dirty="0">
                <a:latin typeface="Arial" charset="0"/>
              </a:rPr>
              <a:t> </a:t>
            </a:r>
          </a:p>
          <a:p>
            <a:pPr marL="1152525" lvl="2">
              <a:lnSpc>
                <a:spcPct val="80000"/>
              </a:lnSpc>
            </a:pPr>
            <a:r>
              <a:rPr lang="en-US" i="1" dirty="0">
                <a:latin typeface="Arial" charset="0"/>
              </a:rPr>
              <a:t>Square it to obtain an integer with up to eight digits</a:t>
            </a:r>
          </a:p>
          <a:p>
            <a:pPr marL="1152525" lvl="2">
              <a:lnSpc>
                <a:spcPct val="80000"/>
              </a:lnSpc>
            </a:pPr>
            <a:r>
              <a:rPr lang="en-US" i="1" dirty="0">
                <a:latin typeface="Arial" charset="0"/>
              </a:rPr>
              <a:t>Take the middle four digits as the next four-digit number, X</a:t>
            </a:r>
            <a:r>
              <a:rPr lang="en-US" i="1" baseline="-25000" dirty="0">
                <a:latin typeface="Arial" charset="0"/>
              </a:rPr>
              <a:t>1</a:t>
            </a:r>
            <a:r>
              <a:rPr lang="en-US" i="1" dirty="0">
                <a:latin typeface="Arial" charset="0"/>
              </a:rPr>
              <a:t> </a:t>
            </a:r>
          </a:p>
          <a:p>
            <a:pPr marL="1152525" lvl="2">
              <a:lnSpc>
                <a:spcPct val="80000"/>
              </a:lnSpc>
            </a:pPr>
            <a:r>
              <a:rPr lang="en-US" i="1" dirty="0">
                <a:latin typeface="Arial" charset="0"/>
              </a:rPr>
              <a:t>Place a decimal point at the left of X</a:t>
            </a:r>
            <a:r>
              <a:rPr lang="en-US" i="1" baseline="-25000" dirty="0">
                <a:latin typeface="Arial" charset="0"/>
              </a:rPr>
              <a:t>1</a:t>
            </a:r>
            <a:r>
              <a:rPr lang="en-US" i="1" dirty="0">
                <a:latin typeface="Arial" charset="0"/>
              </a:rPr>
              <a:t> to get first random number R</a:t>
            </a:r>
            <a:r>
              <a:rPr lang="en-US" i="1" baseline="-25000" dirty="0">
                <a:latin typeface="Arial" charset="0"/>
              </a:rPr>
              <a:t>1</a:t>
            </a:r>
            <a:endParaRPr lang="en-US" i="1" dirty="0">
              <a:latin typeface="Arial" charset="0"/>
            </a:endParaRPr>
          </a:p>
          <a:p>
            <a:pPr marL="1152525" lvl="2">
              <a:lnSpc>
                <a:spcPct val="80000"/>
              </a:lnSpc>
            </a:pPr>
            <a:r>
              <a:rPr lang="en-US" i="1" dirty="0">
                <a:latin typeface="Arial" charset="0"/>
              </a:rPr>
              <a:t>Square X</a:t>
            </a:r>
            <a:r>
              <a:rPr lang="en-US" i="1" baseline="-25000" dirty="0">
                <a:latin typeface="Arial" charset="0"/>
              </a:rPr>
              <a:t>1 </a:t>
            </a:r>
            <a:r>
              <a:rPr lang="en-US" i="1" dirty="0">
                <a:latin typeface="Arial" charset="0"/>
              </a:rPr>
              <a:t>and continue process</a:t>
            </a:r>
          </a:p>
          <a:p>
            <a:pPr lvl="1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0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8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Mid-square Generator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2425" indent="-352425">
              <a:lnSpc>
                <a:spcPct val="90000"/>
              </a:lnSpc>
              <a:buNone/>
            </a:pPr>
            <a:r>
              <a:rPr lang="en-US" sz="2400" b="0" dirty="0">
                <a:latin typeface="Arial" charset="0"/>
              </a:rPr>
              <a:t>Let </a:t>
            </a: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0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5497</a:t>
            </a:r>
          </a:p>
          <a:p>
            <a:pPr marL="352425" indent="-352425">
              <a:lnSpc>
                <a:spcPct val="90000"/>
              </a:lnSpc>
            </a:pP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1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(5497)</a:t>
            </a:r>
            <a:r>
              <a:rPr lang="en-US" sz="2400" b="0" baseline="30000" dirty="0">
                <a:latin typeface="Arial" charset="0"/>
              </a:rPr>
              <a:t>2</a:t>
            </a:r>
            <a:r>
              <a:rPr lang="en-US" sz="2400" b="0" dirty="0">
                <a:latin typeface="Arial" charset="0"/>
              </a:rPr>
              <a:t> = 30</a:t>
            </a:r>
            <a:r>
              <a:rPr lang="en-US" sz="2400" u="sng" dirty="0">
                <a:latin typeface="Arial" charset="0"/>
              </a:rPr>
              <a:t>2170</a:t>
            </a:r>
            <a:r>
              <a:rPr lang="en-US" sz="2400" b="0" dirty="0">
                <a:latin typeface="Arial" charset="0"/>
              </a:rPr>
              <a:t>09        </a:t>
            </a: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1</a:t>
            </a:r>
            <a:r>
              <a:rPr lang="en-US" sz="2400" b="0" baseline="-25000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2170, </a:t>
            </a:r>
            <a:r>
              <a:rPr lang="en-US" sz="2400" b="0" i="1" dirty="0">
                <a:latin typeface="Arial" charset="0"/>
              </a:rPr>
              <a:t>R</a:t>
            </a:r>
            <a:r>
              <a:rPr lang="en-US" sz="2400" b="0" i="1" baseline="-25000" dirty="0">
                <a:latin typeface="Arial" charset="0"/>
              </a:rPr>
              <a:t>1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0.2170</a:t>
            </a:r>
          </a:p>
          <a:p>
            <a:pPr marL="352425" indent="-352425">
              <a:lnSpc>
                <a:spcPct val="90000"/>
              </a:lnSpc>
            </a:pP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2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(2170)</a:t>
            </a:r>
            <a:r>
              <a:rPr lang="en-US" sz="2400" b="0" baseline="30000" dirty="0">
                <a:latin typeface="Arial" charset="0"/>
              </a:rPr>
              <a:t>2</a:t>
            </a:r>
            <a:r>
              <a:rPr lang="en-US" sz="2400" b="0" dirty="0">
                <a:latin typeface="Arial" charset="0"/>
              </a:rPr>
              <a:t> = 04</a:t>
            </a:r>
            <a:r>
              <a:rPr lang="en-US" sz="2400" u="sng" dirty="0">
                <a:latin typeface="Arial" charset="0"/>
              </a:rPr>
              <a:t>7089</a:t>
            </a:r>
            <a:r>
              <a:rPr lang="en-US" sz="2400" b="0" dirty="0">
                <a:latin typeface="Arial" charset="0"/>
              </a:rPr>
              <a:t>00        </a:t>
            </a: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2</a:t>
            </a:r>
            <a:r>
              <a:rPr lang="en-US" sz="2400" b="0" baseline="-25000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7089, </a:t>
            </a:r>
            <a:r>
              <a:rPr lang="en-US" sz="2400" b="0" i="1" dirty="0">
                <a:latin typeface="Arial" charset="0"/>
              </a:rPr>
              <a:t>R</a:t>
            </a:r>
            <a:r>
              <a:rPr lang="en-US" sz="2400" b="0" i="1" baseline="-25000" dirty="0">
                <a:latin typeface="Arial" charset="0"/>
              </a:rPr>
              <a:t>2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0.7089</a:t>
            </a:r>
          </a:p>
          <a:p>
            <a:pPr marL="352425" indent="-352425">
              <a:lnSpc>
                <a:spcPct val="90000"/>
              </a:lnSpc>
            </a:pP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3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(7089)</a:t>
            </a:r>
            <a:r>
              <a:rPr lang="en-US" sz="2400" b="0" baseline="30000" dirty="0">
                <a:latin typeface="Arial" charset="0"/>
              </a:rPr>
              <a:t>2</a:t>
            </a:r>
            <a:r>
              <a:rPr lang="en-US" sz="2400" b="0" dirty="0">
                <a:latin typeface="Arial" charset="0"/>
              </a:rPr>
              <a:t> = 50</a:t>
            </a:r>
            <a:r>
              <a:rPr lang="en-US" sz="2400" u="sng" dirty="0">
                <a:latin typeface="Arial" charset="0"/>
              </a:rPr>
              <a:t>2539</a:t>
            </a:r>
            <a:r>
              <a:rPr lang="en-US" sz="2400" b="0" dirty="0">
                <a:latin typeface="Arial" charset="0"/>
              </a:rPr>
              <a:t>21        </a:t>
            </a: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3</a:t>
            </a:r>
            <a:r>
              <a:rPr lang="en-US" sz="2400" b="0" baseline="-25000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2539, </a:t>
            </a:r>
            <a:r>
              <a:rPr lang="en-US" sz="2400" b="0" i="1" dirty="0">
                <a:latin typeface="Arial" charset="0"/>
              </a:rPr>
              <a:t>R</a:t>
            </a:r>
            <a:r>
              <a:rPr lang="en-US" sz="2400" b="0" i="1" baseline="-25000" dirty="0">
                <a:latin typeface="Arial" charset="0"/>
              </a:rPr>
              <a:t>3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0.2539</a:t>
            </a:r>
          </a:p>
          <a:p>
            <a:pPr marL="352425" indent="-352425">
              <a:lnSpc>
                <a:spcPct val="90000"/>
              </a:lnSpc>
            </a:pPr>
            <a:r>
              <a:rPr lang="en-US" sz="2400" b="0" dirty="0">
                <a:latin typeface="Arial" charset="0"/>
              </a:rPr>
              <a:t>...and so on...</a:t>
            </a:r>
          </a:p>
          <a:p>
            <a:pPr marL="352425" indent="-352425">
              <a:lnSpc>
                <a:spcPct val="90000"/>
              </a:lnSpc>
              <a:buNone/>
            </a:pPr>
            <a:endParaRPr lang="en-US" sz="1200" i="1" dirty="0">
              <a:latin typeface="Arial" charset="0"/>
              <a:sym typeface="Monotype Sorts" charset="0"/>
            </a:endParaRPr>
          </a:p>
          <a:p>
            <a:pPr marL="352425" indent="-352425">
              <a:lnSpc>
                <a:spcPct val="90000"/>
              </a:lnSpc>
              <a:buNone/>
            </a:pPr>
            <a:endParaRPr lang="en-US" altLang="zh-CN" sz="2400" i="1" dirty="0">
              <a:latin typeface="Arial" charset="0"/>
              <a:ea typeface="宋体" charset="0"/>
              <a:cs typeface="宋体" charset="0"/>
              <a:sym typeface="Monotype Sorts" charset="0"/>
            </a:endParaRPr>
          </a:p>
          <a:p>
            <a:pPr marL="352425" indent="-352425">
              <a:lnSpc>
                <a:spcPct val="90000"/>
              </a:lnSpc>
              <a:buNone/>
            </a:pPr>
            <a:r>
              <a:rPr lang="en-US" sz="2400" i="1" dirty="0">
                <a:latin typeface="Arial" charset="0"/>
                <a:sym typeface="Monotype Sorts" charset="0"/>
              </a:rPr>
              <a:t>Pros of the mid-square method</a:t>
            </a:r>
            <a:endParaRPr lang="en-US" sz="2400" dirty="0">
              <a:latin typeface="Arial" charset="0"/>
              <a:sym typeface="Monotype Sorts" charset="0"/>
            </a:endParaRPr>
          </a:p>
          <a:p>
            <a:pPr marL="746125" lvl="1" indent="-279400">
              <a:lnSpc>
                <a:spcPct val="90000"/>
              </a:lnSpc>
            </a:pPr>
            <a:r>
              <a:rPr lang="en-US" sz="2000" dirty="0">
                <a:latin typeface="Arial" charset="0"/>
                <a:sym typeface="Monotype Sorts" charset="0"/>
              </a:rPr>
              <a:t>Rather simple to implement</a:t>
            </a:r>
          </a:p>
          <a:p>
            <a:pPr marL="352425" indent="-352425">
              <a:lnSpc>
                <a:spcPct val="90000"/>
              </a:lnSpc>
              <a:buNone/>
            </a:pPr>
            <a:r>
              <a:rPr lang="en-US" sz="2400" i="1" dirty="0">
                <a:latin typeface="Arial" charset="0"/>
                <a:sym typeface="Monotype Sorts" charset="0"/>
              </a:rPr>
              <a:t>Cons of the mid-square method</a:t>
            </a:r>
            <a:endParaRPr lang="en-US" sz="2400" dirty="0">
              <a:latin typeface="Arial" charset="0"/>
              <a:sym typeface="Monotype Sorts" charset="0"/>
            </a:endParaRPr>
          </a:p>
          <a:p>
            <a:pPr marL="746125" lvl="1" indent="-279400">
              <a:lnSpc>
                <a:spcPct val="90000"/>
              </a:lnSpc>
            </a:pPr>
            <a:r>
              <a:rPr lang="en-US" sz="2000" dirty="0">
                <a:latin typeface="Arial" charset="0"/>
                <a:sym typeface="Monotype Sorts" charset="0"/>
              </a:rPr>
              <a:t>Difficult to choose initial seed that will give </a:t>
            </a:r>
            <a:r>
              <a:rPr lang="en-US" sz="2000" i="1" dirty="0">
                <a:latin typeface="Arial" charset="0"/>
                <a:sym typeface="Monotype Sorts" charset="0"/>
              </a:rPr>
              <a:t>good</a:t>
            </a:r>
            <a:r>
              <a:rPr lang="en-US" sz="2000" dirty="0">
                <a:latin typeface="Arial" charset="0"/>
                <a:sym typeface="Monotype Sorts" charset="0"/>
              </a:rPr>
              <a:t> sequence</a:t>
            </a:r>
          </a:p>
          <a:p>
            <a:pPr marL="746125" lvl="1" indent="-279400">
              <a:lnSpc>
                <a:spcPct val="90000"/>
              </a:lnSpc>
            </a:pPr>
            <a:r>
              <a:rPr lang="en-US" sz="2000" dirty="0">
                <a:latin typeface="Arial" charset="0"/>
                <a:sym typeface="Monotype Sorts" charset="0"/>
              </a:rPr>
              <a:t>Strong tendency to degenerate fairly rapidly to zero</a:t>
            </a:r>
          </a:p>
        </p:txBody>
      </p:sp>
    </p:spTree>
    <p:extLst>
      <p:ext uri="{BB962C8B-B14F-4D97-AF65-F5344CB8AC3E}">
        <p14:creationId xmlns:p14="http://schemas.microsoft.com/office/powerpoint/2010/main" val="300909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6075" indent="-279400">
              <a:lnSpc>
                <a:spcPct val="90000"/>
              </a:lnSpc>
            </a:pPr>
            <a:r>
              <a:rPr lang="en-US" sz="2400" dirty="0">
                <a:latin typeface="Arial" charset="0"/>
                <a:sym typeface="Monotype Sorts" charset="0"/>
              </a:rPr>
              <a:t>Difficult to choose initial seed that will give </a:t>
            </a:r>
            <a:r>
              <a:rPr lang="en-US" sz="2400" i="1" dirty="0">
                <a:latin typeface="Arial" charset="0"/>
                <a:sym typeface="Monotype Sorts" charset="0"/>
              </a:rPr>
              <a:t>good</a:t>
            </a:r>
            <a:r>
              <a:rPr lang="en-US" sz="2400" dirty="0">
                <a:latin typeface="Arial" charset="0"/>
                <a:sym typeface="Monotype Sorts" charset="0"/>
              </a:rPr>
              <a:t> sequence</a:t>
            </a:r>
          </a:p>
          <a:p>
            <a:pPr marL="346075" indent="-279400">
              <a:lnSpc>
                <a:spcPct val="90000"/>
              </a:lnSpc>
            </a:pPr>
            <a:endParaRPr lang="en-US" sz="2400" dirty="0">
              <a:latin typeface="Arial" charset="0"/>
              <a:sym typeface="Monotype Sorts" charset="0"/>
            </a:endParaRPr>
          </a:p>
          <a:p>
            <a:pPr marL="346075" indent="-279400">
              <a:lnSpc>
                <a:spcPct val="90000"/>
              </a:lnSpc>
            </a:pPr>
            <a:endParaRPr lang="en-US" sz="2400" dirty="0">
              <a:latin typeface="Arial" charset="0"/>
              <a:sym typeface="Monotype Sorts" charset="0"/>
            </a:endParaRPr>
          </a:p>
          <a:p>
            <a:pPr marL="346075" indent="-279400">
              <a:lnSpc>
                <a:spcPct val="90000"/>
              </a:lnSpc>
            </a:pPr>
            <a:r>
              <a:rPr lang="en-US" sz="2400" dirty="0">
                <a:latin typeface="Arial" charset="0"/>
                <a:sym typeface="Monotype Sorts" charset="0"/>
              </a:rPr>
              <a:t>Strong tendency to degenerate fairly rapidly to zero</a:t>
            </a:r>
          </a:p>
          <a:p>
            <a:pPr marL="346075" indent="-279400">
              <a:lnSpc>
                <a:spcPct val="90000"/>
              </a:lnSpc>
            </a:pPr>
            <a:endParaRPr lang="en-US" sz="2400" dirty="0">
              <a:latin typeface="Arial" charset="0"/>
              <a:sym typeface="Monotype Sorts" charset="0"/>
            </a:endParaRPr>
          </a:p>
          <a:p>
            <a:pPr marL="1085850" lvl="2" indent="-285750" eaLnBrk="1" hangingPunct="1">
              <a:lnSpc>
                <a:spcPct val="90000"/>
              </a:lnSpc>
            </a:pPr>
            <a:r>
              <a:rPr lang="en-US" altLang="en-US" sz="1600" dirty="0"/>
              <a:t>Let 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0</a:t>
            </a:r>
            <a:r>
              <a:rPr lang="en-US" altLang="en-US" sz="1600" i="1" dirty="0"/>
              <a:t> </a:t>
            </a:r>
            <a:r>
              <a:rPr lang="en-US" altLang="en-US" sz="1600" dirty="0"/>
              <a:t>= 5197</a:t>
            </a:r>
          </a:p>
          <a:p>
            <a:pPr marL="800100" lvl="2" indent="0" eaLnBrk="1" hangingPunct="1">
              <a:lnSpc>
                <a:spcPct val="90000"/>
              </a:lnSpc>
              <a:buNone/>
            </a:pPr>
            <a:r>
              <a:rPr lang="en-US" altLang="en-US" sz="1600" i="1" dirty="0"/>
              <a:t>X</a:t>
            </a:r>
            <a:r>
              <a:rPr lang="en-US" altLang="en-US" sz="1600" i="1" baseline="-25000" dirty="0"/>
              <a:t>1</a:t>
            </a:r>
            <a:r>
              <a:rPr lang="en-US" altLang="en-US" sz="1600" i="1" dirty="0"/>
              <a:t> </a:t>
            </a:r>
            <a:r>
              <a:rPr lang="en-US" altLang="en-US" sz="1600" dirty="0"/>
              <a:t>= (5197)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 = 27</a:t>
            </a:r>
            <a:r>
              <a:rPr lang="en-US" altLang="en-US" sz="1600" u="sng" dirty="0"/>
              <a:t>0088</a:t>
            </a:r>
            <a:r>
              <a:rPr lang="en-US" altLang="en-US" sz="1600" dirty="0"/>
              <a:t>09        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1</a:t>
            </a:r>
            <a:r>
              <a:rPr lang="en-US" altLang="en-US" sz="1600" baseline="-25000" dirty="0"/>
              <a:t> </a:t>
            </a:r>
            <a:r>
              <a:rPr lang="en-US" altLang="en-US" sz="1600" dirty="0"/>
              <a:t>= 0088, </a:t>
            </a:r>
            <a:r>
              <a:rPr lang="en-US" altLang="en-US" sz="1600" i="1" dirty="0"/>
              <a:t>R</a:t>
            </a:r>
            <a:r>
              <a:rPr lang="en-US" altLang="en-US" sz="1600" i="1" baseline="-25000" dirty="0"/>
              <a:t>1</a:t>
            </a:r>
            <a:r>
              <a:rPr lang="en-US" altLang="en-US" sz="1600" i="1" dirty="0"/>
              <a:t> </a:t>
            </a:r>
            <a:r>
              <a:rPr lang="en-US" altLang="en-US" sz="1600" dirty="0"/>
              <a:t>= 0.0088</a:t>
            </a:r>
          </a:p>
          <a:p>
            <a:pPr marL="800100" lvl="2" indent="0" eaLnBrk="1" hangingPunct="1">
              <a:lnSpc>
                <a:spcPct val="90000"/>
              </a:lnSpc>
              <a:buNone/>
            </a:pPr>
            <a:r>
              <a:rPr lang="en-US" altLang="en-US" sz="1600" i="1" dirty="0"/>
              <a:t>X</a:t>
            </a:r>
            <a:r>
              <a:rPr lang="en-US" altLang="en-US" sz="1600" i="1" baseline="-25000" dirty="0"/>
              <a:t>2</a:t>
            </a:r>
            <a:r>
              <a:rPr lang="en-US" altLang="en-US" sz="1600" i="1" dirty="0"/>
              <a:t> </a:t>
            </a:r>
            <a:r>
              <a:rPr lang="en-US" altLang="en-US" sz="1600" dirty="0"/>
              <a:t>= (0088)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 = 00</a:t>
            </a:r>
            <a:r>
              <a:rPr lang="en-US" altLang="en-US" sz="1600" u="sng" dirty="0"/>
              <a:t>0077</a:t>
            </a:r>
            <a:r>
              <a:rPr lang="en-US" altLang="en-US" sz="1600" dirty="0"/>
              <a:t>44        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2</a:t>
            </a:r>
            <a:r>
              <a:rPr lang="en-US" altLang="en-US" sz="1600" baseline="-25000" dirty="0"/>
              <a:t> </a:t>
            </a:r>
            <a:r>
              <a:rPr lang="en-US" altLang="en-US" sz="1600" dirty="0"/>
              <a:t>= 0077, </a:t>
            </a:r>
            <a:r>
              <a:rPr lang="en-US" altLang="en-US" sz="1600" i="1" dirty="0"/>
              <a:t>R</a:t>
            </a:r>
            <a:r>
              <a:rPr lang="en-US" altLang="en-US" sz="1600" i="1" baseline="-25000" dirty="0"/>
              <a:t>2</a:t>
            </a:r>
            <a:r>
              <a:rPr lang="en-US" altLang="en-US" sz="1600" i="1" dirty="0"/>
              <a:t> </a:t>
            </a:r>
            <a:r>
              <a:rPr lang="en-US" altLang="en-US" sz="1600" dirty="0"/>
              <a:t>= 0.0077</a:t>
            </a:r>
          </a:p>
          <a:p>
            <a:pPr marL="800100" lvl="2" indent="0" eaLnBrk="1" hangingPunct="1">
              <a:lnSpc>
                <a:spcPct val="90000"/>
              </a:lnSpc>
              <a:buNone/>
            </a:pPr>
            <a:r>
              <a:rPr lang="en-US" altLang="en-US" sz="1600" i="1" dirty="0"/>
              <a:t>X</a:t>
            </a:r>
            <a:r>
              <a:rPr lang="en-US" altLang="en-US" sz="1600" i="1" baseline="-25000" dirty="0"/>
              <a:t>3</a:t>
            </a:r>
            <a:r>
              <a:rPr lang="en-US" altLang="en-US" sz="1600" i="1" dirty="0"/>
              <a:t> </a:t>
            </a:r>
            <a:r>
              <a:rPr lang="en-US" altLang="en-US" sz="1600" dirty="0"/>
              <a:t>= (0077)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 = 00</a:t>
            </a:r>
            <a:r>
              <a:rPr lang="en-US" altLang="en-US" sz="1600" u="sng" dirty="0"/>
              <a:t>0059</a:t>
            </a:r>
            <a:r>
              <a:rPr lang="en-US" altLang="en-US" sz="1600" dirty="0"/>
              <a:t>29        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3</a:t>
            </a:r>
            <a:r>
              <a:rPr lang="en-US" altLang="en-US" sz="1600" baseline="-25000" dirty="0"/>
              <a:t> </a:t>
            </a:r>
            <a:r>
              <a:rPr lang="en-US" altLang="en-US" sz="1600" dirty="0"/>
              <a:t>= 0059, </a:t>
            </a:r>
            <a:r>
              <a:rPr lang="en-US" altLang="en-US" sz="1600" i="1" dirty="0"/>
              <a:t>R</a:t>
            </a:r>
            <a:r>
              <a:rPr lang="en-US" altLang="en-US" sz="1600" i="1" baseline="-25000" dirty="0"/>
              <a:t>3</a:t>
            </a:r>
            <a:r>
              <a:rPr lang="en-US" altLang="en-US" sz="1600" i="1" dirty="0"/>
              <a:t> </a:t>
            </a:r>
            <a:r>
              <a:rPr lang="en-US" altLang="en-US" sz="1600" dirty="0"/>
              <a:t>= 0.0059</a:t>
            </a:r>
          </a:p>
          <a:p>
            <a:pPr marL="800100" lvl="2" indent="0" eaLnBrk="1" hangingPunct="1">
              <a:lnSpc>
                <a:spcPct val="90000"/>
              </a:lnSpc>
              <a:buNone/>
            </a:pPr>
            <a:r>
              <a:rPr lang="en-US" altLang="en-US" sz="1600" i="1" dirty="0"/>
              <a:t>X</a:t>
            </a:r>
            <a:r>
              <a:rPr lang="en-US" altLang="en-US" sz="1600" i="1" baseline="-25000" dirty="0"/>
              <a:t>4</a:t>
            </a:r>
            <a:r>
              <a:rPr lang="en-US" altLang="en-US" sz="1600" i="1" dirty="0"/>
              <a:t> </a:t>
            </a:r>
            <a:r>
              <a:rPr lang="en-US" altLang="en-US" sz="1600" dirty="0"/>
              <a:t>= (0059)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 = 00</a:t>
            </a:r>
            <a:r>
              <a:rPr lang="en-US" altLang="en-US" sz="1600" u="sng" dirty="0"/>
              <a:t>0034</a:t>
            </a:r>
            <a:r>
              <a:rPr lang="en-US" altLang="en-US" sz="1600" dirty="0"/>
              <a:t>81        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4</a:t>
            </a:r>
            <a:r>
              <a:rPr lang="en-US" altLang="en-US" sz="1600" baseline="-25000" dirty="0"/>
              <a:t> </a:t>
            </a:r>
            <a:r>
              <a:rPr lang="en-US" altLang="en-US" sz="1600" dirty="0"/>
              <a:t>= 0034, </a:t>
            </a:r>
            <a:r>
              <a:rPr lang="en-US" altLang="en-US" sz="1600" i="1" dirty="0"/>
              <a:t>R</a:t>
            </a:r>
            <a:r>
              <a:rPr lang="en-US" altLang="en-US" sz="1600" i="1" baseline="-25000" dirty="0"/>
              <a:t>4</a:t>
            </a:r>
            <a:r>
              <a:rPr lang="en-US" altLang="en-US" sz="1600" i="1" dirty="0"/>
              <a:t> </a:t>
            </a:r>
            <a:r>
              <a:rPr lang="en-US" altLang="en-US" sz="1600" dirty="0"/>
              <a:t>= 0.0034</a:t>
            </a:r>
          </a:p>
          <a:p>
            <a:pPr marL="346075" indent="-279400">
              <a:lnSpc>
                <a:spcPct val="90000"/>
              </a:lnSpc>
            </a:pPr>
            <a:endParaRPr lang="en-US" sz="2400" dirty="0">
              <a:latin typeface="Arial" charset="0"/>
              <a:sym typeface="Monotype Sorts" charset="0"/>
            </a:endParaRPr>
          </a:p>
          <a:p>
            <a:pPr marL="346075" indent="-279400">
              <a:lnSpc>
                <a:spcPct val="90000"/>
              </a:lnSpc>
            </a:pPr>
            <a:endParaRPr lang="en-US" sz="2400" dirty="0">
              <a:latin typeface="Arial" charset="0"/>
              <a:sym typeface="Monotype Sorts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D4B667-07F8-DB4A-8AE3-8F3315E23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9062"/>
              </p:ext>
            </p:extLst>
          </p:nvPr>
        </p:nvGraphicFramePr>
        <p:xfrm>
          <a:off x="1981200" y="2057400"/>
          <a:ext cx="4171950" cy="3848100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val="117277756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85945933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538506901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Seed = 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2784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</a:br>
                      <a:endParaRPr lang="en-US" sz="17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88075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7750656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7506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92215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56340036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3400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79968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11560000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5600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08876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31360000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3600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9111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12960000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9600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51593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92160000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1600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458587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2560000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5600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77955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31360000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3600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25303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12960000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9600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1802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92160000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98232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2560000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5600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82674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9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Mid-square Generator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807E5E-1449-AD49-8F8E-82C59A3CA479}"/>
              </a:ext>
            </a:extLst>
          </p:cNvPr>
          <p:cNvSpPr/>
          <p:nvPr/>
        </p:nvSpPr>
        <p:spPr>
          <a:xfrm>
            <a:off x="4724400" y="3200400"/>
            <a:ext cx="1447800" cy="3048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BC089-76CD-6B4A-AE0C-286DCE52925B}"/>
              </a:ext>
            </a:extLst>
          </p:cNvPr>
          <p:cNvSpPr/>
          <p:nvPr/>
        </p:nvSpPr>
        <p:spPr>
          <a:xfrm>
            <a:off x="4705350" y="4419600"/>
            <a:ext cx="1447800" cy="3048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C9FE73-99A2-ED49-A03C-82F327B94134}"/>
              </a:ext>
            </a:extLst>
          </p:cNvPr>
          <p:cNvSpPr/>
          <p:nvPr/>
        </p:nvSpPr>
        <p:spPr>
          <a:xfrm>
            <a:off x="4724400" y="5636079"/>
            <a:ext cx="1447800" cy="3048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2559D8-D5EC-424E-B9B2-94D7D0101301}"/>
              </a:ext>
            </a:extLst>
          </p:cNvPr>
          <p:cNvSpPr/>
          <p:nvPr/>
        </p:nvSpPr>
        <p:spPr>
          <a:xfrm>
            <a:off x="4724400" y="3507059"/>
            <a:ext cx="1447800" cy="114114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66E6F-3253-C44C-9B99-686917A6749C}"/>
              </a:ext>
            </a:extLst>
          </p:cNvPr>
          <p:cNvSpPr/>
          <p:nvPr/>
        </p:nvSpPr>
        <p:spPr>
          <a:xfrm>
            <a:off x="4724400" y="4726259"/>
            <a:ext cx="1447800" cy="114114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7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17292</TotalTime>
  <Words>1670</Words>
  <Application>Microsoft Macintosh PowerPoint</Application>
  <PresentationFormat>On-screen Show (4:3)</PresentationFormat>
  <Paragraphs>303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Symbol</vt:lpstr>
      <vt:lpstr>Times New Roman</vt:lpstr>
      <vt:lpstr>Wingdings</vt:lpstr>
      <vt:lpstr>Default Design</vt:lpstr>
      <vt:lpstr>Equation</vt:lpstr>
      <vt:lpstr>Random Number/Variate Generation</vt:lpstr>
      <vt:lpstr>What to Expect</vt:lpstr>
      <vt:lpstr>Random Numbers</vt:lpstr>
      <vt:lpstr>Properties of Random Numbers</vt:lpstr>
      <vt:lpstr>Properties of Random Numbers</vt:lpstr>
      <vt:lpstr>Generation of Pseudo-Random Numbers</vt:lpstr>
      <vt:lpstr>Random Number Generators</vt:lpstr>
      <vt:lpstr>Mid-square Generator</vt:lpstr>
      <vt:lpstr>Mid-square Generator</vt:lpstr>
      <vt:lpstr>Linear (Multiplicative) Congruential Generator</vt:lpstr>
      <vt:lpstr>Linear (Multiplicative) Congruential Generator</vt:lpstr>
      <vt:lpstr>Linear (Multiplicative) Congruential Generator</vt:lpstr>
      <vt:lpstr>Lattice Structure</vt:lpstr>
      <vt:lpstr>More RNGs</vt:lpstr>
      <vt:lpstr>Characteristics of a Good Generator</vt:lpstr>
      <vt:lpstr>Random-Variate Generation</vt:lpstr>
      <vt:lpstr>Inverse-transform Technique</vt:lpstr>
      <vt:lpstr>Exponential Distribution   </vt:lpstr>
      <vt:lpstr>Acceptance-Rejection Technique </vt:lpstr>
    </vt:vector>
  </TitlesOfParts>
  <Company>Simulation with Arena, 4th ed.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2 -- Fundamental Simulation Concepts</dc:title>
  <dc:creator>Kelton/Sadowski/Swets</dc:creator>
  <cp:lastModifiedBy>Ramshani, Mohammad</cp:lastModifiedBy>
  <cp:revision>301</cp:revision>
  <dcterms:created xsi:type="dcterms:W3CDTF">2001-06-23T20:49:48Z</dcterms:created>
  <dcterms:modified xsi:type="dcterms:W3CDTF">2019-01-24T17:58:02Z</dcterms:modified>
</cp:coreProperties>
</file>