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58" r:id="rId6"/>
    <p:sldId id="259" r:id="rId7"/>
    <p:sldId id="264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122" autoAdjust="0"/>
  </p:normalViewPr>
  <p:slideViewPr>
    <p:cSldViewPr>
      <p:cViewPr varScale="1">
        <p:scale>
          <a:sx n="84" d="100"/>
          <a:sy n="84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A3CC-2FE1-4845-BE5A-AD6214355A18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079A-7198-4326-B3BC-B5A9E274B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0079A-7198-4326-B3BC-B5A9E274B99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2133599"/>
            <a:ext cx="8775173" cy="2286001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Advanced Applications of Systems </a:t>
            </a:r>
            <a:r>
              <a:rPr lang="en-US" sz="7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Modeling</a:t>
            </a:r>
            <a:r>
              <a:rPr 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&amp;</a:t>
            </a:r>
            <a:r>
              <a:rPr lang="en-US" altLang="zh-CN" sz="7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Simulation</a:t>
            </a:r>
            <a:br>
              <a:rPr lang="en-US" altLang="zh-CN" sz="720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</a:br>
            <a:r>
              <a:rPr lang="en-US" altLang="zh-CN" sz="7200" dirty="0">
                <a:ln>
                  <a:prstDash val="solid"/>
                </a:ln>
                <a:solidFill>
                  <a:srgbClr val="FF66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  <a:ea typeface="宋体" pitchFamily="2" charset="-122"/>
              </a:rPr>
              <a:t>::</a:t>
            </a:r>
            <a:r>
              <a:rPr lang="en-US" altLang="zh-CN" sz="7200" dirty="0">
                <a:ln>
                  <a:prstDash val="solid"/>
                </a:ln>
                <a:solidFill>
                  <a:srgbClr val="FF66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dobe Caslon Pro"/>
                <a:ea typeface="宋体" pitchFamily="2" charset="-122"/>
                <a:cs typeface="Adobe Caslon Pro"/>
              </a:rPr>
              <a:t>Multiple Runs</a:t>
            </a:r>
            <a:endParaRPr lang="en-US" b="1" dirty="0">
              <a:ln w="11430"/>
              <a:solidFill>
                <a:srgbClr val="FF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dobe Caslon Pro"/>
              <a:cs typeface="Adobe Casl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497" y="5027568"/>
            <a:ext cx="7315200" cy="11446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Dr. Xueping Li</a:t>
            </a:r>
          </a:p>
          <a:p>
            <a:pPr algn="ctr"/>
            <a:r>
              <a:rPr lang="en-US" dirty="0"/>
              <a:t>University of Tennessee, Knoxville</a:t>
            </a:r>
          </a:p>
        </p:txBody>
      </p:sp>
      <p:pic>
        <p:nvPicPr>
          <p:cNvPr id="2050" name="Picture 2" descr="https://encrypted-tbn3.gstatic.com/images?q=tbn:ANd9GcRspOpYDgCW8CnZdZ10-AHdyLKBg8VT6nORqGDPpAgeQA8dWp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26" y="533400"/>
            <a:ext cx="1612374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266" name="AutoShape 2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4" name="Picture 10" descr="https://encrypted-tbn2.gstatic.com/images?q=tbn:ANd9GcRRh0DPnKW1wykGgYsmTjtQ3nmOqDWNl_shrKCKl1iEeIcgZno0x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1000"/>
            <a:ext cx="342900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88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Multiple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</a:t>
            </a:r>
          </a:p>
          <a:p>
            <a:pPr lvl="1"/>
            <a:r>
              <a:rPr lang="en-US" dirty="0"/>
              <a:t>Ad hoc multiple runs??</a:t>
            </a:r>
          </a:p>
          <a:p>
            <a:pPr lvl="1"/>
            <a:r>
              <a:rPr lang="en-US" dirty="0"/>
              <a:t>Recall HW#2 open question</a:t>
            </a:r>
          </a:p>
          <a:p>
            <a:endParaRPr lang="en-US" dirty="0"/>
          </a:p>
          <a:p>
            <a:r>
              <a:rPr lang="en-US" dirty="0"/>
              <a:t>Let’s simply use the “case study – 2” as an example</a:t>
            </a:r>
          </a:p>
          <a:p>
            <a:pPr lvl="1"/>
            <a:r>
              <a:rPr lang="en-US" dirty="0"/>
              <a:t>Save as “Phase-3”</a:t>
            </a:r>
          </a:p>
        </p:txBody>
      </p:sp>
      <p:sp>
        <p:nvSpPr>
          <p:cNvPr id="1026" name="AutoShape 2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SEBQUEhQWFRQWFRcVFRUWFxQUFBQYFRQYFhUXFRUYHCggGBolHRYXITEhJSkrLi4uGB8zODMsNygtLisBCgoKDg0OGhAQGzcmICUzLDcwLC8wLCwsLDYsLDQsNDcsLCwsLCwsLCwsNCw3LCwsLCwsLCwsLCwsLywsLCwsLP/AABEIAIIBaAMBIgACEQEDEQH/xAAbAAEAAwEBAQEAAAAAAAAAAAAABQYHAQMCBP/EAEYQAAIBAgIFCAYHBQcFAQAAAAECAAMRBAUGEiExQQcTIlFhcYGRIzJCUqGxFDRyc7LB0TVikqLwM0NTgpPC4SRjhMPxFf/EABoBAQADAAMAAAAAAAAAAAAAAAAEBQYBAgP/xAAtEQACAgEDAwEHBAMAAAAAAAAAAQIDBBESMQUTQSEyQlFhcYGxkaHw8RQiI//aAAwDAQACEQMRAD8A3GIiAIiIAiIgCIiAIiIAiIgCIiAIiIAiIgCIiAIiIAiIgCIiAIiIAiIgCIiAIiIAiIgCIiAIiIAiIgCInIB2Jy8QDsREAREQBEGcvAOxORAOxEQBERAEREAREQBERAEREAREQBERAEREAREQBERAEREAREQBERAETl58s4G8gQcan3EjsRnVBPWrUx/mW/lI6vplhV/vC32VY/G07xqnLhHnK+uPtSRYolMrcoFIepSdu/VUfMmR1flBqn1KKD7TFvlae8cO5+6RpdRx4+8aJPkzLa+mmKbcyr9lR8zeR9fPcS/rV6ngbfK09Y9OsfLRHn1epcJs2HXiYlTqMzqSzE6y7bkneN0TmeBt944h1XdxD9zcIiJXluJy87PkwDxxmMSkheowVRvJlRzPTxF2UELn3m6K+W8/CROnmcc7V5lT0KZ29Rf/AI3eJlWlrjYUXFSmUOb1Oam4VePJb9HdJK1XG0xVe6tddUDVW5Fxs8OuaIJieAxHN1ab+46t4A7fhNsXdPHPqUJLavTQkdKulZCSk9XqfUREgFsIiIAiIgCIiAIiIAiIgCIiAIlJ070wq4GsiU0psGp65L6176xFhYjZsluy+sXo03NrsisbbrsoJt5wD9EREAREQBERAERPOtWVAWYhVG0kkADvJ2QD0ieGFxlOqNam6uu7WRlZb9VwZ7wBOEzs+SIBmOlmdV/pVRFqMqKQoCnV4X7yZXKtVm9Zmb7TFvnL/m2hLVsQ9TnQqub2K3I2bt46p2hyfUh69Wo3dqKPkZcVZOPCC+P0M5dhZVljfjX4meAReanQ0Lwi+wW+0zH4XtJGhkeHT1aNMf5QYl1KC4RzHo9r9qSMdRC3qgnuBPyn76GR4l/VoVO8qVH81psCUgo2ADuFpW9Oc55mjzaH0lW42b1X2j2b7f8AydI585yUYRO9nS4VQc5y4+RmbCxI6tm8H5ROCfSISQALkmwA3knYBLTjkpfoWHQfKeexAcjoUrMe1vZHwv4CJfdHMrGGoKntb3PWx3/pEz+Tc7LG1x4NZhYqpqUXyS0ROGRiaJB6W5z9GoEj+0fooO3i3cJMu9hc7gLmZJpNm5xNcuPUHRQdnX4n8pKxKO7P14RAz8rs1+nL4IkmJ+nLsC9eqtNBdmPgBxJ6rCe2e4EUMQ9MbltYnebqD87y83x3bPJmO3LZv8EeRsmy5Diecw1J+tFv3gWPxmNzTeT7E62EtxR2X/cPnIXUY6wUiz6RPS1x+K/BaIiJTGjERKfygaSVcIipQRtd7+k1SUQbBYG1i54D4HZALdrToMy3CaC43ELzlfEFGO3VYu7C/XYgA9gn58wo5hlRVxWNSkTa5LPTv7rK21d28GAa3OXkZo3nK4vDrWXZfYy3vqsN4mX5hpdiqGPrHnWZKdaoBTY9CwJCg222FwfCAbHeLzM8Po5mWLUVq2KNIttCXdSAdouqEBe6R9DSDG5ZiOaxBaomwlWOtrL71NyL3gGuxKPyhZnVGEo4jC1mVS20p7SupKk9xA85IcnmbNicGDUYtUR2Rid59pb+BEAtERMozjSDE180NGhWdE51aQCnZsNnb4N5QD55YPrVL7g/jaabkv1aj91T/AJmXLB9ZpfcH8bTTcl+rUfuqf4BAP2Tl5lek2muIrVzQwRIXWKBkF3qNe2w+yuw+G2fdPQvMmF2xJVurnapt5G39cYBqInZkmE0oxuXYjmsXrVE2awbpNq+/Sfj3G/hNA0i0hTDYTnxZ9YDmxewcsLr4cT2CATV4MyDL/8A9LM2ZlqsqA21tY0qYO/VULtM/ZiNF80oKXp4hnK7dVajlj3K+wwDU5A6aZI2MwppIwVtZWGt6p1eBmbZdnmY4yrzVLEkPqkgErTB1R9nf2TQdMcVVoZaWVytVRTBcHbe6htvnAPLk/0bqYKnV51gWqMp1VJKqFBF723m/wABLWTKjya5lVr4V3rOzsKzKC1rgaim3xlZ0i01xGJr8xgSQutqqU2vVN7XB9lfLrMA1SJmKaEZiRrHF2ffbnKp2942SY0Qo5nTrsmJYGio9ZyHLE7ubZTfv1oBacfmlOjYOekb6qAF3YDeVRQSQNlzawuJ95fmFOsDzbX1TZlIZHQ8AyMAV8RKxpJSs9bXAArfR9Ssw1qainUGuj8Bb1tU21rkcJ66I0yz02UHVp4c0ne3RqsagZAh9oKA20bBzlhxgFstE7EA8MXiFpozubKoJJ7BMdzfMWxFZqrcTsHuqNw/rtlp5Qc5uRh0OwdKoe3eq/mfCUqXOBRtjvfL/BnOq5W+fbjwvyJbeT/Kecqmsw6NPYna53nwHzlWwuHao6oguzEKB38T2D9ZsmVYBaFFKa7lG/rPEnxnOfdshsXLOnTMbuWb3wvyfrAidiUppjs4YvPy5ljVo0mqObKov39QHbOUm3ojiTUVqys8oGdalMUEPScXf91OrvPyvM6n6MfjGrVWqP6zG5HV1KO7dLNoLkXOvz9QdBD0AfaYce4fPul5BRxafX+zL2Snm5Gkf6RYdC8i+j09dx6VwL39gcF/Myr8odHVxYPvU1PkSJptpQuU2j0qD9jr+Ej85AxbXPI3S86lpnURhibYrjQpMuvJniLPWp9YRx3gkH5rKVJ/QbEamNQe+GX4XHylnlx3UyRS4M9mRF/P8mrROXnZnjXiRme5xQwtPWrsACeivrM5G3orxknMd05c4jNhRZrKGp0V/dD6pYi/HpfKATtflSS/o8O7fadVPkAZEaRaefSsM9FsPqBrdLXvq2IN/VHVNMy3KKNBAlKmqgdgLHtLHaTIblDdUy+rsALFVG4XJYQCF5Hqh5nEKdwqIfEpt+QlWo4VaudFGF1OLe44EKxa38ss/I5/Z4n7dP8AAZAZX+3v/Kq/J4BskzzlgoDmcPU9oVGS/Yyax+KCaHKDywfVqH33/reAcyrBHE5Bqb2COU6703LKPhaRHJHmOrXq0SdlRQ6/aTYfMN/LLdyb/s6l3v8AjMzvN6TZbmmsg6KuKiDrpuTdR4Fh4CAa5n+YjD4arWPsISO1vZHnaZlyVZcamLeq20Ulvc8XqXA29dgx8RJDlTz9Xp0aNJgVcCs5Hu/3fntPgJZ+T3KPo+CTWFnqekfr6QGqD3KBAKZywfWaX3B/G00XBtbAoRvGHUjwpC0zrlg+tUvuD+NpomCOtgUttvh1tbj6K0Ay/kopBscpPs0WI7+iL+RM2WY3yT1AMaATYtRYDtPRNvITY7wDNuWOkP8Apmt0vSKT1iykDzv5mRmkgdsmwDb1ViG7OiwX9JKcsTi2FW+29U242sgvP24WrSTIVOIQunN21dxJLnUseG222Afu5McQjYBVUjWRmDrxBLEgkdolsqOALk2A2knYB3nhMT0Y0dxlama+FbUsdQHXKFrb7WG0DdtkzV0UzWuNWtWGod+tVJH8IG2AReijCpnCvTHQNaq4t7h1z+Y85oHKX+zaven4xPrRDRBMFdi3OVWABa1goHsoOA7d5tPnlL/ZtXvT8YgFf0FqlcnxjDeDWI/0VkdyRYUNiqrnbzdJQvZrsRfyU+cleTzDmplWKQb2eqo7zSUCRHJHjAmKqI2w1KQt3ob28mPlANbE7OXi8A7ERAOGRmkGaDDUGqG19yA+0x3f12STJmVaZZz9Ir2U+jp3Vbbifab8hJGLT3bNPHkh52T2Km/L4IKrULMWY3Ym5PWTtM+J2fqyvANXrJTXex2n3RxPgJoG1GP0MpFSnLTyy3cneUetiHH7tP8A3N+XnL4J44PDrTRUQWVQAO4T3mcutds3I1+LQqK1BCIieRIPlpnWn+c85UFBD0UN37X4Dw+Z7JbdJ83GGw5b2z0UH73X3DfMnVWdgBdnY7t7MSfnLHAp1bsfCKbquTolTHl8n7shylsVWFMbF3u3urx8eE1zC0FpoqKLKosB2SN0ZyYYWiF2F22u3WeodglR020tLMaGHayi4qOPaPuqeA6zxnW6UsqzbHhHeiEMKnfP2n/NCcz3TejQJRPSuNhCnoqeot19gvKRnOk1XF2FRUVVOsoUG97W2kntkRgsDUqnVpU2c9SLe3juHjJptEcTTpNVqKqKoLEawLeQB+cl11UUtav1IF1+TkRei9P2Iqe+AxJpVUqDbqMGt12N7eIuJ4RJ7Sa0ZVxk4vVGsZLpPh8TsR9V/wDDfot4X9bwk2DMGrYZ0sxVlB2q1iARfep/5liyTTevQstT0yfveuO5+PjfvlNbgvmt6mho6muLVp8zWZQNPdDKmIqfSMNY1LAOl9UnV9Vlbgf0El8Fp1hHHSc0z1Opt/ELiSKaRYQj6xR/1F/WQ5VTj6NMso5FUlqpL9SlYbSDOKa6jYQ1CNms1J7+JRgpM/PmeQZjjKb1cVe6LelQXVBLEj2QbDZ1kmXerpZg1/v0b7N3/CDPbKM/o4kstIm67bEapI6x2Th1zS1aOVfW3tUlqV3kwymth0rivTamWdCutbaApBIsTIfL9H8Succ8aLil9IqPr9HV1TrWO+/EcJqAnZ0PUSmcpuV1sRQorQpmoVq3IW1wNRhfaRxIlziAV/QTBVKOBppVQo4LXU2uLsSN0huVTJxUw4rj16O/tRiLjvBsR4y6V6yoCzMFUC5JIAA7zMm060pONdcPhrtSDcAb1n3LYdQ4Dje/VAIrQrJTjMWqtc06YDVL7Rqg9FfE7LdQM3ISA0M0fGDw4U/2j9Kqe22xQeofr1ywQCm8o2jT4qmlSiL1aQbo7LurWJAv7WzZ3mfh5LsdiSr0Kieio2AZgyujf4djv+Y2dc0CcCjqgGWaR6D16Nfn8DdhrawVSBUpG+3Vv6w/rbO09LM2UapwxZt1zh62t/KQD5TUrTsAyOhotjswrc5i9amuwFnsrBfdp0xu8beM0HOdH0rYI4VegAqhDv1SlipPXuk3POrVCi7EKN1yQBt2Df2wDI8JlmbYO6UVqBb36BpuhPWAd3kJ+k5hna7SlUgf9uk3wAvNWEMIBnuivKC1SqKOLVVZjqrUUFRrbrOp9U3sLyw6eYKpXwNSnSQu5KWUWubMCd5Amdcp1Sm2OPM2LhFD6vGoCdXdxsRNlQbBffbbAKlya5bVw+FdK1M02NUsA1rkFVF9hPEGV3SvQuvSxBxGCBILa+qhAemxNyVHEE8JqMQDK6elmbAav0Ylt2scNW1r9tiF+EnNDkzM1mqYo2pMNqVLBtm400X1fGXictAOzk6Z4YvELTRnc2VQST1AQcNperK9pznXMUebQ+kqAjtVfab42HfMxtP3ZxmTYis1Rtl9ij3VHqifimgxaO1DTyZLOyXfbr4XByaLyfZPzdM1mHSqbFvwQfrv8pTdHsqOJrrT9n1n7FH67psFJAAANgGwAbgJG6hdou2vuTuk42rdr48H1OxEqDQCIiAZJpZmxxGINvUp3VAdn2m8ZYtA8h1R9IqDaR6MHgPf7zwljzPR6hXINRASCNoupNjexI3jskki2FhuEm2ZSdSrgtPiVdOBJXu2x6/AqmnmfmjTFGkfTVNmy5KruuONzuEitGtArgVMXcbiKQP4yPkJZ8Fo6iYmpiKjGpUY9HWA9GvUv6ycE8+/shsh92e/+N3bO5b44R4YXCJTULTUKo4AACeWbUNehVX3kYfym0/bPlpH19dSU4rbtMLB2Ts9cXR1Kjp7rsv8LETymni9UmYqS0bRpeglQVMEFYA6rMpBFxvuPgRPbMdEsG4JamE/eRjT87bPMSh5Pn9XDI60tXpkG7C+rYW2Djefkx2ZVaxvVqM/YTs8hs+ErXh2d1tPRFxHqFSpjGUdWl9v1JHN8qwFMkU69Vz1KFcfxWA+cgOZF+J7/wDieigk2AJJ3AXJ8paMn0KrVbNV9EvVsLnw4eMl6xoj/vLUgqNmRL/nDT6cFYpUySAoJJ3AAknwly0Y0TrrUWq7czqm4UWLkdTcAD1S35VklHDi1JADxY7XPexkkBK6/Pc04wXoW2N0qMGpWPVhZ2IleXAiIgGb59oTjMTiqrGqoos91DO7aosPYtYSwaL6F0cGdf8AtK27Xbcv2F9nv3y0RAEREAREQBERAEgtL8ibG4fmlqc30g20XDWvYHs4+EnYgGVLoNmS7ExCgdlaqB5W2Tp0JzM7DiBb76r+k1SIBQ9FuT0UKgq4hhUdTdUX1A3vG/rEcN0vgiIAiIgCInIAMoPKDnNyMOh2DpVT+FfmfKWzP82XDUGqHfuUe8x3CY/Wql2LMbsxuSd5J3ywwKN0t74RUdVytkO3HlnzOEzsnND8o+kYgawvTp2Z+o+6viR8JbWWKEXJ+CgpqlZNQj5LpoRlHMUNZhapUszdYHsr/XEyyQBOzOWTc5OTNlTWqoKC8CIidD0EREATlp2IBy07EQDhnLT6nzAMh0ro6mNrDrbW/iAMipZuUGjbGA+/TU99iR+U8sn0Qr1trjmk629Y9y/rL+u6EaYyk/Bk7sec8iUILX1K8BwG/h1nuEsmTaG1qtmqeiTt9c9y8PHyl4ybRyhhtqLd+Lttbw93wtJe0hXdQb9K+Cxx+kJetr1+RF5PkFDDj0adLi52sfHh4SVAgTsrpScnqy4hCMVpFaHLTsRODuIiIAiIgCIiAIiIAiIgCIiAIiIAiIgCIiAIiIAnyTPqeVakGUqdxBB2kbCLHaNsAy7TLOfpFeym9OndV6ifab4WHdK/NaoaKYRN1FT9rWb8RMkaOXUk9Wmi9ygS0hnQrioxjwUc+l22zc5y5MewuXVahtTpuxO7YQPEnYBNT0ZycYagE9s9Jz1k/puksFtPqRsjLlctNNETMTp8Md7tdWdiIkQsBERAEREAREQBERAEREAicRRVsYpKgkUjYkAkdPgeElFiJ3nwjxq9qX1PqIidD2EREAREQBERAEREAREQBERAEREAREQBERAEREAREQBERAEREAREQBERAEREAREQBER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modules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  <a:p>
            <a:r>
              <a:rPr lang="en-US" dirty="0"/>
              <a:t>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variation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76600"/>
            <a:ext cx="4765955" cy="2762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9600"/>
            <a:ext cx="3733800" cy="234826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781800" y="6019800"/>
          <a:ext cx="1966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Packager Shell Object" showAsIcon="1" r:id="rId5" imgW="1967400" imgH="685440" progId="Package">
                  <p:embed/>
                </p:oleObj>
              </mc:Choice>
              <mc:Fallback>
                <p:oleObj name="Packager Shell Object" showAsIcon="1" r:id="rId5" imgW="1967400" imgH="68544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6019800"/>
                        <a:ext cx="1966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5341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runs are needed??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76200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Arial" charset="0"/>
              </a:rPr>
              <a:t>Half Width, Number of Replications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173163"/>
            <a:ext cx="8991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</a:rPr>
              <a:t>Prefer smaller confidence intervals — 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precision</a:t>
            </a:r>
          </a:p>
          <a:p>
            <a:r>
              <a:rPr lang="en-US" dirty="0">
                <a:latin typeface="Arial" charset="0"/>
              </a:rPr>
              <a:t>Notation: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Confidence interval: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Arial" charset="0"/>
              </a:rPr>
              <a:t>Half-width =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Can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control 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 or </a:t>
            </a:r>
            <a:r>
              <a:rPr lang="en-US" i="1" dirty="0">
                <a:latin typeface="Arial" charset="0"/>
              </a:rPr>
              <a:t>s</a:t>
            </a:r>
          </a:p>
          <a:p>
            <a:r>
              <a:rPr lang="en-US" dirty="0">
                <a:latin typeface="Arial" charset="0"/>
              </a:rPr>
              <a:t>Must increase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— how much?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flipH="1">
            <a:off x="4343400" y="4865687"/>
            <a:ext cx="2667000" cy="620713"/>
          </a:xfrm>
          <a:prstGeom prst="homePlate">
            <a:avLst>
              <a:gd name="adj" fmla="val 42648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7402" y="4874830"/>
            <a:ext cx="2478065" cy="61010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Want this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to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be </a:t>
            </a:r>
            <a:r>
              <a:rPr lang="ja-JP" alt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“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small,</a:t>
            </a:r>
            <a:r>
              <a:rPr lang="ja-JP" alt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”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say</a:t>
            </a:r>
          </a:p>
          <a:p>
            <a:pPr eaLnBrk="0" hangingPunct="0"/>
            <a:r>
              <a:rPr lang="en-US" sz="1400" i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&lt;</a:t>
            </a:r>
            <a:r>
              <a:rPr lang="en-US" sz="14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 h where h is </a:t>
            </a:r>
            <a:r>
              <a:rPr lang="en-US" sz="1400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charset="0"/>
              </a:rPr>
              <a:t>prespecified</a:t>
            </a:r>
            <a:endParaRPr lang="en-US" sz="1400" i="1" dirty="0">
              <a:solidFill>
                <a:schemeClr val="bg1">
                  <a:lumMod val="95000"/>
                  <a:lumOff val="5000"/>
                </a:schemeClr>
              </a:solidFill>
              <a:latin typeface="Arial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4897438" cy="1814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20970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152241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70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Half Width, Number of Replications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dirty="0" err="1">
                <a:latin typeface="Arial" charset="0"/>
              </a:rPr>
              <a:t>cont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d.)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173163"/>
            <a:ext cx="8991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Arial" charset="0"/>
              </a:rPr>
              <a:t>Set half-width = </a:t>
            </a:r>
            <a:r>
              <a:rPr lang="en-US" i="1" dirty="0">
                <a:latin typeface="Arial" charset="0"/>
              </a:rPr>
              <a:t>h</a:t>
            </a:r>
            <a:r>
              <a:rPr lang="en-US" dirty="0">
                <a:latin typeface="Arial" charset="0"/>
              </a:rPr>
              <a:t>, solve for</a:t>
            </a:r>
          </a:p>
          <a:p>
            <a:r>
              <a:rPr lang="en-US" dirty="0">
                <a:latin typeface="Arial" charset="0"/>
              </a:rPr>
              <a:t>Not really solved for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(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 depend on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Approximation:</a:t>
            </a:r>
          </a:p>
          <a:p>
            <a:pPr lvl="1"/>
            <a:r>
              <a:rPr lang="en-US" dirty="0">
                <a:latin typeface="Arial" charset="0"/>
              </a:rPr>
              <a:t>Replace </a:t>
            </a:r>
            <a:r>
              <a:rPr lang="en-US" i="1" dirty="0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 by </a:t>
            </a:r>
            <a:r>
              <a:rPr lang="en-US" i="1" dirty="0">
                <a:latin typeface="Arial" charset="0"/>
              </a:rPr>
              <a:t>z</a:t>
            </a:r>
            <a:r>
              <a:rPr lang="en-US" dirty="0">
                <a:latin typeface="Arial" charset="0"/>
              </a:rPr>
              <a:t>, corresponding normal critical value</a:t>
            </a:r>
          </a:p>
          <a:p>
            <a:pPr lvl="1"/>
            <a:r>
              <a:rPr lang="en-US" dirty="0">
                <a:latin typeface="Arial" charset="0"/>
              </a:rPr>
              <a:t>Pretend that current </a:t>
            </a:r>
            <a:r>
              <a:rPr lang="en-US" i="1" dirty="0">
                <a:latin typeface="Arial" charset="0"/>
              </a:rPr>
              <a:t>s</a:t>
            </a:r>
            <a:r>
              <a:rPr lang="en-US" dirty="0">
                <a:latin typeface="Arial" charset="0"/>
              </a:rPr>
              <a:t> will hold for larger samples</a:t>
            </a:r>
          </a:p>
          <a:p>
            <a:pPr lvl="1"/>
            <a:r>
              <a:rPr lang="en-US" dirty="0">
                <a:latin typeface="Arial" charset="0"/>
              </a:rPr>
              <a:t>Get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</a:rPr>
              <a:t>Easier but different approximation: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38200"/>
            <a:ext cx="1951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0" y="3810000"/>
            <a:ext cx="2314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 b="1" i="1">
                <a:latin typeface="Arial" charset="0"/>
              </a:rPr>
              <a:t>s</a:t>
            </a:r>
            <a:r>
              <a:rPr lang="en-US" sz="1400" b="1">
                <a:latin typeface="Arial" charset="0"/>
              </a:rPr>
              <a:t> = sample standard</a:t>
            </a:r>
          </a:p>
          <a:p>
            <a:pPr eaLnBrk="0" hangingPunct="0"/>
            <a:r>
              <a:rPr lang="en-US" sz="1400" b="1">
                <a:latin typeface="Arial" charset="0"/>
              </a:rPr>
              <a:t>deviation from </a:t>
            </a:r>
            <a:r>
              <a:rPr lang="ja-JP" altLang="en-US" sz="1400" b="1">
                <a:latin typeface="Arial" charset="0"/>
              </a:rPr>
              <a:t>“</a:t>
            </a:r>
            <a:r>
              <a:rPr lang="en-US" sz="1400" b="1">
                <a:latin typeface="Arial" charset="0"/>
              </a:rPr>
              <a:t>initial</a:t>
            </a:r>
            <a:r>
              <a:rPr lang="ja-JP" altLang="en-US" sz="1400" b="1">
                <a:latin typeface="Arial" charset="0"/>
              </a:rPr>
              <a:t>”</a:t>
            </a:r>
            <a:endParaRPr lang="en-US" sz="1400" b="1">
              <a:latin typeface="Arial" charset="0"/>
            </a:endParaRPr>
          </a:p>
          <a:p>
            <a:pPr eaLnBrk="0" hangingPunct="0"/>
            <a:r>
              <a:rPr lang="en-US" sz="1400" b="1">
                <a:latin typeface="Arial" charset="0"/>
              </a:rPr>
              <a:t>number </a:t>
            </a:r>
            <a:r>
              <a:rPr lang="en-US" sz="1400" b="1" i="1">
                <a:latin typeface="Arial" charset="0"/>
              </a:rPr>
              <a:t>n</a:t>
            </a:r>
            <a:r>
              <a:rPr lang="en-US" sz="1400" b="1" baseline="-25000">
                <a:latin typeface="Arial" charset="0"/>
              </a:rPr>
              <a:t>0</a:t>
            </a:r>
            <a:r>
              <a:rPr lang="en-US" sz="1400" b="1">
                <a:latin typeface="Arial" charset="0"/>
              </a:rPr>
              <a:t> of replications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784600" y="5441950"/>
            <a:ext cx="21050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 b="1" i="1" dirty="0">
                <a:latin typeface="Arial" charset="0"/>
              </a:rPr>
              <a:t>h</a:t>
            </a:r>
            <a:r>
              <a:rPr lang="en-US" sz="1400" b="1" baseline="-25000" dirty="0">
                <a:latin typeface="Arial" charset="0"/>
              </a:rPr>
              <a:t>0</a:t>
            </a:r>
            <a:r>
              <a:rPr lang="en-US" sz="1400" b="1" dirty="0">
                <a:latin typeface="Arial" charset="0"/>
              </a:rPr>
              <a:t> = half width from </a:t>
            </a:r>
            <a:r>
              <a:rPr lang="ja-JP" altLang="en-US" sz="1400" b="1" dirty="0">
                <a:latin typeface="Arial" charset="0"/>
              </a:rPr>
              <a:t>“</a:t>
            </a:r>
            <a:r>
              <a:rPr lang="en-US" sz="1400" b="1" dirty="0">
                <a:latin typeface="Arial" charset="0"/>
              </a:rPr>
              <a:t>initial</a:t>
            </a:r>
            <a:r>
              <a:rPr lang="ja-JP" altLang="en-US" sz="1400" b="1" dirty="0">
                <a:latin typeface="Arial" charset="0"/>
              </a:rPr>
              <a:t>”</a:t>
            </a:r>
            <a:r>
              <a:rPr lang="en-US" sz="1400" b="1" dirty="0">
                <a:latin typeface="Arial" charset="0"/>
              </a:rPr>
              <a:t> number </a:t>
            </a:r>
            <a:r>
              <a:rPr lang="en-US" sz="1400" b="1" i="1" dirty="0">
                <a:latin typeface="Arial" charset="0"/>
              </a:rPr>
              <a:t>n</a:t>
            </a:r>
            <a:r>
              <a:rPr lang="en-US" sz="1400" b="1" baseline="-25000" dirty="0">
                <a:latin typeface="Arial" charset="0"/>
              </a:rPr>
              <a:t>0</a:t>
            </a:r>
            <a:r>
              <a:rPr lang="en-US" sz="1400" b="1" dirty="0">
                <a:latin typeface="Arial" charset="0"/>
              </a:rPr>
              <a:t> of replications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58000" y="4424363"/>
            <a:ext cx="1582738" cy="73930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0D0D0D"/>
                </a:solidFill>
                <a:latin typeface="Arial" charset="0"/>
              </a:rPr>
              <a:t>n grows </a:t>
            </a:r>
            <a:r>
              <a:rPr lang="en-US" sz="1400" i="1" dirty="0" err="1">
                <a:solidFill>
                  <a:srgbClr val="0D0D0D"/>
                </a:solidFill>
                <a:latin typeface="Arial" charset="0"/>
              </a:rPr>
              <a:t>quadratically</a:t>
            </a:r>
            <a:endParaRPr lang="en-US" sz="1400" i="1" dirty="0">
              <a:solidFill>
                <a:srgbClr val="0D0D0D"/>
              </a:solidFill>
              <a:latin typeface="Arial" charset="0"/>
            </a:endParaRPr>
          </a:p>
          <a:p>
            <a:pPr eaLnBrk="0" hangingPunct="0"/>
            <a:r>
              <a:rPr lang="en-US" sz="1400" i="1" dirty="0">
                <a:solidFill>
                  <a:srgbClr val="0D0D0D"/>
                </a:solidFill>
                <a:latin typeface="Arial" charset="0"/>
              </a:rPr>
              <a:t>as h decreases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1619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24000" y="3810000"/>
            <a:ext cx="2159000" cy="785813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429250"/>
            <a:ext cx="128746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508125" y="5456237"/>
            <a:ext cx="2160588" cy="792163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19813</TotalTime>
  <Words>199</Words>
  <Application>Microsoft Macintosh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宋体</vt:lpstr>
      <vt:lpstr>Adobe Caslon Pro</vt:lpstr>
      <vt:lpstr>Arial</vt:lpstr>
      <vt:lpstr>Calibri</vt:lpstr>
      <vt:lpstr>Edwardian Script ITC</vt:lpstr>
      <vt:lpstr>Wingdings</vt:lpstr>
      <vt:lpstr>Perspective</vt:lpstr>
      <vt:lpstr>Packager Shell Object</vt:lpstr>
      <vt:lpstr>Advanced Applications of Systems Modeling  &amp;Simulation ::Multiple Runs</vt:lpstr>
      <vt:lpstr>How to Make Multiple Runs</vt:lpstr>
      <vt:lpstr>New modules </vt:lpstr>
      <vt:lpstr>Parameter variation </vt:lpstr>
      <vt:lpstr>PowerPoint Presentation</vt:lpstr>
      <vt:lpstr>PowerPoint Presentation</vt:lpstr>
      <vt:lpstr>How many runs are needed??</vt:lpstr>
      <vt:lpstr>PowerPoint Presentation</vt:lpstr>
      <vt:lpstr>Half Width, Number of Replications (cont’d.)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Optimization via Simulation</dc:title>
  <dc:creator>Xueping Li</dc:creator>
  <cp:lastModifiedBy>Microsoft Office User</cp:lastModifiedBy>
  <cp:revision>102</cp:revision>
  <dcterms:created xsi:type="dcterms:W3CDTF">2006-08-16T00:00:00Z</dcterms:created>
  <dcterms:modified xsi:type="dcterms:W3CDTF">2018-02-19T20:48:07Z</dcterms:modified>
</cp:coreProperties>
</file>